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g9RgJiZPBPPleyTfXW9srvk76Zj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rpi Lehtoranta"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31F4B15-FE68-4D3D-AE4C-338F0D08ED44}">
  <a:tblStyle styleId="{631F4B15-FE68-4D3D-AE4C-338F0D08ED44}"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102" y="9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5" name="Google Shape;18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1" name="Google Shape;191;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7" name="Google Shape;19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5" name="Google Shape;205;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2"/>
        <p:cNvGrpSpPr/>
        <p:nvPr/>
      </p:nvGrpSpPr>
      <p:grpSpPr>
        <a:xfrm>
          <a:off x="0" y="0"/>
          <a:ext cx="0" cy="0"/>
          <a:chOff x="0" y="0"/>
          <a:chExt cx="0" cy="0"/>
        </a:xfrm>
      </p:grpSpPr>
      <p:grpSp>
        <p:nvGrpSpPr>
          <p:cNvPr id="23" name="Google Shape;23;p11"/>
          <p:cNvGrpSpPr/>
          <p:nvPr/>
        </p:nvGrpSpPr>
        <p:grpSpPr>
          <a:xfrm>
            <a:off x="0" y="-8467"/>
            <a:ext cx="12192000" cy="6866467"/>
            <a:chOff x="0" y="-8467"/>
            <a:chExt cx="12192000" cy="6866467"/>
          </a:xfrm>
        </p:grpSpPr>
        <p:cxnSp>
          <p:nvCxnSpPr>
            <p:cNvPr id="24" name="Google Shape;24;p11"/>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25" name="Google Shape;25;p11"/>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26" name="Google Shape;26;p11"/>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7" name="Google Shape;27;p11"/>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11"/>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11"/>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0" name="Google Shape;30;p11"/>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1" name="Google Shape;31;p11"/>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2" name="Google Shape;32;p11"/>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11"/>
            <p:cNvSpPr/>
            <p:nvPr/>
          </p:nvSpPr>
          <p:spPr>
            <a:xfrm rot="10800000">
              <a:off x="0" y="0"/>
              <a:ext cx="842596" cy="5666154"/>
            </a:xfrm>
            <a:prstGeom prst="triangle">
              <a:avLst>
                <a:gd name="adj" fmla="val 10000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11"/>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1"/>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a:endParaRPr/>
          </a:p>
        </p:txBody>
      </p:sp>
      <p:sp>
        <p:nvSpPr>
          <p:cNvPr id="36" name="Google Shape;36;p1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1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90"/>
        <p:cNvGrpSpPr/>
        <p:nvPr/>
      </p:nvGrpSpPr>
      <p:grpSpPr>
        <a:xfrm>
          <a:off x="0" y="0"/>
          <a:ext cx="0" cy="0"/>
          <a:chOff x="0" y="0"/>
          <a:chExt cx="0" cy="0"/>
        </a:xfrm>
      </p:grpSpPr>
      <p:sp>
        <p:nvSpPr>
          <p:cNvPr id="91" name="Google Shape;91;p20"/>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20"/>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3" name="Google Shape;93;p2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2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96"/>
        <p:cNvGrpSpPr/>
        <p:nvPr/>
      </p:nvGrpSpPr>
      <p:grpSpPr>
        <a:xfrm>
          <a:off x="0" y="0"/>
          <a:ext cx="0" cy="0"/>
          <a:chOff x="0" y="0"/>
          <a:chExt cx="0" cy="0"/>
        </a:xfrm>
      </p:grpSpPr>
      <p:sp>
        <p:nvSpPr>
          <p:cNvPr id="97" name="Google Shape;97;p21"/>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21"/>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Trebuchet MS"/>
              <a:buNone/>
              <a:defRPr sz="1600">
                <a:solidFill>
                  <a:srgbClr val="7F7F7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99" name="Google Shape;99;p21"/>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0" name="Google Shape;100;p2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2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2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
        <p:nvSpPr>
          <p:cNvPr id="103" name="Google Shape;103;p21"/>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i-FI" sz="8000">
                <a:solidFill>
                  <a:srgbClr val="BFE471"/>
                </a:solidFill>
                <a:latin typeface="Arial"/>
                <a:ea typeface="Arial"/>
                <a:cs typeface="Arial"/>
                <a:sym typeface="Arial"/>
              </a:rPr>
              <a:t>“</a:t>
            </a:r>
            <a:endParaRPr/>
          </a:p>
        </p:txBody>
      </p:sp>
      <p:sp>
        <p:nvSpPr>
          <p:cNvPr id="104" name="Google Shape;104;p21"/>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i-FI" sz="8000">
                <a:solidFill>
                  <a:srgbClr val="BFE471"/>
                </a:solidFill>
                <a:latin typeface="Arial"/>
                <a:ea typeface="Arial"/>
                <a:cs typeface="Arial"/>
                <a:sym typeface="Arial"/>
              </a:rPr>
              <a:t>”</a:t>
            </a:r>
            <a:endParaRPr sz="1800">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05"/>
        <p:cNvGrpSpPr/>
        <p:nvPr/>
      </p:nvGrpSpPr>
      <p:grpSpPr>
        <a:xfrm>
          <a:off x="0" y="0"/>
          <a:ext cx="0" cy="0"/>
          <a:chOff x="0" y="0"/>
          <a:chExt cx="0" cy="0"/>
        </a:xfrm>
      </p:grpSpPr>
      <p:sp>
        <p:nvSpPr>
          <p:cNvPr id="106" name="Google Shape;106;p22"/>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22"/>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8" name="Google Shape;108;p2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2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2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11"/>
        <p:cNvGrpSpPr/>
        <p:nvPr/>
      </p:nvGrpSpPr>
      <p:grpSpPr>
        <a:xfrm>
          <a:off x="0" y="0"/>
          <a:ext cx="0" cy="0"/>
          <a:chOff x="0" y="0"/>
          <a:chExt cx="0" cy="0"/>
        </a:xfrm>
      </p:grpSpPr>
      <p:sp>
        <p:nvSpPr>
          <p:cNvPr id="112" name="Google Shape;112;p23"/>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23"/>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rgbClr val="3F3F3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4" name="Google Shape;114;p23"/>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5" name="Google Shape;115;p2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2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2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
        <p:nvSpPr>
          <p:cNvPr id="118" name="Google Shape;118;p23"/>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i-FI" sz="8000">
                <a:solidFill>
                  <a:srgbClr val="BFE471"/>
                </a:solidFill>
                <a:latin typeface="Arial"/>
                <a:ea typeface="Arial"/>
                <a:cs typeface="Arial"/>
                <a:sym typeface="Arial"/>
              </a:rPr>
              <a:t>“</a:t>
            </a:r>
            <a:endParaRPr/>
          </a:p>
        </p:txBody>
      </p:sp>
      <p:sp>
        <p:nvSpPr>
          <p:cNvPr id="119" name="Google Shape;119;p23"/>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fi-FI" sz="8000">
                <a:solidFill>
                  <a:srgbClr val="BFE47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20"/>
        <p:cNvGrpSpPr/>
        <p:nvPr/>
      </p:nvGrpSpPr>
      <p:grpSpPr>
        <a:xfrm>
          <a:off x="0" y="0"/>
          <a:ext cx="0" cy="0"/>
          <a:chOff x="0" y="0"/>
          <a:chExt cx="0" cy="0"/>
        </a:xfrm>
      </p:grpSpPr>
      <p:sp>
        <p:nvSpPr>
          <p:cNvPr id="121" name="Google Shape;121;p24"/>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24"/>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chemeClr val="accent1"/>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3" name="Google Shape;123;p24"/>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24" name="Google Shape;124;p2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2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2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7"/>
        <p:cNvGrpSpPr/>
        <p:nvPr/>
      </p:nvGrpSpPr>
      <p:grpSpPr>
        <a:xfrm>
          <a:off x="0" y="0"/>
          <a:ext cx="0" cy="0"/>
          <a:chOff x="0" y="0"/>
          <a:chExt cx="0" cy="0"/>
        </a:xfrm>
      </p:grpSpPr>
      <p:sp>
        <p:nvSpPr>
          <p:cNvPr id="128" name="Google Shape;128;p2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25"/>
          <p:cNvSpPr txBox="1">
            <a:spLocks noGrp="1"/>
          </p:cNvSpPr>
          <p:nvPr>
            <p:ph type="body" idx="1"/>
          </p:nvPr>
        </p:nvSpPr>
        <p:spPr>
          <a:xfrm rot="5400000">
            <a:off x="3035282"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0" name="Google Shape;130;p2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2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2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3"/>
        <p:cNvGrpSpPr/>
        <p:nvPr/>
      </p:nvGrpSpPr>
      <p:grpSpPr>
        <a:xfrm>
          <a:off x="0" y="0"/>
          <a:ext cx="0" cy="0"/>
          <a:chOff x="0" y="0"/>
          <a:chExt cx="0" cy="0"/>
        </a:xfrm>
      </p:grpSpPr>
      <p:sp>
        <p:nvSpPr>
          <p:cNvPr id="134" name="Google Shape;134;p26"/>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p26"/>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6" name="Google Shape;136;p2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2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2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9"/>
        <p:cNvGrpSpPr/>
        <p:nvPr/>
      </p:nvGrpSpPr>
      <p:grpSpPr>
        <a:xfrm>
          <a:off x="0" y="0"/>
          <a:ext cx="0" cy="0"/>
          <a:chOff x="0" y="0"/>
          <a:chExt cx="0" cy="0"/>
        </a:xfrm>
      </p:grpSpPr>
      <p:sp>
        <p:nvSpPr>
          <p:cNvPr id="40" name="Google Shape;40;p1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12"/>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42" name="Google Shape;42;p12"/>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43" name="Google Shape;43;p1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1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6"/>
        <p:cNvGrpSpPr/>
        <p:nvPr/>
      </p:nvGrpSpPr>
      <p:grpSpPr>
        <a:xfrm>
          <a:off x="0" y="0"/>
          <a:ext cx="0" cy="0"/>
          <a:chOff x="0" y="0"/>
          <a:chExt cx="0" cy="0"/>
        </a:xfrm>
      </p:grpSpPr>
      <p:sp>
        <p:nvSpPr>
          <p:cNvPr id="47" name="Google Shape;47;p1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3"/>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49" name="Google Shape;49;p1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2"/>
        <p:cNvGrpSpPr/>
        <p:nvPr/>
      </p:nvGrpSpPr>
      <p:grpSpPr>
        <a:xfrm>
          <a:off x="0" y="0"/>
          <a:ext cx="0" cy="0"/>
          <a:chOff x="0" y="0"/>
          <a:chExt cx="0" cy="0"/>
        </a:xfrm>
      </p:grpSpPr>
      <p:sp>
        <p:nvSpPr>
          <p:cNvPr id="53" name="Google Shape;53;p14"/>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000"/>
              <a:buFont typeface="Trebuchet MS"/>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14"/>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55" name="Google Shape;55;p1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8"/>
        <p:cNvGrpSpPr/>
        <p:nvPr/>
      </p:nvGrpSpPr>
      <p:grpSpPr>
        <a:xfrm>
          <a:off x="0" y="0"/>
          <a:ext cx="0" cy="0"/>
          <a:chOff x="0" y="0"/>
          <a:chExt cx="0" cy="0"/>
        </a:xfrm>
      </p:grpSpPr>
      <p:sp>
        <p:nvSpPr>
          <p:cNvPr id="59" name="Google Shape;59;p1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5"/>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1" name="Google Shape;61;p15"/>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2" name="Google Shape;62;p15"/>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3" name="Google Shape;63;p15"/>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4" name="Google Shape;64;p1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1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7"/>
        <p:cNvGrpSpPr/>
        <p:nvPr/>
      </p:nvGrpSpPr>
      <p:grpSpPr>
        <a:xfrm>
          <a:off x="0" y="0"/>
          <a:ext cx="0" cy="0"/>
          <a:chOff x="0" y="0"/>
          <a:chExt cx="0" cy="0"/>
        </a:xfrm>
      </p:grpSpPr>
      <p:sp>
        <p:nvSpPr>
          <p:cNvPr id="68" name="Google Shape;68;p1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2"/>
        <p:cNvGrpSpPr/>
        <p:nvPr/>
      </p:nvGrpSpPr>
      <p:grpSpPr>
        <a:xfrm>
          <a:off x="0" y="0"/>
          <a:ext cx="0" cy="0"/>
          <a:chOff x="0" y="0"/>
          <a:chExt cx="0" cy="0"/>
        </a:xfrm>
      </p:grpSpPr>
      <p:sp>
        <p:nvSpPr>
          <p:cNvPr id="73" name="Google Shape;73;p1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6"/>
        <p:cNvGrpSpPr/>
        <p:nvPr/>
      </p:nvGrpSpPr>
      <p:grpSpPr>
        <a:xfrm>
          <a:off x="0" y="0"/>
          <a:ext cx="0" cy="0"/>
          <a:chOff x="0" y="0"/>
          <a:chExt cx="0" cy="0"/>
        </a:xfrm>
      </p:grpSpPr>
      <p:sp>
        <p:nvSpPr>
          <p:cNvPr id="77" name="Google Shape;77;p18"/>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8"/>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79" name="Google Shape;79;p18"/>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1120"/>
              <a:buNone/>
              <a:defRPr sz="1400"/>
            </a:lvl2pPr>
            <a:lvl3pPr marL="1371600" lvl="2" indent="-228600" algn="l">
              <a:spcBef>
                <a:spcPts val="1000"/>
              </a:spcBef>
              <a:spcAft>
                <a:spcPts val="0"/>
              </a:spcAft>
              <a:buSzPts val="960"/>
              <a:buNone/>
              <a:defRPr sz="1200"/>
            </a:lvl3pPr>
            <a:lvl4pPr marL="1828800" lvl="3" indent="-228600" algn="l">
              <a:spcBef>
                <a:spcPts val="1000"/>
              </a:spcBef>
              <a:spcAft>
                <a:spcPts val="0"/>
              </a:spcAft>
              <a:buSzPts val="800"/>
              <a:buNone/>
              <a:defRPr sz="1000"/>
            </a:lvl4pPr>
            <a:lvl5pPr marL="2286000" lvl="4" indent="-228600" algn="l">
              <a:spcBef>
                <a:spcPts val="1000"/>
              </a:spcBef>
              <a:spcAft>
                <a:spcPts val="0"/>
              </a:spcAft>
              <a:buSzPts val="800"/>
              <a:buNone/>
              <a:defRPr sz="1000"/>
            </a:lvl5pPr>
            <a:lvl6pPr marL="2743200" lvl="5" indent="-228600" algn="l">
              <a:spcBef>
                <a:spcPts val="1000"/>
              </a:spcBef>
              <a:spcAft>
                <a:spcPts val="0"/>
              </a:spcAft>
              <a:buSzPts val="800"/>
              <a:buNone/>
              <a:defRPr sz="1000"/>
            </a:lvl6pPr>
            <a:lvl7pPr marL="3200400" lvl="6" indent="-228600" algn="l">
              <a:spcBef>
                <a:spcPts val="1000"/>
              </a:spcBef>
              <a:spcAft>
                <a:spcPts val="0"/>
              </a:spcAft>
              <a:buSzPts val="800"/>
              <a:buNone/>
              <a:defRPr sz="1000"/>
            </a:lvl7pPr>
            <a:lvl8pPr marL="3657600" lvl="7" indent="-228600" algn="l">
              <a:spcBef>
                <a:spcPts val="1000"/>
              </a:spcBef>
              <a:spcAft>
                <a:spcPts val="0"/>
              </a:spcAft>
              <a:buSzPts val="800"/>
              <a:buNone/>
              <a:defRPr sz="1000"/>
            </a:lvl8pPr>
            <a:lvl9pPr marL="4114800" lvl="8" indent="-228600" algn="l">
              <a:spcBef>
                <a:spcPts val="1000"/>
              </a:spcBef>
              <a:spcAft>
                <a:spcPts val="0"/>
              </a:spcAft>
              <a:buSzPts val="800"/>
              <a:buNone/>
              <a:defRPr sz="1000"/>
            </a:lvl9pPr>
          </a:lstStyle>
          <a:p>
            <a:endParaRPr/>
          </a:p>
        </p:txBody>
      </p:sp>
      <p:sp>
        <p:nvSpPr>
          <p:cNvPr id="80" name="Google Shape;80;p1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3"/>
        <p:cNvGrpSpPr/>
        <p:nvPr/>
      </p:nvGrpSpPr>
      <p:grpSpPr>
        <a:xfrm>
          <a:off x="0" y="0"/>
          <a:ext cx="0" cy="0"/>
          <a:chOff x="0" y="0"/>
          <a:chExt cx="0" cy="0"/>
        </a:xfrm>
      </p:grpSpPr>
      <p:sp>
        <p:nvSpPr>
          <p:cNvPr id="84" name="Google Shape;84;p19"/>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400"/>
              <a:buFont typeface="Trebuchet MS"/>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9"/>
          <p:cNvSpPr>
            <a:spLocks noGrp="1"/>
          </p:cNvSpPr>
          <p:nvPr>
            <p:ph type="pic" idx="2"/>
          </p:nvPr>
        </p:nvSpPr>
        <p:spPr>
          <a:xfrm>
            <a:off x="677334" y="609600"/>
            <a:ext cx="8596668" cy="3845718"/>
          </a:xfrm>
          <a:prstGeom prst="rect">
            <a:avLst/>
          </a:prstGeom>
          <a:noFill/>
          <a:ln>
            <a:noFill/>
          </a:ln>
        </p:spPr>
        <p:txBody>
          <a:bodyPr spcFirstLastPara="1" wrap="square" lIns="91425" tIns="45700" rIns="91425" bIns="45700" anchor="t" anchorCtr="0">
            <a:normAutofit/>
          </a:bodyPr>
          <a:lstStyle>
            <a:lvl1pPr marR="0" lvl="0" algn="ctr"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1pPr>
            <a:lvl2pPr marR="0" lvl="1"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2pPr>
            <a:lvl3pPr marR="0" lvl="2"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3pPr>
            <a:lvl4pPr marR="0" lvl="3"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4pPr>
            <a:lvl5pPr marR="0" lvl="4"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5pPr>
            <a:lvl6pPr marR="0" lvl="5"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6pPr>
            <a:lvl7pPr marR="0" lvl="6"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7pPr>
            <a:lvl8pPr marR="0" lvl="7"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8pPr>
            <a:lvl9pPr marR="0" lvl="8"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9pPr>
          </a:lstStyle>
          <a:p>
            <a:endParaRPr/>
          </a:p>
        </p:txBody>
      </p:sp>
      <p:sp>
        <p:nvSpPr>
          <p:cNvPr id="86" name="Google Shape;86;p19"/>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a:endParaRPr/>
          </a:p>
        </p:txBody>
      </p:sp>
      <p:sp>
        <p:nvSpPr>
          <p:cNvPr id="87" name="Google Shape;87;p1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i-FI"/>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Google Shape;6;p10"/>
          <p:cNvGrpSpPr/>
          <p:nvPr/>
        </p:nvGrpSpPr>
        <p:grpSpPr>
          <a:xfrm>
            <a:off x="0" y="-8467"/>
            <a:ext cx="12192000" cy="6866467"/>
            <a:chOff x="0" y="-8467"/>
            <a:chExt cx="12192000" cy="6866467"/>
          </a:xfrm>
        </p:grpSpPr>
        <p:cxnSp>
          <p:nvCxnSpPr>
            <p:cNvPr id="7" name="Google Shape;7;p10"/>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8" name="Google Shape;8;p10"/>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9" name="Google Shape;9;p10"/>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0" name="Google Shape;10;p10"/>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0"/>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0"/>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3" name="Google Shape;13;p10"/>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4" name="Google Shape;14;p10"/>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 name="Google Shape;15;p10"/>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0"/>
            <p:cNvSpPr/>
            <p:nvPr/>
          </p:nvSpPr>
          <p:spPr>
            <a:xfrm>
              <a:off x="0" y="4013200"/>
              <a:ext cx="448733" cy="2844800"/>
            </a:xfrm>
            <a:prstGeom prst="triangle">
              <a:avLst>
                <a:gd name="adj" fmla="val 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Google Shape;17;p10"/>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8" name="Google Shape;18;p10"/>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9" name="Google Shape;19;p1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0" name="Google Shape;20;p1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1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fi-FI"/>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Clr>
                <a:schemeClr val="accent1"/>
              </a:buClr>
              <a:buSzPts val="3200"/>
              <a:buFont typeface="Trebuchet MS"/>
              <a:buNone/>
            </a:pPr>
            <a:r>
              <a:rPr lang="fi-FI" sz="3200" dirty="0"/>
              <a:t>Agricultural </a:t>
            </a:r>
            <a:r>
              <a:rPr lang="fi-FI" sz="3200" dirty="0" err="1"/>
              <a:t>water</a:t>
            </a:r>
            <a:r>
              <a:rPr lang="fi-FI" sz="3200" dirty="0"/>
              <a:t> management </a:t>
            </a:r>
            <a:r>
              <a:rPr lang="fi-FI" sz="3200" dirty="0" err="1"/>
              <a:t>using</a:t>
            </a:r>
            <a:r>
              <a:rPr lang="fi-FI" sz="3200" dirty="0"/>
              <a:t> </a:t>
            </a:r>
            <a:r>
              <a:rPr lang="fi-FI" sz="3200" dirty="0" err="1"/>
              <a:t>two-stage</a:t>
            </a:r>
            <a:r>
              <a:rPr lang="fi-FI" sz="3200" dirty="0"/>
              <a:t> </a:t>
            </a:r>
            <a:r>
              <a:rPr lang="fi-FI" sz="3200" dirty="0" err="1"/>
              <a:t>channels</a:t>
            </a:r>
            <a:r>
              <a:rPr lang="fi-FI" sz="3200" dirty="0"/>
              <a:t> (</a:t>
            </a:r>
            <a:r>
              <a:rPr lang="fi-FI" sz="3200" dirty="0" err="1"/>
              <a:t>TSCs</a:t>
            </a:r>
            <a:r>
              <a:rPr lang="fi-FI" sz="3200" dirty="0"/>
              <a:t>): </a:t>
            </a:r>
            <a:r>
              <a:rPr lang="fi-FI" sz="3200" dirty="0" err="1"/>
              <a:t>performance</a:t>
            </a:r>
            <a:r>
              <a:rPr lang="fi-FI" sz="3200" dirty="0"/>
              <a:t> and </a:t>
            </a:r>
            <a:r>
              <a:rPr lang="fi-FI" sz="3200" dirty="0" err="1"/>
              <a:t>policy</a:t>
            </a:r>
            <a:r>
              <a:rPr lang="fi-FI" sz="3200" dirty="0"/>
              <a:t> </a:t>
            </a:r>
            <a:r>
              <a:rPr lang="fi-FI" sz="3200" dirty="0" err="1"/>
              <a:t>recommendations</a:t>
            </a:r>
            <a:r>
              <a:rPr lang="fi-FI" sz="3200" dirty="0"/>
              <a:t> </a:t>
            </a:r>
            <a:r>
              <a:rPr lang="fi-FI" sz="3200" dirty="0" err="1"/>
              <a:t>based</a:t>
            </a:r>
            <a:r>
              <a:rPr lang="fi-FI" sz="3200" dirty="0"/>
              <a:t> on </a:t>
            </a:r>
            <a:r>
              <a:rPr lang="fi-FI" sz="3200" dirty="0" err="1"/>
              <a:t>northern</a:t>
            </a:r>
            <a:r>
              <a:rPr lang="fi-FI" sz="3200" dirty="0"/>
              <a:t> European </a:t>
            </a:r>
            <a:r>
              <a:rPr lang="fi-FI" sz="3200" dirty="0" err="1"/>
              <a:t>experiences</a:t>
            </a:r>
            <a:endParaRPr sz="3200" dirty="0"/>
          </a:p>
        </p:txBody>
      </p:sp>
      <p:sp>
        <p:nvSpPr>
          <p:cNvPr id="144" name="Google Shape;144;p1"/>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lnSpcReduction="10000"/>
          </a:bodyPr>
          <a:lstStyle/>
          <a:p>
            <a:pPr marL="0" lvl="0" indent="0" algn="r" rtl="0">
              <a:spcBef>
                <a:spcPts val="0"/>
              </a:spcBef>
              <a:spcAft>
                <a:spcPts val="0"/>
              </a:spcAft>
              <a:buSzPts val="1440"/>
              <a:buNone/>
            </a:pPr>
            <a:r>
              <a:rPr lang="fi-FI" dirty="0" err="1"/>
              <a:t>Deliverable</a:t>
            </a:r>
            <a:r>
              <a:rPr lang="fi-FI" dirty="0"/>
              <a:t> 1.1</a:t>
            </a:r>
            <a:endParaRPr dirty="0"/>
          </a:p>
          <a:p>
            <a:pPr marL="0" lvl="0" indent="0" algn="r" rtl="0">
              <a:spcBef>
                <a:spcPts val="1000"/>
              </a:spcBef>
              <a:spcAft>
                <a:spcPts val="0"/>
              </a:spcAft>
              <a:buSzPts val="1440"/>
              <a:buNone/>
            </a:pPr>
            <a:r>
              <a:rPr lang="fi-FI" dirty="0"/>
              <a:t> </a:t>
            </a:r>
            <a:r>
              <a:rPr lang="fi-FI" dirty="0" err="1"/>
              <a:t>Contract</a:t>
            </a:r>
            <a:r>
              <a:rPr lang="fi-FI" dirty="0"/>
              <a:t> </a:t>
            </a:r>
            <a:r>
              <a:rPr lang="fi-FI" dirty="0" err="1"/>
              <a:t>number</a:t>
            </a:r>
            <a:r>
              <a:rPr lang="fi-FI" dirty="0"/>
              <a:t>: 939642</a:t>
            </a:r>
            <a:endParaRPr dirty="0"/>
          </a:p>
          <a:p>
            <a:pPr marL="0" lvl="0" indent="0" algn="r" rtl="0">
              <a:spcBef>
                <a:spcPts val="1000"/>
              </a:spcBef>
              <a:spcAft>
                <a:spcPts val="0"/>
              </a:spcAft>
              <a:buSzPts val="1440"/>
              <a:buNone/>
            </a:pPr>
            <a:r>
              <a:rPr lang="fi-FI" dirty="0"/>
              <a:t>21 </a:t>
            </a:r>
            <a:r>
              <a:rPr lang="fi-FI" dirty="0" err="1"/>
              <a:t>June</a:t>
            </a:r>
            <a:r>
              <a:rPr lang="fi-FI" dirty="0"/>
              <a:t> 2021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accent1"/>
              </a:buClr>
              <a:buSzPts val="2800"/>
              <a:buFont typeface="Trebuchet MS"/>
              <a:buNone/>
            </a:pPr>
            <a:r>
              <a:rPr lang="fi-FI" sz="2800" dirty="0"/>
              <a:t>TSC design as an </a:t>
            </a:r>
            <a:r>
              <a:rPr lang="fi-FI" sz="2800" dirty="0" err="1"/>
              <a:t>environmentally</a:t>
            </a:r>
            <a:r>
              <a:rPr lang="fi-FI" sz="2800" dirty="0"/>
              <a:t> </a:t>
            </a:r>
            <a:r>
              <a:rPr lang="fi-FI" sz="2800" dirty="0" err="1"/>
              <a:t>preferable</a:t>
            </a:r>
            <a:r>
              <a:rPr lang="fi-FI" sz="2800" dirty="0"/>
              <a:t> </a:t>
            </a:r>
            <a:r>
              <a:rPr lang="fi-FI" sz="2800" dirty="0" err="1"/>
              <a:t>alternative</a:t>
            </a:r>
            <a:r>
              <a:rPr lang="fi-FI" sz="2800" dirty="0"/>
              <a:t> to </a:t>
            </a:r>
            <a:r>
              <a:rPr lang="fi-FI" sz="2800" dirty="0" err="1"/>
              <a:t>conventional</a:t>
            </a:r>
            <a:r>
              <a:rPr lang="fi-FI" sz="2800" dirty="0"/>
              <a:t> </a:t>
            </a:r>
            <a:r>
              <a:rPr lang="fi-FI" sz="2800" dirty="0" err="1"/>
              <a:t>dredging</a:t>
            </a:r>
            <a:r>
              <a:rPr lang="fi-FI" sz="2800" dirty="0"/>
              <a:t> for </a:t>
            </a:r>
            <a:r>
              <a:rPr lang="fi-FI" sz="2800" dirty="0" err="1"/>
              <a:t>agricultural</a:t>
            </a:r>
            <a:r>
              <a:rPr lang="fi-FI" sz="2800" dirty="0"/>
              <a:t> </a:t>
            </a:r>
            <a:r>
              <a:rPr lang="fi-FI" sz="2800" dirty="0" err="1"/>
              <a:t>drainage</a:t>
            </a:r>
            <a:r>
              <a:rPr lang="fi-FI" sz="2800" dirty="0"/>
              <a:t> and </a:t>
            </a:r>
            <a:r>
              <a:rPr lang="fi-FI" sz="2800" dirty="0" err="1"/>
              <a:t>flood</a:t>
            </a:r>
            <a:r>
              <a:rPr lang="fi-FI" sz="2800" dirty="0"/>
              <a:t> </a:t>
            </a:r>
            <a:r>
              <a:rPr lang="fi-FI" sz="2800" dirty="0" err="1">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mitigation</a:t>
            </a:r>
            <a:endParaRPr sz="2800" dirty="0"/>
          </a:p>
        </p:txBody>
      </p:sp>
      <p:sp>
        <p:nvSpPr>
          <p:cNvPr id="150" name="Google Shape;150;p2"/>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p>
            <a:pPr marL="342900" lvl="0" indent="-251459" algn="l" rtl="0">
              <a:spcBef>
                <a:spcPts val="0"/>
              </a:spcBef>
              <a:spcAft>
                <a:spcPts val="0"/>
              </a:spcAft>
              <a:buSzPts val="1440"/>
              <a:buNone/>
            </a:pPr>
            <a:endParaRPr/>
          </a:p>
        </p:txBody>
      </p:sp>
      <p:sp>
        <p:nvSpPr>
          <p:cNvPr id="151" name="Google Shape;151;p2"/>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p>
            <a:pPr marL="342900" lvl="0" indent="-251459" algn="l" rtl="0">
              <a:spcBef>
                <a:spcPts val="0"/>
              </a:spcBef>
              <a:spcAft>
                <a:spcPts val="0"/>
              </a:spcAft>
              <a:buSzPts val="1440"/>
              <a:buNone/>
            </a:pPr>
            <a:endParaRPr/>
          </a:p>
        </p:txBody>
      </p:sp>
      <p:pic>
        <p:nvPicPr>
          <p:cNvPr id="6" name="image2.png">
            <a:extLst>
              <a:ext uri="{FF2B5EF4-FFF2-40B4-BE49-F238E27FC236}">
                <a16:creationId xmlns:a16="http://schemas.microsoft.com/office/drawing/2014/main" id="{04A983EA-26D8-46BF-966F-449D70CEF86A}"/>
              </a:ext>
            </a:extLst>
          </p:cNvPr>
          <p:cNvPicPr/>
          <p:nvPr/>
        </p:nvPicPr>
        <p:blipFill>
          <a:blip r:embed="rId3"/>
          <a:srcRect/>
          <a:stretch>
            <a:fillRect/>
          </a:stretch>
        </p:blipFill>
        <p:spPr>
          <a:xfrm>
            <a:off x="565039" y="2089908"/>
            <a:ext cx="9685866" cy="4962106"/>
          </a:xfrm>
          <a:prstGeom prst="rect">
            <a:avLst/>
          </a:prstGeom>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fi-FI" dirty="0"/>
              <a:t>Main </a:t>
            </a:r>
            <a:r>
              <a:rPr lang="fi-FI" dirty="0" err="1"/>
              <a:t>benefits</a:t>
            </a:r>
            <a:r>
              <a:rPr lang="fi-FI" dirty="0"/>
              <a:t> of </a:t>
            </a:r>
            <a:r>
              <a:rPr lang="fi-FI" dirty="0" err="1"/>
              <a:t>TSCs</a:t>
            </a:r>
            <a:r>
              <a:rPr lang="fi-FI" dirty="0"/>
              <a:t> </a:t>
            </a:r>
            <a:r>
              <a:rPr lang="fi-FI" dirty="0" err="1"/>
              <a:t>compared</a:t>
            </a:r>
            <a:r>
              <a:rPr lang="fi-FI" dirty="0"/>
              <a:t> to </a:t>
            </a:r>
            <a:r>
              <a:rPr lang="fi-FI" dirty="0" err="1"/>
              <a:t>conventional</a:t>
            </a:r>
            <a:r>
              <a:rPr lang="fi-FI" dirty="0"/>
              <a:t> </a:t>
            </a:r>
            <a:r>
              <a:rPr lang="fi-FI" dirty="0" err="1"/>
              <a:t>dredging</a:t>
            </a:r>
            <a:endParaRPr dirty="0"/>
          </a:p>
        </p:txBody>
      </p:sp>
      <p:sp>
        <p:nvSpPr>
          <p:cNvPr id="158" name="Google Shape;158;p3"/>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SzPct val="79999"/>
              <a:buChar char="►"/>
            </a:pPr>
            <a:r>
              <a:rPr lang="fi-FI" dirty="0" err="1"/>
              <a:t>Longer-term</a:t>
            </a:r>
            <a:r>
              <a:rPr lang="fi-FI" dirty="0"/>
              <a:t> </a:t>
            </a:r>
            <a:r>
              <a:rPr lang="fi-FI" dirty="0" err="1"/>
              <a:t>functioning</a:t>
            </a:r>
            <a:r>
              <a:rPr lang="fi-FI" dirty="0"/>
              <a:t> of </a:t>
            </a:r>
            <a:r>
              <a:rPr lang="fi-FI" dirty="0" err="1"/>
              <a:t>drainage</a:t>
            </a:r>
            <a:r>
              <a:rPr lang="fi-FI" dirty="0"/>
              <a:t> </a:t>
            </a:r>
            <a:r>
              <a:rPr lang="fi-FI" dirty="0" err="1"/>
              <a:t>because</a:t>
            </a:r>
            <a:r>
              <a:rPr lang="fi-FI" dirty="0"/>
              <a:t> of </a:t>
            </a:r>
            <a:r>
              <a:rPr lang="fi-FI" dirty="0" err="1"/>
              <a:t>enhanced</a:t>
            </a:r>
            <a:r>
              <a:rPr lang="fi-FI" dirty="0"/>
              <a:t> </a:t>
            </a:r>
            <a:r>
              <a:rPr lang="fi-FI" dirty="0" err="1"/>
              <a:t>self-cleansing</a:t>
            </a:r>
            <a:r>
              <a:rPr lang="fi-FI" dirty="0"/>
              <a:t> of </a:t>
            </a:r>
            <a:r>
              <a:rPr lang="fi-FI" dirty="0" err="1"/>
              <a:t>the</a:t>
            </a:r>
            <a:r>
              <a:rPr lang="fi-FI" dirty="0"/>
              <a:t> </a:t>
            </a:r>
            <a:r>
              <a:rPr lang="fi-FI" dirty="0" err="1"/>
              <a:t>low-flow</a:t>
            </a:r>
            <a:r>
              <a:rPr lang="fi-FI" dirty="0"/>
              <a:t> </a:t>
            </a:r>
            <a:r>
              <a:rPr lang="fi-FI" dirty="0" err="1"/>
              <a:t>channel</a:t>
            </a:r>
            <a:endParaRPr dirty="0"/>
          </a:p>
          <a:p>
            <a:pPr marL="342900" lvl="0" indent="-342900" algn="l" rtl="0">
              <a:spcBef>
                <a:spcPts val="1000"/>
              </a:spcBef>
              <a:spcAft>
                <a:spcPts val="0"/>
              </a:spcAft>
              <a:buSzPct val="79999"/>
              <a:buChar char="►"/>
            </a:pPr>
            <a:r>
              <a:rPr lang="fi-FI" dirty="0" err="1"/>
              <a:t>Retention</a:t>
            </a:r>
            <a:r>
              <a:rPr lang="fi-FI" dirty="0"/>
              <a:t> of </a:t>
            </a:r>
            <a:r>
              <a:rPr lang="fi-FI" dirty="0" err="1"/>
              <a:t>suspended</a:t>
            </a:r>
            <a:r>
              <a:rPr lang="fi-FI" dirty="0"/>
              <a:t> </a:t>
            </a:r>
            <a:r>
              <a:rPr lang="fi-FI" dirty="0" err="1"/>
              <a:t>sediment</a:t>
            </a:r>
            <a:r>
              <a:rPr lang="fi-FI" dirty="0"/>
              <a:t> and </a:t>
            </a:r>
            <a:r>
              <a:rPr lang="fi-FI" dirty="0" err="1"/>
              <a:t>phosphorus</a:t>
            </a:r>
            <a:r>
              <a:rPr lang="fi-FI" dirty="0"/>
              <a:t>, and </a:t>
            </a:r>
            <a:r>
              <a:rPr lang="fi-FI" dirty="0" err="1"/>
              <a:t>removal</a:t>
            </a:r>
            <a:r>
              <a:rPr lang="fi-FI" dirty="0"/>
              <a:t> of </a:t>
            </a:r>
            <a:r>
              <a:rPr lang="fi-FI" dirty="0" err="1"/>
              <a:t>nitrogen</a:t>
            </a:r>
            <a:r>
              <a:rPr lang="fi-FI" dirty="0"/>
              <a:t> on </a:t>
            </a:r>
            <a:r>
              <a:rPr lang="fi-FI" dirty="0" err="1"/>
              <a:t>the</a:t>
            </a:r>
            <a:r>
              <a:rPr lang="fi-FI" dirty="0"/>
              <a:t> </a:t>
            </a:r>
            <a:r>
              <a:rPr lang="fi-FI" dirty="0" err="1"/>
              <a:t>floodplain</a:t>
            </a:r>
            <a:r>
              <a:rPr lang="fi-FI" dirty="0"/>
              <a:t>, </a:t>
            </a:r>
            <a:r>
              <a:rPr lang="fi-FI" dirty="0" err="1"/>
              <a:t>which</a:t>
            </a:r>
            <a:r>
              <a:rPr lang="fi-FI" dirty="0"/>
              <a:t> </a:t>
            </a:r>
            <a:r>
              <a:rPr lang="fi-FI" dirty="0" err="1"/>
              <a:t>likely</a:t>
            </a:r>
            <a:r>
              <a:rPr lang="fi-FI" dirty="0"/>
              <a:t> </a:t>
            </a:r>
            <a:r>
              <a:rPr lang="fi-FI" dirty="0" err="1"/>
              <a:t>enhances</a:t>
            </a:r>
            <a:r>
              <a:rPr lang="fi-FI" dirty="0"/>
              <a:t> </a:t>
            </a:r>
            <a:r>
              <a:rPr lang="fi-FI" dirty="0" err="1"/>
              <a:t>water</a:t>
            </a:r>
            <a:r>
              <a:rPr lang="fi-FI" dirty="0"/>
              <a:t> </a:t>
            </a:r>
            <a:r>
              <a:rPr lang="fi-FI" dirty="0" err="1"/>
              <a:t>quality</a:t>
            </a:r>
            <a:endParaRPr dirty="0"/>
          </a:p>
          <a:p>
            <a:pPr marL="342900" lvl="0" indent="-342900" algn="l" rtl="0">
              <a:spcBef>
                <a:spcPts val="1000"/>
              </a:spcBef>
              <a:spcAft>
                <a:spcPts val="0"/>
              </a:spcAft>
              <a:buSzPct val="79999"/>
              <a:buChar char="►"/>
            </a:pPr>
            <a:r>
              <a:rPr lang="fi-FI" dirty="0" err="1"/>
              <a:t>Larger</a:t>
            </a:r>
            <a:r>
              <a:rPr lang="fi-FI" dirty="0"/>
              <a:t> </a:t>
            </a:r>
            <a:r>
              <a:rPr lang="fi-FI" dirty="0" err="1"/>
              <a:t>plant</a:t>
            </a:r>
            <a:r>
              <a:rPr lang="fi-FI" dirty="0"/>
              <a:t> and </a:t>
            </a:r>
            <a:r>
              <a:rPr lang="fi-FI" dirty="0" err="1"/>
              <a:t>fish</a:t>
            </a:r>
            <a:r>
              <a:rPr lang="fi-FI" dirty="0"/>
              <a:t> </a:t>
            </a:r>
            <a:r>
              <a:rPr lang="fi-FI" dirty="0" err="1"/>
              <a:t>biodiversity</a:t>
            </a:r>
            <a:r>
              <a:rPr lang="fi-FI" dirty="0"/>
              <a:t>, </a:t>
            </a:r>
            <a:r>
              <a:rPr lang="fi-FI" dirty="0" err="1"/>
              <a:t>more</a:t>
            </a:r>
            <a:r>
              <a:rPr lang="fi-FI" dirty="0"/>
              <a:t> </a:t>
            </a:r>
            <a:r>
              <a:rPr lang="fi-FI" dirty="0" err="1"/>
              <a:t>habitat</a:t>
            </a:r>
            <a:r>
              <a:rPr lang="fi-FI" dirty="0"/>
              <a:t> for </a:t>
            </a:r>
            <a:r>
              <a:rPr lang="fi-FI" dirty="0" err="1"/>
              <a:t>pollinators</a:t>
            </a:r>
            <a:endParaRPr dirty="0"/>
          </a:p>
          <a:p>
            <a:pPr marL="342900" lvl="0" indent="-342900" algn="l" rtl="0">
              <a:spcBef>
                <a:spcPts val="1000"/>
              </a:spcBef>
              <a:spcAft>
                <a:spcPts val="0"/>
              </a:spcAft>
              <a:buSzPct val="79999"/>
              <a:buChar char="►"/>
            </a:pPr>
            <a:r>
              <a:rPr lang="fi-FI" dirty="0" err="1"/>
              <a:t>Other</a:t>
            </a:r>
            <a:r>
              <a:rPr lang="fi-FI" dirty="0"/>
              <a:t> </a:t>
            </a:r>
            <a:r>
              <a:rPr lang="fi-FI" dirty="0" err="1"/>
              <a:t>taxa</a:t>
            </a:r>
            <a:r>
              <a:rPr lang="fi-FI" dirty="0"/>
              <a:t> (</a:t>
            </a:r>
            <a:r>
              <a:rPr lang="fi-FI" dirty="0" err="1"/>
              <a:t>e.g</a:t>
            </a:r>
            <a:r>
              <a:rPr lang="fi-FI" dirty="0"/>
              <a:t>. </a:t>
            </a:r>
            <a:r>
              <a:rPr lang="fi-FI" dirty="0" err="1"/>
              <a:t>macroinvertebrates</a:t>
            </a:r>
            <a:r>
              <a:rPr lang="fi-FI" dirty="0"/>
              <a:t>) </a:t>
            </a:r>
            <a:r>
              <a:rPr lang="fi-FI" dirty="0" err="1"/>
              <a:t>may</a:t>
            </a:r>
            <a:r>
              <a:rPr lang="fi-FI" dirty="0"/>
              <a:t> </a:t>
            </a:r>
            <a:r>
              <a:rPr lang="fi-FI" dirty="0" err="1"/>
              <a:t>benefit</a:t>
            </a:r>
            <a:r>
              <a:rPr lang="fi-FI" dirty="0"/>
              <a:t> </a:t>
            </a:r>
            <a:r>
              <a:rPr lang="fi-FI" dirty="0" err="1"/>
              <a:t>from</a:t>
            </a:r>
            <a:r>
              <a:rPr lang="fi-FI" dirty="0"/>
              <a:t> </a:t>
            </a:r>
            <a:r>
              <a:rPr lang="fi-FI" dirty="0" err="1"/>
              <a:t>improved</a:t>
            </a:r>
            <a:r>
              <a:rPr lang="fi-FI" dirty="0"/>
              <a:t> </a:t>
            </a:r>
            <a:r>
              <a:rPr lang="fi-FI" dirty="0" err="1"/>
              <a:t>connectivity</a:t>
            </a:r>
            <a:r>
              <a:rPr lang="fi-FI" dirty="0"/>
              <a:t> to </a:t>
            </a:r>
            <a:r>
              <a:rPr lang="fi-FI" dirty="0" err="1"/>
              <a:t>floodplain</a:t>
            </a:r>
            <a:r>
              <a:rPr lang="fi-FI" dirty="0"/>
              <a:t> and </a:t>
            </a:r>
            <a:r>
              <a:rPr lang="fi-FI" dirty="0" err="1"/>
              <a:t>more</a:t>
            </a:r>
            <a:r>
              <a:rPr lang="fi-FI" dirty="0"/>
              <a:t> </a:t>
            </a:r>
            <a:r>
              <a:rPr lang="fi-FI" dirty="0" err="1"/>
              <a:t>diverse</a:t>
            </a:r>
            <a:r>
              <a:rPr lang="fi-FI" dirty="0"/>
              <a:t> </a:t>
            </a:r>
            <a:r>
              <a:rPr lang="fi-FI" dirty="0" err="1"/>
              <a:t>vegetation</a:t>
            </a:r>
            <a:endParaRPr dirty="0"/>
          </a:p>
          <a:p>
            <a:pPr marL="342900" lvl="0" indent="-342900" algn="l" rtl="0">
              <a:spcBef>
                <a:spcPts val="1000"/>
              </a:spcBef>
              <a:spcAft>
                <a:spcPts val="0"/>
              </a:spcAft>
              <a:buSzPct val="79999"/>
              <a:buChar char="►"/>
            </a:pPr>
            <a:r>
              <a:rPr lang="fi-FI" dirty="0" err="1"/>
              <a:t>Landscape</a:t>
            </a:r>
            <a:r>
              <a:rPr lang="fi-FI" dirty="0"/>
              <a:t> and </a:t>
            </a:r>
            <a:r>
              <a:rPr lang="fi-FI" dirty="0" err="1"/>
              <a:t>recreational</a:t>
            </a:r>
            <a:r>
              <a:rPr lang="fi-FI" dirty="0"/>
              <a:t> </a:t>
            </a:r>
            <a:r>
              <a:rPr lang="fi-FI" dirty="0" err="1"/>
              <a:t>benefits</a:t>
            </a:r>
            <a:r>
              <a:rPr lang="fi-FI" dirty="0"/>
              <a:t> </a:t>
            </a:r>
            <a:r>
              <a:rPr lang="fi-FI" dirty="0" err="1"/>
              <a:t>through</a:t>
            </a:r>
            <a:r>
              <a:rPr lang="fi-FI" dirty="0"/>
              <a:t> </a:t>
            </a:r>
            <a:r>
              <a:rPr lang="fi-FI" dirty="0" err="1"/>
              <a:t>the</a:t>
            </a:r>
            <a:r>
              <a:rPr lang="fi-FI" dirty="0"/>
              <a:t> </a:t>
            </a:r>
            <a:r>
              <a:rPr lang="fi-FI" dirty="0" err="1"/>
              <a:t>more</a:t>
            </a:r>
            <a:r>
              <a:rPr lang="fi-FI" dirty="0"/>
              <a:t> </a:t>
            </a:r>
            <a:r>
              <a:rPr lang="fi-FI" dirty="0" err="1"/>
              <a:t>variable</a:t>
            </a:r>
            <a:r>
              <a:rPr lang="fi-FI" dirty="0"/>
              <a:t> </a:t>
            </a:r>
            <a:r>
              <a:rPr lang="fi-FI" dirty="0" err="1"/>
              <a:t>landscapes</a:t>
            </a:r>
            <a:endParaRPr dirty="0"/>
          </a:p>
          <a:p>
            <a:pPr marL="342900" lvl="0" indent="-258318" algn="l" rtl="0">
              <a:spcBef>
                <a:spcPts val="1000"/>
              </a:spcBef>
              <a:spcAft>
                <a:spcPts val="0"/>
              </a:spcAft>
              <a:buSzPct val="79999"/>
              <a:buNone/>
            </a:pPr>
            <a:endParaRPr dirty="0"/>
          </a:p>
          <a:p>
            <a:pPr marL="0" lvl="0" indent="0" algn="l" rtl="0">
              <a:spcBef>
                <a:spcPts val="1000"/>
              </a:spcBef>
              <a:spcAft>
                <a:spcPts val="0"/>
              </a:spcAft>
              <a:buSzPct val="79999"/>
              <a:buNone/>
            </a:pPr>
            <a:r>
              <a:rPr lang="fi-FI" i="1" dirty="0" err="1"/>
              <a:t>Very</a:t>
            </a:r>
            <a:r>
              <a:rPr lang="fi-FI" i="1" dirty="0"/>
              <a:t> </a:t>
            </a:r>
            <a:r>
              <a:rPr lang="fi-FI" i="1" dirty="0" err="1"/>
              <a:t>limited</a:t>
            </a:r>
            <a:r>
              <a:rPr lang="fi-FI" i="1" dirty="0"/>
              <a:t> </a:t>
            </a:r>
            <a:r>
              <a:rPr lang="fi-FI" i="1" dirty="0" err="1"/>
              <a:t>studies</a:t>
            </a:r>
            <a:r>
              <a:rPr lang="fi-FI" i="1" dirty="0"/>
              <a:t> on </a:t>
            </a:r>
            <a:r>
              <a:rPr lang="fi-FI" i="1" dirty="0" err="1"/>
              <a:t>biodiversity</a:t>
            </a:r>
            <a:r>
              <a:rPr lang="fi-FI" i="1" dirty="0"/>
              <a:t> </a:t>
            </a:r>
            <a:r>
              <a:rPr lang="fi-FI" i="1" dirty="0" err="1"/>
              <a:t>impacts</a:t>
            </a:r>
            <a:r>
              <a:rPr lang="fi-FI" i="1" dirty="0"/>
              <a:t>  and long-</a:t>
            </a:r>
            <a:r>
              <a:rPr lang="fi-FI" i="1" dirty="0" err="1"/>
              <a:t>term</a:t>
            </a:r>
            <a:r>
              <a:rPr lang="fi-FI" i="1" dirty="0"/>
              <a:t> </a:t>
            </a:r>
            <a:r>
              <a:rPr lang="fi-FI" i="1" dirty="0" err="1"/>
              <a:t>physico-chemical</a:t>
            </a:r>
            <a:r>
              <a:rPr lang="fi-FI" i="1" dirty="0"/>
              <a:t> </a:t>
            </a:r>
            <a:r>
              <a:rPr lang="fi-FI" i="1" dirty="0" err="1"/>
              <a:t>performance</a:t>
            </a:r>
            <a:r>
              <a:rPr lang="fi-FI" i="1" dirty="0"/>
              <a:t>. </a:t>
            </a:r>
            <a:r>
              <a:rPr lang="fi-FI" i="1" dirty="0" err="1"/>
              <a:t>E.g</a:t>
            </a:r>
            <a:r>
              <a:rPr lang="fi-FI" i="1" dirty="0"/>
              <a:t>. </a:t>
            </a:r>
            <a:r>
              <a:rPr lang="fi-FI" i="1" dirty="0" err="1"/>
              <a:t>only</a:t>
            </a:r>
            <a:r>
              <a:rPr lang="fi-FI" i="1" dirty="0"/>
              <a:t> </a:t>
            </a:r>
            <a:r>
              <a:rPr lang="fi-FI" i="1" dirty="0" err="1"/>
              <a:t>few</a:t>
            </a:r>
            <a:r>
              <a:rPr lang="fi-FI" i="1" dirty="0"/>
              <a:t> </a:t>
            </a:r>
            <a:r>
              <a:rPr lang="fi-FI" i="1" dirty="0" err="1"/>
              <a:t>works</a:t>
            </a:r>
            <a:r>
              <a:rPr lang="fi-FI" i="1" dirty="0"/>
              <a:t> </a:t>
            </a:r>
            <a:r>
              <a:rPr lang="fi-FI" i="1" dirty="0" err="1"/>
              <a:t>provide</a:t>
            </a:r>
            <a:r>
              <a:rPr lang="fi-FI" i="1" dirty="0"/>
              <a:t> an </a:t>
            </a:r>
            <a:r>
              <a:rPr lang="fi-FI" i="1" dirty="0" err="1"/>
              <a:t>experimentally</a:t>
            </a:r>
            <a:r>
              <a:rPr lang="fi-FI" i="1" dirty="0"/>
              <a:t> </a:t>
            </a:r>
            <a:r>
              <a:rPr lang="fi-FI" i="1" dirty="0" err="1"/>
              <a:t>obtained</a:t>
            </a:r>
            <a:r>
              <a:rPr lang="fi-FI" i="1" dirty="0"/>
              <a:t> </a:t>
            </a:r>
            <a:r>
              <a:rPr lang="fi-FI" i="1" dirty="0" err="1"/>
              <a:t>over-annual-scale</a:t>
            </a:r>
            <a:r>
              <a:rPr lang="fi-FI" i="1" dirty="0"/>
              <a:t> </a:t>
            </a:r>
            <a:r>
              <a:rPr lang="fi-FI" i="1" dirty="0" err="1"/>
              <a:t>mass</a:t>
            </a:r>
            <a:r>
              <a:rPr lang="fi-FI" i="1" dirty="0"/>
              <a:t> </a:t>
            </a:r>
            <a:r>
              <a:rPr lang="fi-FI" i="1" dirty="0" err="1"/>
              <a:t>balance</a:t>
            </a:r>
            <a:r>
              <a:rPr lang="fi-FI" i="1" dirty="0"/>
              <a:t> for </a:t>
            </a:r>
            <a:r>
              <a:rPr lang="fi-FI" i="1" dirty="0" err="1"/>
              <a:t>suspended</a:t>
            </a:r>
            <a:r>
              <a:rPr lang="fi-FI" i="1" dirty="0"/>
              <a:t> </a:t>
            </a:r>
            <a:r>
              <a:rPr lang="fi-FI" i="1" dirty="0" err="1"/>
              <a:t>sediment</a:t>
            </a:r>
            <a:r>
              <a:rPr lang="fi-FI" i="1" dirty="0"/>
              <a:t> </a:t>
            </a:r>
            <a:r>
              <a:rPr lang="fi-FI" i="1" dirty="0" err="1"/>
              <a:t>or</a:t>
            </a:r>
            <a:r>
              <a:rPr lang="fi-FI" i="1" dirty="0"/>
              <a:t> </a:t>
            </a:r>
            <a:r>
              <a:rPr lang="fi-FI" i="1" dirty="0" err="1"/>
              <a:t>nutrients</a:t>
            </a:r>
            <a:r>
              <a:rPr lang="fi-FI" i="1" dirty="0"/>
              <a:t> </a:t>
            </a:r>
            <a:r>
              <a:rPr lang="fi-FI" i="1" dirty="0" err="1"/>
              <a:t>while</a:t>
            </a:r>
            <a:r>
              <a:rPr lang="fi-FI" i="1" dirty="0"/>
              <a:t> </a:t>
            </a:r>
            <a:r>
              <a:rPr lang="fi-FI" i="1" dirty="0" err="1"/>
              <a:t>the</a:t>
            </a:r>
            <a:r>
              <a:rPr lang="fi-FI" i="1" dirty="0"/>
              <a:t> </a:t>
            </a:r>
            <a:r>
              <a:rPr lang="fi-FI" i="1" dirty="0" err="1"/>
              <a:t>processes</a:t>
            </a:r>
            <a:r>
              <a:rPr lang="fi-FI" i="1" dirty="0"/>
              <a:t> in </a:t>
            </a:r>
            <a:r>
              <a:rPr lang="fi-FI" i="1" dirty="0" err="1"/>
              <a:t>the</a:t>
            </a:r>
            <a:r>
              <a:rPr lang="fi-FI" i="1" dirty="0"/>
              <a:t> </a:t>
            </a:r>
            <a:r>
              <a:rPr lang="fi-FI" i="1" dirty="0" err="1"/>
              <a:t>low-flow</a:t>
            </a:r>
            <a:r>
              <a:rPr lang="fi-FI" i="1" dirty="0"/>
              <a:t> </a:t>
            </a:r>
            <a:r>
              <a:rPr lang="fi-FI" i="1" dirty="0" err="1"/>
              <a:t>channel</a:t>
            </a:r>
            <a:r>
              <a:rPr lang="fi-FI" i="1" dirty="0"/>
              <a:t> </a:t>
            </a:r>
            <a:r>
              <a:rPr lang="fi-FI" i="1" dirty="0" err="1"/>
              <a:t>are</a:t>
            </a:r>
            <a:r>
              <a:rPr lang="fi-FI" i="1" dirty="0"/>
              <a:t> </a:t>
            </a:r>
            <a:r>
              <a:rPr lang="fi-FI" i="1" dirty="0" err="1"/>
              <a:t>not</a:t>
            </a:r>
            <a:r>
              <a:rPr lang="fi-FI" i="1" dirty="0"/>
              <a:t> </a:t>
            </a:r>
            <a:r>
              <a:rPr lang="fi-FI" i="1" dirty="0" err="1"/>
              <a:t>well</a:t>
            </a:r>
            <a:r>
              <a:rPr lang="fi-FI" i="1" dirty="0"/>
              <a:t> </a:t>
            </a:r>
            <a:r>
              <a:rPr lang="fi-FI" i="1" dirty="0" err="1"/>
              <a:t>taken</a:t>
            </a:r>
            <a:r>
              <a:rPr lang="fi-FI" i="1" dirty="0"/>
              <a:t> into </a:t>
            </a:r>
            <a:r>
              <a:rPr lang="fi-FI" i="1" dirty="0" err="1"/>
              <a:t>account</a:t>
            </a:r>
            <a:r>
              <a:rPr lang="fi-FI" i="1" dirty="0"/>
              <a:t>. </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4"/>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2400"/>
              <a:buFont typeface="Trebuchet MS"/>
              <a:buNone/>
            </a:pPr>
            <a:r>
              <a:rPr lang="fi-FI" sz="2400"/>
              <a:t>Wider potential of two-stage channel design for decreasing the harmful hydro-environmental impacts of agriculture</a:t>
            </a:r>
            <a:endParaRPr sz="2400"/>
          </a:p>
        </p:txBody>
      </p:sp>
      <p:sp>
        <p:nvSpPr>
          <p:cNvPr id="164" name="Google Shape;164;p4"/>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lnSpcReduction="10000"/>
          </a:bodyPr>
          <a:lstStyle/>
          <a:p>
            <a:pPr marL="342900" lvl="0" indent="-342900" algn="l" rtl="0">
              <a:spcBef>
                <a:spcPts val="0"/>
              </a:spcBef>
              <a:spcAft>
                <a:spcPts val="0"/>
              </a:spcAft>
              <a:buSzPts val="1440"/>
              <a:buChar char="►"/>
            </a:pPr>
            <a:r>
              <a:rPr lang="fi-FI"/>
              <a:t>As an after-field type vegetated buffer, the design likely provides water quality improvements compared to edge-of-field buffers (especially in sub-surface drained areas) as it can treat both the lateral runoff and the loading from the upstream areas</a:t>
            </a:r>
            <a:endParaRPr/>
          </a:p>
          <a:p>
            <a:pPr marL="342900" lvl="0" indent="-342900" algn="l" rtl="0">
              <a:spcBef>
                <a:spcPts val="1000"/>
              </a:spcBef>
              <a:spcAft>
                <a:spcPts val="0"/>
              </a:spcAft>
              <a:buSzPts val="1440"/>
              <a:buChar char="►"/>
            </a:pPr>
            <a:r>
              <a:rPr lang="fi-FI"/>
              <a:t>The excavated floodplains appeared to enhance the riparian plant biodiversity while edge-of-field buffer strips harbor a low amount of wetland species (e.g. Hille et al. 2018) and usual agri-environment schemes do not necessarily have positive effect on plant biodiversity</a:t>
            </a:r>
            <a:endParaRPr/>
          </a:p>
          <a:p>
            <a:pPr marL="342900" lvl="0" indent="-342900" algn="l" rtl="0">
              <a:spcBef>
                <a:spcPts val="1000"/>
              </a:spcBef>
              <a:spcAft>
                <a:spcPts val="0"/>
              </a:spcAft>
              <a:buSzPts val="1440"/>
              <a:buChar char="►"/>
            </a:pPr>
            <a:r>
              <a:rPr lang="fi-FI"/>
              <a:t>Two-stage channels as a NBS address the emerging ecological paradigm proposing that ecosystems should be managed for adaptive and functional integrity rather than attempting to restore them to an idealized conception of the natural state (e.g. Barnosky et al. 2017), which is particularly true in the strongly modified drained agricultural landscapes (e.g. Rowinski et al. 2018)</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8"/>
        <p:cNvGrpSpPr/>
        <p:nvPr/>
      </p:nvGrpSpPr>
      <p:grpSpPr>
        <a:xfrm>
          <a:off x="0" y="0"/>
          <a:ext cx="0" cy="0"/>
          <a:chOff x="0" y="0"/>
          <a:chExt cx="0" cy="0"/>
        </a:xfrm>
      </p:grpSpPr>
      <p:sp>
        <p:nvSpPr>
          <p:cNvPr id="169" name="Google Shape;169;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Trebuchet MS"/>
              <a:ea typeface="Trebuchet MS"/>
              <a:cs typeface="Trebuchet MS"/>
              <a:sym typeface="Trebuchet MS"/>
            </a:endParaRPr>
          </a:p>
        </p:txBody>
      </p:sp>
      <p:sp>
        <p:nvSpPr>
          <p:cNvPr id="170" name="Google Shape;170;p5"/>
          <p:cNvSpPr txBox="1">
            <a:spLocks noGrp="1"/>
          </p:cNvSpPr>
          <p:nvPr>
            <p:ph type="title"/>
          </p:nvPr>
        </p:nvSpPr>
        <p:spPr>
          <a:xfrm>
            <a:off x="1286933" y="609600"/>
            <a:ext cx="10197494" cy="109945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accent1"/>
              </a:buClr>
              <a:buSzPts val="2400"/>
              <a:buFont typeface="Trebuchet MS"/>
              <a:buNone/>
            </a:pPr>
            <a:r>
              <a:rPr lang="fi-FI" sz="2400" dirty="0"/>
              <a:t>Total </a:t>
            </a:r>
            <a:r>
              <a:rPr lang="fi-FI" sz="2400" dirty="0" err="1"/>
              <a:t>costs</a:t>
            </a:r>
            <a:r>
              <a:rPr lang="fi-FI" sz="2400" dirty="0"/>
              <a:t> and </a:t>
            </a:r>
            <a:r>
              <a:rPr lang="fi-FI" sz="2400" dirty="0" err="1"/>
              <a:t>monetary</a:t>
            </a:r>
            <a:r>
              <a:rPr lang="fi-FI" sz="2400" dirty="0"/>
              <a:t> </a:t>
            </a:r>
            <a:r>
              <a:rPr lang="fi-FI" sz="2400" dirty="0" err="1"/>
              <a:t>environmental</a:t>
            </a:r>
            <a:r>
              <a:rPr lang="fi-FI" sz="2400" dirty="0"/>
              <a:t> </a:t>
            </a:r>
            <a:r>
              <a:rPr lang="fi-FI" sz="2400" dirty="0" err="1"/>
              <a:t>benefits</a:t>
            </a:r>
            <a:r>
              <a:rPr lang="fi-FI" sz="2400" dirty="0"/>
              <a:t> </a:t>
            </a:r>
            <a:r>
              <a:rPr lang="fi-FI" sz="2400" dirty="0" err="1"/>
              <a:t>up-scaled</a:t>
            </a:r>
            <a:r>
              <a:rPr lang="fi-FI" sz="2400" dirty="0"/>
              <a:t> to </a:t>
            </a:r>
            <a:r>
              <a:rPr lang="fi-FI" sz="2400" dirty="0" err="1"/>
              <a:t>catchment</a:t>
            </a:r>
            <a:r>
              <a:rPr lang="fi-FI" sz="2400" dirty="0"/>
              <a:t> </a:t>
            </a:r>
            <a:r>
              <a:rPr lang="fi-FI" sz="2400" dirty="0" err="1"/>
              <a:t>level</a:t>
            </a:r>
            <a:r>
              <a:rPr lang="fi-FI" sz="2400" dirty="0"/>
              <a:t> in a 60-y </a:t>
            </a:r>
            <a:r>
              <a:rPr lang="fi-FI" sz="2400" dirty="0" err="1"/>
              <a:t>period</a:t>
            </a:r>
            <a:r>
              <a:rPr lang="fi-FI" sz="2400" dirty="0"/>
              <a:t> in </a:t>
            </a:r>
            <a:r>
              <a:rPr lang="fi-FI" sz="2400" dirty="0" err="1"/>
              <a:t>comparison</a:t>
            </a:r>
            <a:r>
              <a:rPr lang="fi-FI" sz="2400" dirty="0"/>
              <a:t> to </a:t>
            </a:r>
            <a:r>
              <a:rPr lang="fi-FI" sz="2400" dirty="0" err="1"/>
              <a:t>conventional</a:t>
            </a:r>
            <a:r>
              <a:rPr lang="fi-FI" sz="2400" dirty="0"/>
              <a:t> </a:t>
            </a:r>
            <a:r>
              <a:rPr lang="fi-FI" sz="2400" dirty="0" err="1"/>
              <a:t>dredging</a:t>
            </a:r>
            <a:endParaRPr sz="2400" dirty="0"/>
          </a:p>
        </p:txBody>
      </p:sp>
      <p:sp>
        <p:nvSpPr>
          <p:cNvPr id="171" name="Google Shape;171;p5"/>
          <p:cNvSpPr/>
          <p:nvPr/>
        </p:nvSpPr>
        <p:spPr>
          <a:xfrm rot="10800000">
            <a:off x="0" y="0"/>
            <a:ext cx="842596" cy="5666154"/>
          </a:xfrm>
          <a:prstGeom prst="triangle">
            <a:avLst>
              <a:gd name="adj" fmla="val 10000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5"/>
          <p:cNvSpPr/>
          <p:nvPr/>
        </p:nvSpPr>
        <p:spPr>
          <a:xfrm flipH="1">
            <a:off x="11743267" y="4013200"/>
            <a:ext cx="448733" cy="2844800"/>
          </a:xfrm>
          <a:prstGeom prst="triangle">
            <a:avLst>
              <a:gd name="adj" fmla="val 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5"/>
          <p:cNvSpPr/>
          <p:nvPr/>
        </p:nvSpPr>
        <p:spPr>
          <a:xfrm>
            <a:off x="1738313" y="1885489"/>
            <a:ext cx="184731" cy="1277273"/>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Clr>
                <a:schemeClr val="dk1"/>
              </a:buClr>
              <a:buSzPts val="1800"/>
              <a:buFont typeface="Arial"/>
              <a:buNone/>
            </a:pPr>
            <a:br>
              <a:rPr lang="fi-FI" sz="1800" b="0" i="0" u="none" strike="noStrike" cap="none">
                <a:solidFill>
                  <a:schemeClr val="dk1"/>
                </a:solidFill>
                <a:latin typeface="Arial"/>
                <a:ea typeface="Arial"/>
                <a:cs typeface="Arial"/>
                <a:sym typeface="Arial"/>
              </a:rPr>
            </a:br>
            <a:endParaRPr sz="1800" b="0" i="0" u="none" strike="noStrike" cap="none">
              <a:solidFill>
                <a:schemeClr val="dk1"/>
              </a:solidFill>
              <a:latin typeface="Arial"/>
              <a:ea typeface="Arial"/>
              <a:cs typeface="Arial"/>
              <a:sym typeface="Arial"/>
            </a:endParaRPr>
          </a:p>
          <a:p>
            <a:pPr marL="0" marR="0" lvl="0" indent="0" algn="l" rtl="0">
              <a:spcBef>
                <a:spcPts val="600"/>
              </a:spcBef>
              <a:spcAft>
                <a:spcPts val="0"/>
              </a:spcAft>
              <a:buClr>
                <a:schemeClr val="dk1"/>
              </a:buClr>
              <a:buSzPts val="1800"/>
              <a:buFont typeface="Arial"/>
              <a:buNone/>
            </a:pPr>
            <a:br>
              <a:rPr lang="fi-FI" sz="1800" b="0" i="0" u="none" strike="noStrike" cap="none">
                <a:solidFill>
                  <a:schemeClr val="dk1"/>
                </a:solidFill>
                <a:latin typeface="Arial"/>
                <a:ea typeface="Arial"/>
                <a:cs typeface="Arial"/>
                <a:sym typeface="Arial"/>
              </a:rPr>
            </a:br>
            <a:endParaRPr sz="1800" b="0" i="0" u="none" strike="noStrike" cap="none">
              <a:solidFill>
                <a:schemeClr val="dk1"/>
              </a:solidFill>
              <a:latin typeface="Arial"/>
              <a:ea typeface="Arial"/>
              <a:cs typeface="Arial"/>
              <a:sym typeface="Arial"/>
            </a:endParaRPr>
          </a:p>
        </p:txBody>
      </p:sp>
      <p:graphicFrame>
        <p:nvGraphicFramePr>
          <p:cNvPr id="174" name="Google Shape;174;p5"/>
          <p:cNvGraphicFramePr/>
          <p:nvPr>
            <p:extLst>
              <p:ext uri="{D42A27DB-BD31-4B8C-83A1-F6EECF244321}">
                <p14:modId xmlns:p14="http://schemas.microsoft.com/office/powerpoint/2010/main" val="2988804484"/>
              </p:ext>
            </p:extLst>
          </p:nvPr>
        </p:nvGraphicFramePr>
        <p:xfrm>
          <a:off x="842597" y="1885489"/>
          <a:ext cx="8020850" cy="4564200"/>
        </p:xfrm>
        <a:graphic>
          <a:graphicData uri="http://schemas.openxmlformats.org/drawingml/2006/table">
            <a:tbl>
              <a:tblPr>
                <a:noFill/>
                <a:tableStyleId>{631F4B15-FE68-4D3D-AE4C-338F0D08ED44}</a:tableStyleId>
              </a:tblPr>
              <a:tblGrid>
                <a:gridCol w="2632575">
                  <a:extLst>
                    <a:ext uri="{9D8B030D-6E8A-4147-A177-3AD203B41FA5}">
                      <a16:colId xmlns:a16="http://schemas.microsoft.com/office/drawing/2014/main" val="20000"/>
                    </a:ext>
                  </a:extLst>
                </a:gridCol>
                <a:gridCol w="2305850">
                  <a:extLst>
                    <a:ext uri="{9D8B030D-6E8A-4147-A177-3AD203B41FA5}">
                      <a16:colId xmlns:a16="http://schemas.microsoft.com/office/drawing/2014/main" val="20001"/>
                    </a:ext>
                  </a:extLst>
                </a:gridCol>
                <a:gridCol w="1443825">
                  <a:extLst>
                    <a:ext uri="{9D8B030D-6E8A-4147-A177-3AD203B41FA5}">
                      <a16:colId xmlns:a16="http://schemas.microsoft.com/office/drawing/2014/main" val="20002"/>
                    </a:ext>
                  </a:extLst>
                </a:gridCol>
                <a:gridCol w="1638600">
                  <a:extLst>
                    <a:ext uri="{9D8B030D-6E8A-4147-A177-3AD203B41FA5}">
                      <a16:colId xmlns:a16="http://schemas.microsoft.com/office/drawing/2014/main" val="20003"/>
                    </a:ext>
                  </a:extLst>
                </a:gridCol>
              </a:tblGrid>
              <a:tr h="307325">
                <a:tc>
                  <a:txBody>
                    <a:bodyPr/>
                    <a:lstStyle/>
                    <a:p>
                      <a:pPr marL="0" marR="0" lvl="0" indent="0" algn="l" rtl="0">
                        <a:spcBef>
                          <a:spcPts val="0"/>
                        </a:spcBef>
                        <a:spcAft>
                          <a:spcPts val="0"/>
                        </a:spcAft>
                        <a:buNone/>
                      </a:pPr>
                      <a:r>
                        <a:rPr lang="fi-FI" sz="1600" b="1" i="0" u="none" strike="noStrike" cap="none">
                          <a:solidFill>
                            <a:srgbClr val="000000"/>
                          </a:solidFill>
                          <a:latin typeface="Calibri"/>
                          <a:ea typeface="Calibri"/>
                          <a:cs typeface="Calibri"/>
                          <a:sym typeface="Calibri"/>
                        </a:rPr>
                        <a:t>Variable</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r" rtl="0">
                        <a:spcBef>
                          <a:spcPts val="0"/>
                        </a:spcBef>
                        <a:spcAft>
                          <a:spcPts val="0"/>
                        </a:spcAft>
                        <a:buNone/>
                      </a:pPr>
                      <a:r>
                        <a:rPr lang="fi-FI" sz="1600" b="1" i="0" u="none" strike="noStrike" cap="none">
                          <a:solidFill>
                            <a:srgbClr val="000000"/>
                          </a:solidFill>
                          <a:latin typeface="Calibri"/>
                          <a:ea typeface="Calibri"/>
                          <a:cs typeface="Calibri"/>
                          <a:sym typeface="Calibri"/>
                        </a:rPr>
                        <a:t>Units/Unit cost</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r" rtl="0">
                        <a:spcBef>
                          <a:spcPts val="0"/>
                        </a:spcBef>
                        <a:spcAft>
                          <a:spcPts val="0"/>
                        </a:spcAft>
                        <a:buNone/>
                      </a:pPr>
                      <a:r>
                        <a:rPr lang="fi-FI" sz="1600" b="1" i="0" u="none" strike="noStrike" cap="none">
                          <a:solidFill>
                            <a:srgbClr val="000000"/>
                          </a:solidFill>
                          <a:latin typeface="Calibri"/>
                          <a:ea typeface="Calibri"/>
                          <a:cs typeface="Calibri"/>
                          <a:sym typeface="Calibri"/>
                        </a:rPr>
                        <a:t>Conventional dredging</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tcPr>
                </a:tc>
                <a:tc>
                  <a:txBody>
                    <a:bodyPr/>
                    <a:lstStyle/>
                    <a:p>
                      <a:pPr marL="0" marR="0" lvl="0" indent="0" algn="r" rtl="0">
                        <a:spcBef>
                          <a:spcPts val="0"/>
                        </a:spcBef>
                        <a:spcAft>
                          <a:spcPts val="0"/>
                        </a:spcAft>
                        <a:buNone/>
                      </a:pPr>
                      <a:r>
                        <a:rPr lang="fi-FI" sz="1600" b="1" i="0" u="none" strike="noStrike" cap="none">
                          <a:solidFill>
                            <a:srgbClr val="000000"/>
                          </a:solidFill>
                          <a:latin typeface="Calibri"/>
                          <a:ea typeface="Calibri"/>
                          <a:cs typeface="Calibri"/>
                          <a:sym typeface="Calibri"/>
                        </a:rPr>
                        <a:t>Two-stage channel design</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307325">
                <a:tc>
                  <a:txBody>
                    <a:bodyPr/>
                    <a:lstStyle/>
                    <a:p>
                      <a:pPr marL="0" marR="0" lvl="0" indent="0" algn="l" rtl="0">
                        <a:spcBef>
                          <a:spcPts val="0"/>
                        </a:spcBef>
                        <a:spcAft>
                          <a:spcPts val="0"/>
                        </a:spcAft>
                        <a:buNone/>
                      </a:pPr>
                      <a:r>
                        <a:rPr lang="fi-FI" sz="1600" b="0" i="0" u="none" strike="noStrike" cap="none" dirty="0">
                          <a:solidFill>
                            <a:srgbClr val="000000"/>
                          </a:solidFill>
                          <a:latin typeface="Calibri"/>
                          <a:ea typeface="Calibri"/>
                          <a:cs typeface="Calibri"/>
                          <a:sym typeface="Calibri"/>
                        </a:rPr>
                        <a:t>Project life</a:t>
                      </a:r>
                      <a:endParaRPr sz="1600" u="none" strike="noStrike" cap="none" dirty="0"/>
                    </a:p>
                  </a:txBody>
                  <a:tcPr marL="36725" marR="36725" marT="37775" marB="3777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r" rtl="0">
                        <a:spcBef>
                          <a:spcPts val="0"/>
                        </a:spcBef>
                        <a:spcAft>
                          <a:spcPts val="0"/>
                        </a:spcAft>
                        <a:buNone/>
                      </a:pPr>
                      <a:r>
                        <a:rPr lang="fi-FI" sz="1600" b="0" i="0" u="none" strike="noStrike" cap="none">
                          <a:solidFill>
                            <a:srgbClr val="000000"/>
                          </a:solidFill>
                          <a:latin typeface="Calibri"/>
                          <a:ea typeface="Calibri"/>
                          <a:cs typeface="Calibri"/>
                          <a:sym typeface="Calibri"/>
                        </a:rPr>
                        <a:t>years</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gridSpan="2">
                  <a:txBody>
                    <a:bodyPr/>
                    <a:lstStyle/>
                    <a:p>
                      <a:pPr algn="ctr">
                        <a:lnSpc>
                          <a:spcPct val="117000"/>
                        </a:lnSpc>
                        <a:spcAft>
                          <a:spcPts val="0"/>
                        </a:spcAft>
                      </a:pPr>
                      <a:r>
                        <a:rPr lang="en-GB" sz="1600" dirty="0">
                          <a:effectLst/>
                          <a:latin typeface="Calibri" panose="020F0502020204030204" pitchFamily="34" charset="0"/>
                          <a:ea typeface="Arial" panose="020B0604020202020204" pitchFamily="34" charset="0"/>
                          <a:cs typeface="Calibri" panose="020F0502020204030204" pitchFamily="34" charset="0"/>
                        </a:rPr>
                        <a:t>60</a:t>
                      </a:r>
                      <a:endParaRPr lang="fi-FI" sz="1600" dirty="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hMerge="1">
                  <a:txBody>
                    <a:bodyPr/>
                    <a:lstStyle/>
                    <a:p>
                      <a:endParaRPr lang="fi-FI"/>
                    </a:p>
                  </a:txBody>
                  <a:tcPr/>
                </a:tc>
                <a:extLst>
                  <a:ext uri="{0D108BD9-81ED-4DB2-BD59-A6C34878D82A}">
                    <a16:rowId xmlns:a16="http://schemas.microsoft.com/office/drawing/2014/main" val="10001"/>
                  </a:ext>
                </a:extLst>
              </a:tr>
              <a:tr h="307325">
                <a:tc>
                  <a:txBody>
                    <a:bodyPr/>
                    <a:lstStyle/>
                    <a:p>
                      <a:pPr marL="0" marR="0" lvl="0" indent="0" algn="l" rtl="0">
                        <a:spcBef>
                          <a:spcPts val="0"/>
                        </a:spcBef>
                        <a:spcAft>
                          <a:spcPts val="0"/>
                        </a:spcAft>
                        <a:buNone/>
                      </a:pPr>
                      <a:r>
                        <a:rPr lang="fi-FI" sz="1600" b="0" i="0" u="none" strike="noStrike" cap="none" dirty="0">
                          <a:solidFill>
                            <a:srgbClr val="000000"/>
                          </a:solidFill>
                          <a:latin typeface="Calibri"/>
                          <a:ea typeface="Calibri"/>
                          <a:cs typeface="Calibri"/>
                          <a:sym typeface="Calibri"/>
                        </a:rPr>
                        <a:t>Channel </a:t>
                      </a:r>
                      <a:r>
                        <a:rPr lang="fi-FI" sz="1600" b="0" i="0" u="none" strike="noStrike" cap="none" dirty="0" err="1">
                          <a:solidFill>
                            <a:srgbClr val="000000"/>
                          </a:solidFill>
                          <a:latin typeface="Calibri"/>
                          <a:ea typeface="Calibri"/>
                          <a:cs typeface="Calibri"/>
                          <a:sym typeface="Calibri"/>
                        </a:rPr>
                        <a:t>length</a:t>
                      </a:r>
                      <a:endParaRPr sz="1600" u="none" strike="noStrike" cap="none" dirty="0"/>
                    </a:p>
                  </a:txBody>
                  <a:tcPr marL="36725" marR="36725" marT="37775" marB="3777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r" rtl="0">
                        <a:spcBef>
                          <a:spcPts val="0"/>
                        </a:spcBef>
                        <a:spcAft>
                          <a:spcPts val="0"/>
                        </a:spcAft>
                        <a:buNone/>
                      </a:pPr>
                      <a:r>
                        <a:rPr lang="fi-FI" sz="1600" b="0" i="0" u="none" strike="noStrike" cap="none">
                          <a:solidFill>
                            <a:srgbClr val="000000"/>
                          </a:solidFill>
                          <a:latin typeface="Calibri"/>
                          <a:ea typeface="Calibri"/>
                          <a:cs typeface="Calibri"/>
                          <a:sym typeface="Calibri"/>
                        </a:rPr>
                        <a:t>km</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gridSpan="2">
                  <a:txBody>
                    <a:bodyPr/>
                    <a:lstStyle/>
                    <a:p>
                      <a:pPr algn="ctr">
                        <a:lnSpc>
                          <a:spcPct val="117000"/>
                        </a:lnSpc>
                        <a:spcAft>
                          <a:spcPts val="0"/>
                        </a:spcAft>
                      </a:pPr>
                      <a:r>
                        <a:rPr lang="en-GB" sz="1600" dirty="0">
                          <a:effectLst/>
                          <a:latin typeface="Calibri" panose="020F0502020204030204" pitchFamily="34" charset="0"/>
                          <a:ea typeface="Arial" panose="020B0604020202020204" pitchFamily="34" charset="0"/>
                          <a:cs typeface="Calibri" panose="020F0502020204030204" pitchFamily="34" charset="0"/>
                        </a:rPr>
                        <a:t>14.8</a:t>
                      </a:r>
                      <a:endParaRPr lang="fi-FI" sz="1600" dirty="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hMerge="1">
                  <a:txBody>
                    <a:bodyPr/>
                    <a:lstStyle/>
                    <a:p>
                      <a:endParaRPr lang="fi-FI"/>
                    </a:p>
                  </a:txBody>
                  <a:tcPr/>
                </a:tc>
                <a:extLst>
                  <a:ext uri="{0D108BD9-81ED-4DB2-BD59-A6C34878D82A}">
                    <a16:rowId xmlns:a16="http://schemas.microsoft.com/office/drawing/2014/main" val="10002"/>
                  </a:ext>
                </a:extLst>
              </a:tr>
              <a:tr h="307325">
                <a:tc>
                  <a:txBody>
                    <a:bodyPr/>
                    <a:lstStyle/>
                    <a:p>
                      <a:pPr marL="0" marR="0" lvl="0" indent="0" algn="l" rtl="0">
                        <a:spcBef>
                          <a:spcPts val="0"/>
                        </a:spcBef>
                        <a:spcAft>
                          <a:spcPts val="0"/>
                        </a:spcAft>
                        <a:buNone/>
                      </a:pPr>
                      <a:r>
                        <a:rPr lang="fi-FI" sz="1600" b="0" i="0" u="none" strike="noStrike" cap="none">
                          <a:solidFill>
                            <a:srgbClr val="000000"/>
                          </a:solidFill>
                          <a:latin typeface="Calibri"/>
                          <a:ea typeface="Calibri"/>
                          <a:cs typeface="Calibri"/>
                          <a:sym typeface="Calibri"/>
                        </a:rPr>
                        <a:t>Maintenance interval</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r" rtl="0">
                        <a:spcBef>
                          <a:spcPts val="0"/>
                        </a:spcBef>
                        <a:spcAft>
                          <a:spcPts val="0"/>
                        </a:spcAft>
                        <a:buNone/>
                      </a:pPr>
                      <a:r>
                        <a:rPr lang="fi-FI" sz="1600" b="0" i="0" u="none" strike="noStrike" cap="none">
                          <a:solidFill>
                            <a:srgbClr val="000000"/>
                          </a:solidFill>
                          <a:latin typeface="Calibri"/>
                          <a:ea typeface="Calibri"/>
                          <a:cs typeface="Calibri"/>
                          <a:sym typeface="Calibri"/>
                        </a:rPr>
                        <a:t>years</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ctr">
                        <a:lnSpc>
                          <a:spcPct val="117000"/>
                        </a:lnSpc>
                        <a:spcAft>
                          <a:spcPts val="0"/>
                        </a:spcAft>
                      </a:pPr>
                      <a:r>
                        <a:rPr lang="en-GB" sz="1600" dirty="0">
                          <a:effectLst/>
                          <a:latin typeface="Calibri" panose="020F0502020204030204" pitchFamily="34" charset="0"/>
                          <a:ea typeface="Arial" panose="020B0604020202020204" pitchFamily="34" charset="0"/>
                          <a:cs typeface="Calibri" panose="020F0502020204030204" pitchFamily="34" charset="0"/>
                        </a:rPr>
                        <a:t>20</a:t>
                      </a:r>
                      <a:endParaRPr lang="fi-FI" sz="1600" dirty="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ctr">
                        <a:lnSpc>
                          <a:spcPct val="117000"/>
                        </a:lnSpc>
                        <a:spcAft>
                          <a:spcPts val="0"/>
                        </a:spcAft>
                      </a:pPr>
                      <a:r>
                        <a:rPr lang="en-GB" sz="1600">
                          <a:effectLst/>
                          <a:latin typeface="Calibri" panose="020F0502020204030204" pitchFamily="34" charset="0"/>
                          <a:ea typeface="Arial" panose="020B0604020202020204" pitchFamily="34" charset="0"/>
                          <a:cs typeface="Calibri" panose="020F0502020204030204" pitchFamily="34" charset="0"/>
                        </a:rPr>
                        <a:t>50</a:t>
                      </a:r>
                      <a:endParaRPr lang="fi-FI" sz="160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307325">
                <a:tc>
                  <a:txBody>
                    <a:bodyPr/>
                    <a:lstStyle/>
                    <a:p>
                      <a:pPr marL="0" marR="0" lvl="0" indent="0" algn="l" rtl="0">
                        <a:spcBef>
                          <a:spcPts val="0"/>
                        </a:spcBef>
                        <a:spcAft>
                          <a:spcPts val="0"/>
                        </a:spcAft>
                        <a:buNone/>
                      </a:pPr>
                      <a:r>
                        <a:rPr lang="fi-FI" sz="1600" b="0" i="0" u="none" strike="noStrike" cap="none">
                          <a:solidFill>
                            <a:srgbClr val="000000"/>
                          </a:solidFill>
                          <a:latin typeface="Calibri"/>
                          <a:ea typeface="Calibri"/>
                          <a:cs typeface="Calibri"/>
                          <a:sym typeface="Calibri"/>
                        </a:rPr>
                        <a:t>Maintenance costs</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r" rtl="0">
                        <a:spcBef>
                          <a:spcPts val="0"/>
                        </a:spcBef>
                        <a:spcAft>
                          <a:spcPts val="0"/>
                        </a:spcAft>
                        <a:buNone/>
                      </a:pPr>
                      <a:r>
                        <a:rPr lang="fi-FI" sz="1600" b="0" i="0" u="none" strike="noStrike" cap="none">
                          <a:solidFill>
                            <a:srgbClr val="000000"/>
                          </a:solidFill>
                          <a:latin typeface="Calibri"/>
                          <a:ea typeface="Calibri"/>
                          <a:cs typeface="Calibri"/>
                          <a:sym typeface="Calibri"/>
                        </a:rPr>
                        <a:t>€5/€2.5 per meter</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algn="ctr">
                        <a:lnSpc>
                          <a:spcPct val="117000"/>
                        </a:lnSpc>
                        <a:spcAft>
                          <a:spcPts val="0"/>
                        </a:spcAft>
                      </a:pPr>
                      <a:r>
                        <a:rPr lang="en-GB" sz="16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-222 000 </a:t>
                      </a:r>
                      <a:endParaRPr lang="fi-FI" sz="1600" dirty="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algn="ctr">
                        <a:lnSpc>
                          <a:spcPct val="117000"/>
                        </a:lnSpc>
                        <a:spcAft>
                          <a:spcPts val="0"/>
                        </a:spcAft>
                      </a:pPr>
                      <a:r>
                        <a:rPr lang="en-GB" sz="16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-44 000 </a:t>
                      </a:r>
                      <a:endParaRPr lang="fi-FI" sz="1600" dirty="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4"/>
                  </a:ext>
                </a:extLst>
              </a:tr>
              <a:tr h="307325">
                <a:tc>
                  <a:txBody>
                    <a:bodyPr/>
                    <a:lstStyle/>
                    <a:p>
                      <a:pPr marL="0" marR="0" lvl="0" indent="0" algn="l" rtl="0">
                        <a:spcBef>
                          <a:spcPts val="0"/>
                        </a:spcBef>
                        <a:spcAft>
                          <a:spcPts val="0"/>
                        </a:spcAft>
                        <a:buNone/>
                      </a:pPr>
                      <a:r>
                        <a:rPr lang="fi-FI" sz="1600" b="0" i="0" u="none" strike="noStrike" cap="none">
                          <a:solidFill>
                            <a:srgbClr val="000000"/>
                          </a:solidFill>
                          <a:latin typeface="Calibri"/>
                          <a:ea typeface="Calibri"/>
                          <a:cs typeface="Calibri"/>
                          <a:sym typeface="Calibri"/>
                        </a:rPr>
                        <a:t>Construction costs</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r" rtl="0">
                        <a:spcBef>
                          <a:spcPts val="0"/>
                        </a:spcBef>
                        <a:spcAft>
                          <a:spcPts val="0"/>
                        </a:spcAft>
                        <a:buNone/>
                      </a:pPr>
                      <a:r>
                        <a:rPr lang="fi-FI" sz="1600" b="0" i="0" u="none" strike="noStrike" cap="none">
                          <a:solidFill>
                            <a:srgbClr val="000000"/>
                          </a:solidFill>
                          <a:latin typeface="Calibri"/>
                          <a:ea typeface="Calibri"/>
                          <a:cs typeface="Calibri"/>
                          <a:sym typeface="Calibri"/>
                        </a:rPr>
                        <a:t>€0/€21.6 per meter</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algn="ctr">
                        <a:lnSpc>
                          <a:spcPct val="117000"/>
                        </a:lnSpc>
                        <a:spcAft>
                          <a:spcPts val="0"/>
                        </a:spcAft>
                      </a:pPr>
                      <a:r>
                        <a:rPr lang="en-GB" sz="1600">
                          <a:solidFill>
                            <a:srgbClr val="000000"/>
                          </a:solidFill>
                          <a:effectLst/>
                          <a:latin typeface="Calibri" panose="020F0502020204030204" pitchFamily="34" charset="0"/>
                          <a:ea typeface="Arial" panose="020B0604020202020204" pitchFamily="34" charset="0"/>
                          <a:cs typeface="Calibri" panose="020F0502020204030204" pitchFamily="34" charset="0"/>
                        </a:rPr>
                        <a:t>0 </a:t>
                      </a:r>
                      <a:endParaRPr lang="fi-FI" sz="160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algn="ctr">
                        <a:lnSpc>
                          <a:spcPct val="117000"/>
                        </a:lnSpc>
                        <a:spcAft>
                          <a:spcPts val="0"/>
                        </a:spcAft>
                      </a:pPr>
                      <a:r>
                        <a:rPr lang="en-GB" sz="16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-314 000 </a:t>
                      </a:r>
                      <a:endParaRPr lang="fi-FI" sz="1600" dirty="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r h="307325">
                <a:tc>
                  <a:txBody>
                    <a:bodyPr/>
                    <a:lstStyle/>
                    <a:p>
                      <a:pPr marL="0" marR="0" lvl="0" indent="0" algn="l" rtl="0">
                        <a:spcBef>
                          <a:spcPts val="0"/>
                        </a:spcBef>
                        <a:spcAft>
                          <a:spcPts val="0"/>
                        </a:spcAft>
                        <a:buNone/>
                      </a:pPr>
                      <a:r>
                        <a:rPr lang="fi-FI" sz="1600" b="0" i="0" u="none" strike="noStrike" cap="none">
                          <a:solidFill>
                            <a:srgbClr val="000000"/>
                          </a:solidFill>
                          <a:latin typeface="Calibri"/>
                          <a:ea typeface="Calibri"/>
                          <a:cs typeface="Calibri"/>
                          <a:sym typeface="Calibri"/>
                        </a:rPr>
                        <a:t>Adjacent land price</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r" rtl="0">
                        <a:spcBef>
                          <a:spcPts val="0"/>
                        </a:spcBef>
                        <a:spcAft>
                          <a:spcPts val="0"/>
                        </a:spcAft>
                        <a:buNone/>
                      </a:pPr>
                      <a:r>
                        <a:rPr lang="fi-FI" sz="1600" b="0" i="0" u="none" strike="noStrike" cap="none">
                          <a:solidFill>
                            <a:srgbClr val="000000"/>
                          </a:solidFill>
                          <a:latin typeface="Calibri"/>
                          <a:ea typeface="Calibri"/>
                          <a:cs typeface="Calibri"/>
                          <a:sym typeface="Calibri"/>
                        </a:rPr>
                        <a:t>€ 0/ €3.6 per m</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algn="ctr">
                        <a:lnSpc>
                          <a:spcPct val="117000"/>
                        </a:lnSpc>
                        <a:spcAft>
                          <a:spcPts val="0"/>
                        </a:spcAft>
                      </a:pPr>
                      <a:r>
                        <a:rPr lang="en-GB" sz="1600">
                          <a:solidFill>
                            <a:srgbClr val="000000"/>
                          </a:solidFill>
                          <a:effectLst/>
                          <a:latin typeface="Calibri" panose="020F0502020204030204" pitchFamily="34" charset="0"/>
                          <a:ea typeface="Arial" panose="020B0604020202020204" pitchFamily="34" charset="0"/>
                          <a:cs typeface="Calibri" panose="020F0502020204030204" pitchFamily="34" charset="0"/>
                        </a:rPr>
                        <a:t>0 </a:t>
                      </a:r>
                      <a:endParaRPr lang="fi-FI" sz="160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algn="ctr">
                        <a:lnSpc>
                          <a:spcPct val="117000"/>
                        </a:lnSpc>
                        <a:spcAft>
                          <a:spcPts val="0"/>
                        </a:spcAft>
                      </a:pPr>
                      <a:r>
                        <a:rPr lang="en-GB" sz="16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-53 000 </a:t>
                      </a:r>
                      <a:endParaRPr lang="fi-FI" sz="1600" dirty="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6"/>
                  </a:ext>
                </a:extLst>
              </a:tr>
              <a:tr h="307325">
                <a:tc>
                  <a:txBody>
                    <a:bodyPr/>
                    <a:lstStyle/>
                    <a:p>
                      <a:pPr marL="0" marR="0" lvl="0" indent="0" algn="l" rtl="0">
                        <a:spcBef>
                          <a:spcPts val="0"/>
                        </a:spcBef>
                        <a:spcAft>
                          <a:spcPts val="0"/>
                        </a:spcAft>
                        <a:buNone/>
                      </a:pPr>
                      <a:r>
                        <a:rPr lang="fi-FI" sz="1600" b="0" i="0" u="none" strike="noStrike" cap="none">
                          <a:solidFill>
                            <a:srgbClr val="000000"/>
                          </a:solidFill>
                          <a:latin typeface="Calibri"/>
                          <a:ea typeface="Calibri"/>
                          <a:cs typeface="Calibri"/>
                          <a:sym typeface="Calibri"/>
                        </a:rPr>
                        <a:t>Lost crop value</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r" rtl="0">
                        <a:spcBef>
                          <a:spcPts val="0"/>
                        </a:spcBef>
                        <a:spcAft>
                          <a:spcPts val="0"/>
                        </a:spcAft>
                        <a:buNone/>
                      </a:pPr>
                      <a:r>
                        <a:rPr lang="fi-FI" sz="1600" b="0" i="0" u="none" strike="noStrike" cap="none">
                          <a:solidFill>
                            <a:srgbClr val="000000"/>
                          </a:solidFill>
                          <a:latin typeface="Calibri"/>
                          <a:ea typeface="Calibri"/>
                          <a:cs typeface="Calibri"/>
                          <a:sym typeface="Calibri"/>
                        </a:rPr>
                        <a:t>€ 0/ € 268 per km</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ctr">
                        <a:lnSpc>
                          <a:spcPct val="117000"/>
                        </a:lnSpc>
                        <a:spcAft>
                          <a:spcPts val="0"/>
                        </a:spcAft>
                      </a:pPr>
                      <a:r>
                        <a:rPr lang="en-GB" sz="1600">
                          <a:solidFill>
                            <a:srgbClr val="000000"/>
                          </a:solidFill>
                          <a:effectLst/>
                          <a:latin typeface="Calibri" panose="020F0502020204030204" pitchFamily="34" charset="0"/>
                          <a:ea typeface="Arial" panose="020B0604020202020204" pitchFamily="34" charset="0"/>
                          <a:cs typeface="Calibri" panose="020F0502020204030204" pitchFamily="34" charset="0"/>
                        </a:rPr>
                        <a:t>0 </a:t>
                      </a:r>
                      <a:endParaRPr lang="fi-FI" sz="160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ctr">
                        <a:lnSpc>
                          <a:spcPct val="117000"/>
                        </a:lnSpc>
                        <a:spcAft>
                          <a:spcPts val="0"/>
                        </a:spcAft>
                      </a:pPr>
                      <a:r>
                        <a:rPr lang="en-GB" sz="16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-223 000 </a:t>
                      </a:r>
                      <a:endParaRPr lang="fi-FI" sz="1600" dirty="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r h="307325">
                <a:tc>
                  <a:txBody>
                    <a:bodyPr/>
                    <a:lstStyle/>
                    <a:p>
                      <a:pPr marL="0" marR="0" lvl="0" indent="0" algn="l" rtl="0">
                        <a:spcBef>
                          <a:spcPts val="0"/>
                        </a:spcBef>
                        <a:spcAft>
                          <a:spcPts val="0"/>
                        </a:spcAft>
                        <a:buNone/>
                      </a:pPr>
                      <a:r>
                        <a:rPr lang="fi-FI" sz="1600" b="0" i="0" u="none" strike="noStrike" cap="none">
                          <a:solidFill>
                            <a:srgbClr val="000000"/>
                          </a:solidFill>
                          <a:latin typeface="Calibri"/>
                          <a:ea typeface="Calibri"/>
                          <a:cs typeface="Calibri"/>
                          <a:sym typeface="Calibri"/>
                        </a:rPr>
                        <a:t>Environmental benefits for biodiversity</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r" rtl="0">
                        <a:spcBef>
                          <a:spcPts val="0"/>
                        </a:spcBef>
                        <a:spcAft>
                          <a:spcPts val="0"/>
                        </a:spcAft>
                        <a:buNone/>
                      </a:pPr>
                      <a:r>
                        <a:rPr lang="fi-FI" sz="1600" b="0" i="0" u="none" strike="noStrike" cap="none">
                          <a:solidFill>
                            <a:srgbClr val="000000"/>
                          </a:solidFill>
                          <a:latin typeface="Calibri"/>
                          <a:ea typeface="Calibri"/>
                          <a:cs typeface="Calibri"/>
                          <a:sym typeface="Calibri"/>
                        </a:rPr>
                        <a:t>€50 per </a:t>
                      </a:r>
                      <a:r>
                        <a:rPr lang="fi-FI" sz="1600" b="0" i="1" u="none" strike="noStrike" cap="none">
                          <a:solidFill>
                            <a:srgbClr val="000000"/>
                          </a:solidFill>
                          <a:latin typeface="Calibri"/>
                          <a:ea typeface="Calibri"/>
                          <a:cs typeface="Calibri"/>
                          <a:sym typeface="Calibri"/>
                        </a:rPr>
                        <a:t>Unio crassus</a:t>
                      </a:r>
                      <a:r>
                        <a:rPr lang="fi-FI" sz="1600" b="0" i="0" u="none" strike="noStrike" cap="none">
                          <a:solidFill>
                            <a:srgbClr val="000000"/>
                          </a:solidFill>
                          <a:latin typeface="Calibri"/>
                          <a:ea typeface="Calibri"/>
                          <a:cs typeface="Calibri"/>
                          <a:sym typeface="Calibri"/>
                        </a:rPr>
                        <a:t> mussel</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algn="ctr">
                        <a:lnSpc>
                          <a:spcPct val="117000"/>
                        </a:lnSpc>
                        <a:spcAft>
                          <a:spcPts val="0"/>
                        </a:spcAft>
                      </a:pPr>
                      <a:r>
                        <a:rPr lang="en-GB" sz="1600">
                          <a:solidFill>
                            <a:srgbClr val="000000"/>
                          </a:solidFill>
                          <a:effectLst/>
                          <a:latin typeface="Calibri" panose="020F0502020204030204" pitchFamily="34" charset="0"/>
                          <a:ea typeface="Arial" panose="020B0604020202020204" pitchFamily="34" charset="0"/>
                          <a:cs typeface="Calibri" panose="020F0502020204030204" pitchFamily="34" charset="0"/>
                        </a:rPr>
                        <a:t>0 </a:t>
                      </a:r>
                      <a:endParaRPr lang="fi-FI" sz="160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algn="ctr">
                        <a:lnSpc>
                          <a:spcPct val="117000"/>
                        </a:lnSpc>
                        <a:spcAft>
                          <a:spcPts val="0"/>
                        </a:spcAft>
                      </a:pPr>
                      <a:r>
                        <a:rPr lang="en-GB" sz="16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594 000 </a:t>
                      </a:r>
                      <a:endParaRPr lang="fi-FI" sz="1600" dirty="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8"/>
                  </a:ext>
                </a:extLst>
              </a:tr>
              <a:tr h="508875">
                <a:tc>
                  <a:txBody>
                    <a:bodyPr/>
                    <a:lstStyle/>
                    <a:p>
                      <a:pPr marL="0" marR="0" lvl="0" indent="0" algn="l" rtl="0">
                        <a:spcBef>
                          <a:spcPts val="0"/>
                        </a:spcBef>
                        <a:spcAft>
                          <a:spcPts val="0"/>
                        </a:spcAft>
                        <a:buNone/>
                      </a:pPr>
                      <a:r>
                        <a:rPr lang="fi-FI" sz="1600" b="0" i="0" u="none" strike="noStrike" cap="none">
                          <a:solidFill>
                            <a:srgbClr val="000000"/>
                          </a:solidFill>
                          <a:latin typeface="Calibri"/>
                          <a:ea typeface="Calibri"/>
                          <a:cs typeface="Calibri"/>
                          <a:sym typeface="Calibri"/>
                        </a:rPr>
                        <a:t>Environmental benefits for water quality</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r" rtl="0">
                        <a:spcBef>
                          <a:spcPts val="0"/>
                        </a:spcBef>
                        <a:spcAft>
                          <a:spcPts val="0"/>
                        </a:spcAft>
                        <a:buNone/>
                      </a:pPr>
                      <a:r>
                        <a:rPr lang="fi-FI" sz="1600" b="0" i="0" u="none" strike="noStrike" cap="none">
                          <a:solidFill>
                            <a:srgbClr val="000000"/>
                          </a:solidFill>
                          <a:latin typeface="Calibri"/>
                          <a:ea typeface="Calibri"/>
                          <a:cs typeface="Calibri"/>
                          <a:sym typeface="Calibri"/>
                        </a:rPr>
                        <a:t>€ 249 per phosphorus kg retained on the floodplain</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ctr">
                        <a:lnSpc>
                          <a:spcPct val="117000"/>
                        </a:lnSpc>
                        <a:spcAft>
                          <a:spcPts val="0"/>
                        </a:spcAft>
                      </a:pPr>
                      <a:r>
                        <a:rPr lang="en-GB" sz="1600">
                          <a:solidFill>
                            <a:srgbClr val="000000"/>
                          </a:solidFill>
                          <a:effectLst/>
                          <a:latin typeface="Calibri" panose="020F0502020204030204" pitchFamily="34" charset="0"/>
                          <a:ea typeface="Arial" panose="020B0604020202020204" pitchFamily="34" charset="0"/>
                          <a:cs typeface="Calibri" panose="020F0502020204030204" pitchFamily="34" charset="0"/>
                        </a:rPr>
                        <a:t>0 </a:t>
                      </a:r>
                      <a:endParaRPr lang="fi-FI" sz="160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ctr">
                        <a:lnSpc>
                          <a:spcPct val="117000"/>
                        </a:lnSpc>
                        <a:spcAft>
                          <a:spcPts val="0"/>
                        </a:spcAft>
                      </a:pPr>
                      <a:r>
                        <a:rPr lang="en-GB" sz="16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951 000 </a:t>
                      </a:r>
                      <a:endParaRPr lang="fi-FI" sz="1600" dirty="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9"/>
                  </a:ext>
                </a:extLst>
              </a:tr>
              <a:tr h="307325">
                <a:tc>
                  <a:txBody>
                    <a:bodyPr/>
                    <a:lstStyle/>
                    <a:p>
                      <a:pPr marL="0" marR="0" lvl="0" indent="0" algn="l" rtl="0">
                        <a:spcBef>
                          <a:spcPts val="0"/>
                        </a:spcBef>
                        <a:spcAft>
                          <a:spcPts val="0"/>
                        </a:spcAft>
                        <a:buNone/>
                      </a:pPr>
                      <a:r>
                        <a:rPr lang="fi-FI" sz="1600" b="0" i="0" u="none" strike="noStrike" cap="none" dirty="0">
                          <a:solidFill>
                            <a:srgbClr val="000000"/>
                          </a:solidFill>
                          <a:latin typeface="Calibri"/>
                          <a:ea typeface="Calibri"/>
                          <a:cs typeface="Calibri"/>
                          <a:sym typeface="Calibri"/>
                        </a:rPr>
                        <a:t>Net </a:t>
                      </a:r>
                      <a:r>
                        <a:rPr lang="fi-FI" sz="1600" b="0" i="0" u="none" strike="noStrike" cap="none" dirty="0" err="1">
                          <a:solidFill>
                            <a:srgbClr val="000000"/>
                          </a:solidFill>
                          <a:latin typeface="Calibri"/>
                          <a:ea typeface="Calibri"/>
                          <a:cs typeface="Calibri"/>
                          <a:sym typeface="Calibri"/>
                        </a:rPr>
                        <a:t>costs</a:t>
                      </a:r>
                      <a:r>
                        <a:rPr lang="fi-FI" sz="1600" b="0" i="0" u="none" strike="noStrike" cap="none" dirty="0">
                          <a:solidFill>
                            <a:srgbClr val="000000"/>
                          </a:solidFill>
                          <a:latin typeface="Calibri"/>
                          <a:ea typeface="Calibri"/>
                          <a:cs typeface="Calibri"/>
                          <a:sym typeface="Calibri"/>
                        </a:rPr>
                        <a:t> in 60 </a:t>
                      </a:r>
                      <a:r>
                        <a:rPr lang="fi-FI" sz="1600" b="0" i="0" u="none" strike="noStrike" cap="none" dirty="0" err="1">
                          <a:solidFill>
                            <a:srgbClr val="000000"/>
                          </a:solidFill>
                          <a:latin typeface="Calibri"/>
                          <a:ea typeface="Calibri"/>
                          <a:cs typeface="Calibri"/>
                          <a:sym typeface="Calibri"/>
                        </a:rPr>
                        <a:t>years</a:t>
                      </a:r>
                      <a:endParaRPr sz="1600" u="none" strike="noStrike" cap="none" dirty="0"/>
                    </a:p>
                  </a:txBody>
                  <a:tcPr marL="36725" marR="36725" marT="37775" marB="3777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r" rtl="0">
                        <a:spcBef>
                          <a:spcPts val="0"/>
                        </a:spcBef>
                        <a:spcAft>
                          <a:spcPts val="0"/>
                        </a:spcAft>
                        <a:buNone/>
                      </a:pPr>
                      <a:r>
                        <a:rPr lang="fi-FI" sz="1600" b="0" i="0" u="none" strike="noStrike" cap="none">
                          <a:solidFill>
                            <a:srgbClr val="000000"/>
                          </a:solidFill>
                          <a:latin typeface="Calibri"/>
                          <a:ea typeface="Calibri"/>
                          <a:cs typeface="Calibri"/>
                          <a:sym typeface="Calibri"/>
                        </a:rPr>
                        <a:t>€</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algn="ctr">
                        <a:lnSpc>
                          <a:spcPct val="117000"/>
                        </a:lnSpc>
                        <a:spcAft>
                          <a:spcPts val="0"/>
                        </a:spcAft>
                      </a:pPr>
                      <a:r>
                        <a:rPr lang="en-GB" sz="1600">
                          <a:solidFill>
                            <a:srgbClr val="000000"/>
                          </a:solidFill>
                          <a:effectLst/>
                          <a:latin typeface="Calibri" panose="020F0502020204030204" pitchFamily="34" charset="0"/>
                          <a:ea typeface="Arial" panose="020B0604020202020204" pitchFamily="34" charset="0"/>
                          <a:cs typeface="Calibri" panose="020F0502020204030204" pitchFamily="34" charset="0"/>
                        </a:rPr>
                        <a:t>-222 000 </a:t>
                      </a:r>
                      <a:endParaRPr lang="fi-FI" sz="160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algn="ctr">
                        <a:lnSpc>
                          <a:spcPct val="117000"/>
                        </a:lnSpc>
                        <a:spcAft>
                          <a:spcPts val="0"/>
                        </a:spcAft>
                      </a:pPr>
                      <a:r>
                        <a:rPr lang="en-GB" sz="16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910 000 </a:t>
                      </a:r>
                      <a:endParaRPr lang="fi-FI" sz="1600" dirty="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10"/>
                  </a:ext>
                </a:extLst>
              </a:tr>
              <a:tr h="307325">
                <a:tc>
                  <a:txBody>
                    <a:bodyPr/>
                    <a:lstStyle/>
                    <a:p>
                      <a:pPr marL="0" marR="0" lvl="0" indent="0" algn="l" rtl="0">
                        <a:spcBef>
                          <a:spcPts val="0"/>
                        </a:spcBef>
                        <a:spcAft>
                          <a:spcPts val="0"/>
                        </a:spcAft>
                        <a:buNone/>
                      </a:pPr>
                      <a:r>
                        <a:rPr lang="fi-FI" sz="1600" b="0" i="0" u="none" strike="noStrike" cap="none">
                          <a:solidFill>
                            <a:srgbClr val="000000"/>
                          </a:solidFill>
                          <a:latin typeface="Calibri"/>
                          <a:ea typeface="Calibri"/>
                          <a:cs typeface="Calibri"/>
                          <a:sym typeface="Calibri"/>
                        </a:rPr>
                        <a:t>Equivalent annual cost (EAC)</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r" rtl="0">
                        <a:spcBef>
                          <a:spcPts val="0"/>
                        </a:spcBef>
                        <a:spcAft>
                          <a:spcPts val="0"/>
                        </a:spcAft>
                        <a:buNone/>
                      </a:pPr>
                      <a:r>
                        <a:rPr lang="fi-FI" sz="1600" b="0" i="0" u="none" strike="noStrike" cap="none">
                          <a:solidFill>
                            <a:srgbClr val="000000"/>
                          </a:solidFill>
                          <a:latin typeface="Calibri"/>
                          <a:ea typeface="Calibri"/>
                          <a:cs typeface="Calibri"/>
                          <a:sym typeface="Calibri"/>
                        </a:rPr>
                        <a:t>€ per year</a:t>
                      </a:r>
                      <a:endParaRPr sz="1600" u="none" strike="noStrike" cap="none"/>
                    </a:p>
                  </a:txBody>
                  <a:tcPr marL="36725" marR="36725" marT="37775" marB="37775" anchor="b">
                    <a:lnL w="9525" cap="flat" cmpd="sng">
                      <a:solidFill>
                        <a:srgbClr val="000000">
                          <a:alpha val="0"/>
                        </a:srgbClr>
                      </a:solidFill>
                      <a:prstDash val="solid"/>
                      <a:round/>
                      <a:headEnd type="none" w="sm" len="sm"/>
                      <a:tailEnd type="none" w="sm" len="sm"/>
                    </a:lnL>
                    <a:lnR w="9525" cap="flat" cmpd="sng" algn="ctr">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ctr">
                        <a:lnSpc>
                          <a:spcPct val="117000"/>
                        </a:lnSpc>
                        <a:spcAft>
                          <a:spcPts val="0"/>
                        </a:spcAft>
                      </a:pPr>
                      <a:r>
                        <a:rPr lang="en-GB" sz="1600">
                          <a:solidFill>
                            <a:srgbClr val="000000"/>
                          </a:solidFill>
                          <a:effectLst/>
                          <a:latin typeface="Calibri" panose="020F0502020204030204" pitchFamily="34" charset="0"/>
                          <a:ea typeface="Arial" panose="020B0604020202020204" pitchFamily="34" charset="0"/>
                          <a:cs typeface="Calibri" panose="020F0502020204030204" pitchFamily="34" charset="0"/>
                        </a:rPr>
                        <a:t>-1 200 </a:t>
                      </a:r>
                      <a:endParaRPr lang="fi-FI" sz="160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ctr">
                        <a:lnSpc>
                          <a:spcPct val="117000"/>
                        </a:lnSpc>
                        <a:spcAft>
                          <a:spcPts val="0"/>
                        </a:spcAft>
                      </a:pPr>
                      <a:r>
                        <a:rPr lang="en-GB" sz="16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7 400 </a:t>
                      </a:r>
                      <a:endParaRPr lang="fi-FI" sz="1600" dirty="0">
                        <a:effectLst/>
                        <a:latin typeface="Calibri" panose="020F0502020204030204" pitchFamily="34" charset="0"/>
                        <a:ea typeface="Arial" panose="020B0604020202020204" pitchFamily="34" charset="0"/>
                        <a:cs typeface="Calibri" panose="020F0502020204030204" pitchFamily="34" charset="0"/>
                      </a:endParaRPr>
                    </a:p>
                  </a:txBody>
                  <a:tcPr marL="68580" marR="68580" marT="0" marB="0"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11"/>
                  </a:ext>
                </a:extLst>
              </a:tr>
            </a:tbl>
          </a:graphicData>
        </a:graphic>
      </p:graphicFrame>
      <p:sp>
        <p:nvSpPr>
          <p:cNvPr id="175" name="Google Shape;175;p5"/>
          <p:cNvSpPr txBox="1"/>
          <p:nvPr/>
        </p:nvSpPr>
        <p:spPr>
          <a:xfrm>
            <a:off x="9292679" y="2857697"/>
            <a:ext cx="2624991" cy="830997"/>
          </a:xfrm>
          <a:prstGeom prst="rect">
            <a:avLst/>
          </a:prstGeom>
          <a:gradFill>
            <a:gsLst>
              <a:gs pos="0">
                <a:srgbClr val="978D63"/>
              </a:gs>
              <a:gs pos="78000">
                <a:srgbClr val="837A4D"/>
              </a:gs>
              <a:gs pos="100000">
                <a:srgbClr val="837A4D"/>
              </a:gs>
            </a:gsLst>
            <a:lin ang="5400000" scaled="0"/>
          </a:gradFill>
          <a:ln>
            <a:noFill/>
          </a:ln>
          <a:effectLst>
            <a:outerShdw blurRad="50800" dist="38100" dir="5400000" rotWithShape="0">
              <a:srgbClr val="000000">
                <a:alpha val="34901"/>
              </a:srgbClr>
            </a:outerShdw>
          </a:effectLst>
        </p:spPr>
        <p:txBody>
          <a:bodyPr spcFirstLastPara="1" wrap="square" lIns="91425" tIns="45700" rIns="91425" bIns="45700" anchor="t" anchorCtr="0">
            <a:spAutoFit/>
          </a:bodyPr>
          <a:lstStyle/>
          <a:p>
            <a:pPr marL="0" marR="0" lvl="0" indent="0" algn="l" rtl="0">
              <a:spcBef>
                <a:spcPts val="0"/>
              </a:spcBef>
              <a:spcAft>
                <a:spcPts val="0"/>
              </a:spcAft>
              <a:buNone/>
            </a:pPr>
            <a:r>
              <a:rPr lang="fi-FI" sz="1600" b="0" i="0" u="none" strike="noStrike" cap="none" dirty="0" err="1">
                <a:solidFill>
                  <a:schemeClr val="lt1"/>
                </a:solidFill>
                <a:latin typeface="Trebuchet MS"/>
                <a:ea typeface="Trebuchet MS"/>
                <a:cs typeface="Trebuchet MS"/>
                <a:sym typeface="Trebuchet MS"/>
              </a:rPr>
              <a:t>Large</a:t>
            </a:r>
            <a:r>
              <a:rPr lang="fi-FI" sz="1600" b="0" i="0" u="none" strike="noStrike" cap="none" dirty="0">
                <a:solidFill>
                  <a:schemeClr val="lt1"/>
                </a:solidFill>
                <a:latin typeface="Trebuchet MS"/>
                <a:ea typeface="Trebuchet MS"/>
                <a:cs typeface="Trebuchet MS"/>
                <a:sym typeface="Trebuchet MS"/>
              </a:rPr>
              <a:t> </a:t>
            </a:r>
            <a:r>
              <a:rPr lang="fi-FI" sz="1600" b="0" i="0" u="none" strike="noStrike" cap="none" dirty="0" err="1">
                <a:solidFill>
                  <a:schemeClr val="lt1"/>
                </a:solidFill>
                <a:latin typeface="Trebuchet MS"/>
                <a:ea typeface="Trebuchet MS"/>
                <a:cs typeface="Trebuchet MS"/>
                <a:sym typeface="Trebuchet MS"/>
              </a:rPr>
              <a:t>initial</a:t>
            </a:r>
            <a:r>
              <a:rPr lang="fi-FI" sz="1600" b="0" i="0" u="none" strike="noStrike" cap="none" dirty="0">
                <a:solidFill>
                  <a:schemeClr val="lt1"/>
                </a:solidFill>
                <a:latin typeface="Trebuchet MS"/>
                <a:ea typeface="Trebuchet MS"/>
                <a:cs typeface="Trebuchet MS"/>
                <a:sym typeface="Trebuchet MS"/>
              </a:rPr>
              <a:t> </a:t>
            </a:r>
            <a:r>
              <a:rPr lang="fi-FI" sz="1600" b="0" i="0" u="none" strike="noStrike" cap="none" dirty="0" err="1">
                <a:solidFill>
                  <a:schemeClr val="lt1"/>
                </a:solidFill>
                <a:latin typeface="Trebuchet MS"/>
                <a:ea typeface="Trebuchet MS"/>
                <a:cs typeface="Trebuchet MS"/>
                <a:sym typeface="Trebuchet MS"/>
              </a:rPr>
              <a:t>contruction</a:t>
            </a:r>
            <a:r>
              <a:rPr lang="fi-FI" sz="1600" b="0" i="0" u="none" strike="noStrike" cap="none" dirty="0">
                <a:solidFill>
                  <a:schemeClr val="lt1"/>
                </a:solidFill>
                <a:latin typeface="Trebuchet MS"/>
                <a:ea typeface="Trebuchet MS"/>
                <a:cs typeface="Trebuchet MS"/>
                <a:sym typeface="Trebuchet MS"/>
              </a:rPr>
              <a:t> </a:t>
            </a:r>
            <a:r>
              <a:rPr lang="fi-FI" sz="1600" b="0" i="0" u="none" strike="noStrike" cap="none" dirty="0" err="1">
                <a:solidFill>
                  <a:schemeClr val="lt1"/>
                </a:solidFill>
                <a:latin typeface="Trebuchet MS"/>
                <a:ea typeface="Trebuchet MS"/>
                <a:cs typeface="Trebuchet MS"/>
                <a:sym typeface="Trebuchet MS"/>
              </a:rPr>
              <a:t>cost</a:t>
            </a:r>
            <a:r>
              <a:rPr lang="fi-FI" sz="1600" b="0" i="0" u="none" strike="noStrike" cap="none" dirty="0">
                <a:solidFill>
                  <a:schemeClr val="lt1"/>
                </a:solidFill>
                <a:latin typeface="Trebuchet MS"/>
                <a:ea typeface="Trebuchet MS"/>
                <a:cs typeface="Trebuchet MS"/>
                <a:sym typeface="Trebuchet MS"/>
              </a:rPr>
              <a:t>, </a:t>
            </a:r>
            <a:r>
              <a:rPr lang="fi-FI" sz="1600" b="0" i="0" u="none" strike="noStrike" cap="none" dirty="0" err="1">
                <a:solidFill>
                  <a:schemeClr val="lt1"/>
                </a:solidFill>
                <a:latin typeface="Trebuchet MS"/>
                <a:ea typeface="Trebuchet MS"/>
                <a:cs typeface="Trebuchet MS"/>
                <a:sym typeface="Trebuchet MS"/>
              </a:rPr>
              <a:t>but</a:t>
            </a:r>
            <a:r>
              <a:rPr lang="fi-FI" sz="1600" b="0" i="0" u="none" strike="noStrike" cap="none" dirty="0">
                <a:solidFill>
                  <a:schemeClr val="lt1"/>
                </a:solidFill>
                <a:latin typeface="Trebuchet MS"/>
                <a:ea typeface="Trebuchet MS"/>
                <a:cs typeface="Trebuchet MS"/>
                <a:sym typeface="Trebuchet MS"/>
              </a:rPr>
              <a:t> </a:t>
            </a:r>
            <a:r>
              <a:rPr lang="fi-FI" sz="1600" b="0" i="0" u="none" strike="noStrike" cap="none" dirty="0" err="1">
                <a:solidFill>
                  <a:schemeClr val="lt1"/>
                </a:solidFill>
                <a:latin typeface="Trebuchet MS"/>
                <a:ea typeface="Trebuchet MS"/>
                <a:cs typeface="Trebuchet MS"/>
                <a:sym typeface="Trebuchet MS"/>
              </a:rPr>
              <a:t>lower</a:t>
            </a:r>
            <a:r>
              <a:rPr lang="fi-FI" sz="1600" b="0" i="0" u="none" strike="noStrike" cap="none" dirty="0">
                <a:solidFill>
                  <a:schemeClr val="lt1"/>
                </a:solidFill>
                <a:latin typeface="Trebuchet MS"/>
                <a:ea typeface="Trebuchet MS"/>
                <a:cs typeface="Trebuchet MS"/>
                <a:sym typeface="Trebuchet MS"/>
              </a:rPr>
              <a:t> </a:t>
            </a:r>
            <a:r>
              <a:rPr lang="fi-FI" sz="1600" b="0" i="0" u="none" strike="noStrike" cap="none" dirty="0" err="1">
                <a:solidFill>
                  <a:schemeClr val="lt1"/>
                </a:solidFill>
                <a:latin typeface="Trebuchet MS"/>
                <a:ea typeface="Trebuchet MS"/>
                <a:cs typeface="Trebuchet MS"/>
                <a:sym typeface="Trebuchet MS"/>
              </a:rPr>
              <a:t>maintenance</a:t>
            </a:r>
            <a:r>
              <a:rPr lang="fi-FI" sz="1600" b="0" i="0" u="none" strike="noStrike" cap="none" dirty="0">
                <a:solidFill>
                  <a:schemeClr val="lt1"/>
                </a:solidFill>
                <a:latin typeface="Trebuchet MS"/>
                <a:ea typeface="Trebuchet MS"/>
                <a:cs typeface="Trebuchet MS"/>
                <a:sym typeface="Trebuchet MS"/>
              </a:rPr>
              <a:t> </a:t>
            </a:r>
            <a:r>
              <a:rPr lang="fi-FI" sz="1600" b="0" i="0" u="none" strike="noStrike" cap="none" dirty="0" err="1">
                <a:solidFill>
                  <a:schemeClr val="lt1"/>
                </a:solidFill>
                <a:latin typeface="Trebuchet MS"/>
                <a:ea typeface="Trebuchet MS"/>
                <a:cs typeface="Trebuchet MS"/>
                <a:sym typeface="Trebuchet MS"/>
              </a:rPr>
              <a:t>costs</a:t>
            </a:r>
            <a:r>
              <a:rPr lang="fi-FI" sz="1600" b="0" i="0" u="none" strike="noStrike" cap="none" dirty="0">
                <a:solidFill>
                  <a:schemeClr val="lt1"/>
                </a:solidFill>
                <a:latin typeface="Trebuchet MS"/>
                <a:ea typeface="Trebuchet MS"/>
                <a:cs typeface="Trebuchet MS"/>
                <a:sym typeface="Trebuchet MS"/>
              </a:rPr>
              <a:t> </a:t>
            </a:r>
            <a:endParaRPr sz="1600" dirty="0">
              <a:solidFill>
                <a:schemeClr val="lt1"/>
              </a:solidFill>
              <a:latin typeface="Trebuchet MS"/>
              <a:ea typeface="Trebuchet MS"/>
              <a:cs typeface="Trebuchet MS"/>
              <a:sym typeface="Trebuchet MS"/>
            </a:endParaRPr>
          </a:p>
        </p:txBody>
      </p:sp>
      <p:sp>
        <p:nvSpPr>
          <p:cNvPr id="176" name="Google Shape;176;p5"/>
          <p:cNvSpPr/>
          <p:nvPr/>
        </p:nvSpPr>
        <p:spPr>
          <a:xfrm>
            <a:off x="5581934" y="3346150"/>
            <a:ext cx="3607477" cy="710442"/>
          </a:xfrm>
          <a:prstGeom prst="ellipse">
            <a:avLst/>
          </a:prstGeom>
          <a:noFill/>
          <a:ln w="28575" cap="flat" cmpd="sng">
            <a:solidFill>
              <a:srgbClr val="6961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77" name="Google Shape;177;p5"/>
          <p:cNvSpPr txBox="1"/>
          <p:nvPr/>
        </p:nvSpPr>
        <p:spPr>
          <a:xfrm>
            <a:off x="9442730" y="4775148"/>
            <a:ext cx="2624991" cy="1077218"/>
          </a:xfrm>
          <a:prstGeom prst="rect">
            <a:avLst/>
          </a:prstGeom>
          <a:gradFill>
            <a:gsLst>
              <a:gs pos="0">
                <a:srgbClr val="62A541"/>
              </a:gs>
              <a:gs pos="78000">
                <a:srgbClr val="4C911E"/>
              </a:gs>
              <a:gs pos="100000">
                <a:srgbClr val="4C911E"/>
              </a:gs>
            </a:gsLst>
            <a:lin ang="5400000" scaled="0"/>
          </a:gradFill>
          <a:ln>
            <a:noFill/>
          </a:ln>
          <a:effectLst>
            <a:outerShdw blurRad="50800" dist="38100" dir="5400000" rotWithShape="0">
              <a:srgbClr val="000000">
                <a:alpha val="34901"/>
              </a:srgbClr>
            </a:outerShdw>
          </a:effectLst>
        </p:spPr>
        <p:txBody>
          <a:bodyPr spcFirstLastPara="1" wrap="square" lIns="91425" tIns="45700" rIns="91425" bIns="45700" anchor="t" anchorCtr="0">
            <a:spAutoFit/>
          </a:bodyPr>
          <a:lstStyle/>
          <a:p>
            <a:pPr marL="0" marR="0" lvl="0" indent="0" algn="l" rtl="0">
              <a:spcBef>
                <a:spcPts val="0"/>
              </a:spcBef>
              <a:spcAft>
                <a:spcPts val="0"/>
              </a:spcAft>
              <a:buNone/>
            </a:pPr>
            <a:r>
              <a:rPr lang="fi-FI" sz="1600">
                <a:solidFill>
                  <a:schemeClr val="lt1"/>
                </a:solidFill>
                <a:latin typeface="Trebuchet MS"/>
                <a:ea typeface="Trebuchet MS"/>
                <a:cs typeface="Trebuchet MS"/>
                <a:sym typeface="Trebuchet MS"/>
              </a:rPr>
              <a:t>Additional monetary environmental benefits related to water quality and biodiversity</a:t>
            </a:r>
            <a:endParaRPr sz="1600">
              <a:solidFill>
                <a:schemeClr val="lt1"/>
              </a:solidFill>
              <a:latin typeface="Trebuchet MS"/>
              <a:ea typeface="Trebuchet MS"/>
              <a:cs typeface="Trebuchet MS"/>
              <a:sym typeface="Trebuchet MS"/>
            </a:endParaRPr>
          </a:p>
        </p:txBody>
      </p:sp>
      <p:sp>
        <p:nvSpPr>
          <p:cNvPr id="178" name="Google Shape;178;p5"/>
          <p:cNvSpPr/>
          <p:nvPr/>
        </p:nvSpPr>
        <p:spPr>
          <a:xfrm>
            <a:off x="6086905" y="4752933"/>
            <a:ext cx="3279930" cy="1096122"/>
          </a:xfrm>
          <a:prstGeom prst="ellipse">
            <a:avLst/>
          </a:prstGeom>
          <a:noFill/>
          <a:ln w="2857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79" name="Google Shape;179;p5"/>
          <p:cNvSpPr/>
          <p:nvPr/>
        </p:nvSpPr>
        <p:spPr>
          <a:xfrm>
            <a:off x="5581934" y="5743147"/>
            <a:ext cx="3710745" cy="879243"/>
          </a:xfrm>
          <a:prstGeom prst="ellipse">
            <a:avLst/>
          </a:prstGeom>
          <a:noFill/>
          <a:ln w="28575"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Trebuchet MS"/>
              <a:ea typeface="Trebuchet MS"/>
              <a:cs typeface="Trebuchet MS"/>
              <a:sym typeface="Trebuchet MS"/>
            </a:endParaRPr>
          </a:p>
        </p:txBody>
      </p:sp>
      <p:sp>
        <p:nvSpPr>
          <p:cNvPr id="180" name="Google Shape;180;p5"/>
          <p:cNvSpPr txBox="1"/>
          <p:nvPr/>
        </p:nvSpPr>
        <p:spPr>
          <a:xfrm>
            <a:off x="9429844" y="6069054"/>
            <a:ext cx="2624991" cy="584775"/>
          </a:xfrm>
          <a:prstGeom prst="rect">
            <a:avLst/>
          </a:prstGeom>
          <a:gradFill>
            <a:gsLst>
              <a:gs pos="0">
                <a:srgbClr val="95C543"/>
              </a:gs>
              <a:gs pos="78000">
                <a:srgbClr val="83B021"/>
              </a:gs>
              <a:gs pos="100000">
                <a:srgbClr val="83B021"/>
              </a:gs>
            </a:gsLst>
            <a:lin ang="5400000" scaled="0"/>
          </a:gradFill>
          <a:ln>
            <a:noFill/>
          </a:ln>
          <a:effectLst>
            <a:outerShdw blurRad="50800" dist="38100" dir="5400000" rotWithShape="0">
              <a:srgbClr val="000000">
                <a:alpha val="34901"/>
              </a:srgbClr>
            </a:outerShdw>
          </a:effectLst>
        </p:spPr>
        <p:txBody>
          <a:bodyPr spcFirstLastPara="1" wrap="square" lIns="91425" tIns="45700" rIns="91425" bIns="45700" anchor="t" anchorCtr="0">
            <a:spAutoFit/>
          </a:bodyPr>
          <a:lstStyle/>
          <a:p>
            <a:pPr marL="0" marR="0" lvl="0" indent="0" algn="l" rtl="0">
              <a:spcBef>
                <a:spcPts val="0"/>
              </a:spcBef>
              <a:spcAft>
                <a:spcPts val="0"/>
              </a:spcAft>
              <a:buNone/>
            </a:pPr>
            <a:r>
              <a:rPr lang="fi-FI" sz="1600">
                <a:solidFill>
                  <a:schemeClr val="lt1"/>
                </a:solidFill>
                <a:latin typeface="Trebuchet MS"/>
                <a:ea typeface="Trebuchet MS"/>
                <a:cs typeface="Trebuchet MS"/>
                <a:sym typeface="Trebuchet MS"/>
              </a:rPr>
              <a:t>Environmental benefits larger than the costs</a:t>
            </a:r>
            <a:endParaRPr sz="1600">
              <a:solidFill>
                <a:schemeClr val="lt1"/>
              </a:solidFill>
              <a:latin typeface="Trebuchet MS"/>
              <a:ea typeface="Trebuchet MS"/>
              <a:cs typeface="Trebuchet MS"/>
              <a:sym typeface="Trebuchet MS"/>
            </a:endParaRPr>
          </a:p>
        </p:txBody>
      </p:sp>
      <p:sp>
        <p:nvSpPr>
          <p:cNvPr id="181" name="Google Shape;181;p5"/>
          <p:cNvSpPr/>
          <p:nvPr/>
        </p:nvSpPr>
        <p:spPr>
          <a:xfrm>
            <a:off x="5900301" y="4344621"/>
            <a:ext cx="3279930" cy="384205"/>
          </a:xfrm>
          <a:prstGeom prst="ellipse">
            <a:avLst/>
          </a:prstGeom>
          <a:noFill/>
          <a:ln w="28575" cap="flat" cmpd="sng">
            <a:solidFill>
              <a:schemeClr val="accent4"/>
            </a:solidFill>
            <a:prstDash val="solid"/>
            <a:round/>
            <a:headEnd type="none" w="sm" len="sm"/>
            <a:tailEnd type="none" w="sm" len="sm"/>
          </a:ln>
          <a:effectLst>
            <a:outerShdw blurRad="50800" dist="381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182" name="Google Shape;182;p5"/>
          <p:cNvSpPr txBox="1"/>
          <p:nvPr/>
        </p:nvSpPr>
        <p:spPr>
          <a:xfrm>
            <a:off x="9366835" y="3759683"/>
            <a:ext cx="2624991" cy="830997"/>
          </a:xfrm>
          <a:prstGeom prst="rect">
            <a:avLst/>
          </a:prstGeom>
          <a:gradFill>
            <a:gsLst>
              <a:gs pos="0">
                <a:srgbClr val="E8713E"/>
              </a:gs>
              <a:gs pos="78000">
                <a:srgbClr val="D25D15"/>
              </a:gs>
              <a:gs pos="100000">
                <a:srgbClr val="D25D15"/>
              </a:gs>
            </a:gsLst>
            <a:lin ang="5400000" scaled="0"/>
          </a:gradFill>
          <a:ln>
            <a:noFill/>
          </a:ln>
          <a:effectLst>
            <a:outerShdw blurRad="50800" dist="38100" dir="5400000" rotWithShape="0">
              <a:srgbClr val="000000">
                <a:alpha val="34901"/>
              </a:srgbClr>
            </a:outerShdw>
          </a:effectLst>
        </p:spPr>
        <p:txBody>
          <a:bodyPr spcFirstLastPara="1" wrap="square" lIns="91425" tIns="45700" rIns="91425" bIns="45700" anchor="t" anchorCtr="0">
            <a:spAutoFit/>
          </a:bodyPr>
          <a:lstStyle/>
          <a:p>
            <a:pPr marL="0" marR="0" lvl="0" indent="0" algn="l" rtl="0">
              <a:spcBef>
                <a:spcPts val="0"/>
              </a:spcBef>
              <a:spcAft>
                <a:spcPts val="0"/>
              </a:spcAft>
              <a:buNone/>
            </a:pPr>
            <a:r>
              <a:rPr lang="fi-FI" sz="1600" dirty="0" err="1">
                <a:solidFill>
                  <a:schemeClr val="lt1"/>
                </a:solidFill>
                <a:latin typeface="Trebuchet MS"/>
                <a:ea typeface="Trebuchet MS"/>
                <a:cs typeface="Trebuchet MS"/>
                <a:sym typeface="Trebuchet MS"/>
              </a:rPr>
              <a:t>Costs</a:t>
            </a:r>
            <a:r>
              <a:rPr lang="fi-FI" sz="1600" dirty="0">
                <a:solidFill>
                  <a:schemeClr val="lt1"/>
                </a:solidFill>
                <a:latin typeface="Trebuchet MS"/>
                <a:ea typeface="Trebuchet MS"/>
                <a:cs typeface="Trebuchet MS"/>
                <a:sym typeface="Trebuchet MS"/>
              </a:rPr>
              <a:t> </a:t>
            </a:r>
            <a:r>
              <a:rPr lang="fi-FI" sz="1600" dirty="0" err="1">
                <a:solidFill>
                  <a:schemeClr val="lt1"/>
                </a:solidFill>
                <a:latin typeface="Trebuchet MS"/>
                <a:ea typeface="Trebuchet MS"/>
                <a:cs typeface="Trebuchet MS"/>
                <a:sym typeface="Trebuchet MS"/>
              </a:rPr>
              <a:t>related</a:t>
            </a:r>
            <a:r>
              <a:rPr lang="fi-FI" sz="1600" dirty="0">
                <a:solidFill>
                  <a:schemeClr val="lt1"/>
                </a:solidFill>
                <a:latin typeface="Trebuchet MS"/>
                <a:ea typeface="Trebuchet MS"/>
                <a:cs typeface="Trebuchet MS"/>
                <a:sym typeface="Trebuchet MS"/>
              </a:rPr>
              <a:t> to </a:t>
            </a:r>
            <a:r>
              <a:rPr lang="fi-FI" sz="1600" dirty="0" err="1">
                <a:solidFill>
                  <a:schemeClr val="lt1"/>
                </a:solidFill>
                <a:latin typeface="Trebuchet MS"/>
                <a:ea typeface="Trebuchet MS"/>
                <a:cs typeface="Trebuchet MS"/>
                <a:sym typeface="Trebuchet MS"/>
              </a:rPr>
              <a:t>lost</a:t>
            </a:r>
            <a:r>
              <a:rPr lang="fi-FI" sz="1600" dirty="0">
                <a:solidFill>
                  <a:schemeClr val="lt1"/>
                </a:solidFill>
                <a:latin typeface="Trebuchet MS"/>
                <a:ea typeface="Trebuchet MS"/>
                <a:cs typeface="Trebuchet MS"/>
                <a:sym typeface="Trebuchet MS"/>
              </a:rPr>
              <a:t> </a:t>
            </a:r>
            <a:r>
              <a:rPr lang="fi-FI" sz="1600" dirty="0" err="1">
                <a:solidFill>
                  <a:schemeClr val="lt1"/>
                </a:solidFill>
                <a:latin typeface="Trebuchet MS"/>
                <a:ea typeface="Trebuchet MS"/>
                <a:cs typeface="Trebuchet MS"/>
                <a:sym typeface="Trebuchet MS"/>
              </a:rPr>
              <a:t>field</a:t>
            </a:r>
            <a:r>
              <a:rPr lang="fi-FI" sz="1600" dirty="0">
                <a:solidFill>
                  <a:schemeClr val="lt1"/>
                </a:solidFill>
                <a:latin typeface="Trebuchet MS"/>
                <a:ea typeface="Trebuchet MS"/>
                <a:cs typeface="Trebuchet MS"/>
                <a:sym typeface="Trebuchet MS"/>
              </a:rPr>
              <a:t> </a:t>
            </a:r>
            <a:r>
              <a:rPr lang="fi-FI" sz="1600" dirty="0" err="1">
                <a:solidFill>
                  <a:schemeClr val="lt1"/>
                </a:solidFill>
                <a:latin typeface="Trebuchet MS"/>
                <a:ea typeface="Trebuchet MS"/>
                <a:cs typeface="Trebuchet MS"/>
                <a:sym typeface="Trebuchet MS"/>
              </a:rPr>
              <a:t>area</a:t>
            </a:r>
            <a:r>
              <a:rPr lang="fi-FI" sz="1600" dirty="0">
                <a:solidFill>
                  <a:schemeClr val="lt1"/>
                </a:solidFill>
                <a:latin typeface="Trebuchet MS"/>
                <a:ea typeface="Trebuchet MS"/>
                <a:cs typeface="Trebuchet MS"/>
                <a:sym typeface="Trebuchet MS"/>
              </a:rPr>
              <a:t> </a:t>
            </a:r>
            <a:r>
              <a:rPr lang="fi-FI" sz="1600">
                <a:solidFill>
                  <a:schemeClr val="lt1"/>
                </a:solidFill>
                <a:latin typeface="Trebuchet MS"/>
                <a:ea typeface="Trebuchet MS"/>
                <a:cs typeface="Trebuchet MS"/>
                <a:sym typeface="Trebuchet MS"/>
              </a:rPr>
              <a:t>because</a:t>
            </a:r>
            <a:r>
              <a:rPr lang="fi-FI" sz="1600" dirty="0">
                <a:solidFill>
                  <a:schemeClr val="lt1"/>
                </a:solidFill>
                <a:latin typeface="Trebuchet MS"/>
                <a:ea typeface="Trebuchet MS"/>
                <a:cs typeface="Trebuchet MS"/>
                <a:sym typeface="Trebuchet MS"/>
              </a:rPr>
              <a:t> of non-</a:t>
            </a:r>
            <a:r>
              <a:rPr lang="fi-FI" sz="1600" dirty="0" err="1">
                <a:solidFill>
                  <a:schemeClr val="lt1"/>
                </a:solidFill>
                <a:latin typeface="Trebuchet MS"/>
                <a:ea typeface="Trebuchet MS"/>
                <a:cs typeface="Trebuchet MS"/>
                <a:sym typeface="Trebuchet MS"/>
              </a:rPr>
              <a:t>integration</a:t>
            </a:r>
            <a:r>
              <a:rPr lang="fi-FI" sz="1600" dirty="0">
                <a:solidFill>
                  <a:schemeClr val="lt1"/>
                </a:solidFill>
                <a:latin typeface="Trebuchet MS"/>
                <a:ea typeface="Trebuchet MS"/>
                <a:cs typeface="Trebuchet MS"/>
                <a:sym typeface="Trebuchet MS"/>
              </a:rPr>
              <a:t> to CAP-AES</a:t>
            </a:r>
            <a:endParaRPr sz="1600" dirty="0">
              <a:solidFill>
                <a:schemeClr val="lt1"/>
              </a:solidFill>
              <a:latin typeface="Trebuchet MS"/>
              <a:ea typeface="Trebuchet MS"/>
              <a:cs typeface="Trebuchet MS"/>
              <a:sym typeface="Trebuchet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fi-FI"/>
              <a:t>Main bottlenecks in financing</a:t>
            </a:r>
            <a:endParaRPr/>
          </a:p>
        </p:txBody>
      </p:sp>
      <p:sp>
        <p:nvSpPr>
          <p:cNvPr id="188" name="Google Shape;188;p6"/>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lnSpcReduction="10000"/>
          </a:bodyPr>
          <a:lstStyle/>
          <a:p>
            <a:pPr marL="342900" lvl="0" indent="-342900" algn="l" rtl="0">
              <a:spcBef>
                <a:spcPts val="0"/>
              </a:spcBef>
              <a:spcAft>
                <a:spcPts val="0"/>
              </a:spcAft>
              <a:buSzPts val="1440"/>
              <a:buChar char="►"/>
            </a:pPr>
            <a:r>
              <a:rPr lang="fi-FI" dirty="0" err="1"/>
              <a:t>There</a:t>
            </a:r>
            <a:r>
              <a:rPr lang="fi-FI" dirty="0"/>
              <a:t> is no </a:t>
            </a:r>
            <a:r>
              <a:rPr lang="fi-FI" dirty="0" err="1"/>
              <a:t>systematic</a:t>
            </a:r>
            <a:r>
              <a:rPr lang="fi-FI" dirty="0"/>
              <a:t> </a:t>
            </a:r>
            <a:r>
              <a:rPr lang="fi-FI" dirty="0" err="1"/>
              <a:t>nationwide</a:t>
            </a:r>
            <a:r>
              <a:rPr lang="fi-FI" dirty="0"/>
              <a:t> </a:t>
            </a:r>
            <a:r>
              <a:rPr lang="fi-FI" dirty="0" err="1"/>
              <a:t>approach</a:t>
            </a:r>
            <a:r>
              <a:rPr lang="fi-FI" dirty="0"/>
              <a:t> for </a:t>
            </a:r>
            <a:r>
              <a:rPr lang="fi-FI" dirty="0" err="1"/>
              <a:t>financing</a:t>
            </a:r>
            <a:r>
              <a:rPr lang="fi-FI" dirty="0"/>
              <a:t> </a:t>
            </a:r>
            <a:r>
              <a:rPr lang="fi-FI" dirty="0" err="1"/>
              <a:t>TSCs</a:t>
            </a:r>
            <a:r>
              <a:rPr lang="fi-FI" dirty="0"/>
              <a:t>; </a:t>
            </a:r>
            <a:r>
              <a:rPr lang="fi-FI" dirty="0" err="1"/>
              <a:t>most</a:t>
            </a:r>
            <a:r>
              <a:rPr lang="fi-FI" dirty="0"/>
              <a:t> </a:t>
            </a:r>
            <a:r>
              <a:rPr lang="fi-FI" dirty="0" err="1"/>
              <a:t>financing</a:t>
            </a:r>
            <a:r>
              <a:rPr lang="fi-FI" dirty="0"/>
              <a:t> </a:t>
            </a:r>
            <a:r>
              <a:rPr lang="fi-FI" dirty="0" err="1"/>
              <a:t>arranged</a:t>
            </a:r>
            <a:r>
              <a:rPr lang="fi-FI" dirty="0"/>
              <a:t> </a:t>
            </a:r>
            <a:r>
              <a:rPr lang="fi-FI" dirty="0" err="1"/>
              <a:t>through</a:t>
            </a:r>
            <a:r>
              <a:rPr lang="fi-FI" dirty="0"/>
              <a:t> </a:t>
            </a:r>
            <a:r>
              <a:rPr lang="fi-FI" dirty="0" err="1"/>
              <a:t>individual</a:t>
            </a:r>
            <a:r>
              <a:rPr lang="fi-FI" dirty="0"/>
              <a:t>, </a:t>
            </a:r>
            <a:r>
              <a:rPr lang="fi-FI" dirty="0" err="1"/>
              <a:t>externally</a:t>
            </a:r>
            <a:r>
              <a:rPr lang="fi-FI" dirty="0"/>
              <a:t> </a:t>
            </a:r>
            <a:r>
              <a:rPr lang="fi-FI" dirty="0" err="1"/>
              <a:t>funded</a:t>
            </a:r>
            <a:r>
              <a:rPr lang="fi-FI" dirty="0"/>
              <a:t> </a:t>
            </a:r>
            <a:r>
              <a:rPr lang="fi-FI" dirty="0" err="1"/>
              <a:t>research</a:t>
            </a:r>
            <a:r>
              <a:rPr lang="fi-FI" dirty="0"/>
              <a:t> &amp; </a:t>
            </a:r>
            <a:r>
              <a:rPr lang="fi-FI" dirty="0" err="1"/>
              <a:t>development</a:t>
            </a:r>
            <a:r>
              <a:rPr lang="fi-FI" dirty="0"/>
              <a:t> </a:t>
            </a:r>
            <a:r>
              <a:rPr lang="fi-FI" dirty="0" err="1"/>
              <a:t>projects</a:t>
            </a:r>
            <a:endParaRPr dirty="0"/>
          </a:p>
          <a:p>
            <a:pPr marL="342900" lvl="0" indent="-342900" algn="l" rtl="0">
              <a:spcBef>
                <a:spcPts val="1000"/>
              </a:spcBef>
              <a:spcAft>
                <a:spcPts val="0"/>
              </a:spcAft>
              <a:buSzPts val="1440"/>
              <a:buChar char="►"/>
            </a:pPr>
            <a:r>
              <a:rPr lang="fi-FI" dirty="0" err="1"/>
              <a:t>The</a:t>
            </a:r>
            <a:r>
              <a:rPr lang="fi-FI" dirty="0"/>
              <a:t> </a:t>
            </a:r>
            <a:r>
              <a:rPr lang="fi-FI" dirty="0" err="1"/>
              <a:t>costs</a:t>
            </a:r>
            <a:r>
              <a:rPr lang="fi-FI" dirty="0"/>
              <a:t> </a:t>
            </a:r>
            <a:r>
              <a:rPr lang="fi-FI" dirty="0" err="1"/>
              <a:t>associated</a:t>
            </a:r>
            <a:r>
              <a:rPr lang="fi-FI" dirty="0"/>
              <a:t> </a:t>
            </a:r>
            <a:r>
              <a:rPr lang="fi-FI" dirty="0" err="1"/>
              <a:t>with</a:t>
            </a:r>
            <a:r>
              <a:rPr lang="fi-FI" dirty="0"/>
              <a:t> </a:t>
            </a:r>
            <a:r>
              <a:rPr lang="fi-FI" dirty="0" err="1"/>
              <a:t>the</a:t>
            </a:r>
            <a:r>
              <a:rPr lang="fi-FI" dirty="0"/>
              <a:t> </a:t>
            </a:r>
            <a:r>
              <a:rPr lang="fi-FI" dirty="0" err="1"/>
              <a:t>lost</a:t>
            </a:r>
            <a:r>
              <a:rPr lang="fi-FI" dirty="0"/>
              <a:t> </a:t>
            </a:r>
            <a:r>
              <a:rPr lang="fi-FI" dirty="0" err="1"/>
              <a:t>crop</a:t>
            </a:r>
            <a:r>
              <a:rPr lang="fi-FI" dirty="0"/>
              <a:t> </a:t>
            </a:r>
            <a:r>
              <a:rPr lang="fi-FI" dirty="0" err="1"/>
              <a:t>value</a:t>
            </a:r>
            <a:r>
              <a:rPr lang="fi-FI" dirty="0"/>
              <a:t> </a:t>
            </a:r>
            <a:r>
              <a:rPr lang="fi-FI" dirty="0" err="1"/>
              <a:t>largely</a:t>
            </a:r>
            <a:r>
              <a:rPr lang="fi-FI" dirty="0"/>
              <a:t> </a:t>
            </a:r>
            <a:r>
              <a:rPr lang="fi-FI" dirty="0" err="1"/>
              <a:t>result</a:t>
            </a:r>
            <a:r>
              <a:rPr lang="fi-FI" dirty="0"/>
              <a:t> </a:t>
            </a:r>
            <a:r>
              <a:rPr lang="fi-FI" dirty="0" err="1"/>
              <a:t>from</a:t>
            </a:r>
            <a:r>
              <a:rPr lang="fi-FI" dirty="0"/>
              <a:t> </a:t>
            </a:r>
            <a:r>
              <a:rPr lang="fi-FI" dirty="0" err="1"/>
              <a:t>the</a:t>
            </a:r>
            <a:r>
              <a:rPr lang="fi-FI" dirty="0"/>
              <a:t> cross-</a:t>
            </a:r>
            <a:r>
              <a:rPr lang="fi-FI" dirty="0" err="1"/>
              <a:t>compliance</a:t>
            </a:r>
            <a:r>
              <a:rPr lang="fi-FI" dirty="0"/>
              <a:t> </a:t>
            </a:r>
            <a:r>
              <a:rPr lang="fi-FI" dirty="0" err="1"/>
              <a:t>requirements</a:t>
            </a:r>
            <a:r>
              <a:rPr lang="fi-FI" dirty="0"/>
              <a:t> of </a:t>
            </a:r>
            <a:r>
              <a:rPr lang="fi-FI" dirty="0" err="1"/>
              <a:t>the</a:t>
            </a:r>
            <a:r>
              <a:rPr lang="fi-FI" dirty="0"/>
              <a:t> </a:t>
            </a:r>
            <a:r>
              <a:rPr lang="fi-FI" dirty="0" err="1"/>
              <a:t>present</a:t>
            </a:r>
            <a:r>
              <a:rPr lang="fi-FI" dirty="0"/>
              <a:t> CAP-AES. </a:t>
            </a:r>
            <a:r>
              <a:rPr lang="fi-FI" dirty="0" err="1"/>
              <a:t>Despite</a:t>
            </a:r>
            <a:r>
              <a:rPr lang="fi-FI" dirty="0"/>
              <a:t> </a:t>
            </a:r>
            <a:r>
              <a:rPr lang="fi-FI" dirty="0" err="1"/>
              <a:t>the</a:t>
            </a:r>
            <a:r>
              <a:rPr lang="fi-FI" dirty="0"/>
              <a:t> </a:t>
            </a:r>
            <a:r>
              <a:rPr lang="fi-FI" dirty="0" err="1"/>
              <a:t>presence</a:t>
            </a:r>
            <a:r>
              <a:rPr lang="fi-FI" dirty="0"/>
              <a:t> of </a:t>
            </a:r>
            <a:r>
              <a:rPr lang="fi-FI" dirty="0" err="1"/>
              <a:t>excavated</a:t>
            </a:r>
            <a:r>
              <a:rPr lang="fi-FI" dirty="0"/>
              <a:t>, </a:t>
            </a:r>
            <a:r>
              <a:rPr lang="fi-FI" dirty="0" err="1"/>
              <a:t>vegetated</a:t>
            </a:r>
            <a:r>
              <a:rPr lang="fi-FI" dirty="0"/>
              <a:t> </a:t>
            </a:r>
            <a:r>
              <a:rPr lang="fi-FI" dirty="0" err="1"/>
              <a:t>floodplain</a:t>
            </a:r>
            <a:r>
              <a:rPr lang="fi-FI" dirty="0"/>
              <a:t>, </a:t>
            </a:r>
            <a:r>
              <a:rPr lang="fi-FI" dirty="0" err="1"/>
              <a:t>edge</a:t>
            </a:r>
            <a:r>
              <a:rPr lang="fi-FI" dirty="0"/>
              <a:t>-of-</a:t>
            </a:r>
            <a:r>
              <a:rPr lang="fi-FI" dirty="0" err="1"/>
              <a:t>field</a:t>
            </a:r>
            <a:r>
              <a:rPr lang="fi-FI" dirty="0"/>
              <a:t> </a:t>
            </a:r>
            <a:r>
              <a:rPr lang="fi-FI" dirty="0" err="1"/>
              <a:t>buffer</a:t>
            </a:r>
            <a:r>
              <a:rPr lang="fi-FI" dirty="0"/>
              <a:t> </a:t>
            </a:r>
            <a:r>
              <a:rPr lang="fi-FI" dirty="0" err="1"/>
              <a:t>strips</a:t>
            </a:r>
            <a:r>
              <a:rPr lang="fi-FI" dirty="0"/>
              <a:t> </a:t>
            </a:r>
            <a:r>
              <a:rPr lang="fi-FI" dirty="0" err="1"/>
              <a:t>with</a:t>
            </a:r>
            <a:r>
              <a:rPr lang="fi-FI" dirty="0"/>
              <a:t> a </a:t>
            </a:r>
            <a:r>
              <a:rPr lang="fi-FI" dirty="0" err="1"/>
              <a:t>minimum</a:t>
            </a:r>
            <a:r>
              <a:rPr lang="fi-FI" dirty="0"/>
              <a:t> </a:t>
            </a:r>
            <a:r>
              <a:rPr lang="fi-FI" dirty="0" err="1"/>
              <a:t>width</a:t>
            </a:r>
            <a:r>
              <a:rPr lang="fi-FI" dirty="0"/>
              <a:t> of 1 m </a:t>
            </a:r>
            <a:r>
              <a:rPr lang="fi-FI" dirty="0" err="1"/>
              <a:t>along</a:t>
            </a:r>
            <a:r>
              <a:rPr lang="fi-FI" dirty="0"/>
              <a:t> </a:t>
            </a:r>
            <a:r>
              <a:rPr lang="fi-FI" dirty="0" err="1"/>
              <a:t>ditches</a:t>
            </a:r>
            <a:r>
              <a:rPr lang="fi-FI" dirty="0"/>
              <a:t> and 3 m </a:t>
            </a:r>
            <a:r>
              <a:rPr lang="fi-FI" dirty="0" err="1"/>
              <a:t>along</a:t>
            </a:r>
            <a:r>
              <a:rPr lang="fi-FI" dirty="0"/>
              <a:t> </a:t>
            </a:r>
            <a:r>
              <a:rPr lang="fi-FI" dirty="0" err="1"/>
              <a:t>streams</a:t>
            </a:r>
            <a:r>
              <a:rPr lang="fi-FI" dirty="0"/>
              <a:t> </a:t>
            </a:r>
            <a:r>
              <a:rPr lang="fi-FI" dirty="0" err="1"/>
              <a:t>are</a:t>
            </a:r>
            <a:r>
              <a:rPr lang="fi-FI" dirty="0"/>
              <a:t> </a:t>
            </a:r>
            <a:r>
              <a:rPr lang="fi-FI" dirty="0" err="1"/>
              <a:t>required</a:t>
            </a:r>
            <a:r>
              <a:rPr lang="fi-FI" dirty="0"/>
              <a:t> on </a:t>
            </a:r>
            <a:r>
              <a:rPr lang="fi-FI" dirty="0" err="1"/>
              <a:t>both</a:t>
            </a:r>
            <a:r>
              <a:rPr lang="fi-FI" dirty="0"/>
              <a:t> </a:t>
            </a:r>
            <a:r>
              <a:rPr lang="fi-FI" dirty="0" err="1"/>
              <a:t>sides</a:t>
            </a:r>
            <a:r>
              <a:rPr lang="fi-FI" dirty="0"/>
              <a:t> of </a:t>
            </a:r>
            <a:r>
              <a:rPr lang="fi-FI" dirty="0" err="1"/>
              <a:t>two-stage</a:t>
            </a:r>
            <a:r>
              <a:rPr lang="fi-FI" dirty="0"/>
              <a:t> </a:t>
            </a:r>
            <a:r>
              <a:rPr lang="fi-FI" dirty="0" err="1"/>
              <a:t>channels</a:t>
            </a:r>
            <a:r>
              <a:rPr lang="fi-FI" dirty="0"/>
              <a:t>.</a:t>
            </a:r>
            <a:endParaRPr dirty="0"/>
          </a:p>
          <a:p>
            <a:pPr marL="342900" lvl="0" indent="-342900" algn="l" rtl="0">
              <a:spcBef>
                <a:spcPts val="1000"/>
              </a:spcBef>
              <a:spcAft>
                <a:spcPts val="0"/>
              </a:spcAft>
              <a:buSzPts val="1440"/>
              <a:buChar char="►"/>
            </a:pPr>
            <a:r>
              <a:rPr lang="fi-FI" dirty="0" err="1"/>
              <a:t>Because</a:t>
            </a:r>
            <a:r>
              <a:rPr lang="fi-FI" dirty="0"/>
              <a:t> of </a:t>
            </a:r>
            <a:r>
              <a:rPr lang="fi-FI" dirty="0" err="1"/>
              <a:t>the</a:t>
            </a:r>
            <a:r>
              <a:rPr lang="fi-FI" dirty="0"/>
              <a:t> non-</a:t>
            </a:r>
            <a:r>
              <a:rPr lang="fi-FI" dirty="0" err="1"/>
              <a:t>excludability</a:t>
            </a:r>
            <a:r>
              <a:rPr lang="fi-FI" dirty="0"/>
              <a:t> and non-</a:t>
            </a:r>
            <a:r>
              <a:rPr lang="fi-FI" dirty="0" err="1"/>
              <a:t>rivalry</a:t>
            </a:r>
            <a:r>
              <a:rPr lang="fi-FI" dirty="0"/>
              <a:t> in </a:t>
            </a:r>
            <a:r>
              <a:rPr lang="fi-FI" dirty="0" err="1"/>
              <a:t>consumption</a:t>
            </a:r>
            <a:r>
              <a:rPr lang="fi-FI" dirty="0"/>
              <a:t>, </a:t>
            </a:r>
            <a:r>
              <a:rPr lang="fi-FI" dirty="0" err="1"/>
              <a:t>there</a:t>
            </a:r>
            <a:r>
              <a:rPr lang="fi-FI" dirty="0"/>
              <a:t> is </a:t>
            </a:r>
            <a:r>
              <a:rPr lang="fi-FI" dirty="0" err="1"/>
              <a:t>very</a:t>
            </a:r>
            <a:r>
              <a:rPr lang="fi-FI" dirty="0"/>
              <a:t> </a:t>
            </a:r>
            <a:r>
              <a:rPr lang="fi-FI" dirty="0" err="1"/>
              <a:t>little</a:t>
            </a:r>
            <a:r>
              <a:rPr lang="fi-FI" dirty="0"/>
              <a:t> </a:t>
            </a:r>
            <a:r>
              <a:rPr lang="fi-FI" dirty="0" err="1"/>
              <a:t>interest</a:t>
            </a:r>
            <a:r>
              <a:rPr lang="fi-FI" dirty="0"/>
              <a:t> for </a:t>
            </a:r>
            <a:r>
              <a:rPr lang="fi-FI" dirty="0" err="1"/>
              <a:t>farmers</a:t>
            </a:r>
            <a:r>
              <a:rPr lang="fi-FI" dirty="0"/>
              <a:t> to </a:t>
            </a:r>
            <a:r>
              <a:rPr lang="fi-FI" dirty="0" err="1"/>
              <a:t>construct</a:t>
            </a:r>
            <a:r>
              <a:rPr lang="fi-FI" dirty="0"/>
              <a:t> </a:t>
            </a:r>
            <a:r>
              <a:rPr lang="fi-FI" dirty="0" err="1"/>
              <a:t>two-stage</a:t>
            </a:r>
            <a:r>
              <a:rPr lang="fi-FI" dirty="0"/>
              <a:t> </a:t>
            </a:r>
            <a:r>
              <a:rPr lang="fi-FI" dirty="0" err="1"/>
              <a:t>channels</a:t>
            </a:r>
            <a:r>
              <a:rPr lang="fi-FI" dirty="0"/>
              <a:t> </a:t>
            </a:r>
            <a:r>
              <a:rPr lang="fi-FI" dirty="0" err="1"/>
              <a:t>when</a:t>
            </a:r>
            <a:r>
              <a:rPr lang="fi-FI" dirty="0"/>
              <a:t> </a:t>
            </a:r>
            <a:r>
              <a:rPr lang="fi-FI" dirty="0" err="1"/>
              <a:t>they</a:t>
            </a:r>
            <a:r>
              <a:rPr lang="fi-FI" dirty="0"/>
              <a:t> </a:t>
            </a:r>
            <a:r>
              <a:rPr lang="fi-FI" dirty="0" err="1"/>
              <a:t>cost</a:t>
            </a:r>
            <a:r>
              <a:rPr lang="fi-FI" dirty="0"/>
              <a:t> </a:t>
            </a:r>
            <a:r>
              <a:rPr lang="fi-FI" dirty="0" err="1"/>
              <a:t>more</a:t>
            </a:r>
            <a:r>
              <a:rPr lang="fi-FI" dirty="0"/>
              <a:t> </a:t>
            </a:r>
            <a:r>
              <a:rPr lang="fi-FI" dirty="0" err="1"/>
              <a:t>than</a:t>
            </a:r>
            <a:r>
              <a:rPr lang="fi-FI" dirty="0"/>
              <a:t> </a:t>
            </a:r>
            <a:r>
              <a:rPr lang="fi-FI" dirty="0" err="1"/>
              <a:t>the</a:t>
            </a:r>
            <a:r>
              <a:rPr lang="fi-FI" dirty="0"/>
              <a:t> </a:t>
            </a:r>
            <a:r>
              <a:rPr lang="fi-FI" dirty="0" err="1"/>
              <a:t>conventional</a:t>
            </a:r>
            <a:r>
              <a:rPr lang="fi-FI" dirty="0"/>
              <a:t> </a:t>
            </a:r>
            <a:r>
              <a:rPr lang="fi-FI" dirty="0" err="1"/>
              <a:t>dredging</a:t>
            </a:r>
            <a:r>
              <a:rPr lang="fi-FI" dirty="0"/>
              <a:t>. </a:t>
            </a:r>
            <a:r>
              <a:rPr lang="fi-FI" dirty="0" err="1"/>
              <a:t>This</a:t>
            </a:r>
            <a:r>
              <a:rPr lang="fi-FI" dirty="0"/>
              <a:t> is </a:t>
            </a:r>
            <a:r>
              <a:rPr lang="fi-FI" dirty="0" err="1"/>
              <a:t>due</a:t>
            </a:r>
            <a:r>
              <a:rPr lang="fi-FI" dirty="0"/>
              <a:t> to </a:t>
            </a:r>
            <a:r>
              <a:rPr lang="fi-FI" dirty="0" err="1"/>
              <a:t>fact</a:t>
            </a:r>
            <a:r>
              <a:rPr lang="fi-FI" dirty="0"/>
              <a:t> </a:t>
            </a:r>
            <a:r>
              <a:rPr lang="fi-FI" dirty="0" err="1"/>
              <a:t>that</a:t>
            </a:r>
            <a:r>
              <a:rPr lang="fi-FI" dirty="0"/>
              <a:t> </a:t>
            </a:r>
            <a:r>
              <a:rPr lang="fi-FI" dirty="0" err="1"/>
              <a:t>the</a:t>
            </a:r>
            <a:r>
              <a:rPr lang="fi-FI" dirty="0"/>
              <a:t> </a:t>
            </a:r>
            <a:r>
              <a:rPr lang="fi-FI" dirty="0" err="1"/>
              <a:t>monetary</a:t>
            </a:r>
            <a:r>
              <a:rPr lang="fi-FI" dirty="0"/>
              <a:t> </a:t>
            </a:r>
            <a:r>
              <a:rPr lang="fi-FI" dirty="0" err="1"/>
              <a:t>markets</a:t>
            </a:r>
            <a:r>
              <a:rPr lang="fi-FI" dirty="0"/>
              <a:t> for </a:t>
            </a:r>
            <a:r>
              <a:rPr lang="fi-FI" dirty="0" err="1"/>
              <a:t>such</a:t>
            </a:r>
            <a:r>
              <a:rPr lang="fi-FI" dirty="0"/>
              <a:t> </a:t>
            </a:r>
            <a:r>
              <a:rPr lang="fi-FI" dirty="0" err="1"/>
              <a:t>environmental</a:t>
            </a:r>
            <a:r>
              <a:rPr lang="fi-FI" dirty="0"/>
              <a:t> </a:t>
            </a:r>
            <a:r>
              <a:rPr lang="fi-FI" dirty="0" err="1"/>
              <a:t>services</a:t>
            </a:r>
            <a:r>
              <a:rPr lang="fi-FI" dirty="0"/>
              <a:t> </a:t>
            </a:r>
            <a:r>
              <a:rPr lang="fi-FI" dirty="0" err="1"/>
              <a:t>do</a:t>
            </a:r>
            <a:r>
              <a:rPr lang="fi-FI" dirty="0"/>
              <a:t> </a:t>
            </a:r>
            <a:r>
              <a:rPr lang="fi-FI" dirty="0" err="1"/>
              <a:t>not</a:t>
            </a:r>
            <a:r>
              <a:rPr lang="fi-FI" dirty="0"/>
              <a:t> </a:t>
            </a:r>
            <a:r>
              <a:rPr lang="fi-FI" dirty="0" err="1"/>
              <a:t>exist</a:t>
            </a:r>
            <a:r>
              <a:rPr lang="fi-FI" dirty="0"/>
              <a:t> </a:t>
            </a:r>
            <a:r>
              <a:rPr lang="fi-FI" dirty="0" err="1"/>
              <a:t>or</a:t>
            </a:r>
            <a:r>
              <a:rPr lang="fi-FI" dirty="0"/>
              <a:t> </a:t>
            </a:r>
            <a:r>
              <a:rPr lang="fi-FI" dirty="0" err="1"/>
              <a:t>they</a:t>
            </a:r>
            <a:r>
              <a:rPr lang="fi-FI" dirty="0"/>
              <a:t> </a:t>
            </a:r>
            <a:r>
              <a:rPr lang="fi-FI" dirty="0" err="1"/>
              <a:t>are</a:t>
            </a:r>
            <a:r>
              <a:rPr lang="fi-FI" dirty="0"/>
              <a:t> </a:t>
            </a:r>
            <a:r>
              <a:rPr lang="fi-FI" dirty="0" err="1"/>
              <a:t>not</a:t>
            </a:r>
            <a:r>
              <a:rPr lang="fi-FI" dirty="0"/>
              <a:t> </a:t>
            </a:r>
            <a:r>
              <a:rPr lang="fi-FI" dirty="0" err="1"/>
              <a:t>always</a:t>
            </a:r>
            <a:r>
              <a:rPr lang="fi-FI" dirty="0"/>
              <a:t> </a:t>
            </a:r>
            <a:r>
              <a:rPr lang="fi-FI" dirty="0" err="1"/>
              <a:t>direct</a:t>
            </a:r>
            <a:r>
              <a:rPr lang="fi-FI" dirty="0"/>
              <a:t> and </a:t>
            </a:r>
            <a:r>
              <a:rPr lang="fi-FI" dirty="0" err="1"/>
              <a:t>obvious</a:t>
            </a:r>
            <a:r>
              <a:rPr lang="fi-FI" dirty="0"/>
              <a:t>.  </a:t>
            </a:r>
            <a:endParaRPr dirty="0"/>
          </a:p>
          <a:p>
            <a:pPr marL="342900" lvl="0" indent="-251459" algn="l" rtl="0">
              <a:spcBef>
                <a:spcPts val="1000"/>
              </a:spcBef>
              <a:spcAft>
                <a:spcPts val="0"/>
              </a:spcAft>
              <a:buSzPts val="1440"/>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7"/>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fi-FI" dirty="0" err="1"/>
              <a:t>Proposed</a:t>
            </a:r>
            <a:r>
              <a:rPr lang="fi-FI" dirty="0"/>
              <a:t> </a:t>
            </a:r>
            <a:r>
              <a:rPr lang="fi-FI" dirty="0" err="1"/>
              <a:t>financing</a:t>
            </a:r>
            <a:r>
              <a:rPr lang="fi-FI" dirty="0"/>
              <a:t> </a:t>
            </a:r>
            <a:r>
              <a:rPr lang="fi-FI" dirty="0" err="1"/>
              <a:t>model</a:t>
            </a:r>
            <a:r>
              <a:rPr lang="fi-FI" dirty="0"/>
              <a:t> </a:t>
            </a:r>
            <a:endParaRPr dirty="0"/>
          </a:p>
        </p:txBody>
      </p:sp>
      <p:sp>
        <p:nvSpPr>
          <p:cNvPr id="194" name="Google Shape;194;p7"/>
          <p:cNvSpPr txBox="1">
            <a:spLocks noGrp="1"/>
          </p:cNvSpPr>
          <p:nvPr>
            <p:ph type="body" idx="1"/>
          </p:nvPr>
        </p:nvSpPr>
        <p:spPr>
          <a:xfrm>
            <a:off x="677334" y="1705971"/>
            <a:ext cx="8596668" cy="4335392"/>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SzPct val="79999"/>
              <a:buChar char="►"/>
            </a:pPr>
            <a:r>
              <a:rPr lang="fi-FI" dirty="0" err="1"/>
              <a:t>Because</a:t>
            </a:r>
            <a:r>
              <a:rPr lang="fi-FI" dirty="0"/>
              <a:t> </a:t>
            </a:r>
            <a:r>
              <a:rPr lang="fi-FI" dirty="0" err="1"/>
              <a:t>their</a:t>
            </a:r>
            <a:r>
              <a:rPr lang="fi-FI" dirty="0"/>
              <a:t> </a:t>
            </a:r>
            <a:r>
              <a:rPr lang="fi-FI" dirty="0" err="1"/>
              <a:t>monetary</a:t>
            </a:r>
            <a:r>
              <a:rPr lang="fi-FI" dirty="0"/>
              <a:t> </a:t>
            </a:r>
            <a:r>
              <a:rPr lang="fi-FI" dirty="0" err="1"/>
              <a:t>environmental</a:t>
            </a:r>
            <a:r>
              <a:rPr lang="fi-FI" dirty="0"/>
              <a:t> </a:t>
            </a:r>
            <a:r>
              <a:rPr lang="fi-FI" dirty="0" err="1"/>
              <a:t>benefits</a:t>
            </a:r>
            <a:r>
              <a:rPr lang="fi-FI" dirty="0"/>
              <a:t> </a:t>
            </a:r>
            <a:r>
              <a:rPr lang="fi-FI" dirty="0" err="1"/>
              <a:t>were</a:t>
            </a:r>
            <a:r>
              <a:rPr lang="fi-FI" dirty="0"/>
              <a:t> </a:t>
            </a:r>
            <a:r>
              <a:rPr lang="fi-FI" dirty="0" err="1"/>
              <a:t>larger</a:t>
            </a:r>
            <a:r>
              <a:rPr lang="fi-FI" dirty="0"/>
              <a:t> </a:t>
            </a:r>
            <a:r>
              <a:rPr lang="fi-FI" dirty="0" err="1"/>
              <a:t>than</a:t>
            </a:r>
            <a:r>
              <a:rPr lang="fi-FI" dirty="0"/>
              <a:t> </a:t>
            </a:r>
            <a:r>
              <a:rPr lang="fi-FI" dirty="0" err="1"/>
              <a:t>the</a:t>
            </a:r>
            <a:r>
              <a:rPr lang="fi-FI" dirty="0"/>
              <a:t> </a:t>
            </a:r>
            <a:r>
              <a:rPr lang="fi-FI" dirty="0" err="1"/>
              <a:t>associated</a:t>
            </a:r>
            <a:r>
              <a:rPr lang="fi-FI" dirty="0"/>
              <a:t> </a:t>
            </a:r>
            <a:r>
              <a:rPr lang="fi-FI" dirty="0" err="1"/>
              <a:t>costs</a:t>
            </a:r>
            <a:r>
              <a:rPr lang="fi-FI" dirty="0"/>
              <a:t>, it </a:t>
            </a:r>
            <a:r>
              <a:rPr lang="fi-FI" dirty="0" err="1"/>
              <a:t>appears</a:t>
            </a:r>
            <a:r>
              <a:rPr lang="fi-FI" dirty="0"/>
              <a:t> </a:t>
            </a:r>
            <a:r>
              <a:rPr lang="fi-FI" dirty="0" err="1"/>
              <a:t>justified</a:t>
            </a:r>
            <a:r>
              <a:rPr lang="fi-FI" dirty="0"/>
              <a:t> to </a:t>
            </a:r>
            <a:r>
              <a:rPr lang="fi-FI" dirty="0" err="1"/>
              <a:t>promote</a:t>
            </a:r>
            <a:r>
              <a:rPr lang="fi-FI" dirty="0"/>
              <a:t> </a:t>
            </a:r>
            <a:r>
              <a:rPr lang="fi-FI" dirty="0" err="1"/>
              <a:t>the</a:t>
            </a:r>
            <a:r>
              <a:rPr lang="fi-FI" dirty="0"/>
              <a:t> </a:t>
            </a:r>
            <a:r>
              <a:rPr lang="fi-FI" dirty="0" err="1"/>
              <a:t>construction</a:t>
            </a:r>
            <a:r>
              <a:rPr lang="fi-FI" dirty="0"/>
              <a:t> of </a:t>
            </a:r>
            <a:r>
              <a:rPr lang="fi-FI" dirty="0" err="1"/>
              <a:t>TSCs</a:t>
            </a:r>
            <a:endParaRPr dirty="0"/>
          </a:p>
          <a:p>
            <a:pPr marL="342900" lvl="0" indent="-342900" algn="l" rtl="0">
              <a:spcBef>
                <a:spcPts val="1000"/>
              </a:spcBef>
              <a:spcAft>
                <a:spcPts val="0"/>
              </a:spcAft>
              <a:buSzPct val="79999"/>
              <a:buChar char="►"/>
            </a:pPr>
            <a:r>
              <a:rPr lang="fi-FI" dirty="0" err="1"/>
              <a:t>The</a:t>
            </a:r>
            <a:r>
              <a:rPr lang="fi-FI" dirty="0"/>
              <a:t> </a:t>
            </a:r>
            <a:r>
              <a:rPr lang="fi-FI" dirty="0" err="1"/>
              <a:t>total</a:t>
            </a:r>
            <a:r>
              <a:rPr lang="fi-FI" dirty="0"/>
              <a:t> </a:t>
            </a:r>
            <a:r>
              <a:rPr lang="fi-FI" dirty="0" err="1"/>
              <a:t>costs</a:t>
            </a:r>
            <a:r>
              <a:rPr lang="fi-FI" dirty="0"/>
              <a:t> of </a:t>
            </a:r>
            <a:r>
              <a:rPr lang="fi-FI" dirty="0" err="1"/>
              <a:t>TSCs</a:t>
            </a:r>
            <a:r>
              <a:rPr lang="fi-FI" dirty="0"/>
              <a:t> </a:t>
            </a:r>
            <a:r>
              <a:rPr lang="fi-FI" dirty="0" err="1"/>
              <a:t>should</a:t>
            </a:r>
            <a:r>
              <a:rPr lang="fi-FI" dirty="0"/>
              <a:t> </a:t>
            </a:r>
            <a:r>
              <a:rPr lang="fi-FI" dirty="0" err="1"/>
              <a:t>be</a:t>
            </a:r>
            <a:r>
              <a:rPr lang="fi-FI" dirty="0"/>
              <a:t> </a:t>
            </a:r>
            <a:r>
              <a:rPr lang="fi-FI" dirty="0" err="1"/>
              <a:t>approximately</a:t>
            </a:r>
            <a:r>
              <a:rPr lang="fi-FI" dirty="0"/>
              <a:t> </a:t>
            </a:r>
            <a:r>
              <a:rPr lang="fi-FI" dirty="0" err="1"/>
              <a:t>the</a:t>
            </a:r>
            <a:r>
              <a:rPr lang="fi-FI" dirty="0"/>
              <a:t> </a:t>
            </a:r>
            <a:r>
              <a:rPr lang="fi-FI" dirty="0" err="1"/>
              <a:t>same</a:t>
            </a:r>
            <a:r>
              <a:rPr lang="fi-FI" dirty="0"/>
              <a:t> for </a:t>
            </a:r>
            <a:r>
              <a:rPr lang="fi-FI" dirty="0" err="1"/>
              <a:t>the</a:t>
            </a:r>
            <a:r>
              <a:rPr lang="fi-FI" dirty="0"/>
              <a:t> </a:t>
            </a:r>
            <a:r>
              <a:rPr lang="fi-FI" dirty="0" err="1"/>
              <a:t>landowners</a:t>
            </a:r>
            <a:r>
              <a:rPr lang="fi-FI" dirty="0"/>
              <a:t> as </a:t>
            </a:r>
            <a:r>
              <a:rPr lang="fi-FI" dirty="0" err="1"/>
              <a:t>those</a:t>
            </a:r>
            <a:r>
              <a:rPr lang="fi-FI" dirty="0"/>
              <a:t> of </a:t>
            </a:r>
            <a:r>
              <a:rPr lang="fi-FI" dirty="0" err="1"/>
              <a:t>conventional</a:t>
            </a:r>
            <a:r>
              <a:rPr lang="fi-FI" dirty="0"/>
              <a:t> </a:t>
            </a:r>
            <a:r>
              <a:rPr lang="fi-FI" dirty="0" err="1"/>
              <a:t>dredging</a:t>
            </a:r>
            <a:r>
              <a:rPr lang="fi-FI" dirty="0"/>
              <a:t> in </a:t>
            </a:r>
            <a:r>
              <a:rPr lang="fi-FI" dirty="0" err="1"/>
              <a:t>order</a:t>
            </a:r>
            <a:r>
              <a:rPr lang="fi-FI" dirty="0"/>
              <a:t> to </a:t>
            </a:r>
            <a:r>
              <a:rPr lang="fi-FI" dirty="0" err="1"/>
              <a:t>make</a:t>
            </a:r>
            <a:r>
              <a:rPr lang="fi-FI" dirty="0"/>
              <a:t> </a:t>
            </a:r>
            <a:r>
              <a:rPr lang="fi-FI" dirty="0" err="1"/>
              <a:t>TSCs</a:t>
            </a:r>
            <a:r>
              <a:rPr lang="fi-FI" dirty="0"/>
              <a:t> an </a:t>
            </a:r>
            <a:r>
              <a:rPr lang="fi-FI" dirty="0" err="1"/>
              <a:t>equally</a:t>
            </a:r>
            <a:r>
              <a:rPr lang="fi-FI" dirty="0"/>
              <a:t> </a:t>
            </a:r>
            <a:r>
              <a:rPr lang="fi-FI" dirty="0" err="1"/>
              <a:t>appealing</a:t>
            </a:r>
            <a:r>
              <a:rPr lang="fi-FI" dirty="0"/>
              <a:t> </a:t>
            </a:r>
            <a:r>
              <a:rPr lang="fi-FI" dirty="0" err="1"/>
              <a:t>alternative</a:t>
            </a:r>
            <a:r>
              <a:rPr lang="fi-FI" dirty="0"/>
              <a:t> </a:t>
            </a:r>
            <a:endParaRPr dirty="0"/>
          </a:p>
          <a:p>
            <a:pPr marL="342900" lvl="0" indent="-342900" algn="l" rtl="0">
              <a:spcBef>
                <a:spcPts val="1000"/>
              </a:spcBef>
              <a:spcAft>
                <a:spcPts val="0"/>
              </a:spcAft>
              <a:buSzPct val="79999"/>
              <a:buChar char="►"/>
            </a:pPr>
            <a:r>
              <a:rPr lang="fi-FI" dirty="0"/>
              <a:t>To </a:t>
            </a:r>
            <a:r>
              <a:rPr lang="fi-FI" dirty="0" err="1"/>
              <a:t>mitigate</a:t>
            </a:r>
            <a:r>
              <a:rPr lang="fi-FI" dirty="0"/>
              <a:t> </a:t>
            </a:r>
            <a:r>
              <a:rPr lang="fi-FI" dirty="0" err="1"/>
              <a:t>the</a:t>
            </a:r>
            <a:r>
              <a:rPr lang="fi-FI" dirty="0"/>
              <a:t> </a:t>
            </a:r>
            <a:r>
              <a:rPr lang="fi-FI" dirty="0" err="1"/>
              <a:t>costs</a:t>
            </a:r>
            <a:r>
              <a:rPr lang="fi-FI" dirty="0"/>
              <a:t> </a:t>
            </a:r>
            <a:r>
              <a:rPr lang="fi-FI" dirty="0" err="1"/>
              <a:t>caused</a:t>
            </a:r>
            <a:r>
              <a:rPr lang="fi-FI" dirty="0"/>
              <a:t> </a:t>
            </a:r>
            <a:r>
              <a:rPr lang="fi-FI" dirty="0" err="1"/>
              <a:t>by</a:t>
            </a:r>
            <a:r>
              <a:rPr lang="fi-FI" dirty="0"/>
              <a:t> </a:t>
            </a:r>
            <a:r>
              <a:rPr lang="fi-FI" dirty="0" err="1"/>
              <a:t>lost</a:t>
            </a:r>
            <a:r>
              <a:rPr lang="fi-FI" dirty="0"/>
              <a:t> </a:t>
            </a:r>
            <a:r>
              <a:rPr lang="fi-FI" dirty="0" err="1"/>
              <a:t>field</a:t>
            </a:r>
            <a:r>
              <a:rPr lang="fi-FI" dirty="0"/>
              <a:t> </a:t>
            </a:r>
            <a:r>
              <a:rPr lang="fi-FI" dirty="0" err="1"/>
              <a:t>area</a:t>
            </a:r>
            <a:r>
              <a:rPr lang="fi-FI" dirty="0"/>
              <a:t>, </a:t>
            </a:r>
            <a:r>
              <a:rPr lang="fi-FI" dirty="0" err="1"/>
              <a:t>we</a:t>
            </a:r>
            <a:r>
              <a:rPr lang="fi-FI" dirty="0"/>
              <a:t> </a:t>
            </a:r>
            <a:r>
              <a:rPr lang="fi-FI" dirty="0" err="1"/>
              <a:t>propose</a:t>
            </a:r>
            <a:r>
              <a:rPr lang="fi-FI" dirty="0"/>
              <a:t> a </a:t>
            </a:r>
            <a:r>
              <a:rPr lang="fi-FI" dirty="0" err="1"/>
              <a:t>straightforward</a:t>
            </a:r>
            <a:r>
              <a:rPr lang="fi-FI" dirty="0"/>
              <a:t> and </a:t>
            </a:r>
            <a:r>
              <a:rPr lang="fi-FI" dirty="0" err="1"/>
              <a:t>cost-effective</a:t>
            </a:r>
            <a:r>
              <a:rPr lang="fi-FI" dirty="0"/>
              <a:t> </a:t>
            </a:r>
            <a:r>
              <a:rPr lang="fi-FI" dirty="0" err="1"/>
              <a:t>method</a:t>
            </a:r>
            <a:r>
              <a:rPr lang="fi-FI" dirty="0"/>
              <a:t> for </a:t>
            </a:r>
            <a:r>
              <a:rPr lang="fi-FI" dirty="0" err="1"/>
              <a:t>integrating</a:t>
            </a:r>
            <a:r>
              <a:rPr lang="fi-FI" dirty="0"/>
              <a:t> </a:t>
            </a:r>
            <a:r>
              <a:rPr lang="fi-FI" dirty="0" err="1"/>
              <a:t>TSCs</a:t>
            </a:r>
            <a:r>
              <a:rPr lang="fi-FI" dirty="0"/>
              <a:t> into CAP-AES </a:t>
            </a:r>
            <a:r>
              <a:rPr lang="fi-FI" dirty="0" err="1"/>
              <a:t>based</a:t>
            </a:r>
            <a:r>
              <a:rPr lang="fi-FI" dirty="0"/>
              <a:t> on </a:t>
            </a:r>
            <a:r>
              <a:rPr lang="fi-FI" dirty="0" err="1"/>
              <a:t>the</a:t>
            </a:r>
            <a:r>
              <a:rPr lang="fi-FI" dirty="0"/>
              <a:t> </a:t>
            </a:r>
            <a:r>
              <a:rPr lang="fi-FI" dirty="0" err="1"/>
              <a:t>optimal</a:t>
            </a:r>
            <a:r>
              <a:rPr lang="fi-FI" dirty="0"/>
              <a:t> </a:t>
            </a:r>
            <a:r>
              <a:rPr lang="fi-FI" dirty="0" err="1"/>
              <a:t>targeting</a:t>
            </a:r>
            <a:r>
              <a:rPr lang="fi-FI" dirty="0"/>
              <a:t> of </a:t>
            </a:r>
            <a:r>
              <a:rPr lang="fi-FI" dirty="0" err="1"/>
              <a:t>different</a:t>
            </a:r>
            <a:r>
              <a:rPr lang="fi-FI" dirty="0"/>
              <a:t> </a:t>
            </a:r>
            <a:r>
              <a:rPr lang="fi-FI" dirty="0" err="1"/>
              <a:t>types</a:t>
            </a:r>
            <a:r>
              <a:rPr lang="fi-FI" dirty="0"/>
              <a:t> of </a:t>
            </a:r>
            <a:r>
              <a:rPr lang="fi-FI" dirty="0" err="1"/>
              <a:t>vegetated</a:t>
            </a:r>
            <a:r>
              <a:rPr lang="fi-FI" dirty="0"/>
              <a:t> </a:t>
            </a:r>
            <a:r>
              <a:rPr lang="fi-FI" dirty="0" err="1"/>
              <a:t>buffers</a:t>
            </a:r>
            <a:endParaRPr dirty="0"/>
          </a:p>
          <a:p>
            <a:pPr marL="342900" lvl="0" indent="-342900" algn="l" rtl="0">
              <a:spcBef>
                <a:spcPts val="1000"/>
              </a:spcBef>
              <a:spcAft>
                <a:spcPts val="0"/>
              </a:spcAft>
              <a:buSzPct val="79999"/>
              <a:buChar char="►"/>
            </a:pPr>
            <a:r>
              <a:rPr lang="fi-FI" dirty="0"/>
              <a:t>To </a:t>
            </a:r>
            <a:r>
              <a:rPr lang="fi-FI" dirty="0" err="1"/>
              <a:t>mitigate</a:t>
            </a:r>
            <a:r>
              <a:rPr lang="fi-FI" dirty="0"/>
              <a:t> </a:t>
            </a:r>
            <a:r>
              <a:rPr lang="fi-FI" dirty="0" err="1"/>
              <a:t>the</a:t>
            </a:r>
            <a:r>
              <a:rPr lang="fi-FI" dirty="0"/>
              <a:t> </a:t>
            </a:r>
            <a:r>
              <a:rPr lang="fi-FI" dirty="0" err="1"/>
              <a:t>higher</a:t>
            </a:r>
            <a:r>
              <a:rPr lang="fi-FI" dirty="0"/>
              <a:t> </a:t>
            </a:r>
            <a:r>
              <a:rPr lang="fi-FI" dirty="0" err="1"/>
              <a:t>remaining</a:t>
            </a:r>
            <a:r>
              <a:rPr lang="fi-FI" dirty="0"/>
              <a:t> </a:t>
            </a:r>
            <a:r>
              <a:rPr lang="fi-FI" dirty="0" err="1"/>
              <a:t>costs</a:t>
            </a:r>
            <a:r>
              <a:rPr lang="fi-FI" dirty="0"/>
              <a:t>, </a:t>
            </a:r>
            <a:r>
              <a:rPr lang="fi-FI" dirty="0" err="1"/>
              <a:t>we</a:t>
            </a:r>
            <a:r>
              <a:rPr lang="fi-FI" dirty="0"/>
              <a:t> </a:t>
            </a:r>
            <a:r>
              <a:rPr lang="fi-FI" dirty="0" err="1"/>
              <a:t>recommend</a:t>
            </a:r>
            <a:r>
              <a:rPr lang="fi-FI" dirty="0"/>
              <a:t> an €/</a:t>
            </a:r>
            <a:r>
              <a:rPr lang="fi-FI" dirty="0" err="1"/>
              <a:t>channel</a:t>
            </a:r>
            <a:r>
              <a:rPr lang="fi-FI" dirty="0"/>
              <a:t> </a:t>
            </a:r>
            <a:r>
              <a:rPr lang="fi-FI" dirty="0" err="1"/>
              <a:t>meter</a:t>
            </a:r>
            <a:r>
              <a:rPr lang="fi-FI" dirty="0"/>
              <a:t> </a:t>
            </a:r>
            <a:r>
              <a:rPr lang="fi-FI" dirty="0" err="1"/>
              <a:t>public</a:t>
            </a:r>
            <a:r>
              <a:rPr lang="fi-FI" dirty="0"/>
              <a:t> </a:t>
            </a:r>
            <a:r>
              <a:rPr lang="fi-FI" dirty="0" err="1"/>
              <a:t>compensation</a:t>
            </a:r>
            <a:r>
              <a:rPr lang="fi-FI" dirty="0"/>
              <a:t> </a:t>
            </a:r>
            <a:r>
              <a:rPr lang="fi-FI" dirty="0" err="1"/>
              <a:t>based</a:t>
            </a:r>
            <a:r>
              <a:rPr lang="fi-FI" dirty="0"/>
              <a:t> on </a:t>
            </a:r>
            <a:r>
              <a:rPr lang="fi-FI" dirty="0" err="1"/>
              <a:t>the</a:t>
            </a:r>
            <a:r>
              <a:rPr lang="fi-FI" dirty="0"/>
              <a:t> </a:t>
            </a:r>
            <a:r>
              <a:rPr lang="fi-FI" dirty="0" err="1"/>
              <a:t>differences</a:t>
            </a:r>
            <a:r>
              <a:rPr lang="fi-FI" dirty="0"/>
              <a:t> in </a:t>
            </a:r>
            <a:r>
              <a:rPr lang="fi-FI" dirty="0" err="1"/>
              <a:t>the</a:t>
            </a:r>
            <a:r>
              <a:rPr lang="fi-FI" dirty="0"/>
              <a:t> </a:t>
            </a:r>
            <a:r>
              <a:rPr lang="fi-FI" dirty="0" err="1"/>
              <a:t>total</a:t>
            </a:r>
            <a:r>
              <a:rPr lang="fi-FI" dirty="0"/>
              <a:t> </a:t>
            </a:r>
            <a:r>
              <a:rPr lang="fi-FI" dirty="0" err="1"/>
              <a:t>costs</a:t>
            </a:r>
            <a:endParaRPr dirty="0"/>
          </a:p>
          <a:p>
            <a:pPr marL="742950" lvl="1" indent="-285750" algn="l" rtl="0">
              <a:spcBef>
                <a:spcPts val="1000"/>
              </a:spcBef>
              <a:spcAft>
                <a:spcPts val="0"/>
              </a:spcAft>
              <a:buSzPct val="80000"/>
              <a:buChar char="►"/>
            </a:pPr>
            <a:r>
              <a:rPr lang="fi-FI" dirty="0" err="1"/>
              <a:t>This</a:t>
            </a:r>
            <a:r>
              <a:rPr lang="fi-FI" dirty="0"/>
              <a:t> </a:t>
            </a:r>
            <a:r>
              <a:rPr lang="fi-FI" dirty="0" err="1"/>
              <a:t>funding</a:t>
            </a:r>
            <a:r>
              <a:rPr lang="fi-FI" dirty="0"/>
              <a:t> </a:t>
            </a:r>
            <a:r>
              <a:rPr lang="fi-FI" dirty="0" err="1"/>
              <a:t>could</a:t>
            </a:r>
            <a:r>
              <a:rPr lang="fi-FI" dirty="0"/>
              <a:t> </a:t>
            </a:r>
            <a:r>
              <a:rPr lang="fi-FI" dirty="0" err="1"/>
              <a:t>be</a:t>
            </a:r>
            <a:r>
              <a:rPr lang="fi-FI" dirty="0"/>
              <a:t> </a:t>
            </a:r>
            <a:r>
              <a:rPr lang="fi-FI" dirty="0" err="1"/>
              <a:t>arranged</a:t>
            </a:r>
            <a:r>
              <a:rPr lang="fi-FI" dirty="0"/>
              <a:t> </a:t>
            </a:r>
            <a:r>
              <a:rPr lang="fi-FI" dirty="0" err="1"/>
              <a:t>either</a:t>
            </a:r>
            <a:r>
              <a:rPr lang="fi-FI" dirty="0"/>
              <a:t> </a:t>
            </a:r>
            <a:r>
              <a:rPr lang="fi-FI" dirty="0" err="1"/>
              <a:t>through</a:t>
            </a:r>
            <a:r>
              <a:rPr lang="fi-FI" dirty="0"/>
              <a:t> </a:t>
            </a:r>
            <a:r>
              <a:rPr lang="fi-FI" dirty="0" err="1"/>
              <a:t>the</a:t>
            </a:r>
            <a:r>
              <a:rPr lang="fi-FI" dirty="0"/>
              <a:t> CAP-AES </a:t>
            </a:r>
            <a:r>
              <a:rPr lang="fi-FI" dirty="0" err="1"/>
              <a:t>or</a:t>
            </a:r>
            <a:r>
              <a:rPr lang="fi-FI" dirty="0"/>
              <a:t> </a:t>
            </a:r>
            <a:r>
              <a:rPr lang="fi-FI" dirty="0" err="1"/>
              <a:t>through</a:t>
            </a:r>
            <a:r>
              <a:rPr lang="fi-FI" dirty="0"/>
              <a:t> </a:t>
            </a:r>
            <a:r>
              <a:rPr lang="fi-FI" dirty="0" err="1"/>
              <a:t>the</a:t>
            </a:r>
            <a:r>
              <a:rPr lang="fi-FI" dirty="0"/>
              <a:t> </a:t>
            </a:r>
            <a:r>
              <a:rPr lang="fi-FI" dirty="0" err="1"/>
              <a:t>national</a:t>
            </a:r>
            <a:r>
              <a:rPr lang="fi-FI" dirty="0"/>
              <a:t> </a:t>
            </a:r>
            <a:r>
              <a:rPr lang="fi-FI" dirty="0" err="1"/>
              <a:t>Agrifood</a:t>
            </a:r>
            <a:r>
              <a:rPr lang="fi-FI" dirty="0"/>
              <a:t> Research and </a:t>
            </a:r>
            <a:r>
              <a:rPr lang="fi-FI" dirty="0" err="1"/>
              <a:t>Development</a:t>
            </a:r>
            <a:r>
              <a:rPr lang="fi-FI" dirty="0"/>
              <a:t> </a:t>
            </a:r>
            <a:r>
              <a:rPr lang="fi-FI" dirty="0" err="1"/>
              <a:t>Fund</a:t>
            </a:r>
            <a:r>
              <a:rPr lang="fi-FI" dirty="0"/>
              <a:t> (MAKERA), </a:t>
            </a:r>
            <a:r>
              <a:rPr lang="fi-FI" dirty="0" err="1"/>
              <a:t>but</a:t>
            </a:r>
            <a:r>
              <a:rPr lang="fi-FI" dirty="0"/>
              <a:t> an </a:t>
            </a:r>
            <a:r>
              <a:rPr lang="fi-FI" dirty="0" err="1"/>
              <a:t>appropriate</a:t>
            </a:r>
            <a:r>
              <a:rPr lang="fi-FI" dirty="0"/>
              <a:t> </a:t>
            </a:r>
            <a:r>
              <a:rPr lang="fi-FI" dirty="0" err="1"/>
              <a:t>integration</a:t>
            </a:r>
            <a:r>
              <a:rPr lang="fi-FI" dirty="0"/>
              <a:t> </a:t>
            </a:r>
            <a:r>
              <a:rPr lang="fi-FI" dirty="0" err="1"/>
              <a:t>or</a:t>
            </a:r>
            <a:r>
              <a:rPr lang="fi-FI" dirty="0"/>
              <a:t> </a:t>
            </a:r>
            <a:r>
              <a:rPr lang="fi-FI" dirty="0" err="1"/>
              <a:t>consolidation</a:t>
            </a:r>
            <a:r>
              <a:rPr lang="fi-FI" dirty="0"/>
              <a:t> of </a:t>
            </a:r>
            <a:r>
              <a:rPr lang="fi-FI" dirty="0" err="1"/>
              <a:t>these</a:t>
            </a:r>
            <a:r>
              <a:rPr lang="fi-FI" dirty="0"/>
              <a:t> </a:t>
            </a:r>
            <a:r>
              <a:rPr lang="fi-FI" dirty="0" err="1"/>
              <a:t>two</a:t>
            </a:r>
            <a:r>
              <a:rPr lang="fi-FI" dirty="0"/>
              <a:t> support </a:t>
            </a:r>
            <a:r>
              <a:rPr lang="fi-FI" dirty="0" err="1"/>
              <a:t>systems</a:t>
            </a:r>
            <a:r>
              <a:rPr lang="fi-FI" dirty="0"/>
              <a:t> </a:t>
            </a:r>
            <a:r>
              <a:rPr lang="fi-FI" dirty="0" err="1"/>
              <a:t>would</a:t>
            </a:r>
            <a:r>
              <a:rPr lang="fi-FI" dirty="0"/>
              <a:t> </a:t>
            </a:r>
            <a:r>
              <a:rPr lang="fi-FI" dirty="0" err="1"/>
              <a:t>clarify</a:t>
            </a:r>
            <a:r>
              <a:rPr lang="fi-FI" dirty="0"/>
              <a:t> </a:t>
            </a:r>
            <a:r>
              <a:rPr lang="fi-FI" dirty="0" err="1"/>
              <a:t>the</a:t>
            </a:r>
            <a:r>
              <a:rPr lang="fi-FI" dirty="0"/>
              <a:t> </a:t>
            </a:r>
            <a:r>
              <a:rPr lang="fi-FI" dirty="0" err="1"/>
              <a:t>present</a:t>
            </a:r>
            <a:r>
              <a:rPr lang="fi-FI" dirty="0"/>
              <a:t> </a:t>
            </a:r>
            <a:r>
              <a:rPr lang="fi-FI" dirty="0" err="1"/>
              <a:t>situation</a:t>
            </a:r>
            <a:r>
              <a:rPr lang="fi-FI" dirty="0"/>
              <a:t> </a:t>
            </a:r>
            <a:endParaRPr dirty="0"/>
          </a:p>
          <a:p>
            <a:pPr marL="342900" lvl="0" indent="-342900" algn="l" rtl="0">
              <a:spcBef>
                <a:spcPts val="1000"/>
              </a:spcBef>
              <a:spcAft>
                <a:spcPts val="0"/>
              </a:spcAft>
              <a:buSzPct val="79999"/>
              <a:buChar char="►"/>
            </a:pPr>
            <a:r>
              <a:rPr lang="fi-FI" dirty="0"/>
              <a:t>New </a:t>
            </a:r>
            <a:r>
              <a:rPr lang="fi-FI" dirty="0" err="1"/>
              <a:t>innovative</a:t>
            </a:r>
            <a:r>
              <a:rPr lang="fi-FI" dirty="0"/>
              <a:t> </a:t>
            </a:r>
            <a:r>
              <a:rPr lang="fi-FI" dirty="0" err="1"/>
              <a:t>sources</a:t>
            </a:r>
            <a:r>
              <a:rPr lang="fi-FI" dirty="0"/>
              <a:t> of </a:t>
            </a:r>
            <a:r>
              <a:rPr lang="fi-FI" dirty="0" err="1"/>
              <a:t>private</a:t>
            </a:r>
            <a:r>
              <a:rPr lang="fi-FI" dirty="0"/>
              <a:t> </a:t>
            </a:r>
            <a:r>
              <a:rPr lang="fi-FI" dirty="0" err="1"/>
              <a:t>financing</a:t>
            </a:r>
            <a:r>
              <a:rPr lang="fi-FI" dirty="0"/>
              <a:t> (</a:t>
            </a:r>
            <a:r>
              <a:rPr lang="fi-FI" dirty="0" err="1"/>
              <a:t>e.g</a:t>
            </a:r>
            <a:r>
              <a:rPr lang="fi-FI" dirty="0"/>
              <a:t>. </a:t>
            </a:r>
            <a:r>
              <a:rPr lang="fi-FI" dirty="0" err="1"/>
              <a:t>ecological</a:t>
            </a:r>
            <a:r>
              <a:rPr lang="fi-FI" dirty="0"/>
              <a:t> </a:t>
            </a:r>
            <a:r>
              <a:rPr lang="fi-FI" dirty="0" err="1"/>
              <a:t>compensation</a:t>
            </a:r>
            <a:r>
              <a:rPr lang="fi-FI" dirty="0"/>
              <a:t>, </a:t>
            </a:r>
            <a:r>
              <a:rPr lang="fi-FI" dirty="0" err="1"/>
              <a:t>local</a:t>
            </a:r>
            <a:r>
              <a:rPr lang="fi-FI" dirty="0"/>
              <a:t> </a:t>
            </a:r>
            <a:r>
              <a:rPr lang="fi-FI" dirty="0" err="1"/>
              <a:t>residents</a:t>
            </a:r>
            <a:r>
              <a:rPr lang="fi-FI" dirty="0"/>
              <a:t>’ </a:t>
            </a:r>
            <a:r>
              <a:rPr lang="fi-FI" dirty="0" err="1"/>
              <a:t>or</a:t>
            </a:r>
            <a:r>
              <a:rPr lang="fi-FI" dirty="0"/>
              <a:t> </a:t>
            </a:r>
            <a:r>
              <a:rPr lang="fi-FI" dirty="0" err="1"/>
              <a:t>other</a:t>
            </a:r>
            <a:r>
              <a:rPr lang="fi-FI" dirty="0"/>
              <a:t> </a:t>
            </a:r>
            <a:r>
              <a:rPr lang="fi-FI" dirty="0" err="1"/>
              <a:t>stakeholders</a:t>
            </a:r>
            <a:r>
              <a:rPr lang="fi-FI" dirty="0"/>
              <a:t> </a:t>
            </a:r>
            <a:r>
              <a:rPr lang="fi-FI" dirty="0" err="1"/>
              <a:t>willingness</a:t>
            </a:r>
            <a:r>
              <a:rPr lang="fi-FI" dirty="0"/>
              <a:t> to </a:t>
            </a:r>
            <a:r>
              <a:rPr lang="fi-FI" dirty="0" err="1"/>
              <a:t>pay</a:t>
            </a:r>
            <a:r>
              <a:rPr lang="fi-FI" dirty="0"/>
              <a:t>) </a:t>
            </a:r>
            <a:r>
              <a:rPr lang="fi-FI" dirty="0" err="1"/>
              <a:t>should</a:t>
            </a:r>
            <a:r>
              <a:rPr lang="fi-FI" dirty="0"/>
              <a:t> </a:t>
            </a:r>
            <a:r>
              <a:rPr lang="fi-FI" dirty="0" err="1"/>
              <a:t>be</a:t>
            </a:r>
            <a:r>
              <a:rPr lang="fi-FI" dirty="0"/>
              <a:t> </a:t>
            </a:r>
            <a:r>
              <a:rPr lang="fi-FI" dirty="0" err="1"/>
              <a:t>developed</a:t>
            </a:r>
            <a:r>
              <a:rPr lang="fi-FI" dirty="0"/>
              <a:t> and </a:t>
            </a:r>
            <a:r>
              <a:rPr lang="fi-FI" dirty="0" err="1"/>
              <a:t>experimentally</a:t>
            </a:r>
            <a:r>
              <a:rPr lang="fi-FI" dirty="0"/>
              <a:t> </a:t>
            </a:r>
            <a:r>
              <a:rPr lang="fi-FI" dirty="0" err="1"/>
              <a:t>tested</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2400"/>
              <a:buFont typeface="Trebuchet MS"/>
              <a:buNone/>
            </a:pPr>
            <a:r>
              <a:rPr lang="fi-FI" sz="2000" dirty="0"/>
              <a:t>Preliminary </a:t>
            </a:r>
            <a:r>
              <a:rPr lang="fi-FI" sz="2000" dirty="0" err="1"/>
              <a:t>decision</a:t>
            </a:r>
            <a:r>
              <a:rPr lang="fi-FI" sz="2000" dirty="0"/>
              <a:t> support </a:t>
            </a:r>
            <a:r>
              <a:rPr lang="fi-FI" sz="2000" dirty="0" err="1"/>
              <a:t>tree</a:t>
            </a:r>
            <a:r>
              <a:rPr lang="fi-FI" sz="2000" dirty="0"/>
              <a:t> for </a:t>
            </a:r>
            <a:r>
              <a:rPr lang="fi-FI" sz="2000" dirty="0" err="1"/>
              <a:t>more</a:t>
            </a:r>
            <a:r>
              <a:rPr lang="fi-FI" sz="2000" dirty="0"/>
              <a:t> </a:t>
            </a:r>
            <a:r>
              <a:rPr lang="fi-FI" sz="2000" dirty="0" err="1"/>
              <a:t>efficient</a:t>
            </a:r>
            <a:r>
              <a:rPr lang="fi-FI" sz="2000" dirty="0"/>
              <a:t> </a:t>
            </a:r>
            <a:r>
              <a:rPr lang="fi-FI" sz="2000" dirty="0" err="1"/>
              <a:t>targeting</a:t>
            </a:r>
            <a:r>
              <a:rPr lang="fi-FI" sz="2000" dirty="0"/>
              <a:t> of </a:t>
            </a:r>
            <a:r>
              <a:rPr lang="fi-FI" sz="2000" dirty="0" err="1"/>
              <a:t>the</a:t>
            </a:r>
            <a:r>
              <a:rPr lang="fi-FI" sz="2000" dirty="0"/>
              <a:t> </a:t>
            </a:r>
            <a:r>
              <a:rPr lang="fi-FI" sz="2000" dirty="0" err="1"/>
              <a:t>various</a:t>
            </a:r>
            <a:r>
              <a:rPr lang="fi-FI" sz="2000" dirty="0"/>
              <a:t> </a:t>
            </a:r>
            <a:r>
              <a:rPr lang="fi-FI" sz="2000" dirty="0" err="1"/>
              <a:t>vegetated</a:t>
            </a:r>
            <a:r>
              <a:rPr lang="fi-FI" sz="2000" dirty="0"/>
              <a:t> </a:t>
            </a:r>
            <a:r>
              <a:rPr lang="fi-FI" sz="2000" dirty="0" err="1"/>
              <a:t>riparian</a:t>
            </a:r>
            <a:r>
              <a:rPr lang="fi-FI" sz="2000" dirty="0"/>
              <a:t> </a:t>
            </a:r>
            <a:r>
              <a:rPr lang="fi-FI" sz="2000" dirty="0" err="1"/>
              <a:t>buffers</a:t>
            </a:r>
            <a:r>
              <a:rPr lang="fi-FI" sz="2000" dirty="0"/>
              <a:t>, </a:t>
            </a:r>
            <a:r>
              <a:rPr lang="fi-FI" sz="2000" dirty="0" err="1"/>
              <a:t>including</a:t>
            </a:r>
            <a:r>
              <a:rPr lang="fi-FI" sz="2000" dirty="0"/>
              <a:t> </a:t>
            </a:r>
            <a:r>
              <a:rPr lang="fi-FI" sz="2000" dirty="0" err="1"/>
              <a:t>integration</a:t>
            </a:r>
            <a:r>
              <a:rPr lang="fi-FI" sz="2000" dirty="0"/>
              <a:t> of </a:t>
            </a:r>
            <a:r>
              <a:rPr lang="fi-FI" sz="2000" dirty="0" err="1"/>
              <a:t>two-stage</a:t>
            </a:r>
            <a:r>
              <a:rPr lang="fi-FI" sz="2000" dirty="0"/>
              <a:t> </a:t>
            </a:r>
            <a:r>
              <a:rPr lang="fi-FI" sz="2000" dirty="0" err="1"/>
              <a:t>channels</a:t>
            </a:r>
            <a:r>
              <a:rPr lang="fi-FI" sz="2000" dirty="0"/>
              <a:t> into CAP-AES</a:t>
            </a:r>
            <a:endParaRPr sz="2000" dirty="0"/>
          </a:p>
        </p:txBody>
      </p:sp>
      <p:sp>
        <p:nvSpPr>
          <p:cNvPr id="200" name="Google Shape;200;p8"/>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251459" algn="l" rtl="0">
              <a:spcBef>
                <a:spcPts val="0"/>
              </a:spcBef>
              <a:spcAft>
                <a:spcPts val="0"/>
              </a:spcAft>
              <a:buSzPts val="1440"/>
              <a:buNone/>
            </a:pPr>
            <a:endParaRPr dirty="0"/>
          </a:p>
        </p:txBody>
      </p:sp>
      <p:sp>
        <p:nvSpPr>
          <p:cNvPr id="201" name="Google Shape;201;p8"/>
          <p:cNvSpPr/>
          <p:nvPr/>
        </p:nvSpPr>
        <p:spPr>
          <a:xfrm>
            <a:off x="2881313" y="1509713"/>
            <a:ext cx="6429375" cy="38385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Trebuchet MS"/>
              <a:ea typeface="Trebuchet MS"/>
              <a:cs typeface="Trebuchet MS"/>
              <a:sym typeface="Trebuchet MS"/>
            </a:endParaRPr>
          </a:p>
        </p:txBody>
      </p:sp>
      <p:pic>
        <p:nvPicPr>
          <p:cNvPr id="3" name="Kuva 2">
            <a:extLst>
              <a:ext uri="{FF2B5EF4-FFF2-40B4-BE49-F238E27FC236}">
                <a16:creationId xmlns:a16="http://schemas.microsoft.com/office/drawing/2014/main" id="{8639E07A-C366-49C8-8EF8-34AB5D197EC1}"/>
              </a:ext>
            </a:extLst>
          </p:cNvPr>
          <p:cNvPicPr>
            <a:picLocks noChangeAspect="1"/>
          </p:cNvPicPr>
          <p:nvPr/>
        </p:nvPicPr>
        <p:blipFill>
          <a:blip r:embed="rId3"/>
          <a:stretch>
            <a:fillRect/>
          </a:stretch>
        </p:blipFill>
        <p:spPr>
          <a:xfrm>
            <a:off x="1601414" y="1509712"/>
            <a:ext cx="7709273" cy="524427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9"/>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2800"/>
              <a:buFont typeface="Trebuchet MS"/>
              <a:buNone/>
            </a:pPr>
            <a:r>
              <a:rPr lang="fi-FI" sz="2800"/>
              <a:t>Applicability and generalizability of the two-stage channel design</a:t>
            </a:r>
            <a:endParaRPr sz="2800"/>
          </a:p>
        </p:txBody>
      </p:sp>
      <p:sp>
        <p:nvSpPr>
          <p:cNvPr id="208" name="Google Shape;208;p9"/>
          <p:cNvSpPr txBox="1">
            <a:spLocks noGrp="1"/>
          </p:cNvSpPr>
          <p:nvPr>
            <p:ph type="body" idx="1"/>
          </p:nvPr>
        </p:nvSpPr>
        <p:spPr>
          <a:xfrm>
            <a:off x="677334" y="1787857"/>
            <a:ext cx="8596668" cy="4253505"/>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fi-FI" dirty="0" err="1"/>
              <a:t>The</a:t>
            </a:r>
            <a:r>
              <a:rPr lang="fi-FI" dirty="0"/>
              <a:t> design is </a:t>
            </a:r>
            <a:r>
              <a:rPr lang="fi-FI" dirty="0" err="1"/>
              <a:t>widely</a:t>
            </a:r>
            <a:r>
              <a:rPr lang="fi-FI" dirty="0"/>
              <a:t> </a:t>
            </a:r>
            <a:r>
              <a:rPr lang="fi-FI" dirty="0" err="1"/>
              <a:t>applicable</a:t>
            </a:r>
            <a:r>
              <a:rPr lang="fi-FI" dirty="0"/>
              <a:t> to </a:t>
            </a:r>
            <a:r>
              <a:rPr lang="fi-FI" dirty="0" err="1"/>
              <a:t>small</a:t>
            </a:r>
            <a:r>
              <a:rPr lang="fi-FI" dirty="0"/>
              <a:t> and medium-</a:t>
            </a:r>
            <a:r>
              <a:rPr lang="fi-FI" dirty="0" err="1"/>
              <a:t>sized</a:t>
            </a:r>
            <a:r>
              <a:rPr lang="fi-FI" dirty="0"/>
              <a:t> </a:t>
            </a:r>
            <a:r>
              <a:rPr lang="fi-FI" dirty="0" err="1"/>
              <a:t>ditches</a:t>
            </a:r>
            <a:r>
              <a:rPr lang="fi-FI" dirty="0"/>
              <a:t>, </a:t>
            </a:r>
            <a:r>
              <a:rPr lang="fi-FI" dirty="0" err="1"/>
              <a:t>brooks</a:t>
            </a:r>
            <a:r>
              <a:rPr lang="fi-FI" dirty="0"/>
              <a:t> and </a:t>
            </a:r>
            <a:r>
              <a:rPr lang="fi-FI" dirty="0" err="1"/>
              <a:t>streams</a:t>
            </a:r>
            <a:r>
              <a:rPr lang="fi-FI" dirty="0"/>
              <a:t> </a:t>
            </a:r>
            <a:r>
              <a:rPr lang="fi-FI" dirty="0" err="1"/>
              <a:t>particularly</a:t>
            </a:r>
            <a:r>
              <a:rPr lang="fi-FI" dirty="0"/>
              <a:t> </a:t>
            </a:r>
            <a:r>
              <a:rPr lang="fi-FI" dirty="0" err="1"/>
              <a:t>under</a:t>
            </a:r>
            <a:r>
              <a:rPr lang="fi-FI" dirty="0"/>
              <a:t> </a:t>
            </a:r>
            <a:r>
              <a:rPr lang="fi-FI" dirty="0" err="1"/>
              <a:t>Boreal</a:t>
            </a:r>
            <a:r>
              <a:rPr lang="fi-FI" dirty="0"/>
              <a:t> and Continental </a:t>
            </a:r>
            <a:r>
              <a:rPr lang="fi-FI" dirty="0" err="1"/>
              <a:t>climates</a:t>
            </a:r>
            <a:r>
              <a:rPr lang="fi-FI" dirty="0"/>
              <a:t> in </a:t>
            </a:r>
            <a:r>
              <a:rPr lang="fi-FI" dirty="0" err="1"/>
              <a:t>areas</a:t>
            </a:r>
            <a:r>
              <a:rPr lang="fi-FI" dirty="0"/>
              <a:t> </a:t>
            </a:r>
            <a:r>
              <a:rPr lang="fi-FI" dirty="0" err="1"/>
              <a:t>requiring</a:t>
            </a:r>
            <a:r>
              <a:rPr lang="fi-FI" dirty="0"/>
              <a:t> </a:t>
            </a:r>
            <a:r>
              <a:rPr lang="fi-FI" dirty="0" err="1"/>
              <a:t>efficient</a:t>
            </a:r>
            <a:r>
              <a:rPr lang="fi-FI" dirty="0"/>
              <a:t> </a:t>
            </a:r>
            <a:r>
              <a:rPr lang="fi-FI" dirty="0" err="1"/>
              <a:t>flow</a:t>
            </a:r>
            <a:r>
              <a:rPr lang="fi-FI" dirty="0"/>
              <a:t> </a:t>
            </a:r>
            <a:r>
              <a:rPr lang="fi-FI" dirty="0" err="1"/>
              <a:t>conveyance</a:t>
            </a:r>
            <a:endParaRPr dirty="0"/>
          </a:p>
          <a:p>
            <a:pPr marL="742950" lvl="1" indent="-285750" algn="l" rtl="0">
              <a:spcBef>
                <a:spcPts val="1000"/>
              </a:spcBef>
              <a:spcAft>
                <a:spcPts val="0"/>
              </a:spcAft>
              <a:buSzPts val="1280"/>
              <a:buChar char="►"/>
            </a:pPr>
            <a:r>
              <a:rPr lang="fi-FI" dirty="0" err="1"/>
              <a:t>well</a:t>
            </a:r>
            <a:r>
              <a:rPr lang="fi-FI" dirty="0"/>
              <a:t> </a:t>
            </a:r>
            <a:r>
              <a:rPr lang="fi-FI" dirty="0" err="1"/>
              <a:t>suited</a:t>
            </a:r>
            <a:r>
              <a:rPr lang="fi-FI" dirty="0"/>
              <a:t> to </a:t>
            </a:r>
            <a:r>
              <a:rPr lang="fi-FI" dirty="0" err="1"/>
              <a:t>lowland</a:t>
            </a:r>
            <a:r>
              <a:rPr lang="fi-FI" dirty="0"/>
              <a:t> and </a:t>
            </a:r>
            <a:r>
              <a:rPr lang="fi-FI" dirty="0" err="1"/>
              <a:t>mildly</a:t>
            </a:r>
            <a:r>
              <a:rPr lang="fi-FI" dirty="0"/>
              <a:t> </a:t>
            </a:r>
            <a:r>
              <a:rPr lang="fi-FI" dirty="0" err="1"/>
              <a:t>sloping</a:t>
            </a:r>
            <a:r>
              <a:rPr lang="fi-FI" dirty="0"/>
              <a:t> </a:t>
            </a:r>
            <a:r>
              <a:rPr lang="fi-FI" dirty="0" err="1"/>
              <a:t>areas</a:t>
            </a:r>
            <a:r>
              <a:rPr lang="fi-FI" dirty="0"/>
              <a:t> </a:t>
            </a:r>
            <a:r>
              <a:rPr lang="fi-FI" dirty="0" err="1"/>
              <a:t>with</a:t>
            </a:r>
            <a:r>
              <a:rPr lang="fi-FI" dirty="0"/>
              <a:t> </a:t>
            </a:r>
            <a:r>
              <a:rPr lang="fi-FI" dirty="0" err="1"/>
              <a:t>clay</a:t>
            </a:r>
            <a:r>
              <a:rPr lang="fi-FI" dirty="0"/>
              <a:t> to </a:t>
            </a:r>
            <a:r>
              <a:rPr lang="fi-FI" dirty="0" err="1"/>
              <a:t>sand</a:t>
            </a:r>
            <a:r>
              <a:rPr lang="fi-FI" dirty="0"/>
              <a:t> </a:t>
            </a:r>
            <a:r>
              <a:rPr lang="fi-FI" dirty="0" err="1"/>
              <a:t>soils</a:t>
            </a:r>
            <a:r>
              <a:rPr lang="fi-FI" dirty="0"/>
              <a:t> </a:t>
            </a:r>
            <a:endParaRPr dirty="0"/>
          </a:p>
          <a:p>
            <a:pPr marL="742950" lvl="1" indent="-285750">
              <a:buSzPts val="1280"/>
            </a:pPr>
            <a:r>
              <a:rPr lang="fi-FI" dirty="0" err="1"/>
              <a:t>favourable</a:t>
            </a:r>
            <a:r>
              <a:rPr lang="fi-FI" dirty="0"/>
              <a:t> for </a:t>
            </a:r>
            <a:r>
              <a:rPr lang="fi-FI" dirty="0" err="1"/>
              <a:t>channels</a:t>
            </a:r>
            <a:r>
              <a:rPr lang="fi-FI" dirty="0"/>
              <a:t> </a:t>
            </a:r>
            <a:r>
              <a:rPr lang="fi-FI" dirty="0" err="1"/>
              <a:t>having</a:t>
            </a:r>
            <a:r>
              <a:rPr lang="fi-FI" dirty="0"/>
              <a:t> </a:t>
            </a:r>
            <a:r>
              <a:rPr lang="fi-FI" dirty="0" err="1"/>
              <a:t>high</a:t>
            </a:r>
            <a:r>
              <a:rPr lang="fi-FI" dirty="0"/>
              <a:t> </a:t>
            </a:r>
            <a:r>
              <a:rPr lang="fi-FI" dirty="0" err="1"/>
              <a:t>biodiversity</a:t>
            </a:r>
            <a:r>
              <a:rPr lang="fi-FI" dirty="0"/>
              <a:t> </a:t>
            </a:r>
            <a:r>
              <a:rPr lang="fi-FI" dirty="0" err="1"/>
              <a:t>values</a:t>
            </a:r>
            <a:r>
              <a:rPr lang="fi-FI" dirty="0"/>
              <a:t>, </a:t>
            </a:r>
            <a:r>
              <a:rPr lang="fi-FI" dirty="0" err="1"/>
              <a:t>or</a:t>
            </a:r>
            <a:r>
              <a:rPr lang="fi-FI" dirty="0"/>
              <a:t> </a:t>
            </a:r>
            <a:r>
              <a:rPr lang="fi-FI" dirty="0" err="1"/>
              <a:t>where</a:t>
            </a:r>
            <a:r>
              <a:rPr lang="fi-FI" dirty="0"/>
              <a:t> </a:t>
            </a:r>
            <a:r>
              <a:rPr lang="fi-FI" dirty="0" err="1"/>
              <a:t>conventionally</a:t>
            </a:r>
            <a:r>
              <a:rPr lang="fi-FI" dirty="0"/>
              <a:t> </a:t>
            </a:r>
            <a:r>
              <a:rPr lang="fi-FI" dirty="0" err="1"/>
              <a:t>dredged</a:t>
            </a:r>
            <a:r>
              <a:rPr lang="fi-FI" dirty="0"/>
              <a:t> </a:t>
            </a:r>
            <a:r>
              <a:rPr lang="en-GB" dirty="0"/>
              <a:t>channels are unstable or require frequent clean-outs </a:t>
            </a:r>
            <a:endParaRPr dirty="0"/>
          </a:p>
          <a:p>
            <a:pPr marL="342900" lvl="0" indent="-342900" algn="l" rtl="0">
              <a:spcBef>
                <a:spcPts val="1000"/>
              </a:spcBef>
              <a:spcAft>
                <a:spcPts val="0"/>
              </a:spcAft>
              <a:buSzPts val="1440"/>
              <a:buChar char="►"/>
            </a:pPr>
            <a:r>
              <a:rPr lang="fi-FI" dirty="0" err="1"/>
              <a:t>Climate</a:t>
            </a:r>
            <a:r>
              <a:rPr lang="fi-FI" dirty="0"/>
              <a:t> </a:t>
            </a:r>
            <a:r>
              <a:rPr lang="fi-FI" dirty="0" err="1"/>
              <a:t>change</a:t>
            </a:r>
            <a:r>
              <a:rPr lang="fi-FI" dirty="0"/>
              <a:t> </a:t>
            </a:r>
            <a:r>
              <a:rPr lang="fi-FI" dirty="0" err="1"/>
              <a:t>increases</a:t>
            </a:r>
            <a:r>
              <a:rPr lang="fi-FI" dirty="0"/>
              <a:t> </a:t>
            </a:r>
            <a:r>
              <a:rPr lang="fi-FI" dirty="0" err="1"/>
              <a:t>the</a:t>
            </a:r>
            <a:r>
              <a:rPr lang="fi-FI" dirty="0"/>
              <a:t> </a:t>
            </a:r>
            <a:r>
              <a:rPr lang="fi-FI" dirty="0" err="1"/>
              <a:t>need</a:t>
            </a:r>
            <a:r>
              <a:rPr lang="fi-FI" dirty="0"/>
              <a:t> for </a:t>
            </a:r>
            <a:r>
              <a:rPr lang="fi-FI" dirty="0" err="1"/>
              <a:t>efficient</a:t>
            </a:r>
            <a:r>
              <a:rPr lang="fi-FI" dirty="0"/>
              <a:t> </a:t>
            </a:r>
            <a:r>
              <a:rPr lang="fi-FI" dirty="0" err="1"/>
              <a:t>drainage</a:t>
            </a:r>
            <a:r>
              <a:rPr lang="fi-FI" dirty="0"/>
              <a:t>, </a:t>
            </a:r>
            <a:r>
              <a:rPr lang="fi-FI" dirty="0" err="1"/>
              <a:t>flow</a:t>
            </a:r>
            <a:r>
              <a:rPr lang="fi-FI" dirty="0"/>
              <a:t> </a:t>
            </a:r>
            <a:r>
              <a:rPr lang="fi-FI" dirty="0" err="1"/>
              <a:t>conveyance</a:t>
            </a:r>
            <a:r>
              <a:rPr lang="fi-FI" dirty="0"/>
              <a:t> and </a:t>
            </a:r>
            <a:r>
              <a:rPr lang="fi-FI" dirty="0" err="1"/>
              <a:t>such</a:t>
            </a:r>
            <a:r>
              <a:rPr lang="fi-FI" dirty="0"/>
              <a:t> </a:t>
            </a:r>
            <a:r>
              <a:rPr lang="fi-FI" dirty="0" err="1"/>
              <a:t>new</a:t>
            </a:r>
            <a:r>
              <a:rPr lang="fi-FI" dirty="0"/>
              <a:t> </a:t>
            </a:r>
            <a:r>
              <a:rPr lang="fi-FI" dirty="0" err="1"/>
              <a:t>methods</a:t>
            </a:r>
            <a:r>
              <a:rPr lang="fi-FI" dirty="0"/>
              <a:t> for </a:t>
            </a:r>
            <a:r>
              <a:rPr lang="fi-FI" dirty="0" err="1"/>
              <a:t>controlling</a:t>
            </a:r>
            <a:r>
              <a:rPr lang="fi-FI" dirty="0"/>
              <a:t> </a:t>
            </a:r>
            <a:r>
              <a:rPr lang="fi-FI" dirty="0" err="1"/>
              <a:t>the</a:t>
            </a:r>
            <a:r>
              <a:rPr lang="fi-FI" dirty="0"/>
              <a:t> </a:t>
            </a:r>
            <a:r>
              <a:rPr lang="fi-FI" dirty="0" err="1"/>
              <a:t>agricultural</a:t>
            </a:r>
            <a:r>
              <a:rPr lang="fi-FI" dirty="0"/>
              <a:t> </a:t>
            </a:r>
            <a:r>
              <a:rPr lang="fi-FI" dirty="0" err="1"/>
              <a:t>loading</a:t>
            </a:r>
            <a:r>
              <a:rPr lang="fi-FI" dirty="0"/>
              <a:t> </a:t>
            </a:r>
            <a:r>
              <a:rPr lang="fi-FI" dirty="0" err="1"/>
              <a:t>because</a:t>
            </a:r>
            <a:r>
              <a:rPr lang="fi-FI" dirty="0"/>
              <a:t> </a:t>
            </a:r>
            <a:r>
              <a:rPr lang="fi-FI" dirty="0" err="1"/>
              <a:t>the</a:t>
            </a:r>
            <a:r>
              <a:rPr lang="fi-FI" dirty="0"/>
              <a:t> </a:t>
            </a:r>
            <a:r>
              <a:rPr lang="fi-FI" dirty="0" err="1"/>
              <a:t>amount</a:t>
            </a:r>
            <a:r>
              <a:rPr lang="fi-FI" dirty="0"/>
              <a:t> and </a:t>
            </a:r>
            <a:r>
              <a:rPr lang="fi-FI" dirty="0" err="1"/>
              <a:t>intensity</a:t>
            </a:r>
            <a:r>
              <a:rPr lang="fi-FI" dirty="0"/>
              <a:t> of </a:t>
            </a:r>
            <a:r>
              <a:rPr lang="fi-FI" dirty="0" err="1"/>
              <a:t>precipitation</a:t>
            </a:r>
            <a:r>
              <a:rPr lang="fi-FI" dirty="0"/>
              <a:t> and </a:t>
            </a:r>
            <a:r>
              <a:rPr lang="fi-FI" dirty="0" err="1"/>
              <a:t>the</a:t>
            </a:r>
            <a:r>
              <a:rPr lang="fi-FI" dirty="0"/>
              <a:t> </a:t>
            </a:r>
            <a:r>
              <a:rPr lang="fi-FI" dirty="0" err="1"/>
              <a:t>leaching</a:t>
            </a:r>
            <a:r>
              <a:rPr lang="fi-FI" dirty="0"/>
              <a:t> of </a:t>
            </a:r>
            <a:r>
              <a:rPr lang="fi-FI" dirty="0" err="1"/>
              <a:t>suspended</a:t>
            </a:r>
            <a:r>
              <a:rPr lang="fi-FI" dirty="0"/>
              <a:t> </a:t>
            </a:r>
            <a:r>
              <a:rPr lang="fi-FI" dirty="0" err="1"/>
              <a:t>sediment</a:t>
            </a:r>
            <a:r>
              <a:rPr lang="fi-FI" dirty="0"/>
              <a:t> and </a:t>
            </a:r>
            <a:r>
              <a:rPr lang="fi-FI" dirty="0" err="1"/>
              <a:t>nutrients</a:t>
            </a:r>
            <a:r>
              <a:rPr lang="fi-FI" dirty="0"/>
              <a:t> </a:t>
            </a:r>
            <a:r>
              <a:rPr lang="fi-FI" dirty="0" err="1"/>
              <a:t>from</a:t>
            </a:r>
            <a:r>
              <a:rPr lang="fi-FI" dirty="0"/>
              <a:t> </a:t>
            </a:r>
            <a:r>
              <a:rPr lang="fi-FI" dirty="0" err="1"/>
              <a:t>fields</a:t>
            </a:r>
            <a:r>
              <a:rPr lang="fi-FI" dirty="0"/>
              <a:t> is </a:t>
            </a:r>
            <a:r>
              <a:rPr lang="fi-FI" dirty="0" err="1"/>
              <a:t>expected</a:t>
            </a:r>
            <a:r>
              <a:rPr lang="fi-FI" dirty="0"/>
              <a:t> to </a:t>
            </a:r>
            <a:r>
              <a:rPr lang="fi-FI" dirty="0" err="1"/>
              <a:t>rise</a:t>
            </a:r>
            <a:r>
              <a:rPr lang="fi-FI" dirty="0"/>
              <a:t> in </a:t>
            </a:r>
            <a:r>
              <a:rPr lang="fi-FI" dirty="0" err="1"/>
              <a:t>the</a:t>
            </a:r>
            <a:r>
              <a:rPr lang="fi-FI" dirty="0"/>
              <a:t> </a:t>
            </a:r>
            <a:r>
              <a:rPr lang="fi-FI" dirty="0" err="1"/>
              <a:t>Boreal</a:t>
            </a:r>
            <a:r>
              <a:rPr lang="fi-FI" dirty="0"/>
              <a:t> </a:t>
            </a:r>
            <a:r>
              <a:rPr lang="fi-FI" dirty="0" err="1"/>
              <a:t>zone</a:t>
            </a:r>
            <a:endParaRPr dirty="0"/>
          </a:p>
          <a:p>
            <a:pPr marL="342900" lvl="0" indent="-342900" algn="l" rtl="0">
              <a:spcBef>
                <a:spcPts val="1000"/>
              </a:spcBef>
              <a:spcAft>
                <a:spcPts val="0"/>
              </a:spcAft>
              <a:buSzPts val="1440"/>
              <a:buChar char="►"/>
            </a:pPr>
            <a:r>
              <a:rPr lang="fi-FI" dirty="0" err="1"/>
              <a:t>There</a:t>
            </a:r>
            <a:r>
              <a:rPr lang="fi-FI" dirty="0"/>
              <a:t> </a:t>
            </a:r>
            <a:r>
              <a:rPr lang="fi-FI" dirty="0" err="1"/>
              <a:t>are</a:t>
            </a:r>
            <a:r>
              <a:rPr lang="fi-FI" dirty="0"/>
              <a:t> </a:t>
            </a:r>
            <a:r>
              <a:rPr lang="fi-FI" dirty="0" err="1"/>
              <a:t>large</a:t>
            </a:r>
            <a:r>
              <a:rPr lang="fi-FI" dirty="0"/>
              <a:t> </a:t>
            </a:r>
            <a:r>
              <a:rPr lang="fi-FI" dirty="0" err="1"/>
              <a:t>needs</a:t>
            </a:r>
            <a:r>
              <a:rPr lang="fi-FI" dirty="0"/>
              <a:t> to </a:t>
            </a:r>
            <a:r>
              <a:rPr lang="fi-FI" dirty="0" err="1"/>
              <a:t>maintain</a:t>
            </a:r>
            <a:r>
              <a:rPr lang="fi-FI" dirty="0"/>
              <a:t> </a:t>
            </a:r>
            <a:r>
              <a:rPr lang="fi-FI" dirty="0" err="1"/>
              <a:t>the</a:t>
            </a:r>
            <a:r>
              <a:rPr lang="fi-FI" dirty="0"/>
              <a:t> </a:t>
            </a:r>
            <a:r>
              <a:rPr lang="fi-FI" dirty="0" err="1"/>
              <a:t>agricultural</a:t>
            </a:r>
            <a:r>
              <a:rPr lang="fi-FI" dirty="0"/>
              <a:t> </a:t>
            </a:r>
            <a:r>
              <a:rPr lang="fi-FI" dirty="0" err="1"/>
              <a:t>channel</a:t>
            </a:r>
            <a:r>
              <a:rPr lang="fi-FI" dirty="0"/>
              <a:t> </a:t>
            </a:r>
            <a:r>
              <a:rPr lang="fi-FI" dirty="0" err="1"/>
              <a:t>network</a:t>
            </a:r>
            <a:r>
              <a:rPr lang="fi-FI" dirty="0"/>
              <a:t> in </a:t>
            </a:r>
            <a:r>
              <a:rPr lang="fi-FI" dirty="0" err="1"/>
              <a:t>e.g</a:t>
            </a:r>
            <a:r>
              <a:rPr lang="fi-FI" dirty="0"/>
              <a:t>. Central and Eastern Europe, </a:t>
            </a:r>
            <a:r>
              <a:rPr lang="fi-FI" dirty="0" err="1"/>
              <a:t>which</a:t>
            </a:r>
            <a:r>
              <a:rPr lang="fi-FI" dirty="0"/>
              <a:t> is a </a:t>
            </a:r>
            <a:r>
              <a:rPr lang="fi-FI" dirty="0" err="1"/>
              <a:t>good</a:t>
            </a:r>
            <a:r>
              <a:rPr lang="fi-FI" dirty="0"/>
              <a:t> </a:t>
            </a:r>
            <a:r>
              <a:rPr lang="fi-FI" dirty="0" err="1"/>
              <a:t>opportunity</a:t>
            </a:r>
            <a:r>
              <a:rPr lang="fi-FI" dirty="0"/>
              <a:t> to “</a:t>
            </a:r>
            <a:r>
              <a:rPr lang="fi-FI" i="1" dirty="0" err="1"/>
              <a:t>think</a:t>
            </a:r>
            <a:r>
              <a:rPr lang="fi-FI" i="1" dirty="0"/>
              <a:t> </a:t>
            </a:r>
            <a:r>
              <a:rPr lang="fi-FI" i="1" dirty="0" err="1"/>
              <a:t>about</a:t>
            </a:r>
            <a:r>
              <a:rPr lang="fi-FI" i="1" dirty="0"/>
              <a:t> </a:t>
            </a:r>
            <a:r>
              <a:rPr lang="fi-FI" i="1" dirty="0" err="1"/>
              <a:t>green</a:t>
            </a:r>
            <a:r>
              <a:rPr lang="fi-FI" i="1" dirty="0"/>
              <a:t> </a:t>
            </a:r>
            <a:r>
              <a:rPr lang="fi-FI" i="1" dirty="0" err="1"/>
              <a:t>before</a:t>
            </a:r>
            <a:r>
              <a:rPr lang="fi-FI" i="1" dirty="0"/>
              <a:t> </a:t>
            </a:r>
            <a:r>
              <a:rPr lang="fi-FI" i="1" dirty="0" err="1"/>
              <a:t>investing</a:t>
            </a:r>
            <a:r>
              <a:rPr lang="fi-FI" i="1" dirty="0"/>
              <a:t> in </a:t>
            </a:r>
            <a:r>
              <a:rPr lang="fi-FI" i="1" dirty="0" err="1"/>
              <a:t>grey</a:t>
            </a:r>
            <a:r>
              <a:rPr lang="fi-FI" dirty="0"/>
              <a:t>” (EEA 2015)</a:t>
            </a:r>
            <a:endParaRPr dirty="0"/>
          </a:p>
          <a:p>
            <a:pPr marL="342900" lvl="0" indent="-251459" algn="l" rtl="0">
              <a:spcBef>
                <a:spcPts val="1000"/>
              </a:spcBef>
              <a:spcAft>
                <a:spcPts val="0"/>
              </a:spcAft>
              <a:buSzPts val="1440"/>
              <a:buNone/>
            </a:pPr>
            <a:endParaRPr dirty="0"/>
          </a:p>
        </p:txBody>
      </p:sp>
    </p:spTree>
  </p:cSld>
  <p:clrMapOvr>
    <a:masterClrMapping/>
  </p:clrMapOvr>
</p:sld>
</file>

<file path=ppt/theme/theme1.xml><?xml version="1.0" encoding="utf-8"?>
<a:theme xmlns:a="http://schemas.openxmlformats.org/drawingml/2006/main"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1006</Words>
  <Application>Microsoft Office PowerPoint</Application>
  <PresentationFormat>Laajakuva</PresentationFormat>
  <Paragraphs>88</Paragraphs>
  <Slides>9</Slides>
  <Notes>9</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9</vt:i4>
      </vt:variant>
    </vt:vector>
  </HeadingPairs>
  <TitlesOfParts>
    <vt:vector size="14" baseType="lpstr">
      <vt:lpstr>Arial</vt:lpstr>
      <vt:lpstr>Calibri</vt:lpstr>
      <vt:lpstr>Noto Sans Symbols</vt:lpstr>
      <vt:lpstr>Trebuchet MS</vt:lpstr>
      <vt:lpstr>Facet</vt:lpstr>
      <vt:lpstr>Agricultural water management using two-stage channels (TSCs): performance and policy recommendations based on northern European experiences</vt:lpstr>
      <vt:lpstr>TSC design as an environmentally preferable alternative to conventional dredging for agricultural drainage and flood mitigation</vt:lpstr>
      <vt:lpstr>Main benefits of TSCs compared to conventional dredging</vt:lpstr>
      <vt:lpstr>Wider potential of two-stage channel design for decreasing the harmful hydro-environmental impacts of agriculture</vt:lpstr>
      <vt:lpstr>Total costs and monetary environmental benefits up-scaled to catchment level in a 60-y period in comparison to conventional dredging</vt:lpstr>
      <vt:lpstr>Main bottlenecks in financing</vt:lpstr>
      <vt:lpstr>Proposed financing model </vt:lpstr>
      <vt:lpstr>Preliminary decision support tree for more efficient targeting of the various vegetated riparian buffers, including integration of two-stage channels into CAP-AES</vt:lpstr>
      <vt:lpstr>Applicability and generalizability of the two-stage channel design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Agricultural water management using two-stage channels: performance and policy recommendations based on northern European experiences</dc:title>
  <dc:creator>Västilä Kaisa</dc:creator>
  <cp:lastModifiedBy>Västilä Kaisa</cp:lastModifiedBy>
  <cp:revision>6</cp:revision>
  <dcterms:created xsi:type="dcterms:W3CDTF">2021-04-06T09:33:21Z</dcterms:created>
  <dcterms:modified xsi:type="dcterms:W3CDTF">2021-06-21T08:29:47Z</dcterms:modified>
</cp:coreProperties>
</file>