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sldIdLst>
    <p:sldId id="256" r:id="rId2"/>
    <p:sldId id="257" r:id="rId3"/>
    <p:sldId id="266" r:id="rId4"/>
    <p:sldId id="267" r:id="rId5"/>
    <p:sldId id="268" r:id="rId6"/>
    <p:sldId id="269" r:id="rId7"/>
    <p:sldId id="270" r:id="rId8"/>
    <p:sldId id="271" r:id="rId9"/>
    <p:sldId id="272" r:id="rId10"/>
    <p:sldId id="273"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90" y="7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FB594F-819D-4BBE-85B9-9277F891126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EF83777B-7656-43E4-8C37-FEF872B472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73863F2D-266C-4C24-9932-CE3D432066A3}"/>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5" name="Segnaposto piè di pagina 4">
            <a:extLst>
              <a:ext uri="{FF2B5EF4-FFF2-40B4-BE49-F238E27FC236}">
                <a16:creationId xmlns:a16="http://schemas.microsoft.com/office/drawing/2014/main" id="{BC5A4CD0-F1C7-41B4-8F20-DDC2611F6F56}"/>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AB257A63-25F8-4DDF-870C-9E4A44F914A3}"/>
              </a:ext>
            </a:extLst>
          </p:cNvPr>
          <p:cNvSpPr>
            <a:spLocks noGrp="1"/>
          </p:cNvSpPr>
          <p:nvPr>
            <p:ph type="sldNum" sz="quarter" idx="12"/>
          </p:nvPr>
        </p:nvSpPr>
        <p:spPr/>
        <p:txBody>
          <a:bodyPr/>
          <a:lstStyle/>
          <a:p>
            <a:fld id="{62336C21-5A77-4212-84EF-7F7447F0F985}" type="slidenum">
              <a:rPr lang="it-IT" smtClean="0"/>
              <a:t>‹N›</a:t>
            </a:fld>
            <a:endParaRPr lang="it-IT" dirty="0"/>
          </a:p>
        </p:txBody>
      </p:sp>
      <p:pic>
        <p:nvPicPr>
          <p:cNvPr id="7" name="Google Shape;16;p4">
            <a:extLst>
              <a:ext uri="{FF2B5EF4-FFF2-40B4-BE49-F238E27FC236}">
                <a16:creationId xmlns:a16="http://schemas.microsoft.com/office/drawing/2014/main" id="{36D2E523-CBA6-460E-BBCE-262D826DE3D2}"/>
              </a:ext>
            </a:extLst>
          </p:cNvPr>
          <p:cNvPicPr preferRelativeResize="0"/>
          <p:nvPr userDrawn="1"/>
        </p:nvPicPr>
        <p:blipFill rotWithShape="1">
          <a:blip r:embed="rId2">
            <a:alphaModFix/>
          </a:blip>
          <a:srcRect/>
          <a:stretch/>
        </p:blipFill>
        <p:spPr>
          <a:xfrm>
            <a:off x="10525618" y="136525"/>
            <a:ext cx="1440270" cy="487129"/>
          </a:xfrm>
          <a:prstGeom prst="rect">
            <a:avLst/>
          </a:prstGeom>
          <a:noFill/>
          <a:ln>
            <a:noFill/>
          </a:ln>
        </p:spPr>
      </p:pic>
      <p:pic>
        <p:nvPicPr>
          <p:cNvPr id="8" name="Immagine 7">
            <a:extLst>
              <a:ext uri="{FF2B5EF4-FFF2-40B4-BE49-F238E27FC236}">
                <a16:creationId xmlns:a16="http://schemas.microsoft.com/office/drawing/2014/main" id="{6B9DEDF1-BCA8-4B59-8E8A-1F63299AA3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2428" t="27975" r="-2049" b="27672"/>
          <a:stretch/>
        </p:blipFill>
        <p:spPr>
          <a:xfrm>
            <a:off x="9258798" y="23813"/>
            <a:ext cx="1446804" cy="805952"/>
          </a:xfrm>
          <a:prstGeom prst="rect">
            <a:avLst/>
          </a:prstGeom>
        </p:spPr>
      </p:pic>
    </p:spTree>
    <p:extLst>
      <p:ext uri="{BB962C8B-B14F-4D97-AF65-F5344CB8AC3E}">
        <p14:creationId xmlns:p14="http://schemas.microsoft.com/office/powerpoint/2010/main" val="271872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A7D85C-2A39-4D65-A7A9-03DE95BFCD59}"/>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5ABCF22D-8713-462F-8D7F-4D60328805C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272673A2-44F9-4695-84DB-E0FDAB331112}"/>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5" name="Segnaposto piè di pagina 4">
            <a:extLst>
              <a:ext uri="{FF2B5EF4-FFF2-40B4-BE49-F238E27FC236}">
                <a16:creationId xmlns:a16="http://schemas.microsoft.com/office/drawing/2014/main" id="{93DC83B3-F073-4BA8-B8AC-58473A4581A9}"/>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171C72B7-D48B-4D26-A34C-3E04B533D289}"/>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28935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D576EFB-1545-4C61-898C-B0D6D31DA5D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87ADE6BC-0938-4A3D-8A14-D5A7909131C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169E3F5A-8147-4823-87E4-566098655556}"/>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5" name="Segnaposto piè di pagina 4">
            <a:extLst>
              <a:ext uri="{FF2B5EF4-FFF2-40B4-BE49-F238E27FC236}">
                <a16:creationId xmlns:a16="http://schemas.microsoft.com/office/drawing/2014/main" id="{C9BEE912-D051-402C-91A4-A1B10CB4B871}"/>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AB5B17C3-E50E-4E10-9688-DBF8A3D5B898}"/>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621391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51903E-7690-4001-A707-487F25A42976}"/>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2C6CFC67-9ABD-4512-91BF-46807A51D9D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7784784-D05E-4146-92D8-25DEDCE9AA35}"/>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5" name="Segnaposto piè di pagina 4">
            <a:extLst>
              <a:ext uri="{FF2B5EF4-FFF2-40B4-BE49-F238E27FC236}">
                <a16:creationId xmlns:a16="http://schemas.microsoft.com/office/drawing/2014/main" id="{967531F2-7C34-4270-9887-743EE1A4FD6E}"/>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5F21B342-F23E-41E9-B26B-A1A7206C119F}"/>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386932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0F4055-5017-4C33-8F77-C9AB933A90E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75072EF8-6D3F-46DE-85D0-0AB599EBA3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31C8DF5-5D72-4C4B-9209-E99E97713F3C}"/>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5" name="Segnaposto piè di pagina 4">
            <a:extLst>
              <a:ext uri="{FF2B5EF4-FFF2-40B4-BE49-F238E27FC236}">
                <a16:creationId xmlns:a16="http://schemas.microsoft.com/office/drawing/2014/main" id="{06F59D52-2D9E-453E-8FC4-100655B311F2}"/>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53260E62-4832-4EC6-A31A-74A86401EE4F}"/>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238837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38386E-5621-4A2A-AE93-5EBE8C0004EC}"/>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CA6E089C-99CC-4C9A-90C0-5F5DE3C31C3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1C65DBDC-A20E-44D6-BDB0-0218056C0F2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621A6C75-2611-413E-9C75-355928C64460}"/>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6" name="Segnaposto piè di pagina 5">
            <a:extLst>
              <a:ext uri="{FF2B5EF4-FFF2-40B4-BE49-F238E27FC236}">
                <a16:creationId xmlns:a16="http://schemas.microsoft.com/office/drawing/2014/main" id="{7A57D2D1-FEBE-424C-B353-9D7472E1D9AB}"/>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E96FD010-A6BF-425C-B10A-D1E9E555CE78}"/>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330858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8D8A94-EE34-446E-BC1E-E086FBA632B9}"/>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1FBBF512-EEDA-4D09-A298-8994B6BB4C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C371CAB-AC33-44EB-A8B8-1E6952650C5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3080E47B-E21D-4DA7-82F5-CFE46344E1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F88E9D2-4665-463D-9307-9032224AB48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4AD19E84-39C2-4C6B-A379-BD9BC62744C4}"/>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8" name="Segnaposto piè di pagina 7">
            <a:extLst>
              <a:ext uri="{FF2B5EF4-FFF2-40B4-BE49-F238E27FC236}">
                <a16:creationId xmlns:a16="http://schemas.microsoft.com/office/drawing/2014/main" id="{0924D150-9C08-403D-B0BA-0526EA4D0CD8}"/>
              </a:ext>
            </a:extLst>
          </p:cNvPr>
          <p:cNvSpPr>
            <a:spLocks noGrp="1"/>
          </p:cNvSpPr>
          <p:nvPr>
            <p:ph type="ftr" sz="quarter" idx="11"/>
          </p:nvPr>
        </p:nvSpPr>
        <p:spPr/>
        <p:txBody>
          <a:bodyPr/>
          <a:lstStyle/>
          <a:p>
            <a:endParaRPr lang="it-IT" dirty="0"/>
          </a:p>
        </p:txBody>
      </p:sp>
      <p:sp>
        <p:nvSpPr>
          <p:cNvPr id="9" name="Segnaposto numero diapositiva 8">
            <a:extLst>
              <a:ext uri="{FF2B5EF4-FFF2-40B4-BE49-F238E27FC236}">
                <a16:creationId xmlns:a16="http://schemas.microsoft.com/office/drawing/2014/main" id="{2F1F1365-AF78-424B-BF99-397791CBFA1E}"/>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1736504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A4AD04-5D84-4215-A4F3-667C977AEC84}"/>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D887D2E2-40D0-4663-AB70-1CECC776D6C9}"/>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4" name="Segnaposto piè di pagina 3">
            <a:extLst>
              <a:ext uri="{FF2B5EF4-FFF2-40B4-BE49-F238E27FC236}">
                <a16:creationId xmlns:a16="http://schemas.microsoft.com/office/drawing/2014/main" id="{5188A373-C0F1-4626-ABA0-C842F47C3968}"/>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70A67937-16FE-4112-942E-EB941A98964C}"/>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273140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71933BC-F296-4BD1-AC3F-AF79B7478145}"/>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3" name="Segnaposto piè di pagina 2">
            <a:extLst>
              <a:ext uri="{FF2B5EF4-FFF2-40B4-BE49-F238E27FC236}">
                <a16:creationId xmlns:a16="http://schemas.microsoft.com/office/drawing/2014/main" id="{F41C9C19-E03D-42C1-B305-4EAB634CAE0C}"/>
              </a:ext>
            </a:extLst>
          </p:cNvPr>
          <p:cNvSpPr>
            <a:spLocks noGrp="1"/>
          </p:cNvSpPr>
          <p:nvPr>
            <p:ph type="ftr" sz="quarter" idx="11"/>
          </p:nvPr>
        </p:nvSpPr>
        <p:spPr/>
        <p:txBody>
          <a:bodyPr/>
          <a:lstStyle/>
          <a:p>
            <a:endParaRPr lang="it-IT" dirty="0"/>
          </a:p>
        </p:txBody>
      </p:sp>
      <p:sp>
        <p:nvSpPr>
          <p:cNvPr id="4" name="Segnaposto numero diapositiva 3">
            <a:extLst>
              <a:ext uri="{FF2B5EF4-FFF2-40B4-BE49-F238E27FC236}">
                <a16:creationId xmlns:a16="http://schemas.microsoft.com/office/drawing/2014/main" id="{FA2E1800-80A5-4A6A-A80E-32263AE0D7C1}"/>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861818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ED4737-F37E-45BF-B2B8-34C4A2A6870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FA410BE2-9C90-49EE-A9A7-01B49CE3E9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4FC540A6-854F-4B39-95DA-FDE55FE4A7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817192E-BEEF-4306-8EAE-E5BDCC69FEEC}"/>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6" name="Segnaposto piè di pagina 5">
            <a:extLst>
              <a:ext uri="{FF2B5EF4-FFF2-40B4-BE49-F238E27FC236}">
                <a16:creationId xmlns:a16="http://schemas.microsoft.com/office/drawing/2014/main" id="{0E9F45CA-AAEF-4604-BD7B-D4D69F5399CE}"/>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87C55098-078F-4FA9-8736-E951746C1B9D}"/>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67332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6B8E2-925D-4833-BC5E-660EA06CB6A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3C4CB6E1-F840-4D59-9F6C-04245A76D1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5CB55F8D-A10C-4272-94EA-DABF2605DE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EC083B-DA6D-4FCF-A9C9-DAF351F32DB6}"/>
              </a:ext>
            </a:extLst>
          </p:cNvPr>
          <p:cNvSpPr>
            <a:spLocks noGrp="1"/>
          </p:cNvSpPr>
          <p:nvPr>
            <p:ph type="dt" sz="half" idx="10"/>
          </p:nvPr>
        </p:nvSpPr>
        <p:spPr/>
        <p:txBody>
          <a:bodyPr/>
          <a:lstStyle/>
          <a:p>
            <a:fld id="{C90F5919-DB5A-4738-BBC3-C1E2C972071A}" type="datetimeFigureOut">
              <a:rPr lang="it-IT" smtClean="0"/>
              <a:t>16/07/2020</a:t>
            </a:fld>
            <a:endParaRPr lang="it-IT" dirty="0"/>
          </a:p>
        </p:txBody>
      </p:sp>
      <p:sp>
        <p:nvSpPr>
          <p:cNvPr id="6" name="Segnaposto piè di pagina 5">
            <a:extLst>
              <a:ext uri="{FF2B5EF4-FFF2-40B4-BE49-F238E27FC236}">
                <a16:creationId xmlns:a16="http://schemas.microsoft.com/office/drawing/2014/main" id="{63D024A5-CBD3-4B1F-9441-CE5E3B3C8E5A}"/>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7C00A482-0A51-4984-A54B-568E6791F0AD}"/>
              </a:ext>
            </a:extLst>
          </p:cNvPr>
          <p:cNvSpPr>
            <a:spLocks noGrp="1"/>
          </p:cNvSpPr>
          <p:nvPr>
            <p:ph type="sldNum" sz="quarter" idx="12"/>
          </p:nvPr>
        </p:nvSpPr>
        <p:spPr/>
        <p:txBody>
          <a:bodyPr/>
          <a:lstStyle/>
          <a:p>
            <a:fld id="{62336C21-5A77-4212-84EF-7F7447F0F985}" type="slidenum">
              <a:rPr lang="it-IT" smtClean="0"/>
              <a:t>‹N›</a:t>
            </a:fld>
            <a:endParaRPr lang="it-IT" dirty="0"/>
          </a:p>
        </p:txBody>
      </p:sp>
    </p:spTree>
    <p:extLst>
      <p:ext uri="{BB962C8B-B14F-4D97-AF65-F5344CB8AC3E}">
        <p14:creationId xmlns:p14="http://schemas.microsoft.com/office/powerpoint/2010/main" val="291384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73F0D94-0260-45C4-AF47-E69AEE8164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501F4B88-58DE-4A9D-9092-54AE123BC0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B80E7446-F764-47DB-8B17-334EAAB4F1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F5919-DB5A-4738-BBC3-C1E2C972071A}" type="datetimeFigureOut">
              <a:rPr lang="it-IT" smtClean="0"/>
              <a:t>16/07/2020</a:t>
            </a:fld>
            <a:endParaRPr lang="it-IT" dirty="0"/>
          </a:p>
        </p:txBody>
      </p:sp>
      <p:sp>
        <p:nvSpPr>
          <p:cNvPr id="5" name="Segnaposto piè di pagina 4">
            <a:extLst>
              <a:ext uri="{FF2B5EF4-FFF2-40B4-BE49-F238E27FC236}">
                <a16:creationId xmlns:a16="http://schemas.microsoft.com/office/drawing/2014/main" id="{8B9A3F32-09F4-47E7-A1BC-44F9A84B09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a:extLst>
              <a:ext uri="{FF2B5EF4-FFF2-40B4-BE49-F238E27FC236}">
                <a16:creationId xmlns:a16="http://schemas.microsoft.com/office/drawing/2014/main" id="{8B3C7BFC-4AF8-4854-9B8A-66C614CC8A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36C21-5A77-4212-84EF-7F7447F0F985}" type="slidenum">
              <a:rPr lang="it-IT" smtClean="0"/>
              <a:t>‹N›</a:t>
            </a:fld>
            <a:endParaRPr lang="it-IT" dirty="0"/>
          </a:p>
        </p:txBody>
      </p:sp>
    </p:spTree>
    <p:extLst>
      <p:ext uri="{BB962C8B-B14F-4D97-AF65-F5344CB8AC3E}">
        <p14:creationId xmlns:p14="http://schemas.microsoft.com/office/powerpoint/2010/main" val="2714294761"/>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sv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svg"/><Relationship Id="rId7"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j-lt"/>
              <a:ea typeface="+mn-ea"/>
              <a:cs typeface="+mn-cs"/>
            </a:endParaRPr>
          </a:p>
        </p:txBody>
      </p:sp>
      <p:sp>
        <p:nvSpPr>
          <p:cNvPr id="2" name="Titolo 1">
            <a:extLst>
              <a:ext uri="{FF2B5EF4-FFF2-40B4-BE49-F238E27FC236}">
                <a16:creationId xmlns:a16="http://schemas.microsoft.com/office/drawing/2014/main" id="{1A8A8C1C-F124-41B7-B628-00A23AA32A26}"/>
              </a:ext>
            </a:extLst>
          </p:cNvPr>
          <p:cNvSpPr>
            <a:spLocks noGrp="1"/>
          </p:cNvSpPr>
          <p:nvPr>
            <p:ph type="ctrTitle"/>
          </p:nvPr>
        </p:nvSpPr>
        <p:spPr>
          <a:xfrm>
            <a:off x="982252" y="3447578"/>
            <a:ext cx="10695398" cy="1688208"/>
          </a:xfrm>
        </p:spPr>
        <p:txBody>
          <a:bodyPr anchor="b">
            <a:noAutofit/>
          </a:bodyPr>
          <a:lstStyle/>
          <a:p>
            <a:br>
              <a:rPr lang="en-US" sz="4000" dirty="0">
                <a:solidFill>
                  <a:srgbClr val="FFFFFF"/>
                </a:solidFill>
              </a:rPr>
            </a:br>
            <a:r>
              <a:rPr lang="en-US" sz="4000" dirty="0">
                <a:solidFill>
                  <a:srgbClr val="FFFFFF"/>
                </a:solidFill>
              </a:rPr>
              <a:t>LANDSCAPE ELEMENTS FOR WATER RETENTION (LWR) IN A MOUNTAINOUS ENVIRONMENT </a:t>
            </a:r>
            <a:endParaRPr lang="en-GB" sz="4000" dirty="0">
              <a:solidFill>
                <a:srgbClr val="FFFFFF"/>
              </a:solidFill>
            </a:endParaRPr>
          </a:p>
        </p:txBody>
      </p:sp>
      <p:sp>
        <p:nvSpPr>
          <p:cNvPr id="104" name="Oval 103">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j-lt"/>
              <a:ea typeface="+mn-ea"/>
              <a:cs typeface="+mn-cs"/>
            </a:endParaRPr>
          </a:p>
        </p:txBody>
      </p:sp>
      <p:pic>
        <p:nvPicPr>
          <p:cNvPr id="7" name="Graphic 6">
            <a:extLst>
              <a:ext uri="{FF2B5EF4-FFF2-40B4-BE49-F238E27FC236}">
                <a16:creationId xmlns:a16="http://schemas.microsoft.com/office/drawing/2014/main" id="{DB5A0522-E4C7-4D42-9574-B3913F4611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05890" y="1269228"/>
            <a:ext cx="1380218" cy="1380218"/>
          </a:xfrm>
          <a:prstGeom prst="rect">
            <a:avLst/>
          </a:prstGeom>
        </p:spPr>
      </p:pic>
      <p:pic>
        <p:nvPicPr>
          <p:cNvPr id="8" name="Immagine 7">
            <a:extLst>
              <a:ext uri="{FF2B5EF4-FFF2-40B4-BE49-F238E27FC236}">
                <a16:creationId xmlns:a16="http://schemas.microsoft.com/office/drawing/2014/main" id="{0BC8ECB8-F3B0-42B5-8390-C2252158956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877300" y="5791200"/>
            <a:ext cx="1343025" cy="995614"/>
          </a:xfrm>
          <a:prstGeom prst="rect">
            <a:avLst/>
          </a:prstGeom>
        </p:spPr>
      </p:pic>
      <p:pic>
        <p:nvPicPr>
          <p:cNvPr id="9" name="Immagine 8">
            <a:extLst>
              <a:ext uri="{FF2B5EF4-FFF2-40B4-BE49-F238E27FC236}">
                <a16:creationId xmlns:a16="http://schemas.microsoft.com/office/drawing/2014/main" id="{B5C05A4C-FA53-4121-A8C9-E2D94544092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24268" y="6087224"/>
            <a:ext cx="1620913" cy="548226"/>
          </a:xfrm>
          <a:prstGeom prst="rect">
            <a:avLst/>
          </a:prstGeom>
        </p:spPr>
      </p:pic>
    </p:spTree>
    <p:extLst>
      <p:ext uri="{BB962C8B-B14F-4D97-AF65-F5344CB8AC3E}">
        <p14:creationId xmlns:p14="http://schemas.microsoft.com/office/powerpoint/2010/main" val="2593932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latin typeface="+mj-lt"/>
              </a:rPr>
              <a:t>		</a:t>
            </a:r>
            <a:r>
              <a:rPr lang="en-US" sz="4400" dirty="0">
                <a:latin typeface="+mj-lt"/>
              </a:rPr>
              <a:t>Conclusions</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sp>
        <p:nvSpPr>
          <p:cNvPr id="2" name="CasellaDiTesto 1">
            <a:extLst>
              <a:ext uri="{FF2B5EF4-FFF2-40B4-BE49-F238E27FC236}">
                <a16:creationId xmlns:a16="http://schemas.microsoft.com/office/drawing/2014/main" id="{9493DBF9-7F03-4AFD-9C62-F02F8348BDCD}"/>
              </a:ext>
            </a:extLst>
          </p:cNvPr>
          <p:cNvSpPr txBox="1"/>
          <p:nvPr/>
        </p:nvSpPr>
        <p:spPr>
          <a:xfrm>
            <a:off x="381000" y="1605115"/>
            <a:ext cx="11280058"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mj-lt"/>
              </a:rPr>
              <a:t>Water retention ponds showed a beneficial role in agricultural landscape, increasing water availability for agricultural production in a sustainable way.</a:t>
            </a:r>
          </a:p>
          <a:p>
            <a:pPr marL="342900" indent="-342900">
              <a:buFont typeface="Arial" panose="020B0604020202020204" pitchFamily="34" charset="0"/>
              <a:buChar char="•"/>
            </a:pPr>
            <a:endParaRPr lang="en-US" sz="2000" dirty="0">
              <a:latin typeface="+mj-lt"/>
            </a:endParaRPr>
          </a:p>
          <a:p>
            <a:pPr marL="342900" indent="-342900">
              <a:buFont typeface="Arial" panose="020B0604020202020204" pitchFamily="34" charset="0"/>
              <a:buChar char="•"/>
            </a:pPr>
            <a:r>
              <a:rPr lang="en-US" sz="2000" dirty="0">
                <a:latin typeface="+mj-lt"/>
              </a:rPr>
              <a:t>GI Network is not well-connected and strategically-located ponds can facilitate connections, contributing positively to water balance and agricultural irrigation needs.</a:t>
            </a:r>
          </a:p>
          <a:p>
            <a:pPr marL="342900" indent="-342900">
              <a:buFont typeface="Arial" panose="020B0604020202020204" pitchFamily="34" charset="0"/>
              <a:buChar char="•"/>
            </a:pPr>
            <a:endParaRPr lang="en-US" sz="2000" dirty="0">
              <a:latin typeface="+mj-lt"/>
            </a:endParaRPr>
          </a:p>
          <a:p>
            <a:pPr marL="342900" indent="-342900">
              <a:buFont typeface="Arial" panose="020B0604020202020204" pitchFamily="34" charset="0"/>
              <a:buChar char="•"/>
            </a:pPr>
            <a:r>
              <a:rPr lang="en-US" sz="2000" dirty="0">
                <a:latin typeface="+mj-lt"/>
              </a:rPr>
              <a:t>Water retention ponds provides additional co-benefits, both in social and environmental perspective, contributing to biodiversity and habitat quality.</a:t>
            </a:r>
          </a:p>
          <a:p>
            <a:pPr marL="342900" indent="-342900">
              <a:buFont typeface="Arial" panose="020B0604020202020204" pitchFamily="34" charset="0"/>
              <a:buChar char="•"/>
            </a:pPr>
            <a:endParaRPr lang="en-US" sz="2000" dirty="0">
              <a:latin typeface="+mj-lt"/>
            </a:endParaRPr>
          </a:p>
          <a:p>
            <a:pPr marL="342900" indent="-342900">
              <a:buFont typeface="Arial" panose="020B0604020202020204" pitchFamily="34" charset="0"/>
              <a:buChar char="•"/>
            </a:pPr>
            <a:r>
              <a:rPr lang="en-US" sz="2000" dirty="0">
                <a:latin typeface="+mj-lt"/>
              </a:rPr>
              <a:t>However, greener ponds have additional costs for the farmers, both in term of construction and agricultural production loss. 	</a:t>
            </a:r>
          </a:p>
          <a:p>
            <a:pPr marL="342900" indent="-342900">
              <a:buFont typeface="Arial" panose="020B0604020202020204" pitchFamily="34" charset="0"/>
              <a:buChar char="•"/>
            </a:pPr>
            <a:endParaRPr lang="en-US" sz="2000" dirty="0">
              <a:latin typeface="+mj-lt"/>
            </a:endParaRPr>
          </a:p>
          <a:p>
            <a:pPr marL="342900" indent="-342900">
              <a:buFont typeface="Arial" panose="020B0604020202020204" pitchFamily="34" charset="0"/>
              <a:buChar char="•"/>
            </a:pPr>
            <a:r>
              <a:rPr lang="en-US" sz="2000" dirty="0">
                <a:latin typeface="+mj-lt"/>
              </a:rPr>
              <a:t>Swap land and TDR schemes can support and compensate the extra-costs of a greener construction of ponds, providing social and economic benefits to the farmers and to the local community.</a:t>
            </a:r>
          </a:p>
        </p:txBody>
      </p:sp>
      <p:pic>
        <p:nvPicPr>
          <p:cNvPr id="6" name="Immagine 5">
            <a:extLst>
              <a:ext uri="{FF2B5EF4-FFF2-40B4-BE49-F238E27FC236}">
                <a16:creationId xmlns:a16="http://schemas.microsoft.com/office/drawing/2014/main" id="{8C9AC012-A187-4982-8D71-9AC76671567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8" name="Immagine 7">
            <a:extLst>
              <a:ext uri="{FF2B5EF4-FFF2-40B4-BE49-F238E27FC236}">
                <a16:creationId xmlns:a16="http://schemas.microsoft.com/office/drawing/2014/main" id="{EF3A47BF-20A6-45A4-9564-711D063CD9E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1407089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j-lt"/>
              <a:ea typeface="+mn-ea"/>
              <a:cs typeface="+mn-cs"/>
            </a:endParaRPr>
          </a:p>
        </p:txBody>
      </p:sp>
      <p:sp>
        <p:nvSpPr>
          <p:cNvPr id="104" name="Oval 103">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j-lt"/>
              <a:ea typeface="+mn-ea"/>
              <a:cs typeface="+mn-cs"/>
            </a:endParaRPr>
          </a:p>
        </p:txBody>
      </p:sp>
      <p:pic>
        <p:nvPicPr>
          <p:cNvPr id="7" name="Graphic 6">
            <a:extLst>
              <a:ext uri="{FF2B5EF4-FFF2-40B4-BE49-F238E27FC236}">
                <a16:creationId xmlns:a16="http://schemas.microsoft.com/office/drawing/2014/main" id="{DB5A0522-E4C7-4D42-9574-B3913F4611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05890" y="1269228"/>
            <a:ext cx="1380218" cy="1380218"/>
          </a:xfrm>
          <a:prstGeom prst="rect">
            <a:avLst/>
          </a:prstGeom>
        </p:spPr>
      </p:pic>
      <p:sp>
        <p:nvSpPr>
          <p:cNvPr id="9" name="CasellaDiTesto 8">
            <a:extLst>
              <a:ext uri="{FF2B5EF4-FFF2-40B4-BE49-F238E27FC236}">
                <a16:creationId xmlns:a16="http://schemas.microsoft.com/office/drawing/2014/main" id="{4BFE0F94-F28F-42F3-9358-ED55688A5528}"/>
              </a:ext>
            </a:extLst>
          </p:cNvPr>
          <p:cNvSpPr txBox="1"/>
          <p:nvPr/>
        </p:nvSpPr>
        <p:spPr>
          <a:xfrm>
            <a:off x="2891884" y="4407815"/>
            <a:ext cx="5723683" cy="400110"/>
          </a:xfrm>
          <a:prstGeom prst="rect">
            <a:avLst/>
          </a:prstGeom>
          <a:noFill/>
        </p:spPr>
        <p:txBody>
          <a:bodyPr wrap="none" rtlCol="0">
            <a:spAutoFit/>
          </a:bodyPr>
          <a:lstStyle/>
          <a:p>
            <a:r>
              <a:rPr lang="en-GB" sz="2000" dirty="0">
                <a:solidFill>
                  <a:schemeClr val="bg1"/>
                </a:solidFill>
                <a:latin typeface="+mj-lt"/>
              </a:rPr>
              <a:t>Funded by EC-JRC, </a:t>
            </a:r>
            <a:r>
              <a:rPr lang="en-US" sz="2000" dirty="0">
                <a:solidFill>
                  <a:schemeClr val="bg1"/>
                </a:solidFill>
                <a:latin typeface="+mj-lt"/>
              </a:rPr>
              <a:t>Contract Number 937803 IPR 2019</a:t>
            </a:r>
            <a:endParaRPr lang="en-GB" sz="2000" dirty="0">
              <a:solidFill>
                <a:schemeClr val="bg1"/>
              </a:solidFill>
              <a:latin typeface="+mj-lt"/>
            </a:endParaRPr>
          </a:p>
        </p:txBody>
      </p:sp>
      <p:sp>
        <p:nvSpPr>
          <p:cNvPr id="10" name="CasellaDiTesto 9">
            <a:extLst>
              <a:ext uri="{FF2B5EF4-FFF2-40B4-BE49-F238E27FC236}">
                <a16:creationId xmlns:a16="http://schemas.microsoft.com/office/drawing/2014/main" id="{342499D5-3C6E-43BF-ACCB-E9425C14BD46}"/>
              </a:ext>
            </a:extLst>
          </p:cNvPr>
          <p:cNvSpPr txBox="1"/>
          <p:nvPr/>
        </p:nvSpPr>
        <p:spPr>
          <a:xfrm>
            <a:off x="1514720" y="3657064"/>
            <a:ext cx="9627187" cy="523220"/>
          </a:xfrm>
          <a:prstGeom prst="rect">
            <a:avLst/>
          </a:prstGeom>
          <a:noFill/>
        </p:spPr>
        <p:txBody>
          <a:bodyPr wrap="none" rtlCol="0">
            <a:spAutoFit/>
          </a:bodyPr>
          <a:lstStyle/>
          <a:p>
            <a:r>
              <a:rPr lang="en-US" sz="2800" dirty="0">
                <a:solidFill>
                  <a:schemeClr val="bg1"/>
                </a:solidFill>
                <a:latin typeface="+mj-lt"/>
              </a:rPr>
              <a:t>GECOsistema </a:t>
            </a:r>
            <a:r>
              <a:rPr lang="en-US" sz="2800" dirty="0" err="1">
                <a:solidFill>
                  <a:schemeClr val="bg1"/>
                </a:solidFill>
                <a:latin typeface="+mj-lt"/>
              </a:rPr>
              <a:t>srl</a:t>
            </a:r>
            <a:r>
              <a:rPr lang="en-US" sz="2800" dirty="0">
                <a:solidFill>
                  <a:schemeClr val="bg1"/>
                </a:solidFill>
                <a:latin typeface="+mj-lt"/>
              </a:rPr>
              <a:t> &amp; Euro-Mediterranean Center on Climate Change</a:t>
            </a:r>
          </a:p>
        </p:txBody>
      </p:sp>
      <p:pic>
        <p:nvPicPr>
          <p:cNvPr id="8" name="Immagine 7">
            <a:extLst>
              <a:ext uri="{FF2B5EF4-FFF2-40B4-BE49-F238E27FC236}">
                <a16:creationId xmlns:a16="http://schemas.microsoft.com/office/drawing/2014/main" id="{C6109186-69A3-46B9-B750-75E0105D5CE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734425" y="5762625"/>
            <a:ext cx="1343025" cy="995614"/>
          </a:xfrm>
          <a:prstGeom prst="rect">
            <a:avLst/>
          </a:prstGeom>
        </p:spPr>
      </p:pic>
      <p:pic>
        <p:nvPicPr>
          <p:cNvPr id="11" name="Immagine 10">
            <a:extLst>
              <a:ext uri="{FF2B5EF4-FFF2-40B4-BE49-F238E27FC236}">
                <a16:creationId xmlns:a16="http://schemas.microsoft.com/office/drawing/2014/main" id="{F7B1FFA8-37EA-436E-9789-DCF6695373A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31450" y="6068174"/>
            <a:ext cx="1620913" cy="548226"/>
          </a:xfrm>
          <a:prstGeom prst="rect">
            <a:avLst/>
          </a:prstGeom>
        </p:spPr>
      </p:pic>
    </p:spTree>
    <p:extLst>
      <p:ext uri="{BB962C8B-B14F-4D97-AF65-F5344CB8AC3E}">
        <p14:creationId xmlns:p14="http://schemas.microsoft.com/office/powerpoint/2010/main" val="281830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A3EDD63-25DD-42BA-9861-E7FCBE58B927}"/>
              </a:ext>
            </a:extLst>
          </p:cNvPr>
          <p:cNvSpPr>
            <a:spLocks noGrp="1"/>
          </p:cNvSpPr>
          <p:nvPr>
            <p:ph idx="1"/>
          </p:nvPr>
        </p:nvSpPr>
        <p:spPr>
          <a:xfrm>
            <a:off x="381000" y="5198575"/>
            <a:ext cx="6875622" cy="1485116"/>
          </a:xfrm>
        </p:spPr>
        <p:txBody>
          <a:bodyPr>
            <a:normAutofit/>
          </a:bodyPr>
          <a:lstStyle/>
          <a:p>
            <a:pPr>
              <a:spcBef>
                <a:spcPts val="0"/>
              </a:spcBef>
              <a:spcAft>
                <a:spcPts val="1800"/>
              </a:spcAft>
            </a:pPr>
            <a:r>
              <a:rPr lang="en-GB" sz="2000" dirty="0">
                <a:latin typeface="+mj-lt"/>
              </a:rPr>
              <a:t>Need to assess effectiveness, costs and values of NBS </a:t>
            </a:r>
          </a:p>
          <a:p>
            <a:r>
              <a:rPr lang="en-GB" sz="2000" dirty="0">
                <a:latin typeface="+mj-lt"/>
              </a:rPr>
              <a:t>Need to plan NBS to be resilient and to maintain quality and ecosystem services provision over time</a:t>
            </a:r>
            <a:endParaRPr lang="it-IT" sz="2000" dirty="0">
              <a:latin typeface="+mj-lt"/>
            </a:endParaRPr>
          </a:p>
        </p:txBody>
      </p:sp>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mj-lt"/>
              </a:rPr>
              <a:t>		Introduction</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sp>
        <p:nvSpPr>
          <p:cNvPr id="9" name="CasellaDiTesto 8">
            <a:extLst>
              <a:ext uri="{FF2B5EF4-FFF2-40B4-BE49-F238E27FC236}">
                <a16:creationId xmlns:a16="http://schemas.microsoft.com/office/drawing/2014/main" id="{5236B993-3EF4-4BFF-9384-61DE14F1873E}"/>
              </a:ext>
            </a:extLst>
          </p:cNvPr>
          <p:cNvSpPr txBox="1"/>
          <p:nvPr/>
        </p:nvSpPr>
        <p:spPr>
          <a:xfrm>
            <a:off x="338284" y="1366312"/>
            <a:ext cx="9625840" cy="400110"/>
          </a:xfrm>
          <a:prstGeom prst="rect">
            <a:avLst/>
          </a:prstGeom>
          <a:noFill/>
        </p:spPr>
        <p:txBody>
          <a:bodyPr wrap="none" rtlCol="0">
            <a:spAutoFit/>
          </a:bodyPr>
          <a:lstStyle/>
          <a:p>
            <a:pPr marL="342900" indent="-342900" algn="just">
              <a:buFont typeface="Arial" panose="020B0604020202020204" pitchFamily="34" charset="0"/>
              <a:buChar char="•"/>
            </a:pPr>
            <a:r>
              <a:rPr lang="en-US" sz="2000" dirty="0">
                <a:latin typeface="+mj-lt"/>
              </a:rPr>
              <a:t>Climate change affects water availability with severe impacts on agricultural production</a:t>
            </a:r>
          </a:p>
        </p:txBody>
      </p:sp>
      <p:sp>
        <p:nvSpPr>
          <p:cNvPr id="17" name="CasellaDiTesto 16">
            <a:extLst>
              <a:ext uri="{FF2B5EF4-FFF2-40B4-BE49-F238E27FC236}">
                <a16:creationId xmlns:a16="http://schemas.microsoft.com/office/drawing/2014/main" id="{769474A0-9CAE-4D48-A646-B8AF20B65EC4}"/>
              </a:ext>
            </a:extLst>
          </p:cNvPr>
          <p:cNvSpPr txBox="1"/>
          <p:nvPr/>
        </p:nvSpPr>
        <p:spPr>
          <a:xfrm>
            <a:off x="4476261" y="1906321"/>
            <a:ext cx="2422651" cy="461665"/>
          </a:xfrm>
          <a:prstGeom prst="rect">
            <a:avLst/>
          </a:prstGeom>
          <a:noFill/>
        </p:spPr>
        <p:txBody>
          <a:bodyPr wrap="none" rtlCol="0">
            <a:spAutoFit/>
          </a:bodyPr>
          <a:lstStyle/>
          <a:p>
            <a:r>
              <a:rPr lang="en-US" sz="2400" b="1" dirty="0">
                <a:solidFill>
                  <a:schemeClr val="accent1"/>
                </a:solidFill>
                <a:latin typeface="+mj-lt"/>
              </a:rPr>
              <a:t>Summer droughts</a:t>
            </a:r>
          </a:p>
        </p:txBody>
      </p:sp>
      <p:sp>
        <p:nvSpPr>
          <p:cNvPr id="19" name="CasellaDiTesto 18">
            <a:extLst>
              <a:ext uri="{FF2B5EF4-FFF2-40B4-BE49-F238E27FC236}">
                <a16:creationId xmlns:a16="http://schemas.microsoft.com/office/drawing/2014/main" id="{0333D6F0-709D-473E-B0B0-CB27B1CC17C3}"/>
              </a:ext>
            </a:extLst>
          </p:cNvPr>
          <p:cNvSpPr txBox="1"/>
          <p:nvPr/>
        </p:nvSpPr>
        <p:spPr>
          <a:xfrm>
            <a:off x="8574449" y="1906321"/>
            <a:ext cx="2779351" cy="461665"/>
          </a:xfrm>
          <a:prstGeom prst="rect">
            <a:avLst/>
          </a:prstGeom>
          <a:noFill/>
        </p:spPr>
        <p:txBody>
          <a:bodyPr wrap="none" rtlCol="0">
            <a:spAutoFit/>
          </a:bodyPr>
          <a:lstStyle/>
          <a:p>
            <a:r>
              <a:rPr lang="en-US" sz="2400" b="1" dirty="0">
                <a:solidFill>
                  <a:schemeClr val="accent1"/>
                </a:solidFill>
                <a:latin typeface="+mj-lt"/>
              </a:rPr>
              <a:t>High irrigation needs</a:t>
            </a:r>
          </a:p>
        </p:txBody>
      </p:sp>
      <p:sp>
        <p:nvSpPr>
          <p:cNvPr id="20" name="CasellaDiTesto 19">
            <a:extLst>
              <a:ext uri="{FF2B5EF4-FFF2-40B4-BE49-F238E27FC236}">
                <a16:creationId xmlns:a16="http://schemas.microsoft.com/office/drawing/2014/main" id="{78AE0DFF-FC43-42A6-BF35-B80D02ADD09A}"/>
              </a:ext>
            </a:extLst>
          </p:cNvPr>
          <p:cNvSpPr txBox="1"/>
          <p:nvPr/>
        </p:nvSpPr>
        <p:spPr>
          <a:xfrm>
            <a:off x="838200" y="1906322"/>
            <a:ext cx="1962525" cy="461665"/>
          </a:xfrm>
          <a:prstGeom prst="rect">
            <a:avLst/>
          </a:prstGeom>
          <a:noFill/>
        </p:spPr>
        <p:txBody>
          <a:bodyPr wrap="none" rtlCol="0">
            <a:spAutoFit/>
          </a:bodyPr>
          <a:lstStyle/>
          <a:p>
            <a:r>
              <a:rPr lang="en-US" sz="2400" b="1" dirty="0">
                <a:solidFill>
                  <a:schemeClr val="accent1"/>
                </a:solidFill>
                <a:latin typeface="+mj-lt"/>
              </a:rPr>
              <a:t>Water scarcity</a:t>
            </a:r>
          </a:p>
        </p:txBody>
      </p:sp>
      <p:sp>
        <p:nvSpPr>
          <p:cNvPr id="21" name="CasellaDiTesto 20">
            <a:extLst>
              <a:ext uri="{FF2B5EF4-FFF2-40B4-BE49-F238E27FC236}">
                <a16:creationId xmlns:a16="http://schemas.microsoft.com/office/drawing/2014/main" id="{227EDDAA-0049-47F4-A25F-56FD035E6B84}"/>
              </a:ext>
            </a:extLst>
          </p:cNvPr>
          <p:cNvSpPr txBox="1"/>
          <p:nvPr/>
        </p:nvSpPr>
        <p:spPr>
          <a:xfrm>
            <a:off x="381000" y="2747631"/>
            <a:ext cx="11134725" cy="707886"/>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latin typeface="+mj-lt"/>
              </a:rPr>
              <a:t>Nature-based solutions can address these challenges enhancing water retention, infiltration capacity and providing space for water storage</a:t>
            </a:r>
          </a:p>
        </p:txBody>
      </p:sp>
      <p:sp>
        <p:nvSpPr>
          <p:cNvPr id="22" name="CasellaDiTesto 21">
            <a:extLst>
              <a:ext uri="{FF2B5EF4-FFF2-40B4-BE49-F238E27FC236}">
                <a16:creationId xmlns:a16="http://schemas.microsoft.com/office/drawing/2014/main" id="{20A342B8-E208-4121-8FBC-609D4DDACFEA}"/>
              </a:ext>
            </a:extLst>
          </p:cNvPr>
          <p:cNvSpPr txBox="1"/>
          <p:nvPr/>
        </p:nvSpPr>
        <p:spPr>
          <a:xfrm>
            <a:off x="838200" y="3671196"/>
            <a:ext cx="3072251" cy="461665"/>
          </a:xfrm>
          <a:prstGeom prst="rect">
            <a:avLst/>
          </a:prstGeom>
          <a:noFill/>
        </p:spPr>
        <p:txBody>
          <a:bodyPr wrap="none" rtlCol="0">
            <a:spAutoFit/>
          </a:bodyPr>
          <a:lstStyle/>
          <a:p>
            <a:r>
              <a:rPr lang="en-US" sz="2400" b="1" dirty="0">
                <a:solidFill>
                  <a:schemeClr val="accent1"/>
                </a:solidFill>
                <a:latin typeface="+mj-lt"/>
              </a:rPr>
              <a:t>Water Retention Ponds</a:t>
            </a:r>
          </a:p>
        </p:txBody>
      </p:sp>
      <p:sp>
        <p:nvSpPr>
          <p:cNvPr id="23" name="Rettangolo 22">
            <a:extLst>
              <a:ext uri="{FF2B5EF4-FFF2-40B4-BE49-F238E27FC236}">
                <a16:creationId xmlns:a16="http://schemas.microsoft.com/office/drawing/2014/main" id="{10A81C8C-E566-4B85-99A8-8E9A70D11480}"/>
              </a:ext>
            </a:extLst>
          </p:cNvPr>
          <p:cNvSpPr/>
          <p:nvPr/>
        </p:nvSpPr>
        <p:spPr>
          <a:xfrm>
            <a:off x="5067300" y="3494142"/>
            <a:ext cx="6448424" cy="923330"/>
          </a:xfrm>
          <a:prstGeom prst="rect">
            <a:avLst/>
          </a:prstGeom>
        </p:spPr>
        <p:txBody>
          <a:bodyPr wrap="square">
            <a:spAutoFit/>
          </a:bodyPr>
          <a:lstStyle/>
          <a:p>
            <a:pPr algn="just"/>
            <a:r>
              <a:rPr lang="en-GB" dirty="0">
                <a:latin typeface="+mj-lt"/>
              </a:rPr>
              <a:t>to collect water during winter and to store it for summer needs: strategic role for ensuring irrigation water availability while preserving the minimum environmental flow of rivers.</a:t>
            </a:r>
          </a:p>
        </p:txBody>
      </p:sp>
      <p:sp>
        <p:nvSpPr>
          <p:cNvPr id="25" name="Triangolo isoscele 24">
            <a:extLst>
              <a:ext uri="{FF2B5EF4-FFF2-40B4-BE49-F238E27FC236}">
                <a16:creationId xmlns:a16="http://schemas.microsoft.com/office/drawing/2014/main" id="{A0C149A5-627C-4AD3-AFB6-42BAD9ADC6D9}"/>
              </a:ext>
            </a:extLst>
          </p:cNvPr>
          <p:cNvSpPr/>
          <p:nvPr/>
        </p:nvSpPr>
        <p:spPr>
          <a:xfrm rot="5400000">
            <a:off x="4314716" y="3814232"/>
            <a:ext cx="955318" cy="2831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26" name="CasellaDiTesto 25">
            <a:extLst>
              <a:ext uri="{FF2B5EF4-FFF2-40B4-BE49-F238E27FC236}">
                <a16:creationId xmlns:a16="http://schemas.microsoft.com/office/drawing/2014/main" id="{975F8A99-A9CE-4E2E-96E3-BAA6BA2A7730}"/>
              </a:ext>
            </a:extLst>
          </p:cNvPr>
          <p:cNvSpPr txBox="1"/>
          <p:nvPr/>
        </p:nvSpPr>
        <p:spPr>
          <a:xfrm>
            <a:off x="7256622" y="5888257"/>
            <a:ext cx="3842014" cy="461665"/>
          </a:xfrm>
          <a:prstGeom prst="rect">
            <a:avLst/>
          </a:prstGeom>
          <a:noFill/>
        </p:spPr>
        <p:txBody>
          <a:bodyPr wrap="none" rtlCol="0">
            <a:spAutoFit/>
          </a:bodyPr>
          <a:lstStyle/>
          <a:p>
            <a:r>
              <a:rPr lang="en-US" sz="2400" b="1" dirty="0">
                <a:solidFill>
                  <a:schemeClr val="accent1"/>
                </a:solidFill>
                <a:latin typeface="+mj-lt"/>
              </a:rPr>
              <a:t>Green Infrastructure Network</a:t>
            </a:r>
          </a:p>
        </p:txBody>
      </p:sp>
      <p:sp>
        <p:nvSpPr>
          <p:cNvPr id="27" name="CasellaDiTesto 26">
            <a:extLst>
              <a:ext uri="{FF2B5EF4-FFF2-40B4-BE49-F238E27FC236}">
                <a16:creationId xmlns:a16="http://schemas.microsoft.com/office/drawing/2014/main" id="{90E2E0D7-55D0-4BD4-9F8E-D37B877C8267}"/>
              </a:ext>
            </a:extLst>
          </p:cNvPr>
          <p:cNvSpPr txBox="1"/>
          <p:nvPr/>
        </p:nvSpPr>
        <p:spPr>
          <a:xfrm>
            <a:off x="7258571" y="5123148"/>
            <a:ext cx="3163045" cy="461665"/>
          </a:xfrm>
          <a:prstGeom prst="rect">
            <a:avLst/>
          </a:prstGeom>
          <a:noFill/>
        </p:spPr>
        <p:txBody>
          <a:bodyPr wrap="none" rtlCol="0">
            <a:spAutoFit/>
          </a:bodyPr>
          <a:lstStyle/>
          <a:p>
            <a:r>
              <a:rPr lang="it-IT" sz="2400" b="1" dirty="0">
                <a:solidFill>
                  <a:schemeClr val="accent1"/>
                </a:solidFill>
                <a:latin typeface="+mj-lt"/>
              </a:rPr>
              <a:t>Business Model </a:t>
            </a:r>
            <a:r>
              <a:rPr lang="en-US" sz="2400" b="1" dirty="0">
                <a:solidFill>
                  <a:schemeClr val="accent1"/>
                </a:solidFill>
                <a:latin typeface="+mj-lt"/>
              </a:rPr>
              <a:t>Scheme</a:t>
            </a:r>
          </a:p>
        </p:txBody>
      </p:sp>
      <p:pic>
        <p:nvPicPr>
          <p:cNvPr id="16" name="Immagine 15">
            <a:extLst>
              <a:ext uri="{FF2B5EF4-FFF2-40B4-BE49-F238E27FC236}">
                <a16:creationId xmlns:a16="http://schemas.microsoft.com/office/drawing/2014/main" id="{7B23BA5B-D727-438A-8D42-47535BC3AF9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8" name="Immagine 17">
            <a:extLst>
              <a:ext uri="{FF2B5EF4-FFF2-40B4-BE49-F238E27FC236}">
                <a16:creationId xmlns:a16="http://schemas.microsoft.com/office/drawing/2014/main" id="{23485C78-1873-4D35-8270-3567F1BF08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1611947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mj-lt"/>
              </a:rPr>
              <a:t>		Objectives</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sp>
        <p:nvSpPr>
          <p:cNvPr id="6" name="Rettangolo 5">
            <a:extLst>
              <a:ext uri="{FF2B5EF4-FFF2-40B4-BE49-F238E27FC236}">
                <a16:creationId xmlns:a16="http://schemas.microsoft.com/office/drawing/2014/main" id="{FA46F063-F1AD-4EB1-AC01-66D9E9631BAA}"/>
              </a:ext>
            </a:extLst>
          </p:cNvPr>
          <p:cNvSpPr/>
          <p:nvPr/>
        </p:nvSpPr>
        <p:spPr>
          <a:xfrm>
            <a:off x="762000" y="1441668"/>
            <a:ext cx="10667999" cy="1815882"/>
          </a:xfrm>
          <a:prstGeom prst="rect">
            <a:avLst/>
          </a:prstGeom>
        </p:spPr>
        <p:txBody>
          <a:bodyPr wrap="square">
            <a:spAutoFit/>
          </a:bodyPr>
          <a:lstStyle/>
          <a:p>
            <a:pPr algn="just"/>
            <a:r>
              <a:rPr lang="en-US" sz="2800" dirty="0">
                <a:latin typeface="+mj-lt"/>
              </a:rPr>
              <a:t>Investigate the costs and benefits associated to the implementation of water retention ponds in agricultural land and possible mechanisms for their financing and management, at present and future climate change conditions</a:t>
            </a:r>
          </a:p>
        </p:txBody>
      </p:sp>
      <p:sp>
        <p:nvSpPr>
          <p:cNvPr id="8" name="CasellaDiTesto 7">
            <a:extLst>
              <a:ext uri="{FF2B5EF4-FFF2-40B4-BE49-F238E27FC236}">
                <a16:creationId xmlns:a16="http://schemas.microsoft.com/office/drawing/2014/main" id="{38794458-9909-4293-8A85-5B29B561C7C2}"/>
              </a:ext>
            </a:extLst>
          </p:cNvPr>
          <p:cNvSpPr txBox="1"/>
          <p:nvPr/>
        </p:nvSpPr>
        <p:spPr>
          <a:xfrm>
            <a:off x="1007497" y="4076393"/>
            <a:ext cx="10667999" cy="1938992"/>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latin typeface="+mj-lt"/>
              </a:rPr>
              <a:t>Effects of water retention ponds on water availability for irrigation and on the flow regime of rivers</a:t>
            </a:r>
          </a:p>
          <a:p>
            <a:pPr marL="285750" indent="-285750" algn="just">
              <a:buFont typeface="Arial" panose="020B0604020202020204" pitchFamily="34" charset="0"/>
              <a:buChar char="•"/>
            </a:pPr>
            <a:r>
              <a:rPr lang="en-US" sz="2000" dirty="0">
                <a:latin typeface="+mj-lt"/>
              </a:rPr>
              <a:t>Implementation scenario for new ponds based on connectivity improvement of Green Infrastructure Network</a:t>
            </a:r>
          </a:p>
          <a:p>
            <a:pPr marL="285750" indent="-285750" algn="just">
              <a:buFont typeface="Arial" panose="020B0604020202020204" pitchFamily="34" charset="0"/>
              <a:buChar char="•"/>
            </a:pPr>
            <a:r>
              <a:rPr lang="en-US" sz="2000" dirty="0">
                <a:latin typeface="+mj-lt"/>
              </a:rPr>
              <a:t>Value and costs estimation in term of agricultural yields, water availability for irrigation, extra-costs to convert/build ponds in a greener approach</a:t>
            </a:r>
          </a:p>
          <a:p>
            <a:pPr marL="285750" indent="-285750" algn="just">
              <a:buFont typeface="Arial" panose="020B0604020202020204" pitchFamily="34" charset="0"/>
              <a:buChar char="•"/>
            </a:pPr>
            <a:r>
              <a:rPr lang="en-US" sz="2000" dirty="0">
                <a:latin typeface="+mj-lt"/>
              </a:rPr>
              <a:t>Business model schemes to incentivize and support adoption and costs of water retention ponds </a:t>
            </a:r>
          </a:p>
        </p:txBody>
      </p:sp>
      <p:sp>
        <p:nvSpPr>
          <p:cNvPr id="18" name="CasellaDiTesto 17">
            <a:extLst>
              <a:ext uri="{FF2B5EF4-FFF2-40B4-BE49-F238E27FC236}">
                <a16:creationId xmlns:a16="http://schemas.microsoft.com/office/drawing/2014/main" id="{5A653AD2-8BD2-44B7-8F0A-C5F93000DD4C}"/>
              </a:ext>
            </a:extLst>
          </p:cNvPr>
          <p:cNvSpPr txBox="1"/>
          <p:nvPr/>
        </p:nvSpPr>
        <p:spPr>
          <a:xfrm>
            <a:off x="403681" y="3530341"/>
            <a:ext cx="891719" cy="461665"/>
          </a:xfrm>
          <a:prstGeom prst="rect">
            <a:avLst/>
          </a:prstGeom>
          <a:noFill/>
        </p:spPr>
        <p:txBody>
          <a:bodyPr wrap="none" rtlCol="0">
            <a:spAutoFit/>
          </a:bodyPr>
          <a:lstStyle/>
          <a:p>
            <a:r>
              <a:rPr lang="en-US" sz="2400" dirty="0">
                <a:solidFill>
                  <a:schemeClr val="accent1"/>
                </a:solidFill>
                <a:latin typeface="+mj-lt"/>
              </a:rPr>
              <a:t>How?</a:t>
            </a:r>
          </a:p>
        </p:txBody>
      </p:sp>
      <p:pic>
        <p:nvPicPr>
          <p:cNvPr id="9" name="Immagine 8">
            <a:extLst>
              <a:ext uri="{FF2B5EF4-FFF2-40B4-BE49-F238E27FC236}">
                <a16:creationId xmlns:a16="http://schemas.microsoft.com/office/drawing/2014/main" id="{8D252A9D-F6FD-44DE-8E6B-7C548B64822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0" name="Immagine 9">
            <a:extLst>
              <a:ext uri="{FF2B5EF4-FFF2-40B4-BE49-F238E27FC236}">
                <a16:creationId xmlns:a16="http://schemas.microsoft.com/office/drawing/2014/main" id="{528576BF-9211-435B-A56A-D2DAB9C6616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158578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mj-lt"/>
              </a:rPr>
              <a:t>		Case Study Area</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sp>
        <p:nvSpPr>
          <p:cNvPr id="9" name="CasellaDiTesto 8">
            <a:extLst>
              <a:ext uri="{FF2B5EF4-FFF2-40B4-BE49-F238E27FC236}">
                <a16:creationId xmlns:a16="http://schemas.microsoft.com/office/drawing/2014/main" id="{38602404-7614-48C0-B968-DF470E9BBF48}"/>
              </a:ext>
            </a:extLst>
          </p:cNvPr>
          <p:cNvSpPr txBox="1"/>
          <p:nvPr/>
        </p:nvSpPr>
        <p:spPr>
          <a:xfrm>
            <a:off x="223684" y="1215071"/>
            <a:ext cx="3359125" cy="461665"/>
          </a:xfrm>
          <a:prstGeom prst="rect">
            <a:avLst/>
          </a:prstGeom>
          <a:noFill/>
        </p:spPr>
        <p:txBody>
          <a:bodyPr wrap="none" rtlCol="0">
            <a:spAutoFit/>
          </a:bodyPr>
          <a:lstStyle/>
          <a:p>
            <a:r>
              <a:rPr lang="en-US" sz="2400" dirty="0" err="1">
                <a:solidFill>
                  <a:schemeClr val="accent1"/>
                </a:solidFill>
                <a:latin typeface="+mj-lt"/>
              </a:rPr>
              <a:t>Lamone</a:t>
            </a:r>
            <a:r>
              <a:rPr lang="en-US" sz="2400" dirty="0">
                <a:solidFill>
                  <a:schemeClr val="accent1"/>
                </a:solidFill>
                <a:latin typeface="+mj-lt"/>
              </a:rPr>
              <a:t> River Basin (Italy)</a:t>
            </a:r>
          </a:p>
        </p:txBody>
      </p:sp>
      <p:grpSp>
        <p:nvGrpSpPr>
          <p:cNvPr id="3" name="Gruppo 2">
            <a:extLst>
              <a:ext uri="{FF2B5EF4-FFF2-40B4-BE49-F238E27FC236}">
                <a16:creationId xmlns:a16="http://schemas.microsoft.com/office/drawing/2014/main" id="{D433FEBE-C1C0-4AC1-A4F4-D9E43C27CC57}"/>
              </a:ext>
            </a:extLst>
          </p:cNvPr>
          <p:cNvGrpSpPr/>
          <p:nvPr/>
        </p:nvGrpSpPr>
        <p:grpSpPr>
          <a:xfrm>
            <a:off x="223684" y="1811807"/>
            <a:ext cx="4776941" cy="4871884"/>
            <a:chOff x="223684" y="1811807"/>
            <a:chExt cx="4776941" cy="4871884"/>
          </a:xfrm>
        </p:grpSpPr>
        <p:pic>
          <p:nvPicPr>
            <p:cNvPr id="10" name="Immagine 9" descr="Immagine che contiene testo, mappa&#10;&#10;Descrizione generata automaticamente">
              <a:extLst>
                <a:ext uri="{FF2B5EF4-FFF2-40B4-BE49-F238E27FC236}">
                  <a16:creationId xmlns:a16="http://schemas.microsoft.com/office/drawing/2014/main" id="{670AFB21-591B-4119-9AAF-734A4D8B83E2}"/>
                </a:ext>
              </a:extLst>
            </p:cNvPr>
            <p:cNvPicPr/>
            <p:nvPr/>
          </p:nvPicPr>
          <p:blipFill rotWithShape="1">
            <a:blip r:embed="rId4" cstate="print">
              <a:extLst>
                <a:ext uri="{28A0092B-C50C-407E-A947-70E740481C1C}">
                  <a14:useLocalDpi xmlns:a14="http://schemas.microsoft.com/office/drawing/2010/main" val="0"/>
                </a:ext>
              </a:extLst>
            </a:blip>
            <a:srcRect r="32457"/>
            <a:stretch/>
          </p:blipFill>
          <p:spPr bwMode="auto">
            <a:xfrm>
              <a:off x="223684" y="1811807"/>
              <a:ext cx="4776941" cy="4871884"/>
            </a:xfrm>
            <a:prstGeom prst="rect">
              <a:avLst/>
            </a:prstGeom>
            <a:ln w="6350">
              <a:solidFill>
                <a:schemeClr val="tx1"/>
              </a:solidFill>
            </a:ln>
            <a:extLst>
              <a:ext uri="{53640926-AAD7-44D8-BBD7-CCE9431645EC}">
                <a14:shadowObscured xmlns:a14="http://schemas.microsoft.com/office/drawing/2010/main"/>
              </a:ext>
            </a:extLst>
          </p:spPr>
        </p:pic>
        <p:pic>
          <p:nvPicPr>
            <p:cNvPr id="11" name="Immagine 10" descr="Immagine che contiene mappa, testo&#10;&#10;Descrizione generata automaticamente">
              <a:extLst>
                <a:ext uri="{FF2B5EF4-FFF2-40B4-BE49-F238E27FC236}">
                  <a16:creationId xmlns:a16="http://schemas.microsoft.com/office/drawing/2014/main" id="{15E09C58-7E1E-4844-80DB-DE266F6335E3}"/>
                </a:ext>
              </a:extLst>
            </p:cNvPr>
            <p:cNvPicPr/>
            <p:nvPr/>
          </p:nvPicPr>
          <p:blipFill rotWithShape="1">
            <a:blip r:embed="rId5" cstate="print">
              <a:extLst>
                <a:ext uri="{28A0092B-C50C-407E-A947-70E740481C1C}">
                  <a14:useLocalDpi xmlns:a14="http://schemas.microsoft.com/office/drawing/2010/main" val="0"/>
                </a:ext>
              </a:extLst>
            </a:blip>
            <a:srcRect r="33488"/>
            <a:stretch/>
          </p:blipFill>
          <p:spPr bwMode="auto">
            <a:xfrm>
              <a:off x="223684" y="1811807"/>
              <a:ext cx="1614948" cy="1617193"/>
            </a:xfrm>
            <a:prstGeom prst="rect">
              <a:avLst/>
            </a:prstGeom>
            <a:ln w="9525" cap="flat" cmpd="sng" algn="ctr">
              <a:solidFill>
                <a:sysClr val="windowText" lastClr="000000"/>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sp>
          <p:nvSpPr>
            <p:cNvPr id="2" name="Ovale 1">
              <a:extLst>
                <a:ext uri="{FF2B5EF4-FFF2-40B4-BE49-F238E27FC236}">
                  <a16:creationId xmlns:a16="http://schemas.microsoft.com/office/drawing/2014/main" id="{D1EB6281-7659-49FB-935F-E0FA9D0290D1}"/>
                </a:ext>
              </a:extLst>
            </p:cNvPr>
            <p:cNvSpPr/>
            <p:nvPr/>
          </p:nvSpPr>
          <p:spPr>
            <a:xfrm>
              <a:off x="1040683" y="2791745"/>
              <a:ext cx="54000" cy="54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grpSp>
      <p:sp>
        <p:nvSpPr>
          <p:cNvPr id="5" name="Rettangolo 4">
            <a:extLst>
              <a:ext uri="{FF2B5EF4-FFF2-40B4-BE49-F238E27FC236}">
                <a16:creationId xmlns:a16="http://schemas.microsoft.com/office/drawing/2014/main" id="{C35EFC89-6576-4479-9E8D-854F43D9E9FE}"/>
              </a:ext>
            </a:extLst>
          </p:cNvPr>
          <p:cNvSpPr/>
          <p:nvPr/>
        </p:nvSpPr>
        <p:spPr>
          <a:xfrm>
            <a:off x="5390536" y="1676736"/>
            <a:ext cx="6017160" cy="1015663"/>
          </a:xfrm>
          <a:prstGeom prst="rect">
            <a:avLst/>
          </a:prstGeom>
        </p:spPr>
        <p:txBody>
          <a:bodyPr wrap="none">
            <a:spAutoFit/>
          </a:bodyPr>
          <a:lstStyle/>
          <a:p>
            <a:pPr marL="285750" indent="-285750">
              <a:buFont typeface="Arial" panose="020B0604020202020204" pitchFamily="34" charset="0"/>
              <a:buChar char="•"/>
            </a:pPr>
            <a:r>
              <a:rPr lang="en-US" sz="2000" dirty="0">
                <a:latin typeface="+mj-lt"/>
              </a:rPr>
              <a:t>Seasonal water flow and availability</a:t>
            </a:r>
          </a:p>
          <a:p>
            <a:pPr marL="285750" indent="-285750">
              <a:buFont typeface="Arial" panose="020B0604020202020204" pitchFamily="34" charset="0"/>
              <a:buChar char="•"/>
            </a:pPr>
            <a:r>
              <a:rPr lang="en-US" sz="2000" dirty="0">
                <a:latin typeface="+mj-lt"/>
              </a:rPr>
              <a:t>Important agricultural area – kiwi and fruit production</a:t>
            </a:r>
          </a:p>
          <a:p>
            <a:pPr marL="285750" indent="-285750">
              <a:buFont typeface="Arial" panose="020B0604020202020204" pitchFamily="34" charset="0"/>
              <a:buChar char="•"/>
            </a:pPr>
            <a:r>
              <a:rPr lang="en-US" sz="2000" dirty="0">
                <a:latin typeface="+mj-lt"/>
              </a:rPr>
              <a:t>Use of water retention ponds for irrigation needs</a:t>
            </a:r>
          </a:p>
        </p:txBody>
      </p:sp>
      <p:pic>
        <p:nvPicPr>
          <p:cNvPr id="17" name="Immagine 16">
            <a:extLst>
              <a:ext uri="{FF2B5EF4-FFF2-40B4-BE49-F238E27FC236}">
                <a16:creationId xmlns:a16="http://schemas.microsoft.com/office/drawing/2014/main" id="{AFFD5A52-CEB7-49C2-9212-DD807CBFB60D}"/>
              </a:ext>
            </a:extLst>
          </p:cNvPr>
          <p:cNvPicPr/>
          <p:nvPr/>
        </p:nvPicPr>
        <p:blipFill>
          <a:blip r:embed="rId6">
            <a:extLst>
              <a:ext uri="{BEBA8EAE-BF5A-486C-A8C5-ECC9F3942E4B}">
                <a14:imgProps xmlns:a14="http://schemas.microsoft.com/office/drawing/2010/main">
                  <a14:imgLayer r:embed="rId7">
                    <a14:imgEffect>
                      <a14:brightnessContrast bright="15000"/>
                    </a14:imgEffect>
                  </a14:imgLayer>
                </a14:imgProps>
              </a:ext>
            </a:extLst>
          </a:blip>
          <a:stretch>
            <a:fillRect/>
          </a:stretch>
        </p:blipFill>
        <p:spPr>
          <a:xfrm>
            <a:off x="5483277" y="2853708"/>
            <a:ext cx="6156273" cy="1881505"/>
          </a:xfrm>
          <a:prstGeom prst="rect">
            <a:avLst/>
          </a:prstGeom>
        </p:spPr>
      </p:pic>
      <p:sp>
        <p:nvSpPr>
          <p:cNvPr id="19" name="Rettangolo 18">
            <a:extLst>
              <a:ext uri="{FF2B5EF4-FFF2-40B4-BE49-F238E27FC236}">
                <a16:creationId xmlns:a16="http://schemas.microsoft.com/office/drawing/2014/main" id="{79C0D549-1330-44AC-86D4-CC2A38589CC0}"/>
              </a:ext>
            </a:extLst>
          </p:cNvPr>
          <p:cNvSpPr/>
          <p:nvPr/>
        </p:nvSpPr>
        <p:spPr>
          <a:xfrm>
            <a:off x="5390536" y="4896522"/>
            <a:ext cx="6577780" cy="1708160"/>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n-US" sz="2000" dirty="0">
                <a:latin typeface="+mj-lt"/>
              </a:rPr>
              <a:t>Traditional water retention ponds built in excavation, maximizing water storage with the minimum use of land.</a:t>
            </a:r>
          </a:p>
          <a:p>
            <a:pPr marL="342900" indent="-342900" algn="just">
              <a:buFont typeface="Arial" panose="020B0604020202020204" pitchFamily="34" charset="0"/>
              <a:buChar char="•"/>
            </a:pPr>
            <a:r>
              <a:rPr lang="en-US" sz="2000" dirty="0">
                <a:latin typeface="+mj-lt"/>
              </a:rPr>
              <a:t>Greener ponds to improve ecological functions are characterized by vegetation buffer, gentler side slopes, presence of floating islands.</a:t>
            </a:r>
          </a:p>
        </p:txBody>
      </p:sp>
      <p:pic>
        <p:nvPicPr>
          <p:cNvPr id="13" name="Immagine 12">
            <a:extLst>
              <a:ext uri="{FF2B5EF4-FFF2-40B4-BE49-F238E27FC236}">
                <a16:creationId xmlns:a16="http://schemas.microsoft.com/office/drawing/2014/main" id="{8B32ACE5-8E83-446D-AAE7-BA59AE7947BE}"/>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4" name="Immagine 13">
            <a:extLst>
              <a:ext uri="{FF2B5EF4-FFF2-40B4-BE49-F238E27FC236}">
                <a16:creationId xmlns:a16="http://schemas.microsoft.com/office/drawing/2014/main" id="{93B3F0F4-3B44-4105-BBD6-DA3D67BD908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3881408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mj-lt"/>
              </a:rPr>
              <a:t>		Methods</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sp>
        <p:nvSpPr>
          <p:cNvPr id="8" name="Rettangolo 7">
            <a:extLst>
              <a:ext uri="{FF2B5EF4-FFF2-40B4-BE49-F238E27FC236}">
                <a16:creationId xmlns:a16="http://schemas.microsoft.com/office/drawing/2014/main" id="{CF938BF0-265F-411E-8649-67EDA378BA96}"/>
              </a:ext>
            </a:extLst>
          </p:cNvPr>
          <p:cNvSpPr/>
          <p:nvPr/>
        </p:nvSpPr>
        <p:spPr>
          <a:xfrm>
            <a:off x="381001" y="1190516"/>
            <a:ext cx="9766570" cy="461665"/>
          </a:xfrm>
          <a:prstGeom prst="rect">
            <a:avLst/>
          </a:prstGeom>
        </p:spPr>
        <p:txBody>
          <a:bodyPr wrap="square">
            <a:spAutoFit/>
          </a:bodyPr>
          <a:lstStyle/>
          <a:p>
            <a:pPr marL="342900" indent="-342900">
              <a:buFont typeface="Arial" panose="020B0604020202020204" pitchFamily="34" charset="0"/>
              <a:buChar char="•"/>
            </a:pPr>
            <a:r>
              <a:rPr lang="en-US" sz="2400" b="1" dirty="0">
                <a:solidFill>
                  <a:schemeClr val="accent1"/>
                </a:solidFill>
                <a:latin typeface="+mj-lt"/>
              </a:rPr>
              <a:t>Suitability</a:t>
            </a:r>
            <a:r>
              <a:rPr lang="en-US" sz="2400" b="1" dirty="0">
                <a:latin typeface="+mj-lt"/>
              </a:rPr>
              <a:t> </a:t>
            </a:r>
            <a:r>
              <a:rPr lang="en-US" sz="2400" b="1" dirty="0">
                <a:solidFill>
                  <a:schemeClr val="accent1"/>
                </a:solidFill>
                <a:latin typeface="+mj-lt"/>
              </a:rPr>
              <a:t>analysis: to identify potential sites for new water retention ponds</a:t>
            </a:r>
          </a:p>
        </p:txBody>
      </p:sp>
      <p:sp>
        <p:nvSpPr>
          <p:cNvPr id="12" name="Rettangolo 11">
            <a:extLst>
              <a:ext uri="{FF2B5EF4-FFF2-40B4-BE49-F238E27FC236}">
                <a16:creationId xmlns:a16="http://schemas.microsoft.com/office/drawing/2014/main" id="{99D3B51A-9787-41DA-A64F-F69FDE891E73}"/>
              </a:ext>
            </a:extLst>
          </p:cNvPr>
          <p:cNvSpPr/>
          <p:nvPr/>
        </p:nvSpPr>
        <p:spPr>
          <a:xfrm>
            <a:off x="381000" y="2377298"/>
            <a:ext cx="11097547" cy="830997"/>
          </a:xfrm>
          <a:prstGeom prst="rect">
            <a:avLst/>
          </a:prstGeom>
        </p:spPr>
        <p:txBody>
          <a:bodyPr wrap="square">
            <a:spAutoFit/>
          </a:bodyPr>
          <a:lstStyle/>
          <a:p>
            <a:pPr marL="342900" indent="-342900" algn="just">
              <a:buFont typeface="Arial" panose="020B0604020202020204" pitchFamily="34" charset="0"/>
              <a:buChar char="•"/>
            </a:pPr>
            <a:r>
              <a:rPr lang="en-US" sz="2400" b="1" dirty="0">
                <a:solidFill>
                  <a:schemeClr val="accent1"/>
                </a:solidFill>
                <a:latin typeface="+mj-lt"/>
              </a:rPr>
              <a:t>GI Network</a:t>
            </a:r>
            <a:r>
              <a:rPr lang="en-US" sz="2400" b="1" dirty="0">
                <a:latin typeface="+mj-lt"/>
              </a:rPr>
              <a:t> </a:t>
            </a:r>
            <a:r>
              <a:rPr lang="en-US" sz="2400" b="1" dirty="0">
                <a:solidFill>
                  <a:schemeClr val="accent1"/>
                </a:solidFill>
                <a:latin typeface="+mj-lt"/>
              </a:rPr>
              <a:t>Connectivity: to assess existing network and most critical areas to improve connectivity and define ponds’ implementation scenario </a:t>
            </a:r>
          </a:p>
        </p:txBody>
      </p:sp>
      <p:sp>
        <p:nvSpPr>
          <p:cNvPr id="13" name="Rettangolo 12">
            <a:extLst>
              <a:ext uri="{FF2B5EF4-FFF2-40B4-BE49-F238E27FC236}">
                <a16:creationId xmlns:a16="http://schemas.microsoft.com/office/drawing/2014/main" id="{E3D150AE-2728-4837-9DB7-A7695F931E00}"/>
              </a:ext>
            </a:extLst>
          </p:cNvPr>
          <p:cNvSpPr/>
          <p:nvPr/>
        </p:nvSpPr>
        <p:spPr>
          <a:xfrm>
            <a:off x="295276" y="3951089"/>
            <a:ext cx="11183272" cy="830997"/>
          </a:xfrm>
          <a:prstGeom prst="rect">
            <a:avLst/>
          </a:prstGeom>
        </p:spPr>
        <p:txBody>
          <a:bodyPr wrap="square">
            <a:spAutoFit/>
          </a:bodyPr>
          <a:lstStyle/>
          <a:p>
            <a:pPr marL="342900" indent="-342900" algn="just">
              <a:buFont typeface="Arial" panose="020B0604020202020204" pitchFamily="34" charset="0"/>
              <a:buChar char="•"/>
            </a:pPr>
            <a:r>
              <a:rPr lang="en-US" sz="2400" b="1" dirty="0">
                <a:solidFill>
                  <a:schemeClr val="accent1"/>
                </a:solidFill>
                <a:latin typeface="+mj-lt"/>
              </a:rPr>
              <a:t>Water balance: to assess the effects of water retention ponds on water availability and river flow regime in present and climate change conditions with and without new ponds</a:t>
            </a:r>
          </a:p>
        </p:txBody>
      </p:sp>
      <p:sp>
        <p:nvSpPr>
          <p:cNvPr id="14" name="Rettangolo 13">
            <a:extLst>
              <a:ext uri="{FF2B5EF4-FFF2-40B4-BE49-F238E27FC236}">
                <a16:creationId xmlns:a16="http://schemas.microsoft.com/office/drawing/2014/main" id="{005A9C8F-55E2-44C7-9051-FAB17527055E}"/>
              </a:ext>
            </a:extLst>
          </p:cNvPr>
          <p:cNvSpPr/>
          <p:nvPr/>
        </p:nvSpPr>
        <p:spPr>
          <a:xfrm>
            <a:off x="295276" y="5552485"/>
            <a:ext cx="10283439" cy="461665"/>
          </a:xfrm>
          <a:prstGeom prst="rect">
            <a:avLst/>
          </a:prstGeom>
        </p:spPr>
        <p:txBody>
          <a:bodyPr wrap="square">
            <a:spAutoFit/>
          </a:bodyPr>
          <a:lstStyle/>
          <a:p>
            <a:pPr marL="342900" indent="-342900">
              <a:buFont typeface="Arial" panose="020B0604020202020204" pitchFamily="34" charset="0"/>
              <a:buChar char="•"/>
            </a:pPr>
            <a:r>
              <a:rPr lang="en-US" sz="2400" b="1" dirty="0">
                <a:solidFill>
                  <a:schemeClr val="accent1"/>
                </a:solidFill>
                <a:latin typeface="+mj-lt"/>
              </a:rPr>
              <a:t>Value and cost estimation to incentivize water retention ponds implementation</a:t>
            </a:r>
          </a:p>
        </p:txBody>
      </p:sp>
      <p:sp>
        <p:nvSpPr>
          <p:cNvPr id="16" name="CasellaDiTesto 15">
            <a:extLst>
              <a:ext uri="{FF2B5EF4-FFF2-40B4-BE49-F238E27FC236}">
                <a16:creationId xmlns:a16="http://schemas.microsoft.com/office/drawing/2014/main" id="{45A6095B-787D-477D-8775-275E2CC18759}"/>
              </a:ext>
            </a:extLst>
          </p:cNvPr>
          <p:cNvSpPr txBox="1"/>
          <p:nvPr/>
        </p:nvSpPr>
        <p:spPr>
          <a:xfrm>
            <a:off x="1371600" y="1601673"/>
            <a:ext cx="10106947" cy="646331"/>
          </a:xfrm>
          <a:prstGeom prst="rect">
            <a:avLst/>
          </a:prstGeom>
          <a:noFill/>
        </p:spPr>
        <p:txBody>
          <a:bodyPr wrap="square" rtlCol="0">
            <a:spAutoFit/>
          </a:bodyPr>
          <a:lstStyle/>
          <a:p>
            <a:pPr algn="just"/>
            <a:r>
              <a:rPr lang="en-US" dirty="0">
                <a:latin typeface="+mj-lt"/>
              </a:rPr>
              <a:t>Suitability Map based on feasibility criteria: linear distance from the river network, land cover type (agricultural land), terrain slope, shape and size of area</a:t>
            </a:r>
          </a:p>
        </p:txBody>
      </p:sp>
      <p:sp>
        <p:nvSpPr>
          <p:cNvPr id="20" name="CasellaDiTesto 19">
            <a:extLst>
              <a:ext uri="{FF2B5EF4-FFF2-40B4-BE49-F238E27FC236}">
                <a16:creationId xmlns:a16="http://schemas.microsoft.com/office/drawing/2014/main" id="{BD9C4678-3707-41D5-9D77-B59E529451FA}"/>
              </a:ext>
            </a:extLst>
          </p:cNvPr>
          <p:cNvSpPr txBox="1"/>
          <p:nvPr/>
        </p:nvSpPr>
        <p:spPr>
          <a:xfrm>
            <a:off x="1371600" y="3157788"/>
            <a:ext cx="10106947" cy="646331"/>
          </a:xfrm>
          <a:prstGeom prst="rect">
            <a:avLst/>
          </a:prstGeom>
          <a:noFill/>
        </p:spPr>
        <p:txBody>
          <a:bodyPr wrap="square" rtlCol="0">
            <a:spAutoFit/>
          </a:bodyPr>
          <a:lstStyle/>
          <a:p>
            <a:pPr algn="just"/>
            <a:r>
              <a:rPr lang="en-US" dirty="0">
                <a:latin typeface="+mj-lt"/>
              </a:rPr>
              <a:t>Morphological Spatial Pattern Analysis and Integral Index of Connectivity.</a:t>
            </a:r>
          </a:p>
          <a:p>
            <a:pPr algn="just"/>
            <a:r>
              <a:rPr lang="en-US" dirty="0">
                <a:latin typeface="+mj-lt"/>
              </a:rPr>
              <a:t>GI Network elements considered: water retention ponds, Natura2000 sites, vegetated riparian zones</a:t>
            </a:r>
          </a:p>
        </p:txBody>
      </p:sp>
      <p:sp>
        <p:nvSpPr>
          <p:cNvPr id="21" name="CasellaDiTesto 20">
            <a:extLst>
              <a:ext uri="{FF2B5EF4-FFF2-40B4-BE49-F238E27FC236}">
                <a16:creationId xmlns:a16="http://schemas.microsoft.com/office/drawing/2014/main" id="{8BC56D3E-A2C0-400F-9CB6-41D1E0B8B905}"/>
              </a:ext>
            </a:extLst>
          </p:cNvPr>
          <p:cNvSpPr txBox="1"/>
          <p:nvPr/>
        </p:nvSpPr>
        <p:spPr>
          <a:xfrm>
            <a:off x="1371600" y="4721488"/>
            <a:ext cx="10106947" cy="646331"/>
          </a:xfrm>
          <a:prstGeom prst="rect">
            <a:avLst/>
          </a:prstGeom>
          <a:noFill/>
        </p:spPr>
        <p:txBody>
          <a:bodyPr wrap="square" rtlCol="0">
            <a:spAutoFit/>
          </a:bodyPr>
          <a:lstStyle/>
          <a:p>
            <a:pPr algn="just"/>
            <a:r>
              <a:rPr lang="en-US" dirty="0">
                <a:latin typeface="+mj-lt"/>
              </a:rPr>
              <a:t>Flow Duration Curves at sub-basin scale to estimate water availability, seasonal water exploitation index (</a:t>
            </a:r>
            <a:r>
              <a:rPr lang="en-US" dirty="0" err="1">
                <a:latin typeface="+mj-lt"/>
              </a:rPr>
              <a:t>sWEI</a:t>
            </a:r>
            <a:r>
              <a:rPr lang="en-US" dirty="0">
                <a:latin typeface="+mj-lt"/>
              </a:rPr>
              <a:t>+), days of no withdrawal. Summer season (May to September) and winter season (October to April).</a:t>
            </a:r>
          </a:p>
        </p:txBody>
      </p:sp>
      <p:sp>
        <p:nvSpPr>
          <p:cNvPr id="22" name="CasellaDiTesto 21">
            <a:extLst>
              <a:ext uri="{FF2B5EF4-FFF2-40B4-BE49-F238E27FC236}">
                <a16:creationId xmlns:a16="http://schemas.microsoft.com/office/drawing/2014/main" id="{4C974EFF-944D-4472-9C80-0EE50D4ABC7A}"/>
              </a:ext>
            </a:extLst>
          </p:cNvPr>
          <p:cNvSpPr txBox="1"/>
          <p:nvPr/>
        </p:nvSpPr>
        <p:spPr>
          <a:xfrm>
            <a:off x="1371600" y="5963643"/>
            <a:ext cx="10011236" cy="646331"/>
          </a:xfrm>
          <a:prstGeom prst="rect">
            <a:avLst/>
          </a:prstGeom>
          <a:noFill/>
        </p:spPr>
        <p:txBody>
          <a:bodyPr wrap="square" rtlCol="0">
            <a:spAutoFit/>
          </a:bodyPr>
          <a:lstStyle/>
          <a:p>
            <a:pPr algn="just"/>
            <a:r>
              <a:rPr lang="en-US" dirty="0">
                <a:latin typeface="+mj-lt"/>
              </a:rPr>
              <a:t>Value of new ponds for supporting agricultural yield and extra-cost estimation for greener ponds compared to traditional ponds construction costs. Interviews with farmers and experts. </a:t>
            </a:r>
          </a:p>
        </p:txBody>
      </p:sp>
      <p:pic>
        <p:nvPicPr>
          <p:cNvPr id="17" name="Immagine 16">
            <a:extLst>
              <a:ext uri="{FF2B5EF4-FFF2-40B4-BE49-F238E27FC236}">
                <a16:creationId xmlns:a16="http://schemas.microsoft.com/office/drawing/2014/main" id="{DA071A3A-161A-45DD-B6FB-7575A3780CC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8" name="Immagine 17">
            <a:extLst>
              <a:ext uri="{FF2B5EF4-FFF2-40B4-BE49-F238E27FC236}">
                <a16:creationId xmlns:a16="http://schemas.microsoft.com/office/drawing/2014/main" id="{4A9E9675-0238-4659-A412-1DD74CD6BDE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2941788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mj-lt"/>
              </a:rPr>
              <a:t>		Connectivity &amp;</a:t>
            </a:r>
          </a:p>
          <a:p>
            <a:r>
              <a:rPr lang="en-US" sz="4400" dirty="0">
                <a:latin typeface="+mj-lt"/>
              </a:rPr>
              <a:t> 		Implementation scenario</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sp>
        <p:nvSpPr>
          <p:cNvPr id="2" name="Rettangolo 1">
            <a:extLst>
              <a:ext uri="{FF2B5EF4-FFF2-40B4-BE49-F238E27FC236}">
                <a16:creationId xmlns:a16="http://schemas.microsoft.com/office/drawing/2014/main" id="{A92D8E28-A3C5-4DFA-93E4-7E911763E6DD}"/>
              </a:ext>
            </a:extLst>
          </p:cNvPr>
          <p:cNvSpPr/>
          <p:nvPr/>
        </p:nvSpPr>
        <p:spPr>
          <a:xfrm>
            <a:off x="238750" y="5761124"/>
            <a:ext cx="5314365" cy="1015663"/>
          </a:xfrm>
          <a:prstGeom prst="rect">
            <a:avLst/>
          </a:prstGeom>
        </p:spPr>
        <p:txBody>
          <a:bodyPr wrap="square">
            <a:spAutoFit/>
          </a:bodyPr>
          <a:lstStyle/>
          <a:p>
            <a:pPr algn="just"/>
            <a:r>
              <a:rPr lang="en-US" sz="2000" dirty="0">
                <a:latin typeface="+mj-lt"/>
              </a:rPr>
              <a:t>Rank of nodes with higher connector values that can facilitate connections improvement. These should be protected and restored</a:t>
            </a:r>
          </a:p>
        </p:txBody>
      </p:sp>
      <p:pic>
        <p:nvPicPr>
          <p:cNvPr id="10" name="Immagine 9" descr="Immagine che contiene testo, mappa&#10;&#10;Descrizione generata automaticamente">
            <a:extLst>
              <a:ext uri="{FF2B5EF4-FFF2-40B4-BE49-F238E27FC236}">
                <a16:creationId xmlns:a16="http://schemas.microsoft.com/office/drawing/2014/main" id="{E6FFE249-3057-4952-9628-FF7D887ABAEC}"/>
              </a:ext>
            </a:extLst>
          </p:cNvPr>
          <p:cNvPicPr/>
          <p:nvPr/>
        </p:nvPicPr>
        <p:blipFill>
          <a:blip r:embed="rId4">
            <a:extLst>
              <a:ext uri="{28A0092B-C50C-407E-A947-70E740481C1C}">
                <a14:useLocalDpi xmlns:a14="http://schemas.microsoft.com/office/drawing/2010/main" val="0"/>
              </a:ext>
            </a:extLst>
          </a:blip>
          <a:srcRect l="27121"/>
          <a:stretch>
            <a:fillRect/>
          </a:stretch>
        </p:blipFill>
        <p:spPr bwMode="auto">
          <a:xfrm>
            <a:off x="734136" y="1729124"/>
            <a:ext cx="4323591" cy="4032000"/>
          </a:xfrm>
          <a:prstGeom prst="rect">
            <a:avLst/>
          </a:prstGeom>
          <a:noFill/>
          <a:ln>
            <a:noFill/>
          </a:ln>
        </p:spPr>
      </p:pic>
      <p:pic>
        <p:nvPicPr>
          <p:cNvPr id="11" name="Immagine 10" descr="Immagine che contiene testo, mappa&#10;&#10;Descrizione generata automaticamente">
            <a:extLst>
              <a:ext uri="{FF2B5EF4-FFF2-40B4-BE49-F238E27FC236}">
                <a16:creationId xmlns:a16="http://schemas.microsoft.com/office/drawing/2014/main" id="{F05817BC-1E3E-4DD0-AD96-2F7CBA7A4546}"/>
              </a:ext>
            </a:extLst>
          </p:cNvPr>
          <p:cNvPicPr/>
          <p:nvPr/>
        </p:nvPicPr>
        <p:blipFill>
          <a:blip r:embed="rId5">
            <a:extLst>
              <a:ext uri="{28A0092B-C50C-407E-A947-70E740481C1C}">
                <a14:useLocalDpi xmlns:a14="http://schemas.microsoft.com/office/drawing/2010/main" val="0"/>
              </a:ext>
            </a:extLst>
          </a:blip>
          <a:srcRect l="33566"/>
          <a:stretch>
            <a:fillRect/>
          </a:stretch>
        </p:blipFill>
        <p:spPr bwMode="auto">
          <a:xfrm>
            <a:off x="6811221" y="1729124"/>
            <a:ext cx="3961506" cy="4032000"/>
          </a:xfrm>
          <a:prstGeom prst="rect">
            <a:avLst/>
          </a:prstGeom>
          <a:noFill/>
          <a:ln>
            <a:noFill/>
          </a:ln>
        </p:spPr>
      </p:pic>
      <p:sp>
        <p:nvSpPr>
          <p:cNvPr id="3" name="CasellaDiTesto 2">
            <a:extLst>
              <a:ext uri="{FF2B5EF4-FFF2-40B4-BE49-F238E27FC236}">
                <a16:creationId xmlns:a16="http://schemas.microsoft.com/office/drawing/2014/main" id="{52CCB4D7-0612-4FD2-BEFF-22D0B97DE9D5}"/>
              </a:ext>
            </a:extLst>
          </p:cNvPr>
          <p:cNvSpPr txBox="1"/>
          <p:nvPr/>
        </p:nvSpPr>
        <p:spPr>
          <a:xfrm>
            <a:off x="238750" y="1172350"/>
            <a:ext cx="8707833" cy="461665"/>
          </a:xfrm>
          <a:prstGeom prst="rect">
            <a:avLst/>
          </a:prstGeom>
          <a:noFill/>
        </p:spPr>
        <p:txBody>
          <a:bodyPr wrap="none" rtlCol="0">
            <a:spAutoFit/>
          </a:bodyPr>
          <a:lstStyle/>
          <a:p>
            <a:r>
              <a:rPr lang="en-US" sz="2400" dirty="0">
                <a:latin typeface="+mj-lt"/>
              </a:rPr>
              <a:t>Existing GI Network can be improved – overall low connectivity status</a:t>
            </a:r>
          </a:p>
        </p:txBody>
      </p:sp>
      <p:sp>
        <p:nvSpPr>
          <p:cNvPr id="5" name="Rettangolo 4">
            <a:extLst>
              <a:ext uri="{FF2B5EF4-FFF2-40B4-BE49-F238E27FC236}">
                <a16:creationId xmlns:a16="http://schemas.microsoft.com/office/drawing/2014/main" id="{350EC6BB-9754-4311-8CF1-C532532DD3B9}"/>
              </a:ext>
            </a:extLst>
          </p:cNvPr>
          <p:cNvSpPr/>
          <p:nvPr/>
        </p:nvSpPr>
        <p:spPr>
          <a:xfrm>
            <a:off x="6528329" y="5761124"/>
            <a:ext cx="5314366" cy="1015663"/>
          </a:xfrm>
          <a:prstGeom prst="rect">
            <a:avLst/>
          </a:prstGeom>
        </p:spPr>
        <p:txBody>
          <a:bodyPr wrap="square">
            <a:spAutoFit/>
          </a:bodyPr>
          <a:lstStyle/>
          <a:p>
            <a:r>
              <a:rPr lang="en-GB" sz="2000" dirty="0">
                <a:latin typeface="+mj-lt"/>
              </a:rPr>
              <a:t>Suitable area for new nodes. </a:t>
            </a:r>
          </a:p>
          <a:p>
            <a:r>
              <a:rPr lang="en-GB" sz="2000" dirty="0">
                <a:latin typeface="+mj-lt"/>
              </a:rPr>
              <a:t>35 new ponds = 5.3 Mm</a:t>
            </a:r>
            <a:r>
              <a:rPr lang="en-GB" sz="2000" baseline="30000" dirty="0">
                <a:latin typeface="+mj-lt"/>
              </a:rPr>
              <a:t>3</a:t>
            </a:r>
            <a:r>
              <a:rPr lang="en-GB" sz="2000" dirty="0">
                <a:latin typeface="+mj-lt"/>
              </a:rPr>
              <a:t> of water (+40% of water volume)</a:t>
            </a:r>
            <a:endParaRPr lang="it-IT" sz="2000" dirty="0">
              <a:latin typeface="+mj-lt"/>
            </a:endParaRPr>
          </a:p>
        </p:txBody>
      </p:sp>
      <p:pic>
        <p:nvPicPr>
          <p:cNvPr id="12" name="Immagine 11">
            <a:extLst>
              <a:ext uri="{FF2B5EF4-FFF2-40B4-BE49-F238E27FC236}">
                <a16:creationId xmlns:a16="http://schemas.microsoft.com/office/drawing/2014/main" id="{F7E51F83-86F5-4DA4-9F7B-E7B47D1A973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3" name="Immagine 12">
            <a:extLst>
              <a:ext uri="{FF2B5EF4-FFF2-40B4-BE49-F238E27FC236}">
                <a16:creationId xmlns:a16="http://schemas.microsoft.com/office/drawing/2014/main" id="{F28F32D4-E3D4-413F-8F79-38F6A72501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3110719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latin typeface="+mj-lt"/>
              </a:rPr>
              <a:t>		</a:t>
            </a:r>
            <a:r>
              <a:rPr lang="en-US" sz="4400" dirty="0">
                <a:latin typeface="+mj-lt"/>
              </a:rPr>
              <a:t>Water Balance</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pic>
        <p:nvPicPr>
          <p:cNvPr id="2050" name="Immagine 44">
            <a:extLst>
              <a:ext uri="{FF2B5EF4-FFF2-40B4-BE49-F238E27FC236}">
                <a16:creationId xmlns:a16="http://schemas.microsoft.com/office/drawing/2014/main" id="{E6E84477-C9F0-4274-8491-30EE56F17D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7924" y="1893821"/>
            <a:ext cx="2774950" cy="28321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magine 46">
            <a:extLst>
              <a:ext uri="{FF2B5EF4-FFF2-40B4-BE49-F238E27FC236}">
                <a16:creationId xmlns:a16="http://schemas.microsoft.com/office/drawing/2014/main" id="{986AB2C2-A839-4DF3-B5C6-4DA38A0000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67426" y="1898517"/>
            <a:ext cx="2768600" cy="28511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Immagine 43">
            <a:extLst>
              <a:ext uri="{FF2B5EF4-FFF2-40B4-BE49-F238E27FC236}">
                <a16:creationId xmlns:a16="http://schemas.microsoft.com/office/drawing/2014/main" id="{03B67BE2-5A42-4716-9A26-902C4E2EF0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62709" y="1893821"/>
            <a:ext cx="2760663" cy="28511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Immagine 42">
            <a:extLst>
              <a:ext uri="{FF2B5EF4-FFF2-40B4-BE49-F238E27FC236}">
                <a16:creationId xmlns:a16="http://schemas.microsoft.com/office/drawing/2014/main" id="{8CD87393-F205-47E9-A315-09692079441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3682" y="1849371"/>
            <a:ext cx="2784475" cy="287655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DAB282EE-C549-4885-BAFC-56D9B709CF9A}"/>
              </a:ext>
            </a:extLst>
          </p:cNvPr>
          <p:cNvSpPr txBox="1"/>
          <p:nvPr/>
        </p:nvSpPr>
        <p:spPr>
          <a:xfrm>
            <a:off x="9464317" y="4928937"/>
            <a:ext cx="2374817" cy="369332"/>
          </a:xfrm>
          <a:prstGeom prst="rect">
            <a:avLst/>
          </a:prstGeom>
          <a:noFill/>
        </p:spPr>
        <p:txBody>
          <a:bodyPr wrap="none" rtlCol="0">
            <a:spAutoFit/>
          </a:bodyPr>
          <a:lstStyle/>
          <a:p>
            <a:r>
              <a:rPr lang="it-IT" dirty="0">
                <a:latin typeface="+mj-lt"/>
              </a:rPr>
              <a:t>2050 – with new </a:t>
            </a:r>
            <a:r>
              <a:rPr lang="en-US" dirty="0">
                <a:latin typeface="+mj-lt"/>
              </a:rPr>
              <a:t>ponds</a:t>
            </a:r>
          </a:p>
        </p:txBody>
      </p:sp>
      <p:sp>
        <p:nvSpPr>
          <p:cNvPr id="12" name="CasellaDiTesto 11">
            <a:extLst>
              <a:ext uri="{FF2B5EF4-FFF2-40B4-BE49-F238E27FC236}">
                <a16:creationId xmlns:a16="http://schemas.microsoft.com/office/drawing/2014/main" id="{DFB74C91-C5C6-409C-B012-66568F975105}"/>
              </a:ext>
            </a:extLst>
          </p:cNvPr>
          <p:cNvSpPr txBox="1"/>
          <p:nvPr/>
        </p:nvSpPr>
        <p:spPr>
          <a:xfrm>
            <a:off x="6297690" y="4928937"/>
            <a:ext cx="2695418" cy="369332"/>
          </a:xfrm>
          <a:prstGeom prst="rect">
            <a:avLst/>
          </a:prstGeom>
          <a:noFill/>
        </p:spPr>
        <p:txBody>
          <a:bodyPr wrap="none" rtlCol="0">
            <a:spAutoFit/>
          </a:bodyPr>
          <a:lstStyle/>
          <a:p>
            <a:r>
              <a:rPr lang="en-US">
                <a:latin typeface="+mj-lt"/>
              </a:rPr>
              <a:t>2050 – without new ponds</a:t>
            </a:r>
          </a:p>
        </p:txBody>
      </p:sp>
      <p:sp>
        <p:nvSpPr>
          <p:cNvPr id="13" name="CasellaDiTesto 12">
            <a:extLst>
              <a:ext uri="{FF2B5EF4-FFF2-40B4-BE49-F238E27FC236}">
                <a16:creationId xmlns:a16="http://schemas.microsoft.com/office/drawing/2014/main" id="{ABB7AADD-EE02-45C8-9525-04DE6448D811}"/>
              </a:ext>
            </a:extLst>
          </p:cNvPr>
          <p:cNvSpPr txBox="1"/>
          <p:nvPr/>
        </p:nvSpPr>
        <p:spPr>
          <a:xfrm>
            <a:off x="3348968" y="4928937"/>
            <a:ext cx="2588144" cy="369332"/>
          </a:xfrm>
          <a:prstGeom prst="rect">
            <a:avLst/>
          </a:prstGeom>
          <a:noFill/>
        </p:spPr>
        <p:txBody>
          <a:bodyPr wrap="none" rtlCol="0">
            <a:spAutoFit/>
          </a:bodyPr>
          <a:lstStyle/>
          <a:p>
            <a:r>
              <a:rPr lang="en-US" dirty="0">
                <a:latin typeface="+mj-lt"/>
              </a:rPr>
              <a:t>Present</a:t>
            </a:r>
            <a:r>
              <a:rPr lang="it-IT" dirty="0">
                <a:latin typeface="+mj-lt"/>
              </a:rPr>
              <a:t> – with new </a:t>
            </a:r>
            <a:r>
              <a:rPr lang="en-US" dirty="0">
                <a:latin typeface="+mj-lt"/>
              </a:rPr>
              <a:t>ponds</a:t>
            </a:r>
          </a:p>
        </p:txBody>
      </p:sp>
      <p:sp>
        <p:nvSpPr>
          <p:cNvPr id="14" name="CasellaDiTesto 13">
            <a:extLst>
              <a:ext uri="{FF2B5EF4-FFF2-40B4-BE49-F238E27FC236}">
                <a16:creationId xmlns:a16="http://schemas.microsoft.com/office/drawing/2014/main" id="{CE3A646C-8C77-4D1C-95FF-B412F6903231}"/>
              </a:ext>
            </a:extLst>
          </p:cNvPr>
          <p:cNvSpPr txBox="1"/>
          <p:nvPr/>
        </p:nvSpPr>
        <p:spPr>
          <a:xfrm>
            <a:off x="183951" y="4928937"/>
            <a:ext cx="2903936" cy="369332"/>
          </a:xfrm>
          <a:prstGeom prst="rect">
            <a:avLst/>
          </a:prstGeom>
          <a:noFill/>
        </p:spPr>
        <p:txBody>
          <a:bodyPr wrap="none" rtlCol="0">
            <a:spAutoFit/>
          </a:bodyPr>
          <a:lstStyle/>
          <a:p>
            <a:r>
              <a:rPr lang="en-US" dirty="0">
                <a:latin typeface="+mj-lt"/>
              </a:rPr>
              <a:t>Present – without new ponds</a:t>
            </a:r>
          </a:p>
        </p:txBody>
      </p:sp>
      <p:sp>
        <p:nvSpPr>
          <p:cNvPr id="6" name="CasellaDiTesto 5">
            <a:extLst>
              <a:ext uri="{FF2B5EF4-FFF2-40B4-BE49-F238E27FC236}">
                <a16:creationId xmlns:a16="http://schemas.microsoft.com/office/drawing/2014/main" id="{71CD5B7E-69B8-44E3-86B7-97409BAFE03B}"/>
              </a:ext>
            </a:extLst>
          </p:cNvPr>
          <p:cNvSpPr txBox="1"/>
          <p:nvPr/>
        </p:nvSpPr>
        <p:spPr>
          <a:xfrm>
            <a:off x="243682" y="1242406"/>
            <a:ext cx="4645952" cy="461665"/>
          </a:xfrm>
          <a:prstGeom prst="rect">
            <a:avLst/>
          </a:prstGeom>
          <a:noFill/>
        </p:spPr>
        <p:txBody>
          <a:bodyPr wrap="none" rtlCol="0">
            <a:spAutoFit/>
          </a:bodyPr>
          <a:lstStyle/>
          <a:p>
            <a:r>
              <a:rPr lang="en-US" sz="2400" dirty="0">
                <a:latin typeface="+mj-lt"/>
              </a:rPr>
              <a:t>Water Availability in summer season</a:t>
            </a:r>
          </a:p>
        </p:txBody>
      </p:sp>
      <p:sp>
        <p:nvSpPr>
          <p:cNvPr id="8" name="CasellaDiTesto 7">
            <a:extLst>
              <a:ext uri="{FF2B5EF4-FFF2-40B4-BE49-F238E27FC236}">
                <a16:creationId xmlns:a16="http://schemas.microsoft.com/office/drawing/2014/main" id="{906C6D96-E383-4E76-B1B3-D14DF2A64993}"/>
              </a:ext>
            </a:extLst>
          </p:cNvPr>
          <p:cNvSpPr txBox="1"/>
          <p:nvPr/>
        </p:nvSpPr>
        <p:spPr>
          <a:xfrm>
            <a:off x="243682" y="5615594"/>
            <a:ext cx="11744325" cy="1015663"/>
          </a:xfrm>
          <a:prstGeom prst="rect">
            <a:avLst/>
          </a:prstGeom>
          <a:noFill/>
        </p:spPr>
        <p:txBody>
          <a:bodyPr wrap="square" rtlCol="0">
            <a:spAutoFit/>
          </a:bodyPr>
          <a:lstStyle/>
          <a:p>
            <a:r>
              <a:rPr lang="en-US" sz="2000" dirty="0">
                <a:latin typeface="+mj-lt"/>
              </a:rPr>
              <a:t>Appreciable improved variability of flows in summer when adopting new water retention ponds, especially in downstream basins, maintaining water in the river above the MEF (minimum environmental flow). </a:t>
            </a:r>
          </a:p>
          <a:p>
            <a:r>
              <a:rPr lang="en-US" sz="2000" dirty="0">
                <a:latin typeface="+mj-lt"/>
              </a:rPr>
              <a:t>Other indexes show similar behaviour.</a:t>
            </a:r>
          </a:p>
        </p:txBody>
      </p:sp>
      <p:pic>
        <p:nvPicPr>
          <p:cNvPr id="16" name="Immagine 15">
            <a:extLst>
              <a:ext uri="{FF2B5EF4-FFF2-40B4-BE49-F238E27FC236}">
                <a16:creationId xmlns:a16="http://schemas.microsoft.com/office/drawing/2014/main" id="{1455A39E-4750-460C-A062-C479F91C0C49}"/>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7" name="Immagine 16">
            <a:extLst>
              <a:ext uri="{FF2B5EF4-FFF2-40B4-BE49-F238E27FC236}">
                <a16:creationId xmlns:a16="http://schemas.microsoft.com/office/drawing/2014/main" id="{86F5B19F-57AB-4722-9A03-30B67F0E5F0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543116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latin typeface="+mj-lt"/>
              </a:rPr>
              <a:t>		</a:t>
            </a:r>
            <a:r>
              <a:rPr lang="en-US" sz="4400" dirty="0">
                <a:latin typeface="+mj-lt"/>
              </a:rPr>
              <a:t>Value &amp; Costs</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graphicFrame>
        <p:nvGraphicFramePr>
          <p:cNvPr id="3" name="Tabella 2">
            <a:extLst>
              <a:ext uri="{FF2B5EF4-FFF2-40B4-BE49-F238E27FC236}">
                <a16:creationId xmlns:a16="http://schemas.microsoft.com/office/drawing/2014/main" id="{97B86B36-ED14-4ECD-A024-B689782CC9B2}"/>
              </a:ext>
            </a:extLst>
          </p:cNvPr>
          <p:cNvGraphicFramePr>
            <a:graphicFrameLocks noGrp="1"/>
          </p:cNvGraphicFramePr>
          <p:nvPr>
            <p:extLst>
              <p:ext uri="{D42A27DB-BD31-4B8C-83A1-F6EECF244321}">
                <p14:modId xmlns:p14="http://schemas.microsoft.com/office/powerpoint/2010/main" val="2075737082"/>
              </p:ext>
            </p:extLst>
          </p:nvPr>
        </p:nvGraphicFramePr>
        <p:xfrm>
          <a:off x="371793" y="1939113"/>
          <a:ext cx="11448414" cy="1319784"/>
        </p:xfrm>
        <a:graphic>
          <a:graphicData uri="http://schemas.openxmlformats.org/drawingml/2006/table">
            <a:tbl>
              <a:tblPr firstCol="1" bandRow="1">
                <a:tableStyleId>{5C22544A-7EE6-4342-B048-85BDC9FD1C3A}</a:tableStyleId>
              </a:tblPr>
              <a:tblGrid>
                <a:gridCol w="1645467">
                  <a:extLst>
                    <a:ext uri="{9D8B030D-6E8A-4147-A177-3AD203B41FA5}">
                      <a16:colId xmlns:a16="http://schemas.microsoft.com/office/drawing/2014/main" val="1442455242"/>
                    </a:ext>
                  </a:extLst>
                </a:gridCol>
                <a:gridCol w="2973523">
                  <a:extLst>
                    <a:ext uri="{9D8B030D-6E8A-4147-A177-3AD203B41FA5}">
                      <a16:colId xmlns:a16="http://schemas.microsoft.com/office/drawing/2014/main" val="1727177686"/>
                    </a:ext>
                  </a:extLst>
                </a:gridCol>
                <a:gridCol w="6829424">
                  <a:extLst>
                    <a:ext uri="{9D8B030D-6E8A-4147-A177-3AD203B41FA5}">
                      <a16:colId xmlns:a16="http://schemas.microsoft.com/office/drawing/2014/main" val="440647900"/>
                    </a:ext>
                  </a:extLst>
                </a:gridCol>
              </a:tblGrid>
              <a:tr h="0">
                <a:tc>
                  <a:txBody>
                    <a:bodyPr/>
                    <a:lstStyle/>
                    <a:p>
                      <a:pPr>
                        <a:lnSpc>
                          <a:spcPct val="115000"/>
                        </a:lnSpc>
                        <a:spcAft>
                          <a:spcPts val="0"/>
                        </a:spcAft>
                      </a:pPr>
                      <a:r>
                        <a:rPr lang="en-GB" sz="2000" dirty="0">
                          <a:effectLst/>
                          <a:latin typeface="+mj-lt"/>
                        </a:rPr>
                        <a:t>Value</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GB" sz="2000">
                          <a:effectLst/>
                          <a:latin typeface="+mj-lt"/>
                        </a:rPr>
                        <a:t>0.7-1.3 €/m</a:t>
                      </a:r>
                      <a:r>
                        <a:rPr lang="en-GB" sz="2000" baseline="30000">
                          <a:effectLst/>
                          <a:latin typeface="+mj-lt"/>
                        </a:rPr>
                        <a:t>3</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GB" sz="2000">
                          <a:effectLst/>
                          <a:latin typeface="+mj-lt"/>
                        </a:rPr>
                        <a:t>Extra revenues of kiwi production supported by ponds irrigation</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8196581"/>
                  </a:ext>
                </a:extLst>
              </a:tr>
              <a:tr h="188310">
                <a:tc>
                  <a:txBody>
                    <a:bodyPr/>
                    <a:lstStyle/>
                    <a:p>
                      <a:pPr>
                        <a:lnSpc>
                          <a:spcPct val="115000"/>
                        </a:lnSpc>
                        <a:spcAft>
                          <a:spcPts val="0"/>
                        </a:spcAft>
                      </a:pPr>
                      <a:r>
                        <a:rPr lang="en-GB" sz="2000">
                          <a:effectLst/>
                          <a:latin typeface="+mj-lt"/>
                        </a:rPr>
                        <a:t>Cost grey</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GB" sz="2000">
                          <a:effectLst/>
                          <a:latin typeface="+mj-lt"/>
                        </a:rPr>
                        <a:t>12 €/m</a:t>
                      </a:r>
                      <a:r>
                        <a:rPr lang="en-GB" sz="2000" baseline="30000">
                          <a:effectLst/>
                          <a:latin typeface="+mj-lt"/>
                        </a:rPr>
                        <a:t>3</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GB" sz="2000">
                          <a:effectLst/>
                          <a:latin typeface="+mj-lt"/>
                        </a:rPr>
                        <a:t>Construction cost for traditional ponds</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2143555"/>
                  </a:ext>
                </a:extLst>
              </a:tr>
              <a:tr h="0">
                <a:tc rowSpan="2">
                  <a:txBody>
                    <a:bodyPr/>
                    <a:lstStyle/>
                    <a:p>
                      <a:pPr>
                        <a:lnSpc>
                          <a:spcPct val="115000"/>
                        </a:lnSpc>
                        <a:spcAft>
                          <a:spcPts val="0"/>
                        </a:spcAft>
                      </a:pPr>
                      <a:r>
                        <a:rPr lang="en-GB" sz="2000">
                          <a:effectLst/>
                          <a:latin typeface="+mj-lt"/>
                        </a:rPr>
                        <a:t>Cost green</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GB" sz="2000">
                          <a:effectLst/>
                          <a:latin typeface="+mj-lt"/>
                        </a:rPr>
                        <a:t>14 €/m</a:t>
                      </a:r>
                      <a:r>
                        <a:rPr lang="en-GB" sz="2000" baseline="30000">
                          <a:effectLst/>
                          <a:latin typeface="+mj-lt"/>
                        </a:rPr>
                        <a:t>3</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GB" sz="2000">
                          <a:effectLst/>
                          <a:latin typeface="+mj-lt"/>
                        </a:rPr>
                        <a:t>Construction cost for green ponds</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607066"/>
                  </a:ext>
                </a:extLst>
              </a:tr>
              <a:tr h="0">
                <a:tc vMerge="1">
                  <a:txBody>
                    <a:bodyPr/>
                    <a:lstStyle/>
                    <a:p>
                      <a:endParaRPr lang="en-GB"/>
                    </a:p>
                  </a:txBody>
                  <a:tcPr/>
                </a:tc>
                <a:tc>
                  <a:txBody>
                    <a:bodyPr/>
                    <a:lstStyle/>
                    <a:p>
                      <a:pPr>
                        <a:lnSpc>
                          <a:spcPct val="115000"/>
                        </a:lnSpc>
                        <a:spcAft>
                          <a:spcPts val="0"/>
                        </a:spcAft>
                      </a:pPr>
                      <a:r>
                        <a:rPr lang="en-GB" sz="2000" dirty="0">
                          <a:effectLst/>
                          <a:latin typeface="+mj-lt"/>
                        </a:rPr>
                        <a:t>0.03-0.05 €/m</a:t>
                      </a:r>
                      <a:r>
                        <a:rPr lang="en-GB" sz="2000" baseline="30000" dirty="0">
                          <a:effectLst/>
                          <a:latin typeface="+mj-lt"/>
                        </a:rPr>
                        <a:t>3</a:t>
                      </a:r>
                      <a:r>
                        <a:rPr lang="en-GB" sz="2000" dirty="0">
                          <a:effectLst/>
                          <a:latin typeface="+mj-lt"/>
                        </a:rPr>
                        <a:t>/year*</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GB" sz="2000" dirty="0">
                          <a:effectLst/>
                          <a:latin typeface="+mj-lt"/>
                        </a:rPr>
                        <a:t>Cost of loss production due to a reduction in crops area</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3025932"/>
                  </a:ext>
                </a:extLst>
              </a:tr>
            </a:tbl>
          </a:graphicData>
        </a:graphic>
      </p:graphicFrame>
      <p:sp>
        <p:nvSpPr>
          <p:cNvPr id="5" name="Rettangolo 4">
            <a:extLst>
              <a:ext uri="{FF2B5EF4-FFF2-40B4-BE49-F238E27FC236}">
                <a16:creationId xmlns:a16="http://schemas.microsoft.com/office/drawing/2014/main" id="{C47CF97D-4B5C-4084-B7CE-098B4EEA81DA}"/>
              </a:ext>
            </a:extLst>
          </p:cNvPr>
          <p:cNvSpPr/>
          <p:nvPr/>
        </p:nvSpPr>
        <p:spPr>
          <a:xfrm>
            <a:off x="9068748" y="3257551"/>
            <a:ext cx="2751459" cy="338554"/>
          </a:xfrm>
          <a:prstGeom prst="rect">
            <a:avLst/>
          </a:prstGeom>
        </p:spPr>
        <p:txBody>
          <a:bodyPr wrap="none">
            <a:spAutoFit/>
          </a:bodyPr>
          <a:lstStyle/>
          <a:p>
            <a:r>
              <a:rPr lang="en-GB" sz="1600" i="1" dirty="0">
                <a:latin typeface="+mj-lt"/>
                <a:ea typeface="Calibri" panose="020F0502020204030204" pitchFamily="34" charset="0"/>
              </a:rPr>
              <a:t>*referred to a 50.000 m</a:t>
            </a:r>
            <a:r>
              <a:rPr lang="en-GB" sz="1600" i="1" baseline="30000" dirty="0">
                <a:latin typeface="+mj-lt"/>
                <a:ea typeface="Calibri" panose="020F0502020204030204" pitchFamily="34" charset="0"/>
              </a:rPr>
              <a:t>3</a:t>
            </a:r>
            <a:r>
              <a:rPr lang="en-GB" sz="1600" i="1" dirty="0">
                <a:latin typeface="+mj-lt"/>
                <a:ea typeface="Calibri" panose="020F0502020204030204" pitchFamily="34" charset="0"/>
              </a:rPr>
              <a:t> pond.</a:t>
            </a:r>
            <a:endParaRPr lang="en-GB" sz="1600" dirty="0">
              <a:latin typeface="+mj-lt"/>
            </a:endParaRPr>
          </a:p>
        </p:txBody>
      </p:sp>
      <p:sp>
        <p:nvSpPr>
          <p:cNvPr id="2" name="CasellaDiTesto 1">
            <a:extLst>
              <a:ext uri="{FF2B5EF4-FFF2-40B4-BE49-F238E27FC236}">
                <a16:creationId xmlns:a16="http://schemas.microsoft.com/office/drawing/2014/main" id="{EF2D6199-490C-462C-8E24-4CC3A8A817E9}"/>
              </a:ext>
            </a:extLst>
          </p:cNvPr>
          <p:cNvSpPr txBox="1"/>
          <p:nvPr/>
        </p:nvSpPr>
        <p:spPr>
          <a:xfrm>
            <a:off x="371793" y="1309501"/>
            <a:ext cx="5548891" cy="400110"/>
          </a:xfrm>
          <a:prstGeom prst="rect">
            <a:avLst/>
          </a:prstGeom>
          <a:noFill/>
        </p:spPr>
        <p:txBody>
          <a:bodyPr wrap="none" rtlCol="0">
            <a:spAutoFit/>
          </a:bodyPr>
          <a:lstStyle/>
          <a:p>
            <a:r>
              <a:rPr lang="en-US" sz="2000">
                <a:latin typeface="+mj-lt"/>
              </a:rPr>
              <a:t>Values and costs of ponds resulted for 1m3 of water</a:t>
            </a:r>
          </a:p>
        </p:txBody>
      </p:sp>
      <p:sp>
        <p:nvSpPr>
          <p:cNvPr id="6" name="CasellaDiTesto 5">
            <a:extLst>
              <a:ext uri="{FF2B5EF4-FFF2-40B4-BE49-F238E27FC236}">
                <a16:creationId xmlns:a16="http://schemas.microsoft.com/office/drawing/2014/main" id="{7EA0BBF3-5F0A-47E2-8282-0F0F57CEFF67}"/>
              </a:ext>
            </a:extLst>
          </p:cNvPr>
          <p:cNvSpPr txBox="1"/>
          <p:nvPr/>
        </p:nvSpPr>
        <p:spPr>
          <a:xfrm>
            <a:off x="838200" y="3929110"/>
            <a:ext cx="8595879" cy="2646878"/>
          </a:xfrm>
          <a:prstGeom prst="rect">
            <a:avLst/>
          </a:prstGeom>
          <a:noFill/>
        </p:spPr>
        <p:txBody>
          <a:bodyPr wrap="none" rtlCol="0">
            <a:spAutoFit/>
          </a:bodyPr>
          <a:lstStyle/>
          <a:p>
            <a:r>
              <a:rPr lang="en-US" sz="2000" b="1" dirty="0">
                <a:solidFill>
                  <a:schemeClr val="accent1"/>
                </a:solidFill>
                <a:latin typeface="+mj-lt"/>
              </a:rPr>
              <a:t>Co-benefits:</a:t>
            </a:r>
          </a:p>
          <a:p>
            <a:pPr marL="285750" indent="-285750">
              <a:buFont typeface="Arial" panose="020B0604020202020204" pitchFamily="34" charset="0"/>
              <a:buChar char="•"/>
            </a:pPr>
            <a:r>
              <a:rPr lang="en-US" dirty="0">
                <a:latin typeface="+mj-lt"/>
              </a:rPr>
              <a:t>Increasing presence of vegetation and fauna around and within ponds</a:t>
            </a:r>
          </a:p>
          <a:p>
            <a:pPr marL="285750" indent="-285750">
              <a:buFont typeface="Arial" panose="020B0604020202020204" pitchFamily="34" charset="0"/>
              <a:buChar char="•"/>
            </a:pPr>
            <a:r>
              <a:rPr lang="en-US" dirty="0">
                <a:latin typeface="+mj-lt"/>
              </a:rPr>
              <a:t>Ancillary social and economic activities (wood production, social and educational farms)</a:t>
            </a:r>
          </a:p>
          <a:p>
            <a:pPr marL="285750" indent="-285750">
              <a:buFont typeface="Arial" panose="020B0604020202020204" pitchFamily="34" charset="0"/>
              <a:buChar char="•"/>
            </a:pPr>
            <a:endParaRPr lang="en-US" dirty="0">
              <a:latin typeface="+mj-lt"/>
            </a:endParaRPr>
          </a:p>
          <a:p>
            <a:r>
              <a:rPr lang="en-US" sz="2000" b="1" dirty="0">
                <a:solidFill>
                  <a:schemeClr val="accent1"/>
                </a:solidFill>
                <a:latin typeface="+mj-lt"/>
              </a:rPr>
              <a:t>Barriers:</a:t>
            </a:r>
          </a:p>
          <a:p>
            <a:pPr marL="285750" indent="-285750">
              <a:buFont typeface="Arial" panose="020B0604020202020204" pitchFamily="34" charset="0"/>
              <a:buChar char="•"/>
            </a:pPr>
            <a:r>
              <a:rPr lang="en-US" dirty="0">
                <a:latin typeface="+mj-lt"/>
              </a:rPr>
              <a:t>Higher space need</a:t>
            </a:r>
          </a:p>
          <a:p>
            <a:pPr marL="285750" indent="-285750">
              <a:buFont typeface="Arial" panose="020B0604020202020204" pitchFamily="34" charset="0"/>
              <a:buChar char="•"/>
            </a:pPr>
            <a:r>
              <a:rPr lang="en-US" dirty="0">
                <a:latin typeface="+mj-lt"/>
              </a:rPr>
              <a:t>Mandatory fences installation for safety </a:t>
            </a:r>
          </a:p>
          <a:p>
            <a:pPr marL="285750" indent="-285750">
              <a:buFont typeface="Arial" panose="020B0604020202020204" pitchFamily="34" charset="0"/>
              <a:buChar char="•"/>
            </a:pPr>
            <a:r>
              <a:rPr lang="en-US" dirty="0">
                <a:latin typeface="+mj-lt"/>
              </a:rPr>
              <a:t>Additional cost of vegetation maintenance, banks stability</a:t>
            </a:r>
          </a:p>
          <a:p>
            <a:pPr marL="285750" indent="-285750">
              <a:buFont typeface="Arial" panose="020B0604020202020204" pitchFamily="34" charset="0"/>
              <a:buChar char="•"/>
            </a:pPr>
            <a:r>
              <a:rPr lang="en-US" dirty="0">
                <a:latin typeface="+mj-lt"/>
              </a:rPr>
              <a:t>Difficulties to access to funding support</a:t>
            </a:r>
          </a:p>
        </p:txBody>
      </p:sp>
      <p:pic>
        <p:nvPicPr>
          <p:cNvPr id="9" name="Immagine 8">
            <a:extLst>
              <a:ext uri="{FF2B5EF4-FFF2-40B4-BE49-F238E27FC236}">
                <a16:creationId xmlns:a16="http://schemas.microsoft.com/office/drawing/2014/main" id="{280769FC-18E1-441C-89B1-4C1319A9263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0" name="Immagine 9">
            <a:extLst>
              <a:ext uri="{FF2B5EF4-FFF2-40B4-BE49-F238E27FC236}">
                <a16:creationId xmlns:a16="http://schemas.microsoft.com/office/drawing/2014/main" id="{C4A13600-30FF-48E5-B9AD-4F2A4158E58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162664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9440FDC-5BDE-4410-8854-FA702EE1036B}"/>
              </a:ext>
            </a:extLst>
          </p:cNvPr>
          <p:cNvSpPr/>
          <p:nvPr/>
        </p:nvSpPr>
        <p:spPr>
          <a:xfrm>
            <a:off x="0" y="0"/>
            <a:ext cx="12192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a:latin typeface="+mj-lt"/>
              </a:rPr>
              <a:t>		</a:t>
            </a:r>
            <a:r>
              <a:rPr lang="en-US" sz="4400">
                <a:latin typeface="+mj-lt"/>
              </a:rPr>
              <a:t>Business model schemes</a:t>
            </a:r>
          </a:p>
        </p:txBody>
      </p:sp>
      <p:sp>
        <p:nvSpPr>
          <p:cNvPr id="7" name="Ovale 6">
            <a:extLst>
              <a:ext uri="{FF2B5EF4-FFF2-40B4-BE49-F238E27FC236}">
                <a16:creationId xmlns:a16="http://schemas.microsoft.com/office/drawing/2014/main" id="{3A92194A-AFC9-4145-84F0-20FAD9B73495}"/>
              </a:ext>
            </a:extLst>
          </p:cNvPr>
          <p:cNvSpPr/>
          <p:nvPr/>
        </p:nvSpPr>
        <p:spPr>
          <a:xfrm>
            <a:off x="381000" y="81213"/>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pic>
        <p:nvPicPr>
          <p:cNvPr id="15" name="Graphic 6">
            <a:extLst>
              <a:ext uri="{FF2B5EF4-FFF2-40B4-BE49-F238E27FC236}">
                <a16:creationId xmlns:a16="http://schemas.microsoft.com/office/drawing/2014/main" id="{B813D6FC-9C8E-4E1D-BFE3-CF55F557D4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679" y="174309"/>
            <a:ext cx="721042" cy="721042"/>
          </a:xfrm>
          <a:prstGeom prst="rect">
            <a:avLst/>
          </a:prstGeom>
        </p:spPr>
      </p:pic>
      <p:sp>
        <p:nvSpPr>
          <p:cNvPr id="3" name="CasellaDiTesto 2">
            <a:extLst>
              <a:ext uri="{FF2B5EF4-FFF2-40B4-BE49-F238E27FC236}">
                <a16:creationId xmlns:a16="http://schemas.microsoft.com/office/drawing/2014/main" id="{D5CF3112-D0EB-441F-8554-2DCBCE03262F}"/>
              </a:ext>
            </a:extLst>
          </p:cNvPr>
          <p:cNvSpPr txBox="1"/>
          <p:nvPr/>
        </p:nvSpPr>
        <p:spPr>
          <a:xfrm>
            <a:off x="381000" y="1247774"/>
            <a:ext cx="11315698" cy="707886"/>
          </a:xfrm>
          <a:prstGeom prst="rect">
            <a:avLst/>
          </a:prstGeom>
          <a:noFill/>
        </p:spPr>
        <p:txBody>
          <a:bodyPr wrap="square" rtlCol="0">
            <a:spAutoFit/>
          </a:bodyPr>
          <a:lstStyle/>
          <a:p>
            <a:pPr algn="just"/>
            <a:r>
              <a:rPr lang="en-US" sz="2000" dirty="0">
                <a:latin typeface="+mj-lt"/>
              </a:rPr>
              <a:t>Incentive business models to compensate land and production lost due to construction or conversion of water retention ponds in a greener approach</a:t>
            </a:r>
          </a:p>
        </p:txBody>
      </p:sp>
      <p:sp>
        <p:nvSpPr>
          <p:cNvPr id="5" name="CasellaDiTesto 4">
            <a:extLst>
              <a:ext uri="{FF2B5EF4-FFF2-40B4-BE49-F238E27FC236}">
                <a16:creationId xmlns:a16="http://schemas.microsoft.com/office/drawing/2014/main" id="{B3513CC1-F7AA-46A2-9D78-0BC4DFC33013}"/>
              </a:ext>
            </a:extLst>
          </p:cNvPr>
          <p:cNvSpPr txBox="1"/>
          <p:nvPr/>
        </p:nvSpPr>
        <p:spPr>
          <a:xfrm>
            <a:off x="781049" y="2251025"/>
            <a:ext cx="10915649" cy="1785104"/>
          </a:xfrm>
          <a:prstGeom prst="rect">
            <a:avLst/>
          </a:prstGeom>
          <a:noFill/>
        </p:spPr>
        <p:txBody>
          <a:bodyPr wrap="square" rtlCol="0">
            <a:spAutoFit/>
          </a:bodyPr>
          <a:lstStyle/>
          <a:p>
            <a:pPr algn="just"/>
            <a:r>
              <a:rPr lang="en-US" sz="2400" b="1" dirty="0">
                <a:solidFill>
                  <a:schemeClr val="accent1"/>
                </a:solidFill>
                <a:latin typeface="+mj-lt"/>
              </a:rPr>
              <a:t>Land swap (‘</a:t>
            </a:r>
            <a:r>
              <a:rPr lang="en-US" sz="2400" b="1" dirty="0" err="1">
                <a:solidFill>
                  <a:schemeClr val="accent1"/>
                </a:solidFill>
                <a:latin typeface="+mj-lt"/>
              </a:rPr>
              <a:t>comunalie</a:t>
            </a:r>
            <a:r>
              <a:rPr lang="en-US" sz="2400" b="1" dirty="0">
                <a:solidFill>
                  <a:schemeClr val="accent1"/>
                </a:solidFill>
                <a:latin typeface="+mj-lt"/>
              </a:rPr>
              <a:t>’)</a:t>
            </a:r>
          </a:p>
          <a:p>
            <a:pPr algn="just">
              <a:spcAft>
                <a:spcPts val="1200"/>
              </a:spcAft>
            </a:pPr>
            <a:r>
              <a:rPr lang="en-US" dirty="0">
                <a:latin typeface="+mj-lt"/>
              </a:rPr>
              <a:t>	</a:t>
            </a:r>
            <a:r>
              <a:rPr lang="en-US" sz="2000" dirty="0">
                <a:latin typeface="+mj-lt"/>
              </a:rPr>
              <a:t>compensation based on the corresponding to the farmers a share of publicly owned land or 	collectively produced crop yield from the common lands equivalent to the land lost. </a:t>
            </a:r>
            <a:endParaRPr lang="en-US" dirty="0">
              <a:latin typeface="+mj-lt"/>
            </a:endParaRPr>
          </a:p>
          <a:p>
            <a:pPr algn="just"/>
            <a:r>
              <a:rPr lang="en-US" i="1" dirty="0">
                <a:latin typeface="+mj-lt"/>
              </a:rPr>
              <a:t>In </a:t>
            </a:r>
            <a:r>
              <a:rPr lang="en-US" i="1" dirty="0" err="1">
                <a:latin typeface="+mj-lt"/>
              </a:rPr>
              <a:t>Lamone</a:t>
            </a:r>
            <a:r>
              <a:rPr lang="en-US" i="1" dirty="0">
                <a:latin typeface="+mj-lt"/>
              </a:rPr>
              <a:t> river basin, this scheme could compensate the construction of around 215 new ponds of 50.000 m</a:t>
            </a:r>
            <a:r>
              <a:rPr lang="en-US" i="1" baseline="30000" dirty="0">
                <a:latin typeface="+mj-lt"/>
              </a:rPr>
              <a:t>3</a:t>
            </a:r>
            <a:r>
              <a:rPr lang="en-US" i="1" dirty="0">
                <a:latin typeface="+mj-lt"/>
              </a:rPr>
              <a:t> of water volume.</a:t>
            </a:r>
          </a:p>
        </p:txBody>
      </p:sp>
      <p:sp>
        <p:nvSpPr>
          <p:cNvPr id="8" name="CasellaDiTesto 7">
            <a:extLst>
              <a:ext uri="{FF2B5EF4-FFF2-40B4-BE49-F238E27FC236}">
                <a16:creationId xmlns:a16="http://schemas.microsoft.com/office/drawing/2014/main" id="{436820D3-23EF-4D65-8734-DBF3EEBC4075}"/>
              </a:ext>
            </a:extLst>
          </p:cNvPr>
          <p:cNvSpPr txBox="1"/>
          <p:nvPr/>
        </p:nvSpPr>
        <p:spPr>
          <a:xfrm>
            <a:off x="781049" y="4343400"/>
            <a:ext cx="10915649" cy="1785104"/>
          </a:xfrm>
          <a:prstGeom prst="rect">
            <a:avLst/>
          </a:prstGeom>
          <a:noFill/>
        </p:spPr>
        <p:txBody>
          <a:bodyPr wrap="square" rtlCol="0">
            <a:spAutoFit/>
          </a:bodyPr>
          <a:lstStyle/>
          <a:p>
            <a:pPr algn="just"/>
            <a:r>
              <a:rPr lang="en-US" sz="2400" b="1" dirty="0">
                <a:solidFill>
                  <a:schemeClr val="accent1"/>
                </a:solidFill>
                <a:latin typeface="+mj-lt"/>
              </a:rPr>
              <a:t>Tradable Development Rights (TDR)</a:t>
            </a:r>
          </a:p>
          <a:p>
            <a:pPr algn="just">
              <a:spcAft>
                <a:spcPts val="1200"/>
              </a:spcAft>
            </a:pPr>
            <a:r>
              <a:rPr lang="en-US" dirty="0">
                <a:latin typeface="+mj-lt"/>
              </a:rPr>
              <a:t>	</a:t>
            </a:r>
            <a:r>
              <a:rPr lang="en-US" sz="2000" dirty="0">
                <a:latin typeface="+mj-lt"/>
              </a:rPr>
              <a:t>compensation based on rewarding farmers in monetary term converting the land lost in TDR. 	TDR represent a share of developable land rights to build.</a:t>
            </a:r>
            <a:endParaRPr lang="en-US" dirty="0">
              <a:latin typeface="+mj-lt"/>
            </a:endParaRPr>
          </a:p>
          <a:p>
            <a:pPr algn="just"/>
            <a:r>
              <a:rPr lang="en-US" i="1" dirty="0">
                <a:latin typeface="+mj-lt"/>
              </a:rPr>
              <a:t>In </a:t>
            </a:r>
            <a:r>
              <a:rPr lang="en-US" i="1" dirty="0" err="1">
                <a:latin typeface="+mj-lt"/>
              </a:rPr>
              <a:t>Lamone</a:t>
            </a:r>
            <a:r>
              <a:rPr lang="en-US" i="1" dirty="0">
                <a:latin typeface="+mj-lt"/>
              </a:rPr>
              <a:t> river basin, developable land TDR value around 30 €/m</a:t>
            </a:r>
            <a:r>
              <a:rPr lang="en-US" i="1" baseline="30000" dirty="0">
                <a:latin typeface="+mj-lt"/>
              </a:rPr>
              <a:t>2</a:t>
            </a:r>
            <a:r>
              <a:rPr lang="en-US" i="1" dirty="0">
                <a:latin typeface="+mj-lt"/>
              </a:rPr>
              <a:t> and could compensate the construction of around 95 new ponds of 50.000m3 of water volume.</a:t>
            </a:r>
          </a:p>
        </p:txBody>
      </p:sp>
      <p:pic>
        <p:nvPicPr>
          <p:cNvPr id="9" name="Immagine 8">
            <a:extLst>
              <a:ext uri="{FF2B5EF4-FFF2-40B4-BE49-F238E27FC236}">
                <a16:creationId xmlns:a16="http://schemas.microsoft.com/office/drawing/2014/main" id="{01688134-D66C-47EE-8A65-7149E1A4340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13" t="26431" r="20002" b="29694"/>
          <a:stretch/>
        </p:blipFill>
        <p:spPr>
          <a:xfrm>
            <a:off x="8905875" y="0"/>
            <a:ext cx="1343025" cy="995614"/>
          </a:xfrm>
          <a:prstGeom prst="rect">
            <a:avLst/>
          </a:prstGeom>
        </p:spPr>
      </p:pic>
      <p:pic>
        <p:nvPicPr>
          <p:cNvPr id="10" name="Immagine 9">
            <a:extLst>
              <a:ext uri="{FF2B5EF4-FFF2-40B4-BE49-F238E27FC236}">
                <a16:creationId xmlns:a16="http://schemas.microsoft.com/office/drawing/2014/main" id="{A0FE01B2-315F-4BDD-9610-470DD091BB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9993" y="276974"/>
            <a:ext cx="1620913" cy="548226"/>
          </a:xfrm>
          <a:prstGeom prst="rect">
            <a:avLst/>
          </a:prstGeom>
        </p:spPr>
      </p:pic>
    </p:spTree>
    <p:extLst>
      <p:ext uri="{BB962C8B-B14F-4D97-AF65-F5344CB8AC3E}">
        <p14:creationId xmlns:p14="http://schemas.microsoft.com/office/powerpoint/2010/main" val="40962426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1031</Words>
  <Application>Microsoft Office PowerPoint</Application>
  <PresentationFormat>Widescreen</PresentationFormat>
  <Paragraphs>94</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Calibri Light</vt:lpstr>
      <vt:lpstr>Tema di Office</vt:lpstr>
      <vt:lpstr> LANDSCAPE ELEMENTS FOR WATER RETENTION (LWR) IN A MOUNTAINOUS ENVIRONMENT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 water retention ponds for water management in agriculture</dc:title>
  <dc:creator>Andrea Staccione</dc:creator>
  <cp:lastModifiedBy>Paolo Mazzoli</cp:lastModifiedBy>
  <cp:revision>38</cp:revision>
  <dcterms:created xsi:type="dcterms:W3CDTF">2020-07-15T09:07:19Z</dcterms:created>
  <dcterms:modified xsi:type="dcterms:W3CDTF">2020-07-16T13:41:46Z</dcterms:modified>
</cp:coreProperties>
</file>