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494"/>
    <a:srgbClr val="FFD624"/>
    <a:srgbClr val="8DC440"/>
    <a:srgbClr val="3E6FD2"/>
    <a:srgbClr val="3166CF"/>
    <a:srgbClr val="2D5EC1"/>
    <a:srgbClr val="BDDEFF"/>
    <a:srgbClr val="99CCFF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50" autoAdjust="0"/>
    <p:restoredTop sz="94660"/>
  </p:normalViewPr>
  <p:slideViewPr>
    <p:cSldViewPr>
      <p:cViewPr varScale="1">
        <p:scale>
          <a:sx n="156" d="100"/>
          <a:sy n="156" d="100"/>
        </p:scale>
        <p:origin x="1410" y="102"/>
      </p:cViewPr>
      <p:guideLst>
        <p:guide orient="horz" pos="238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400" cy="496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45" tIns="45573" rIns="91145" bIns="45573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45" tIns="45573" rIns="91145" bIns="45573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672"/>
            <a:ext cx="2946400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45" tIns="45573" rIns="91145" bIns="45573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672"/>
            <a:ext cx="2946400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45" tIns="45573" rIns="91145" bIns="45573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621E4092-F653-4865-A58A-9BA039EF4C5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9826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400" cy="496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45" tIns="45573" rIns="91145" bIns="45573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45" tIns="45573" rIns="91145" bIns="45573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5630"/>
            <a:ext cx="5438775" cy="4467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45" tIns="45573" rIns="91145" bIns="455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672"/>
            <a:ext cx="2946400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45" tIns="45573" rIns="91145" bIns="45573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672"/>
            <a:ext cx="2946400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45" tIns="45573" rIns="91145" bIns="45573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A150FE18-679D-4464-BDC3-4260B105CF6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46507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50FE18-679D-4464-BDC3-4260B105CF63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3998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BA9F57FF-7166-44BB-A1DA-D5964F6052FE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E9AA2-1937-4F1B-A150-4293483B7BB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9362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9BBA9-D951-4E2B-B361-5F270B18F1B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421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B1722-1980-4C64-8CF6-2BAF6B5AF9B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056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34D98-D5AF-49F3-99D0-67A7EE0BE2E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8060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BC868-27F3-4CFA-B45D-00D21554BE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591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F0DF8-B522-482F-958B-42490A0328E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688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2DA9A-B554-4B6A-AFE7-165D764CE16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274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2249A-4AF8-4D41-ABBB-8B2389DABEE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486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241BE-1398-48B5-B134-4F92917E66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7987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BEBAE3-DD83-44EE-92BE-4D1F717D1DA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924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5735C010-8FC5-47EB-93EB-6820F206E5AC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rc-tim-support@ec.europa.eu" TargetMode="External"/><Relationship Id="rId4" Type="http://schemas.openxmlformats.org/officeDocument/2006/relationships/hyperlink" Target="https://www.timanalytics.eu/TimOpenAcces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?term=%22COVID-19%22+OR+Coronavirus+OR+%22Corona+virus%22+OR+%222019-nCoV%22+OR+%22SARS-CoV%22+OR+%22MERS-CoV%22+OR+%E2%80%9CSevere+Acute+Respiratory+Syndrome%E2%80%9D+OR+%E2%80%9CMiddle+East+Respiratory+Syndrome%E2%80%9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hyperlink" Target="https://www.who.int/emergencies/diseases/novel-coronavirus-2019/global-research-on-novel-coronavirus-2019-nco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manalytics.eu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ages.semanticscholar.org/coronavirus-research" TargetMode="External"/><Relationship Id="rId4" Type="http://schemas.openxmlformats.org/officeDocument/2006/relationships/hyperlink" Target="mailto:jrc-tim-support@ec.europa.e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57385"/>
            <a:ext cx="8344294" cy="426795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7117" y="1556791"/>
            <a:ext cx="1800200" cy="584775"/>
          </a:xfrm>
          <a:prstGeom prst="rect">
            <a:avLst/>
          </a:prstGeom>
          <a:solidFill>
            <a:srgbClr val="8DC440"/>
          </a:solidFill>
        </p:spPr>
        <p:txBody>
          <a:bodyPr wrap="square" rtlCol="0">
            <a:spAutoFit/>
          </a:bodyPr>
          <a:lstStyle/>
          <a:p>
            <a:r>
              <a:rPr lang="en-GB" sz="800" b="1" dirty="0"/>
              <a:t>2. Create a new dataset</a:t>
            </a:r>
          </a:p>
          <a:p>
            <a:r>
              <a:rPr lang="en-GB" sz="800" dirty="0"/>
              <a:t>Define a search string to select the relevant documents from the CORD-19 dataset</a:t>
            </a: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179512" y="2067991"/>
            <a:ext cx="0" cy="1233661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 flipH="1">
            <a:off x="179512" y="3284984"/>
            <a:ext cx="360040" cy="0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2123728" y="1556792"/>
            <a:ext cx="1800200" cy="584775"/>
          </a:xfrm>
          <a:prstGeom prst="rect">
            <a:avLst/>
          </a:prstGeom>
          <a:solidFill>
            <a:srgbClr val="8DC440"/>
          </a:solidFill>
        </p:spPr>
        <p:txBody>
          <a:bodyPr wrap="square" rtlCol="0">
            <a:spAutoFit/>
          </a:bodyPr>
          <a:lstStyle/>
          <a:p>
            <a:r>
              <a:rPr lang="en-GB" sz="800" b="1" dirty="0"/>
              <a:t>4. Choose visualisation</a:t>
            </a:r>
          </a:p>
          <a:p>
            <a:r>
              <a:rPr lang="en-GB" sz="800" dirty="0"/>
              <a:t>Navigate through different types of graphs</a:t>
            </a:r>
          </a:p>
          <a:p>
            <a:endParaRPr lang="en-GB" sz="800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2627784" y="1988840"/>
            <a:ext cx="0" cy="432048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7343800" y="3954542"/>
            <a:ext cx="1800200" cy="338554"/>
          </a:xfrm>
          <a:prstGeom prst="rect">
            <a:avLst/>
          </a:prstGeom>
          <a:solidFill>
            <a:srgbClr val="8DC440"/>
          </a:solidFill>
        </p:spPr>
        <p:txBody>
          <a:bodyPr wrap="square" rtlCol="0">
            <a:spAutoFit/>
          </a:bodyPr>
          <a:lstStyle/>
          <a:p>
            <a:r>
              <a:rPr lang="en-GB" sz="800" b="1" dirty="0"/>
              <a:t>Filter your data</a:t>
            </a:r>
          </a:p>
          <a:p>
            <a:r>
              <a:rPr lang="en-GB" sz="800" dirty="0"/>
              <a:t>Manage your filters</a:t>
            </a: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8256456" y="3723710"/>
            <a:ext cx="0" cy="230832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6948264" y="5589240"/>
            <a:ext cx="1800200" cy="584775"/>
          </a:xfrm>
          <a:prstGeom prst="rect">
            <a:avLst/>
          </a:prstGeom>
          <a:solidFill>
            <a:srgbClr val="8DC440"/>
          </a:solidFill>
        </p:spPr>
        <p:txBody>
          <a:bodyPr wrap="square" rtlCol="0">
            <a:spAutoFit/>
          </a:bodyPr>
          <a:lstStyle/>
          <a:p>
            <a:r>
              <a:rPr lang="en-GB" sz="800" b="1" dirty="0"/>
              <a:t>Navigate in time</a:t>
            </a:r>
          </a:p>
          <a:p>
            <a:r>
              <a:rPr lang="en-GB" sz="800" dirty="0"/>
              <a:t>Move the selectors to adapt the view to different times frames</a:t>
            </a: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6776372" y="5806827"/>
            <a:ext cx="0" cy="538534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/>
          <p:nvPr/>
        </p:nvCxnSpPr>
        <p:spPr bwMode="auto">
          <a:xfrm flipH="1">
            <a:off x="6776372" y="5820072"/>
            <a:ext cx="180020" cy="0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TextBox 31"/>
          <p:cNvSpPr txBox="1"/>
          <p:nvPr/>
        </p:nvSpPr>
        <p:spPr>
          <a:xfrm>
            <a:off x="251520" y="6351711"/>
            <a:ext cx="1584176" cy="461665"/>
          </a:xfrm>
          <a:prstGeom prst="rect">
            <a:avLst/>
          </a:prstGeom>
          <a:solidFill>
            <a:srgbClr val="8DC440"/>
          </a:solidFill>
        </p:spPr>
        <p:txBody>
          <a:bodyPr wrap="square" rtlCol="0">
            <a:spAutoFit/>
          </a:bodyPr>
          <a:lstStyle/>
          <a:p>
            <a:r>
              <a:rPr lang="en-GB" sz="800" b="1" dirty="0"/>
              <a:t>3. Browse your datasets</a:t>
            </a:r>
          </a:p>
          <a:p>
            <a:r>
              <a:rPr lang="en-GB" sz="800" dirty="0"/>
              <a:t>Select which dataset to visualise</a:t>
            </a: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361913" y="4509120"/>
            <a:ext cx="0" cy="1842591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Connector 33"/>
          <p:cNvCxnSpPr/>
          <p:nvPr/>
        </p:nvCxnSpPr>
        <p:spPr bwMode="auto">
          <a:xfrm flipH="1">
            <a:off x="347626" y="4496373"/>
            <a:ext cx="207754" cy="0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Box 37"/>
          <p:cNvSpPr txBox="1"/>
          <p:nvPr/>
        </p:nvSpPr>
        <p:spPr>
          <a:xfrm>
            <a:off x="7056039" y="1524728"/>
            <a:ext cx="1800200" cy="584775"/>
          </a:xfrm>
          <a:prstGeom prst="rect">
            <a:avLst/>
          </a:prstGeom>
          <a:solidFill>
            <a:srgbClr val="8DC440"/>
          </a:solidFill>
        </p:spPr>
        <p:txBody>
          <a:bodyPr wrap="square" rtlCol="0">
            <a:spAutoFit/>
          </a:bodyPr>
          <a:lstStyle/>
          <a:p>
            <a:r>
              <a:rPr lang="en-GB" sz="800" b="1" dirty="0"/>
              <a:t>Change your settings</a:t>
            </a:r>
          </a:p>
          <a:p>
            <a:r>
              <a:rPr lang="en-GB" sz="800" dirty="0"/>
              <a:t>Set a different background, straight edges or choose other available types of graphs</a:t>
            </a:r>
          </a:p>
        </p:txBody>
      </p:sp>
      <p:cxnSp>
        <p:nvCxnSpPr>
          <p:cNvPr id="39" name="Straight Connector 38"/>
          <p:cNvCxnSpPr/>
          <p:nvPr/>
        </p:nvCxnSpPr>
        <p:spPr bwMode="auto">
          <a:xfrm>
            <a:off x="8532546" y="2027356"/>
            <a:ext cx="0" cy="321524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Box 43"/>
          <p:cNvSpPr txBox="1"/>
          <p:nvPr/>
        </p:nvSpPr>
        <p:spPr>
          <a:xfrm>
            <a:off x="7356356" y="4653136"/>
            <a:ext cx="1743513" cy="584775"/>
          </a:xfrm>
          <a:prstGeom prst="rect">
            <a:avLst/>
          </a:prstGeom>
          <a:solidFill>
            <a:srgbClr val="8DC440"/>
          </a:solidFill>
        </p:spPr>
        <p:txBody>
          <a:bodyPr wrap="square" rtlCol="0">
            <a:spAutoFit/>
          </a:bodyPr>
          <a:lstStyle/>
          <a:p>
            <a:r>
              <a:rPr lang="en-GB" sz="800" b="1" dirty="0"/>
              <a:t>Change aspects of the graph</a:t>
            </a:r>
          </a:p>
          <a:p>
            <a:r>
              <a:rPr lang="en-GB" sz="800" dirty="0"/>
              <a:t>Modify parameters to change the visualisation</a:t>
            </a: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7010748" y="3113931"/>
            <a:ext cx="0" cy="1755229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 flipH="1">
            <a:off x="6996316" y="4869160"/>
            <a:ext cx="360040" cy="0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" name="TextBox 50"/>
          <p:cNvSpPr txBox="1"/>
          <p:nvPr/>
        </p:nvSpPr>
        <p:spPr>
          <a:xfrm>
            <a:off x="2699792" y="3645024"/>
            <a:ext cx="1800200" cy="338554"/>
          </a:xfrm>
          <a:prstGeom prst="rect">
            <a:avLst/>
          </a:prstGeom>
          <a:solidFill>
            <a:srgbClr val="8DC440"/>
          </a:solidFill>
        </p:spPr>
        <p:txBody>
          <a:bodyPr wrap="square" rtlCol="0">
            <a:spAutoFit/>
          </a:bodyPr>
          <a:lstStyle/>
          <a:p>
            <a:r>
              <a:rPr lang="en-GB" sz="800" b="1" dirty="0"/>
              <a:t>Search for a node in the graph</a:t>
            </a:r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2363708" y="3014082"/>
            <a:ext cx="0" cy="846966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Straight Connector 52"/>
          <p:cNvCxnSpPr/>
          <p:nvPr/>
        </p:nvCxnSpPr>
        <p:spPr bwMode="auto">
          <a:xfrm flipH="1">
            <a:off x="2363708" y="3861048"/>
            <a:ext cx="336084" cy="0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Box 55"/>
          <p:cNvSpPr txBox="1"/>
          <p:nvPr/>
        </p:nvSpPr>
        <p:spPr>
          <a:xfrm>
            <a:off x="98336" y="1083980"/>
            <a:ext cx="2242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8DC440"/>
                </a:solidFill>
              </a:rPr>
              <a:t>Quick Start Guide</a:t>
            </a:r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653"/>
          <a:stretch/>
        </p:blipFill>
        <p:spPr>
          <a:xfrm>
            <a:off x="179513" y="97937"/>
            <a:ext cx="1008112" cy="815642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4070749" y="1429261"/>
            <a:ext cx="2899256" cy="707886"/>
          </a:xfrm>
          <a:prstGeom prst="rect">
            <a:avLst/>
          </a:prstGeom>
          <a:noFill/>
          <a:ln>
            <a:solidFill>
              <a:srgbClr val="8DC440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800" b="1">
                <a:solidFill>
                  <a:srgbClr val="8DC440"/>
                </a:solidFill>
              </a:defRPr>
            </a:lvl1pPr>
          </a:lstStyle>
          <a:p>
            <a:r>
              <a:rPr lang="en-GB" sz="1000" dirty="0">
                <a:hlinkClick r:id="rId4"/>
              </a:rPr>
              <a:t>https://www.timanalytics.eu/TimOpenAccess</a:t>
            </a:r>
            <a:endParaRPr lang="en-GB" sz="1000" dirty="0"/>
          </a:p>
          <a:p>
            <a:r>
              <a:rPr lang="en-GB" sz="1000" dirty="0"/>
              <a:t>Use Firefox or Chrome</a:t>
            </a:r>
          </a:p>
          <a:p>
            <a:endParaRPr lang="en-GB" sz="1000" dirty="0"/>
          </a:p>
        </p:txBody>
      </p:sp>
      <p:cxnSp>
        <p:nvCxnSpPr>
          <p:cNvPr id="35" name="Straight Connector 34"/>
          <p:cNvCxnSpPr/>
          <p:nvPr/>
        </p:nvCxnSpPr>
        <p:spPr bwMode="auto">
          <a:xfrm flipH="1">
            <a:off x="2123728" y="2420888"/>
            <a:ext cx="2510258" cy="0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/>
          <p:nvPr/>
        </p:nvCxnSpPr>
        <p:spPr bwMode="auto">
          <a:xfrm>
            <a:off x="567285" y="3437565"/>
            <a:ext cx="0" cy="2575419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Straight Connector 36"/>
          <p:cNvCxnSpPr/>
          <p:nvPr/>
        </p:nvCxnSpPr>
        <p:spPr bwMode="auto">
          <a:xfrm flipH="1">
            <a:off x="4633986" y="3113931"/>
            <a:ext cx="4078580" cy="0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Box 40"/>
          <p:cNvSpPr txBox="1"/>
          <p:nvPr/>
        </p:nvSpPr>
        <p:spPr>
          <a:xfrm>
            <a:off x="1578657" y="5373796"/>
            <a:ext cx="929137" cy="215444"/>
          </a:xfrm>
          <a:prstGeom prst="rect">
            <a:avLst/>
          </a:prstGeom>
          <a:solidFill>
            <a:srgbClr val="8DC440"/>
          </a:solidFill>
        </p:spPr>
        <p:txBody>
          <a:bodyPr wrap="square" rtlCol="0">
            <a:spAutoFit/>
          </a:bodyPr>
          <a:lstStyle/>
          <a:p>
            <a:r>
              <a:rPr lang="en-GB" sz="800" b="1" dirty="0"/>
              <a:t>Full screen</a:t>
            </a:r>
          </a:p>
        </p:txBody>
      </p:sp>
      <p:cxnSp>
        <p:nvCxnSpPr>
          <p:cNvPr id="42" name="Straight Connector 41"/>
          <p:cNvCxnSpPr/>
          <p:nvPr/>
        </p:nvCxnSpPr>
        <p:spPr bwMode="auto">
          <a:xfrm flipH="1">
            <a:off x="1654499" y="5527847"/>
            <a:ext cx="8017" cy="722865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 bwMode="auto">
          <a:xfrm flipH="1">
            <a:off x="1051755" y="6250712"/>
            <a:ext cx="602744" cy="0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Box 48"/>
          <p:cNvSpPr txBox="1"/>
          <p:nvPr/>
        </p:nvSpPr>
        <p:spPr>
          <a:xfrm>
            <a:off x="1883748" y="4733796"/>
            <a:ext cx="1248092" cy="338554"/>
          </a:xfrm>
          <a:prstGeom prst="rect">
            <a:avLst/>
          </a:prstGeom>
          <a:solidFill>
            <a:srgbClr val="8DC440"/>
          </a:solidFill>
        </p:spPr>
        <p:txBody>
          <a:bodyPr wrap="square" rtlCol="0">
            <a:spAutoFit/>
          </a:bodyPr>
          <a:lstStyle/>
          <a:p>
            <a:r>
              <a:rPr lang="en-GB" sz="800" b="1" dirty="0"/>
              <a:t>1. Login (with EU login)</a:t>
            </a:r>
            <a:endParaRPr lang="en-GB" sz="800" dirty="0"/>
          </a:p>
        </p:txBody>
      </p:sp>
      <p:cxnSp>
        <p:nvCxnSpPr>
          <p:cNvPr id="50" name="Straight Connector 49"/>
          <p:cNvCxnSpPr/>
          <p:nvPr/>
        </p:nvCxnSpPr>
        <p:spPr bwMode="auto">
          <a:xfrm>
            <a:off x="1571620" y="3140968"/>
            <a:ext cx="0" cy="1755229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traight Connector 53"/>
          <p:cNvCxnSpPr/>
          <p:nvPr/>
        </p:nvCxnSpPr>
        <p:spPr bwMode="auto">
          <a:xfrm flipH="1">
            <a:off x="1571620" y="4896197"/>
            <a:ext cx="408092" cy="0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Box 1"/>
          <p:cNvSpPr txBox="1"/>
          <p:nvPr/>
        </p:nvSpPr>
        <p:spPr>
          <a:xfrm>
            <a:off x="6475942" y="6551766"/>
            <a:ext cx="23358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hlinkClick r:id="rId5"/>
              </a:rPr>
              <a:t>jrc-tim-support@ec.europa.eu</a:t>
            </a:r>
            <a:endParaRPr lang="en-GB" sz="1100" dirty="0"/>
          </a:p>
        </p:txBody>
      </p:sp>
      <p:sp>
        <p:nvSpPr>
          <p:cNvPr id="3" name="Rectangle 2"/>
          <p:cNvSpPr/>
          <p:nvPr/>
        </p:nvSpPr>
        <p:spPr>
          <a:xfrm>
            <a:off x="5830383" y="485710"/>
            <a:ext cx="24513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COVID-19 Open Research </a:t>
            </a:r>
          </a:p>
          <a:p>
            <a:r>
              <a:rPr lang="en-US" b="1" dirty="0">
                <a:solidFill>
                  <a:schemeClr val="bg1"/>
                </a:solidFill>
              </a:rPr>
              <a:t>Dataset (CORD-19)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 bwMode="auto">
          <a:xfrm>
            <a:off x="4572000" y="1412776"/>
            <a:ext cx="0" cy="4968552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98336" y="1039356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8DC440"/>
                </a:solidFill>
              </a:rPr>
              <a:t>Search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05763" y="1370947"/>
            <a:ext cx="41502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More than 52.000 publications </a:t>
            </a:r>
            <a:r>
              <a:rPr lang="en-GB" sz="800" dirty="0"/>
              <a:t>on COVID-19 and </a:t>
            </a:r>
            <a:r>
              <a:rPr lang="en-US" sz="800" dirty="0"/>
              <a:t>coronavirus-related research (e.g. SARS, MERS, etc.) from the following sources: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PubMed's PMC open access corpus, using this </a:t>
            </a:r>
            <a:r>
              <a:rPr lang="en-US" sz="800" dirty="0">
                <a:hlinkClick r:id="rId3"/>
              </a:rPr>
              <a:t>query</a:t>
            </a:r>
            <a:endParaRPr lang="en-US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Additional COVID-19 research articles from a corpus maintained by the </a:t>
            </a:r>
            <a:r>
              <a:rPr lang="en-US" sz="800" dirty="0">
                <a:hlinkClick r:id="rId4"/>
              </a:rPr>
              <a:t>WHO</a:t>
            </a:r>
            <a:endParaRPr lang="en-US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err="1"/>
              <a:t>bioRxiv</a:t>
            </a:r>
            <a:r>
              <a:rPr lang="en-US" sz="800" dirty="0"/>
              <a:t> and </a:t>
            </a:r>
            <a:r>
              <a:rPr lang="en-US" sz="800" dirty="0" err="1"/>
              <a:t>medRxiv</a:t>
            </a:r>
            <a:r>
              <a:rPr lang="en-US" sz="800" dirty="0"/>
              <a:t> pre-prints using the same query as PMC</a:t>
            </a:r>
          </a:p>
          <a:p>
            <a:endParaRPr lang="en-US" sz="800" dirty="0"/>
          </a:p>
          <a:p>
            <a:r>
              <a:rPr lang="en-US" sz="800" b="1" i="1" dirty="0">
                <a:solidFill>
                  <a:schemeClr val="accent1">
                    <a:lumMod val="75000"/>
                  </a:schemeClr>
                </a:solidFill>
              </a:rPr>
              <a:t>Updated weekly</a:t>
            </a:r>
            <a:endParaRPr lang="en-GB" sz="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4897" y="4334964"/>
            <a:ext cx="38668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Define your search string</a:t>
            </a:r>
          </a:p>
          <a:p>
            <a:r>
              <a:rPr lang="en-GB" sz="800" dirty="0"/>
              <a:t>Use a combination of keywords (terms) in fields and link them with Boolean operators. </a:t>
            </a:r>
          </a:p>
          <a:p>
            <a:r>
              <a:rPr lang="en-GB" sz="800" dirty="0"/>
              <a:t>Use parentheses to structure your search.</a:t>
            </a:r>
          </a:p>
          <a:p>
            <a:endParaRPr lang="en-GB" sz="800" dirty="0"/>
          </a:p>
          <a:p>
            <a:endParaRPr lang="en-GB" sz="800" dirty="0"/>
          </a:p>
          <a:p>
            <a:endParaRPr lang="en-GB" sz="800" dirty="0"/>
          </a:p>
        </p:txBody>
      </p:sp>
      <p:sp>
        <p:nvSpPr>
          <p:cNvPr id="22" name="TextBox 21"/>
          <p:cNvSpPr txBox="1"/>
          <p:nvPr/>
        </p:nvSpPr>
        <p:spPr>
          <a:xfrm>
            <a:off x="5018723" y="4919738"/>
            <a:ext cx="42301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Query examples:</a:t>
            </a:r>
            <a:br>
              <a:rPr lang="en-GB" sz="800" dirty="0"/>
            </a:br>
            <a:endParaRPr lang="en-GB" sz="800" dirty="0">
              <a:solidFill>
                <a:srgbClr val="7030A0"/>
              </a:solidFill>
            </a:endParaRPr>
          </a:p>
          <a:p>
            <a:r>
              <a:rPr lang="en-GB" sz="800" dirty="0">
                <a:solidFill>
                  <a:srgbClr val="7030A0"/>
                </a:solidFill>
              </a:rPr>
              <a:t>description</a:t>
            </a:r>
            <a:r>
              <a:rPr lang="en-GB" sz="800" dirty="0"/>
              <a:t>:((</a:t>
            </a:r>
            <a:r>
              <a:rPr lang="en-GB" sz="800" dirty="0">
                <a:solidFill>
                  <a:srgbClr val="00B050"/>
                </a:solidFill>
              </a:rPr>
              <a:t>coronavirus</a:t>
            </a:r>
            <a:r>
              <a:rPr lang="en-GB" sz="800" dirty="0"/>
              <a:t> </a:t>
            </a:r>
            <a:r>
              <a:rPr lang="en-GB" sz="800" dirty="0">
                <a:solidFill>
                  <a:srgbClr val="FFC000"/>
                </a:solidFill>
              </a:rPr>
              <a:t>OR</a:t>
            </a:r>
            <a:r>
              <a:rPr lang="en-GB" sz="800" dirty="0"/>
              <a:t> </a:t>
            </a:r>
            <a:r>
              <a:rPr lang="en-GB" sz="800" dirty="0">
                <a:solidFill>
                  <a:srgbClr val="00B050"/>
                </a:solidFill>
              </a:rPr>
              <a:t>"</a:t>
            </a:r>
            <a:r>
              <a:rPr lang="en-GB" sz="800" dirty="0" err="1">
                <a:solidFill>
                  <a:srgbClr val="00B050"/>
                </a:solidFill>
              </a:rPr>
              <a:t>sars</a:t>
            </a:r>
            <a:r>
              <a:rPr lang="en-GB" sz="800" dirty="0">
                <a:solidFill>
                  <a:srgbClr val="00B050"/>
                </a:solidFill>
              </a:rPr>
              <a:t> </a:t>
            </a:r>
            <a:r>
              <a:rPr lang="en-GB" sz="800" dirty="0" err="1">
                <a:solidFill>
                  <a:srgbClr val="00B050"/>
                </a:solidFill>
              </a:rPr>
              <a:t>cov</a:t>
            </a:r>
            <a:r>
              <a:rPr lang="en-GB" sz="800" dirty="0">
                <a:solidFill>
                  <a:srgbClr val="00B050"/>
                </a:solidFill>
              </a:rPr>
              <a:t>"</a:t>
            </a:r>
            <a:r>
              <a:rPr lang="en-GB" sz="800" dirty="0"/>
              <a:t>) </a:t>
            </a:r>
            <a:r>
              <a:rPr lang="en-GB" sz="800" dirty="0">
                <a:solidFill>
                  <a:srgbClr val="FFC000"/>
                </a:solidFill>
              </a:rPr>
              <a:t>AND</a:t>
            </a:r>
            <a:r>
              <a:rPr lang="en-GB" sz="800" dirty="0"/>
              <a:t> </a:t>
            </a:r>
            <a:r>
              <a:rPr lang="en-GB" sz="800" dirty="0">
                <a:solidFill>
                  <a:srgbClr val="00B050"/>
                </a:solidFill>
              </a:rPr>
              <a:t>chloroquine</a:t>
            </a:r>
            <a:r>
              <a:rPr lang="en-GB" sz="800" dirty="0"/>
              <a:t>)</a:t>
            </a:r>
          </a:p>
          <a:p>
            <a:endParaRPr lang="en-GB" sz="800" dirty="0"/>
          </a:p>
          <a:p>
            <a:r>
              <a:rPr lang="en-GB" sz="800" dirty="0">
                <a:solidFill>
                  <a:srgbClr val="7030A0"/>
                </a:solidFill>
              </a:rPr>
              <a:t>text</a:t>
            </a:r>
            <a:r>
              <a:rPr lang="en-GB" sz="800" dirty="0"/>
              <a:t>: </a:t>
            </a:r>
            <a:r>
              <a:rPr lang="en-GB" sz="800" dirty="0">
                <a:solidFill>
                  <a:srgbClr val="00B050"/>
                </a:solidFill>
              </a:rPr>
              <a:t>"malaria infection“</a:t>
            </a:r>
            <a:r>
              <a:rPr lang="en-GB" sz="800" dirty="0"/>
              <a:t>~3 </a:t>
            </a:r>
            <a:r>
              <a:rPr lang="en-GB" sz="800" dirty="0">
                <a:solidFill>
                  <a:srgbClr val="FFC000"/>
                </a:solidFill>
              </a:rPr>
              <a:t>AND</a:t>
            </a:r>
            <a:r>
              <a:rPr lang="en-GB" sz="800" dirty="0"/>
              <a:t> </a:t>
            </a:r>
            <a:r>
              <a:rPr lang="en-GB" sz="800" dirty="0" err="1">
                <a:solidFill>
                  <a:srgbClr val="7030A0"/>
                </a:solidFill>
              </a:rPr>
              <a:t>emm_year</a:t>
            </a:r>
            <a:r>
              <a:rPr lang="en-GB" sz="800" dirty="0"/>
              <a:t>:[</a:t>
            </a:r>
            <a:r>
              <a:rPr lang="en-GB" sz="800" dirty="0">
                <a:solidFill>
                  <a:srgbClr val="FFD624"/>
                </a:solidFill>
              </a:rPr>
              <a:t>2018</a:t>
            </a:r>
            <a:r>
              <a:rPr lang="en-GB" sz="800" dirty="0">
                <a:solidFill>
                  <a:srgbClr val="00B050"/>
                </a:solidFill>
              </a:rPr>
              <a:t> TO </a:t>
            </a:r>
            <a:r>
              <a:rPr lang="en-GB" sz="800" dirty="0">
                <a:solidFill>
                  <a:srgbClr val="FFD624"/>
                </a:solidFill>
              </a:rPr>
              <a:t>2019</a:t>
            </a:r>
            <a:r>
              <a:rPr lang="en-GB" sz="800" dirty="0"/>
              <a:t>]</a:t>
            </a:r>
          </a:p>
          <a:p>
            <a:endParaRPr lang="en-GB" sz="800" dirty="0">
              <a:solidFill>
                <a:srgbClr val="00B050"/>
              </a:solidFill>
            </a:endParaRPr>
          </a:p>
          <a:p>
            <a:r>
              <a:rPr lang="en-GB" sz="800" dirty="0">
                <a:solidFill>
                  <a:srgbClr val="7030A0"/>
                </a:solidFill>
              </a:rPr>
              <a:t>title</a:t>
            </a:r>
            <a:r>
              <a:rPr lang="en-GB" sz="800" dirty="0">
                <a:sym typeface="Wingdings" panose="05000000000000000000" pitchFamily="2" charset="2"/>
              </a:rPr>
              <a:t>:(</a:t>
            </a:r>
            <a:r>
              <a:rPr lang="en-GB" sz="800" dirty="0">
                <a:solidFill>
                  <a:srgbClr val="00B050"/>
                </a:solidFill>
                <a:sym typeface="Wingdings" panose="05000000000000000000" pitchFamily="2" charset="2"/>
              </a:rPr>
              <a:t>"</a:t>
            </a:r>
            <a:r>
              <a:rPr lang="en-GB" sz="800" dirty="0" err="1">
                <a:solidFill>
                  <a:srgbClr val="00B050"/>
                </a:solidFill>
                <a:sym typeface="Wingdings" panose="05000000000000000000" pitchFamily="2" charset="2"/>
              </a:rPr>
              <a:t>covid</a:t>
            </a:r>
            <a:r>
              <a:rPr lang="en-GB" sz="800" dirty="0">
                <a:solidFill>
                  <a:srgbClr val="00B050"/>
                </a:solidFill>
                <a:sym typeface="Wingdings" panose="05000000000000000000" pitchFamily="2" charset="2"/>
              </a:rPr>
              <a:t> 19"</a:t>
            </a:r>
            <a:r>
              <a:rPr lang="en-GB" sz="800" dirty="0">
                <a:solidFill>
                  <a:srgbClr val="00B050"/>
                </a:solidFill>
              </a:rPr>
              <a:t> </a:t>
            </a:r>
            <a:r>
              <a:rPr lang="en-GB" sz="800" dirty="0">
                <a:solidFill>
                  <a:srgbClr val="FFC000"/>
                </a:solidFill>
              </a:rPr>
              <a:t>AND </a:t>
            </a:r>
            <a:r>
              <a:rPr lang="en-GB" sz="800" dirty="0">
                <a:solidFill>
                  <a:srgbClr val="00B050"/>
                </a:solidFill>
              </a:rPr>
              <a:t>infection</a:t>
            </a:r>
            <a:r>
              <a:rPr lang="en-GB" sz="800" dirty="0"/>
              <a:t>)</a:t>
            </a:r>
            <a:r>
              <a:rPr lang="en-GB" sz="800" dirty="0">
                <a:solidFill>
                  <a:srgbClr val="FFC000"/>
                </a:solidFill>
              </a:rPr>
              <a:t> AND</a:t>
            </a:r>
            <a:r>
              <a:rPr lang="en-GB" sz="800" dirty="0"/>
              <a:t> </a:t>
            </a:r>
            <a:r>
              <a:rPr lang="en-GB" sz="800" dirty="0">
                <a:solidFill>
                  <a:srgbClr val="7030A0"/>
                </a:solidFill>
              </a:rPr>
              <a:t>emm_affiliation__</a:t>
            </a:r>
            <a:r>
              <a:rPr lang="en-GB" sz="800" dirty="0" err="1">
                <a:solidFill>
                  <a:srgbClr val="7030A0"/>
                </a:solidFill>
              </a:rPr>
              <a:t>country</a:t>
            </a:r>
            <a:r>
              <a:rPr lang="en-GB" sz="800" dirty="0" err="1"/>
              <a:t>:</a:t>
            </a:r>
            <a:r>
              <a:rPr lang="en-GB" sz="800" dirty="0" err="1">
                <a:solidFill>
                  <a:srgbClr val="00B050"/>
                </a:solidFill>
              </a:rPr>
              <a:t>spain</a:t>
            </a:r>
            <a:endParaRPr lang="en-GB" sz="800" dirty="0">
              <a:solidFill>
                <a:srgbClr val="00B050"/>
              </a:solidFill>
            </a:endParaRPr>
          </a:p>
          <a:p>
            <a:endParaRPr lang="en-GB" sz="800" dirty="0">
              <a:solidFill>
                <a:srgbClr val="00B050"/>
              </a:solidFill>
            </a:endParaRPr>
          </a:p>
          <a:p>
            <a:r>
              <a:rPr lang="en-GB" sz="800" dirty="0">
                <a:solidFill>
                  <a:srgbClr val="7030A0"/>
                </a:solidFill>
              </a:rPr>
              <a:t>emm_affiliation__</a:t>
            </a:r>
            <a:r>
              <a:rPr lang="en-GB" sz="800" dirty="0" err="1">
                <a:solidFill>
                  <a:srgbClr val="7030A0"/>
                </a:solidFill>
              </a:rPr>
              <a:t>name</a:t>
            </a:r>
            <a:r>
              <a:rPr lang="en-GB" sz="800" dirty="0" err="1"/>
              <a:t>:</a:t>
            </a:r>
            <a:r>
              <a:rPr lang="en-GB" sz="800" dirty="0" err="1">
                <a:solidFill>
                  <a:srgbClr val="00B050"/>
                </a:solidFill>
              </a:rPr>
              <a:t>CNRS</a:t>
            </a:r>
            <a:r>
              <a:rPr lang="en-GB" sz="800" dirty="0">
                <a:solidFill>
                  <a:srgbClr val="00B050"/>
                </a:solidFill>
              </a:rPr>
              <a:t> </a:t>
            </a:r>
            <a:r>
              <a:rPr lang="en-GB" sz="800" dirty="0">
                <a:solidFill>
                  <a:srgbClr val="FFC000"/>
                </a:solidFill>
              </a:rPr>
              <a:t>AND</a:t>
            </a:r>
            <a:r>
              <a:rPr lang="en-GB" sz="800" dirty="0"/>
              <a:t> </a:t>
            </a:r>
            <a:r>
              <a:rPr lang="en-GB" sz="800" dirty="0">
                <a:solidFill>
                  <a:srgbClr val="7030A0"/>
                </a:solidFill>
              </a:rPr>
              <a:t>emm_year</a:t>
            </a:r>
            <a:r>
              <a:rPr lang="en-GB" sz="800" dirty="0"/>
              <a:t>:</a:t>
            </a:r>
            <a:r>
              <a:rPr lang="en-GB" sz="800" dirty="0">
                <a:solidFill>
                  <a:srgbClr val="FFD624"/>
                </a:solidFill>
              </a:rPr>
              <a:t>2003</a:t>
            </a:r>
            <a:endParaRPr lang="en-GB" sz="800" dirty="0">
              <a:solidFill>
                <a:srgbClr val="00B050"/>
              </a:solidFill>
            </a:endParaRPr>
          </a:p>
          <a:p>
            <a:endParaRPr lang="en-GB" sz="800" dirty="0">
              <a:solidFill>
                <a:srgbClr val="00B05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13006" y="1412776"/>
            <a:ext cx="25587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>
                <a:solidFill>
                  <a:srgbClr val="7030A0"/>
                </a:solidFill>
              </a:rPr>
              <a:t>Fields</a:t>
            </a:r>
          </a:p>
          <a:p>
            <a:r>
              <a:rPr lang="en-GB" sz="800" dirty="0"/>
              <a:t>Used to choose in which field to search.</a:t>
            </a:r>
          </a:p>
          <a:p>
            <a:r>
              <a:rPr lang="en-GB" sz="800" dirty="0"/>
              <a:t>Find below the most used fields for CORD-19.</a:t>
            </a:r>
          </a:p>
          <a:p>
            <a:endParaRPr lang="en-GB" sz="800" dirty="0"/>
          </a:p>
          <a:p>
            <a:endParaRPr lang="en-GB" sz="800" dirty="0"/>
          </a:p>
        </p:txBody>
      </p:sp>
      <p:sp>
        <p:nvSpPr>
          <p:cNvPr id="27" name="TextBox 26"/>
          <p:cNvSpPr txBox="1"/>
          <p:nvPr/>
        </p:nvSpPr>
        <p:spPr>
          <a:xfrm>
            <a:off x="168793" y="4919738"/>
            <a:ext cx="41798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00B050"/>
                </a:solidFill>
              </a:rPr>
              <a:t>Terms</a:t>
            </a:r>
          </a:p>
          <a:p>
            <a:r>
              <a:rPr lang="en-GB" sz="800" dirty="0"/>
              <a:t>These are the keywords you want to search for. </a:t>
            </a:r>
          </a:p>
          <a:p>
            <a:r>
              <a:rPr lang="en-GB" sz="800" dirty="0"/>
              <a:t>Use quotation marks for exact phrases like </a:t>
            </a:r>
            <a:r>
              <a:rPr lang="en-GB" sz="800" dirty="0">
                <a:solidFill>
                  <a:srgbClr val="00B050"/>
                </a:solidFill>
              </a:rPr>
              <a:t>"</a:t>
            </a:r>
            <a:r>
              <a:rPr lang="en-GB" sz="800" dirty="0">
                <a:solidFill>
                  <a:srgbClr val="00B050"/>
                </a:solidFill>
                <a:sym typeface="Wingdings" panose="05000000000000000000" pitchFamily="2" charset="2"/>
              </a:rPr>
              <a:t>infection rate</a:t>
            </a:r>
            <a:r>
              <a:rPr lang="en-GB" sz="800" dirty="0">
                <a:solidFill>
                  <a:srgbClr val="00B050"/>
                </a:solidFill>
              </a:rPr>
              <a:t>"</a:t>
            </a:r>
            <a:r>
              <a:rPr lang="en-GB" sz="800" dirty="0">
                <a:solidFill>
                  <a:srgbClr val="00B050"/>
                </a:solidFill>
                <a:sym typeface="Wingdings" panose="05000000000000000000" pitchFamily="2" charset="2"/>
              </a:rPr>
              <a:t>. </a:t>
            </a:r>
          </a:p>
          <a:p>
            <a:r>
              <a:rPr lang="en-GB" sz="800" dirty="0">
                <a:sym typeface="Wingdings" panose="05000000000000000000" pitchFamily="2" charset="2"/>
              </a:rPr>
              <a:t>You can introduce some flexibility with a proximity operator, ~ and the number of words apart the terms can be. </a:t>
            </a:r>
            <a:r>
              <a:rPr lang="en-GB" sz="800" dirty="0"/>
              <a:t> For example: </a:t>
            </a:r>
            <a:r>
              <a:rPr lang="en-GB" sz="800" dirty="0">
                <a:solidFill>
                  <a:srgbClr val="00B050"/>
                </a:solidFill>
              </a:rPr>
              <a:t>“disease impact“~2 </a:t>
            </a:r>
            <a:r>
              <a:rPr lang="en-GB" sz="800" dirty="0"/>
              <a:t>allows for the terms to be 2 words apart and in a different order. Like for example in “the impact of the disease”.</a:t>
            </a:r>
          </a:p>
          <a:p>
            <a:endParaRPr lang="en-GB" sz="800" dirty="0">
              <a:solidFill>
                <a:srgbClr val="00B05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68793" y="5873845"/>
            <a:ext cx="37240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>
                <a:solidFill>
                  <a:srgbClr val="FFC000"/>
                </a:solidFill>
              </a:rPr>
              <a:t>Operators</a:t>
            </a:r>
          </a:p>
          <a:p>
            <a:r>
              <a:rPr lang="en-GB" sz="800" dirty="0"/>
              <a:t>Use </a:t>
            </a:r>
            <a:r>
              <a:rPr lang="en-GB" sz="800" dirty="0">
                <a:solidFill>
                  <a:srgbClr val="FFC000"/>
                </a:solidFill>
              </a:rPr>
              <a:t>AND</a:t>
            </a:r>
            <a:r>
              <a:rPr lang="en-GB" sz="800" dirty="0"/>
              <a:t>, </a:t>
            </a:r>
            <a:r>
              <a:rPr lang="en-GB" sz="800" dirty="0">
                <a:solidFill>
                  <a:srgbClr val="FFC000"/>
                </a:solidFill>
              </a:rPr>
              <a:t>OR</a:t>
            </a:r>
            <a:r>
              <a:rPr lang="en-GB" sz="800" dirty="0"/>
              <a:t>, </a:t>
            </a:r>
            <a:r>
              <a:rPr lang="en-GB" sz="800" dirty="0">
                <a:solidFill>
                  <a:srgbClr val="FFC000"/>
                </a:solidFill>
              </a:rPr>
              <a:t>NOT</a:t>
            </a:r>
            <a:r>
              <a:rPr lang="en-GB" sz="800" dirty="0"/>
              <a:t> to limit or include terms and fields.</a:t>
            </a:r>
          </a:p>
          <a:p>
            <a:r>
              <a:rPr lang="en-GB" sz="800" dirty="0"/>
              <a:t>Use </a:t>
            </a:r>
            <a:r>
              <a:rPr lang="en-GB" sz="800" dirty="0">
                <a:solidFill>
                  <a:srgbClr val="FFC000"/>
                </a:solidFill>
              </a:rPr>
              <a:t>TO</a:t>
            </a:r>
            <a:r>
              <a:rPr lang="en-GB" sz="800" dirty="0"/>
              <a:t> and square brackets to delimit a range of a numerical value.</a:t>
            </a:r>
          </a:p>
          <a:p>
            <a:endParaRPr lang="en-GB" sz="800" dirty="0">
              <a:solidFill>
                <a:srgbClr val="FFC000"/>
              </a:solidFill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653"/>
          <a:stretch/>
        </p:blipFill>
        <p:spPr>
          <a:xfrm>
            <a:off x="179513" y="97937"/>
            <a:ext cx="1008112" cy="815642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 bwMode="auto">
          <a:xfrm>
            <a:off x="2304037" y="2013301"/>
            <a:ext cx="0" cy="7493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Box 38"/>
          <p:cNvSpPr txBox="1"/>
          <p:nvPr/>
        </p:nvSpPr>
        <p:spPr>
          <a:xfrm>
            <a:off x="129004" y="2536753"/>
            <a:ext cx="41778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CREATE Dataset</a:t>
            </a:r>
          </a:p>
          <a:p>
            <a:r>
              <a:rPr lang="en-GB" sz="800" dirty="0"/>
              <a:t>To access CORD-19 select Type of Search: “Search on the CORD-19 dataset”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550"/>
          <a:stretch/>
        </p:blipFill>
        <p:spPr>
          <a:xfrm>
            <a:off x="557773" y="2909828"/>
            <a:ext cx="3092948" cy="1298552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123997"/>
              </p:ext>
            </p:extLst>
          </p:nvPr>
        </p:nvGraphicFramePr>
        <p:xfrm>
          <a:off x="4788025" y="1926100"/>
          <a:ext cx="3960440" cy="2391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374679051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641978450"/>
                    </a:ext>
                  </a:extLst>
                </a:gridCol>
              </a:tblGrid>
              <a:tr h="159435"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 dirty="0">
                          <a:solidFill>
                            <a:srgbClr val="0F5494"/>
                          </a:solidFill>
                          <a:effectLst/>
                        </a:rPr>
                        <a:t>Searchable field</a:t>
                      </a:r>
                      <a:endParaRPr lang="en-GB" sz="800" b="1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1" u="none" strike="noStrike" dirty="0">
                          <a:solidFill>
                            <a:srgbClr val="0F5494"/>
                          </a:solidFill>
                          <a:effectLst/>
                        </a:rPr>
                        <a:t>Description</a:t>
                      </a:r>
                      <a:endParaRPr lang="en-GB" sz="800" b="1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3088971"/>
                  </a:ext>
                </a:extLst>
              </a:tr>
              <a:tr h="1594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>
                          <a:solidFill>
                            <a:srgbClr val="0F5494"/>
                          </a:solidFill>
                          <a:effectLst/>
                        </a:rPr>
                        <a:t>title</a:t>
                      </a:r>
                      <a:endParaRPr lang="en-GB" sz="800" b="1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>
                          <a:solidFill>
                            <a:srgbClr val="0F5494"/>
                          </a:solidFill>
                          <a:effectLst/>
                        </a:rPr>
                        <a:t>Title of the article </a:t>
                      </a:r>
                      <a:endParaRPr lang="en-GB" sz="800" b="0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008624"/>
                  </a:ext>
                </a:extLst>
              </a:tr>
              <a:tr h="1594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>
                          <a:solidFill>
                            <a:srgbClr val="0F5494"/>
                          </a:solidFill>
                          <a:effectLst/>
                        </a:rPr>
                        <a:t>description </a:t>
                      </a:r>
                      <a:endParaRPr lang="en-GB" sz="800" b="1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>
                          <a:solidFill>
                            <a:srgbClr val="0F5494"/>
                          </a:solidFill>
                          <a:effectLst/>
                        </a:rPr>
                        <a:t>Abstract of the article</a:t>
                      </a:r>
                      <a:endParaRPr lang="en-GB" sz="800" b="0" i="0" u="none" strike="noStrike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6530382"/>
                  </a:ext>
                </a:extLst>
              </a:tr>
              <a:tr h="1594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>
                          <a:solidFill>
                            <a:srgbClr val="0F5494"/>
                          </a:solidFill>
                          <a:effectLst/>
                        </a:rPr>
                        <a:t>text</a:t>
                      </a:r>
                      <a:endParaRPr lang="en-GB" sz="800" b="1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>
                          <a:solidFill>
                            <a:srgbClr val="0F5494"/>
                          </a:solidFill>
                          <a:effectLst/>
                        </a:rPr>
                        <a:t>Full text of the article (when available)</a:t>
                      </a:r>
                      <a:endParaRPr lang="en-US" sz="800" b="0" i="0" u="none" strike="noStrike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0369708"/>
                  </a:ext>
                </a:extLst>
              </a:tr>
              <a:tr h="1594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 err="1">
                          <a:solidFill>
                            <a:srgbClr val="0F5494"/>
                          </a:solidFill>
                          <a:effectLst/>
                        </a:rPr>
                        <a:t>emm_year</a:t>
                      </a:r>
                      <a:endParaRPr lang="en-GB" sz="800" b="1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solidFill>
                            <a:srgbClr val="0F5494"/>
                          </a:solidFill>
                          <a:effectLst/>
                        </a:rPr>
                        <a:t>Publication year of the article</a:t>
                      </a:r>
                      <a:endParaRPr lang="en-US" sz="800" b="0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9922647"/>
                  </a:ext>
                </a:extLst>
              </a:tr>
              <a:tr h="1594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 err="1">
                          <a:solidFill>
                            <a:srgbClr val="0F5494"/>
                          </a:solidFill>
                          <a:effectLst/>
                        </a:rPr>
                        <a:t>emm_journal</a:t>
                      </a:r>
                      <a:endParaRPr lang="en-GB" sz="800" b="1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>
                          <a:solidFill>
                            <a:srgbClr val="0F5494"/>
                          </a:solidFill>
                          <a:effectLst/>
                        </a:rPr>
                        <a:t>Journal of publication</a:t>
                      </a:r>
                      <a:endParaRPr lang="en-GB" sz="800" b="0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8704744"/>
                  </a:ext>
                </a:extLst>
              </a:tr>
              <a:tr h="1594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 err="1">
                          <a:solidFill>
                            <a:srgbClr val="0F5494"/>
                          </a:solidFill>
                          <a:effectLst/>
                        </a:rPr>
                        <a:t>emm_autoKeywords</a:t>
                      </a:r>
                      <a:endParaRPr lang="en-GB" sz="800" b="1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solidFill>
                            <a:srgbClr val="0F5494"/>
                          </a:solidFill>
                          <a:effectLst/>
                        </a:rPr>
                        <a:t>Automatic keywords generated by TIM</a:t>
                      </a:r>
                      <a:endParaRPr lang="en-US" sz="800" b="0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5392879"/>
                  </a:ext>
                </a:extLst>
              </a:tr>
              <a:tr h="1594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 err="1">
                          <a:solidFill>
                            <a:srgbClr val="0F5494"/>
                          </a:solidFill>
                          <a:effectLst/>
                        </a:rPr>
                        <a:t>emm_doi</a:t>
                      </a:r>
                      <a:endParaRPr lang="en-GB" sz="800" b="1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>
                          <a:solidFill>
                            <a:srgbClr val="0F5494"/>
                          </a:solidFill>
                          <a:effectLst/>
                        </a:rPr>
                        <a:t>DOI of the article</a:t>
                      </a:r>
                      <a:endParaRPr lang="en-GB" sz="800" b="0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2916550"/>
                  </a:ext>
                </a:extLst>
              </a:tr>
              <a:tr h="1594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 err="1">
                          <a:solidFill>
                            <a:srgbClr val="0F5494"/>
                          </a:solidFill>
                          <a:effectLst/>
                        </a:rPr>
                        <a:t>guid</a:t>
                      </a:r>
                      <a:endParaRPr lang="en-GB" sz="800" b="1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>
                          <a:solidFill>
                            <a:srgbClr val="0F5494"/>
                          </a:solidFill>
                          <a:effectLst/>
                        </a:rPr>
                        <a:t>Unique TIM ID</a:t>
                      </a:r>
                      <a:endParaRPr lang="en-GB" sz="800" b="0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7484039"/>
                  </a:ext>
                </a:extLst>
              </a:tr>
              <a:tr h="1594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 err="1">
                          <a:solidFill>
                            <a:srgbClr val="0F5494"/>
                          </a:solidFill>
                          <a:effectLst/>
                        </a:rPr>
                        <a:t>emm_cord_uid</a:t>
                      </a:r>
                      <a:endParaRPr lang="en-GB" sz="800" b="1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>
                          <a:solidFill>
                            <a:srgbClr val="0F5494"/>
                          </a:solidFill>
                          <a:effectLst/>
                        </a:rPr>
                        <a:t>Unique CORD-19 ID</a:t>
                      </a:r>
                      <a:endParaRPr lang="en-GB" sz="800" b="0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5079941"/>
                  </a:ext>
                </a:extLst>
              </a:tr>
              <a:tr h="1594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 err="1">
                          <a:solidFill>
                            <a:srgbClr val="0F5494"/>
                          </a:solidFill>
                          <a:effectLst/>
                        </a:rPr>
                        <a:t>emm_affiliation__city</a:t>
                      </a:r>
                      <a:endParaRPr lang="en-GB" sz="800" b="1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solidFill>
                            <a:srgbClr val="0F5494"/>
                          </a:solidFill>
                          <a:effectLst/>
                        </a:rPr>
                        <a:t>City of the </a:t>
                      </a:r>
                      <a:r>
                        <a:rPr lang="en-US" sz="800" u="none" strike="noStrike" dirty="0" err="1">
                          <a:solidFill>
                            <a:srgbClr val="0F5494"/>
                          </a:solidFill>
                          <a:effectLst/>
                        </a:rPr>
                        <a:t>organisation</a:t>
                      </a:r>
                      <a:r>
                        <a:rPr lang="en-US" sz="800" u="none" strike="noStrike" dirty="0">
                          <a:solidFill>
                            <a:srgbClr val="0F5494"/>
                          </a:solidFill>
                          <a:effectLst/>
                        </a:rPr>
                        <a:t> publishing</a:t>
                      </a:r>
                      <a:endParaRPr lang="en-US" sz="800" b="0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5718334"/>
                  </a:ext>
                </a:extLst>
              </a:tr>
              <a:tr h="1594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 err="1">
                          <a:solidFill>
                            <a:srgbClr val="0F5494"/>
                          </a:solidFill>
                          <a:effectLst/>
                        </a:rPr>
                        <a:t>emm_affiliation__country</a:t>
                      </a:r>
                      <a:endParaRPr lang="en-GB" sz="800" b="1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solidFill>
                            <a:srgbClr val="0F5494"/>
                          </a:solidFill>
                          <a:effectLst/>
                        </a:rPr>
                        <a:t>Country of the </a:t>
                      </a:r>
                      <a:r>
                        <a:rPr lang="en-US" sz="800" u="none" strike="noStrike" dirty="0" err="1">
                          <a:solidFill>
                            <a:srgbClr val="0F5494"/>
                          </a:solidFill>
                          <a:effectLst/>
                        </a:rPr>
                        <a:t>organisation</a:t>
                      </a:r>
                      <a:r>
                        <a:rPr lang="en-US" sz="800" u="none" strike="noStrike" dirty="0">
                          <a:solidFill>
                            <a:srgbClr val="0F5494"/>
                          </a:solidFill>
                          <a:effectLst/>
                        </a:rPr>
                        <a:t> publishing</a:t>
                      </a:r>
                      <a:endParaRPr lang="en-US" sz="800" b="0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3994070"/>
                  </a:ext>
                </a:extLst>
              </a:tr>
              <a:tr h="1594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>
                          <a:solidFill>
                            <a:srgbClr val="0F5494"/>
                          </a:solidFill>
                          <a:effectLst/>
                        </a:rPr>
                        <a:t>emm_affiliation__</a:t>
                      </a:r>
                      <a:r>
                        <a:rPr lang="en-GB" sz="800" u="none" strike="noStrike" dirty="0" err="1">
                          <a:solidFill>
                            <a:srgbClr val="0F5494"/>
                          </a:solidFill>
                          <a:effectLst/>
                        </a:rPr>
                        <a:t>countryCode</a:t>
                      </a:r>
                      <a:endParaRPr lang="en-GB" sz="800" b="1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solidFill>
                            <a:srgbClr val="0F5494"/>
                          </a:solidFill>
                          <a:effectLst/>
                        </a:rPr>
                        <a:t>Country Code of the </a:t>
                      </a:r>
                      <a:r>
                        <a:rPr lang="en-US" sz="800" u="none" strike="noStrike" dirty="0" err="1">
                          <a:solidFill>
                            <a:srgbClr val="0F5494"/>
                          </a:solidFill>
                          <a:effectLst/>
                        </a:rPr>
                        <a:t>organisation</a:t>
                      </a:r>
                      <a:r>
                        <a:rPr lang="en-US" sz="800" u="none" strike="noStrike" dirty="0">
                          <a:solidFill>
                            <a:srgbClr val="0F5494"/>
                          </a:solidFill>
                          <a:effectLst/>
                        </a:rPr>
                        <a:t> publishing</a:t>
                      </a:r>
                      <a:endParaRPr lang="en-US" sz="800" b="0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24120"/>
                  </a:ext>
                </a:extLst>
              </a:tr>
              <a:tr h="1594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 err="1">
                          <a:solidFill>
                            <a:srgbClr val="0F5494"/>
                          </a:solidFill>
                          <a:effectLst/>
                        </a:rPr>
                        <a:t>emm_affiliation__name</a:t>
                      </a:r>
                      <a:endParaRPr lang="en-GB" sz="800" b="1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u="none" strike="noStrike" dirty="0">
                          <a:solidFill>
                            <a:srgbClr val="0F5494"/>
                          </a:solidFill>
                          <a:effectLst/>
                        </a:rPr>
                        <a:t>Name of the </a:t>
                      </a:r>
                      <a:r>
                        <a:rPr lang="en-US" sz="800" u="none" strike="noStrike" dirty="0" err="1">
                          <a:solidFill>
                            <a:srgbClr val="0F5494"/>
                          </a:solidFill>
                          <a:effectLst/>
                        </a:rPr>
                        <a:t>organisation</a:t>
                      </a:r>
                      <a:r>
                        <a:rPr lang="en-US" sz="800" u="none" strike="noStrike" dirty="0">
                          <a:solidFill>
                            <a:srgbClr val="0F5494"/>
                          </a:solidFill>
                          <a:effectLst/>
                        </a:rPr>
                        <a:t> publishing</a:t>
                      </a:r>
                      <a:endParaRPr lang="en-US" sz="800" b="0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1677627"/>
                  </a:ext>
                </a:extLst>
              </a:tr>
              <a:tr h="1594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 err="1">
                          <a:solidFill>
                            <a:srgbClr val="0F5494"/>
                          </a:solidFill>
                          <a:effectLst/>
                        </a:rPr>
                        <a:t>emm_author__name</a:t>
                      </a:r>
                      <a:endParaRPr lang="en-GB" sz="800" b="1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u="none" strike="noStrike" dirty="0">
                          <a:solidFill>
                            <a:srgbClr val="0F5494"/>
                          </a:solidFill>
                          <a:effectLst/>
                        </a:rPr>
                        <a:t>Authors name</a:t>
                      </a:r>
                      <a:endParaRPr lang="en-GB" sz="800" b="0" i="0" u="none" strike="noStrike" dirty="0">
                        <a:solidFill>
                          <a:srgbClr val="0F549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461117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560190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8DC440"/>
                </a:solidFill>
              </a:rPr>
              <a:t>Explore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62436" y="1529412"/>
            <a:ext cx="27266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Network analysis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7939" y="1842439"/>
            <a:ext cx="3196011" cy="21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962436" y="4120422"/>
            <a:ext cx="3672408" cy="1446550"/>
          </a:xfrm>
          <a:prstGeom prst="rect">
            <a:avLst/>
          </a:prstGeom>
          <a:solidFill>
            <a:srgbClr val="8DC440"/>
          </a:solidFill>
        </p:spPr>
        <p:txBody>
          <a:bodyPr wrap="square" rtlCol="0">
            <a:spAutoFit/>
          </a:bodyPr>
          <a:lstStyle/>
          <a:p>
            <a:r>
              <a:rPr lang="en-GB" sz="800" b="1" dirty="0"/>
              <a:t>How to interpret a network graph</a:t>
            </a:r>
          </a:p>
          <a:p>
            <a:endParaRPr lang="en-GB" sz="800" b="1" dirty="0"/>
          </a:p>
          <a:p>
            <a:r>
              <a:rPr lang="en-GB" sz="800" b="1" dirty="0"/>
              <a:t>Node Size:</a:t>
            </a:r>
          </a:p>
          <a:p>
            <a:r>
              <a:rPr lang="en-GB" sz="800" dirty="0"/>
              <a:t>Number of documents retrieved for an organisation, location, topic or other.</a:t>
            </a:r>
          </a:p>
          <a:p>
            <a:r>
              <a:rPr lang="en-GB" sz="800" b="1" dirty="0"/>
              <a:t>Edges (lines between two nodes):</a:t>
            </a:r>
          </a:p>
          <a:p>
            <a:r>
              <a:rPr lang="en-GB" sz="800" dirty="0"/>
              <a:t>Co-occurrence in the same document(s):  edge thickness relative to number of documents in common</a:t>
            </a:r>
          </a:p>
          <a:p>
            <a:r>
              <a:rPr lang="en-GB" sz="800" b="1" dirty="0"/>
              <a:t>Colours:</a:t>
            </a:r>
          </a:p>
          <a:p>
            <a:r>
              <a:rPr lang="en-GB" sz="800" dirty="0"/>
              <a:t>Communities of nodes that tend to appear more together than with the others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9528" y="4170566"/>
            <a:ext cx="27266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Other visualisations and data</a:t>
            </a:r>
          </a:p>
          <a:p>
            <a:r>
              <a:rPr lang="en-GB" sz="800" dirty="0"/>
              <a:t>Geographical, Analytical Charts, Excel exports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9512" y="2192536"/>
            <a:ext cx="39764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Navigate transversally through the data</a:t>
            </a:r>
          </a:p>
          <a:p>
            <a:endParaRPr lang="en-GB" sz="800" b="1" dirty="0"/>
          </a:p>
          <a:p>
            <a:r>
              <a:rPr lang="en-GB" sz="800" b="1" dirty="0"/>
              <a:t>Organisations: </a:t>
            </a:r>
            <a:r>
              <a:rPr lang="en-GB" sz="800" dirty="0"/>
              <a:t>See the organisations that are publishing and the collaborations between them. </a:t>
            </a:r>
          </a:p>
          <a:p>
            <a:endParaRPr lang="en-GB" sz="800" dirty="0"/>
          </a:p>
          <a:p>
            <a:r>
              <a:rPr lang="en-GB" sz="800" b="1" dirty="0"/>
              <a:t>Location: </a:t>
            </a:r>
            <a:r>
              <a:rPr lang="en-GB" sz="800" dirty="0"/>
              <a:t>See where those entities are located. Cities, NUTS regions, countries, Europe vs rest of the world, only EU countries.</a:t>
            </a:r>
          </a:p>
          <a:p>
            <a:endParaRPr lang="en-GB" sz="800" dirty="0"/>
          </a:p>
          <a:p>
            <a:r>
              <a:rPr lang="en-GB" sz="800" b="1" dirty="0"/>
              <a:t>Topics</a:t>
            </a:r>
            <a:r>
              <a:rPr lang="en-GB" sz="800" dirty="0"/>
              <a:t>: Analyse the automatic keywords retrieved by TIM (field </a:t>
            </a:r>
            <a:r>
              <a:rPr lang="en-GB" sz="800" dirty="0" err="1"/>
              <a:t>emm_autoKeywords</a:t>
            </a:r>
            <a:r>
              <a:rPr lang="en-GB" sz="800" dirty="0"/>
              <a:t>).</a:t>
            </a:r>
          </a:p>
          <a:p>
            <a:endParaRPr lang="en-GB" sz="800" dirty="0"/>
          </a:p>
          <a:p>
            <a:r>
              <a:rPr lang="en-GB" sz="800" dirty="0"/>
              <a:t>+ see by years, types of documents and more…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1055" y="5127575"/>
            <a:ext cx="4121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Access documents</a:t>
            </a:r>
          </a:p>
          <a:p>
            <a:r>
              <a:rPr lang="en-GB" sz="800" dirty="0"/>
              <a:t>Use the documents page to get access to documents behind the trends. Read the abstract and access the publications by clicking on their title.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64420" y="5730511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/>
              <a:t>For more information: </a:t>
            </a:r>
            <a:r>
              <a:rPr lang="en-GB" sz="900" dirty="0">
                <a:hlinkClick r:id="rId3"/>
              </a:rPr>
              <a:t>www.timanalytics.eu</a:t>
            </a:r>
            <a:endParaRPr lang="en-GB" sz="900" dirty="0"/>
          </a:p>
          <a:p>
            <a:r>
              <a:rPr lang="en-GB" sz="900" dirty="0"/>
              <a:t>or send an email to </a:t>
            </a:r>
            <a:r>
              <a:rPr lang="en-GB" sz="900" dirty="0">
                <a:hlinkClick r:id="rId4"/>
              </a:rPr>
              <a:t>jrc-tim-support@ec.europa.eu</a:t>
            </a:r>
            <a:endParaRPr lang="en-GB" sz="900" dirty="0"/>
          </a:p>
          <a:p>
            <a:r>
              <a:rPr lang="en-GB" sz="900" dirty="0"/>
              <a:t>More information on the CORD-19 dataset: </a:t>
            </a:r>
            <a:r>
              <a:rPr lang="en-GB" sz="900" dirty="0">
                <a:hlinkClick r:id="rId5"/>
              </a:rPr>
              <a:t>https://pages.semanticscholar.org/coronavirus-research</a:t>
            </a:r>
            <a:endParaRPr lang="en-GB" sz="900" dirty="0"/>
          </a:p>
        </p:txBody>
      </p:sp>
      <p:sp>
        <p:nvSpPr>
          <p:cNvPr id="12" name="TextBox 11"/>
          <p:cNvSpPr txBox="1"/>
          <p:nvPr/>
        </p:nvSpPr>
        <p:spPr>
          <a:xfrm>
            <a:off x="159528" y="4623519"/>
            <a:ext cx="4121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/>
              <a:t>Filtering</a:t>
            </a:r>
          </a:p>
          <a:p>
            <a:r>
              <a:rPr lang="en-GB" sz="800" dirty="0"/>
              <a:t>Double-click on a node from any network graph to filter for specific publications. The filter stays active when moving to another view.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4572000" y="1412776"/>
            <a:ext cx="0" cy="4968552"/>
          </a:xfrm>
          <a:prstGeom prst="line">
            <a:avLst/>
          </a:prstGeom>
          <a:noFill/>
          <a:ln w="28575" cap="flat" cmpd="sng" algn="ctr">
            <a:solidFill>
              <a:srgbClr val="8DC44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452785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4123</TotalTime>
  <Words>774</Words>
  <Application>Microsoft Office PowerPoint</Application>
  <PresentationFormat>On-screen Show (4:3)</PresentationFormat>
  <Paragraphs>113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Blank</vt:lpstr>
      <vt:lpstr>PowerPoint Presentation</vt:lpstr>
      <vt:lpstr>PowerPoint Presentation</vt:lpstr>
      <vt:lpstr>PowerPoint Presentation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JOANNY Geraldine (JRC)</dc:creator>
  <cp:lastModifiedBy>sfranky</cp:lastModifiedBy>
  <cp:revision>76</cp:revision>
  <cp:lastPrinted>2016-09-30T10:02:41Z</cp:lastPrinted>
  <dcterms:created xsi:type="dcterms:W3CDTF">2016-09-30T08:17:32Z</dcterms:created>
  <dcterms:modified xsi:type="dcterms:W3CDTF">2020-04-21T14:55:15Z</dcterms:modified>
</cp:coreProperties>
</file>