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24" r:id="rId22"/>
    <p:sldMasterId id="2147483936" r:id="rId23"/>
    <p:sldMasterId id="2147483948" r:id="rId24"/>
    <p:sldMasterId id="2147483960" r:id="rId25"/>
    <p:sldMasterId id="2147483972" r:id="rId26"/>
    <p:sldMasterId id="2147483984" r:id="rId27"/>
    <p:sldMasterId id="2147483996" r:id="rId28"/>
    <p:sldMasterId id="2147484008" r:id="rId29"/>
    <p:sldMasterId id="2147484020" r:id="rId30"/>
  </p:sldMasterIdLst>
  <p:notesMasterIdLst>
    <p:notesMasterId r:id="rId70"/>
  </p:notesMasterIdLst>
  <p:sldIdLst>
    <p:sldId id="258" r:id="rId31"/>
    <p:sldId id="259" r:id="rId32"/>
    <p:sldId id="260" r:id="rId33"/>
    <p:sldId id="261" r:id="rId34"/>
    <p:sldId id="262" r:id="rId35"/>
    <p:sldId id="263" r:id="rId36"/>
    <p:sldId id="264"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96" r:id="rId50"/>
    <p:sldId id="278" r:id="rId51"/>
    <p:sldId id="279" r:id="rId52"/>
    <p:sldId id="297" r:id="rId53"/>
    <p:sldId id="282" r:id="rId54"/>
    <p:sldId id="298" r:id="rId55"/>
    <p:sldId id="283" r:id="rId56"/>
    <p:sldId id="299" r:id="rId57"/>
    <p:sldId id="284" r:id="rId58"/>
    <p:sldId id="285" r:id="rId59"/>
    <p:sldId id="287" r:id="rId60"/>
    <p:sldId id="288" r:id="rId61"/>
    <p:sldId id="289" r:id="rId62"/>
    <p:sldId id="290" r:id="rId63"/>
    <p:sldId id="300" r:id="rId64"/>
    <p:sldId id="291" r:id="rId65"/>
    <p:sldId id="292" r:id="rId66"/>
    <p:sldId id="293" r:id="rId67"/>
    <p:sldId id="294" r:id="rId68"/>
    <p:sldId id="295" r:id="rId69"/>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60"/>
  </p:normalViewPr>
  <p:slideViewPr>
    <p:cSldViewPr>
      <p:cViewPr varScale="1">
        <p:scale>
          <a:sx n="106" d="100"/>
          <a:sy n="106" d="100"/>
        </p:scale>
        <p:origin x="169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9.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61" Type="http://schemas.openxmlformats.org/officeDocument/2006/relationships/slide" Target="slides/slide3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EC0A95-F450-42DA-B317-72EB504AEA79}" type="datetimeFigureOut">
              <a:rPr lang="sl-SI" smtClean="0"/>
              <a:t>16.11.2020</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268F7F-4929-4805-8953-83A54D292186}" type="slidenum">
              <a:rPr lang="sl-SI" smtClean="0"/>
              <a:t>‹#›</a:t>
            </a:fld>
            <a:endParaRPr lang="sl-SI"/>
          </a:p>
        </p:txBody>
      </p:sp>
    </p:spTree>
    <p:extLst>
      <p:ext uri="{BB962C8B-B14F-4D97-AF65-F5344CB8AC3E}">
        <p14:creationId xmlns:p14="http://schemas.microsoft.com/office/powerpoint/2010/main" val="330443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2</a:t>
            </a:fld>
            <a:endParaRPr lang="sl-SI">
              <a:solidFill>
                <a:prstClr val="black"/>
              </a:solidFill>
            </a:endParaRPr>
          </a:p>
        </p:txBody>
      </p:sp>
    </p:spTree>
    <p:extLst>
      <p:ext uri="{BB962C8B-B14F-4D97-AF65-F5344CB8AC3E}">
        <p14:creationId xmlns:p14="http://schemas.microsoft.com/office/powerpoint/2010/main" val="1724700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11</a:t>
            </a:fld>
            <a:endParaRPr lang="sl-SI">
              <a:solidFill>
                <a:prstClr val="black"/>
              </a:solidFill>
            </a:endParaRPr>
          </a:p>
        </p:txBody>
      </p:sp>
    </p:spTree>
    <p:extLst>
      <p:ext uri="{BB962C8B-B14F-4D97-AF65-F5344CB8AC3E}">
        <p14:creationId xmlns:p14="http://schemas.microsoft.com/office/powerpoint/2010/main" val="414282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12</a:t>
            </a:fld>
            <a:endParaRPr lang="sl-SI">
              <a:solidFill>
                <a:prstClr val="black"/>
              </a:solidFill>
            </a:endParaRPr>
          </a:p>
        </p:txBody>
      </p:sp>
    </p:spTree>
    <p:extLst>
      <p:ext uri="{BB962C8B-B14F-4D97-AF65-F5344CB8AC3E}">
        <p14:creationId xmlns:p14="http://schemas.microsoft.com/office/powerpoint/2010/main" val="424766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13</a:t>
            </a:fld>
            <a:endParaRPr lang="sl-SI">
              <a:solidFill>
                <a:prstClr val="black"/>
              </a:solidFill>
            </a:endParaRPr>
          </a:p>
        </p:txBody>
      </p:sp>
    </p:spTree>
    <p:extLst>
      <p:ext uri="{BB962C8B-B14F-4D97-AF65-F5344CB8AC3E}">
        <p14:creationId xmlns:p14="http://schemas.microsoft.com/office/powerpoint/2010/main" val="118603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14</a:t>
            </a:fld>
            <a:endParaRPr lang="sl-SI">
              <a:solidFill>
                <a:prstClr val="black"/>
              </a:solidFill>
            </a:endParaRPr>
          </a:p>
        </p:txBody>
      </p:sp>
    </p:spTree>
    <p:extLst>
      <p:ext uri="{BB962C8B-B14F-4D97-AF65-F5344CB8AC3E}">
        <p14:creationId xmlns:p14="http://schemas.microsoft.com/office/powerpoint/2010/main" val="67889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7746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16</a:t>
            </a:fld>
            <a:endParaRPr lang="sl-SI">
              <a:solidFill>
                <a:prstClr val="black"/>
              </a:solidFill>
            </a:endParaRPr>
          </a:p>
        </p:txBody>
      </p:sp>
    </p:spTree>
    <p:extLst>
      <p:ext uri="{BB962C8B-B14F-4D97-AF65-F5344CB8AC3E}">
        <p14:creationId xmlns:p14="http://schemas.microsoft.com/office/powerpoint/2010/main" val="272240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17</a:t>
            </a:fld>
            <a:endParaRPr lang="sl-SI">
              <a:solidFill>
                <a:prstClr val="black"/>
              </a:solidFill>
            </a:endParaRPr>
          </a:p>
        </p:txBody>
      </p:sp>
    </p:spTree>
    <p:extLst>
      <p:ext uri="{BB962C8B-B14F-4D97-AF65-F5344CB8AC3E}">
        <p14:creationId xmlns:p14="http://schemas.microsoft.com/office/powerpoint/2010/main" val="216503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3701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19</a:t>
            </a:fld>
            <a:endParaRPr lang="sl-SI">
              <a:solidFill>
                <a:prstClr val="black"/>
              </a:solidFill>
            </a:endParaRPr>
          </a:p>
        </p:txBody>
      </p:sp>
    </p:spTree>
    <p:extLst>
      <p:ext uri="{BB962C8B-B14F-4D97-AF65-F5344CB8AC3E}">
        <p14:creationId xmlns:p14="http://schemas.microsoft.com/office/powerpoint/2010/main" val="421560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20</a:t>
            </a:fld>
            <a:endParaRPr lang="sl-SI">
              <a:solidFill>
                <a:prstClr val="black"/>
              </a:solidFill>
            </a:endParaRPr>
          </a:p>
        </p:txBody>
      </p:sp>
    </p:spTree>
    <p:extLst>
      <p:ext uri="{BB962C8B-B14F-4D97-AF65-F5344CB8AC3E}">
        <p14:creationId xmlns:p14="http://schemas.microsoft.com/office/powerpoint/2010/main" val="250559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996667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124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22</a:t>
            </a:fld>
            <a:endParaRPr lang="sl-SI">
              <a:solidFill>
                <a:prstClr val="black"/>
              </a:solidFill>
            </a:endParaRPr>
          </a:p>
        </p:txBody>
      </p:sp>
    </p:spTree>
    <p:extLst>
      <p:ext uri="{BB962C8B-B14F-4D97-AF65-F5344CB8AC3E}">
        <p14:creationId xmlns:p14="http://schemas.microsoft.com/office/powerpoint/2010/main" val="2109879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23</a:t>
            </a:fld>
            <a:endParaRPr lang="sl-SI"/>
          </a:p>
        </p:txBody>
      </p:sp>
    </p:spTree>
    <p:extLst>
      <p:ext uri="{BB962C8B-B14F-4D97-AF65-F5344CB8AC3E}">
        <p14:creationId xmlns:p14="http://schemas.microsoft.com/office/powerpoint/2010/main" val="2835896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24</a:t>
            </a:fld>
            <a:endParaRPr lang="sl-SI">
              <a:solidFill>
                <a:prstClr val="black"/>
              </a:solidFill>
            </a:endParaRPr>
          </a:p>
        </p:txBody>
      </p:sp>
    </p:spTree>
    <p:extLst>
      <p:ext uri="{BB962C8B-B14F-4D97-AF65-F5344CB8AC3E}">
        <p14:creationId xmlns:p14="http://schemas.microsoft.com/office/powerpoint/2010/main" val="2953465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25</a:t>
            </a:fld>
            <a:endParaRPr lang="sl-SI">
              <a:solidFill>
                <a:prstClr val="black"/>
              </a:solidFill>
            </a:endParaRPr>
          </a:p>
        </p:txBody>
      </p:sp>
    </p:spTree>
    <p:extLst>
      <p:ext uri="{BB962C8B-B14F-4D97-AF65-F5344CB8AC3E}">
        <p14:creationId xmlns:p14="http://schemas.microsoft.com/office/powerpoint/2010/main" val="3959517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979277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27</a:t>
            </a:fld>
            <a:endParaRPr lang="sl-SI">
              <a:solidFill>
                <a:prstClr val="black"/>
              </a:solidFill>
            </a:endParaRPr>
          </a:p>
        </p:txBody>
      </p:sp>
    </p:spTree>
    <p:extLst>
      <p:ext uri="{BB962C8B-B14F-4D97-AF65-F5344CB8AC3E}">
        <p14:creationId xmlns:p14="http://schemas.microsoft.com/office/powerpoint/2010/main" val="315367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28</a:t>
            </a:fld>
            <a:endParaRPr lang="sl-SI">
              <a:solidFill>
                <a:prstClr val="black"/>
              </a:solidFill>
            </a:endParaRPr>
          </a:p>
        </p:txBody>
      </p:sp>
    </p:spTree>
    <p:extLst>
      <p:ext uri="{BB962C8B-B14F-4D97-AF65-F5344CB8AC3E}">
        <p14:creationId xmlns:p14="http://schemas.microsoft.com/office/powerpoint/2010/main" val="2109879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174544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a:solidFill>
                  <a:prstClr val="black"/>
                </a:solidFill>
              </a:rPr>
              <a:pPr/>
              <a:t>30</a:t>
            </a:fld>
            <a:endParaRPr lang="sl-SI">
              <a:solidFill>
                <a:prstClr val="black"/>
              </a:solidFill>
            </a:endParaRPr>
          </a:p>
        </p:txBody>
      </p:sp>
    </p:spTree>
    <p:extLst>
      <p:ext uri="{BB962C8B-B14F-4D97-AF65-F5344CB8AC3E}">
        <p14:creationId xmlns:p14="http://schemas.microsoft.com/office/powerpoint/2010/main" val="210987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4</a:t>
            </a:fld>
            <a:endParaRPr lang="sl-SI">
              <a:solidFill>
                <a:prstClr val="black"/>
              </a:solidFill>
            </a:endParaRPr>
          </a:p>
        </p:txBody>
      </p:sp>
    </p:spTree>
    <p:extLst>
      <p:ext uri="{BB962C8B-B14F-4D97-AF65-F5344CB8AC3E}">
        <p14:creationId xmlns:p14="http://schemas.microsoft.com/office/powerpoint/2010/main" val="210987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a:solidFill>
                  <a:prstClr val="black"/>
                </a:solidFill>
              </a:rPr>
              <a:pPr/>
              <a:t>31</a:t>
            </a:fld>
            <a:endParaRPr lang="sl-SI">
              <a:solidFill>
                <a:prstClr val="black"/>
              </a:solidFill>
            </a:endParaRPr>
          </a:p>
        </p:txBody>
      </p:sp>
    </p:spTree>
    <p:extLst>
      <p:ext uri="{BB962C8B-B14F-4D97-AF65-F5344CB8AC3E}">
        <p14:creationId xmlns:p14="http://schemas.microsoft.com/office/powerpoint/2010/main" val="2109879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a:solidFill>
                  <a:prstClr val="black"/>
                </a:solidFill>
              </a:rPr>
              <a:pPr/>
              <a:t>32</a:t>
            </a:fld>
            <a:endParaRPr lang="sl-SI">
              <a:solidFill>
                <a:prstClr val="black"/>
              </a:solidFill>
            </a:endParaRPr>
          </a:p>
        </p:txBody>
      </p:sp>
    </p:spTree>
    <p:extLst>
      <p:ext uri="{BB962C8B-B14F-4D97-AF65-F5344CB8AC3E}">
        <p14:creationId xmlns:p14="http://schemas.microsoft.com/office/powerpoint/2010/main" val="2109879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a:solidFill>
                  <a:prstClr val="black"/>
                </a:solidFill>
              </a:rPr>
              <a:pPr/>
              <a:t>33</a:t>
            </a:fld>
            <a:endParaRPr lang="sl-SI">
              <a:solidFill>
                <a:prstClr val="black"/>
              </a:solidFill>
            </a:endParaRPr>
          </a:p>
        </p:txBody>
      </p:sp>
    </p:spTree>
    <p:extLst>
      <p:ext uri="{BB962C8B-B14F-4D97-AF65-F5344CB8AC3E}">
        <p14:creationId xmlns:p14="http://schemas.microsoft.com/office/powerpoint/2010/main" val="2109879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a:solidFill>
                  <a:prstClr val="black"/>
                </a:solidFill>
              </a:rPr>
              <a:pPr/>
              <a:t>34</a:t>
            </a:fld>
            <a:endParaRPr lang="sl-SI">
              <a:solidFill>
                <a:prstClr val="black"/>
              </a:solidFill>
            </a:endParaRPr>
          </a:p>
        </p:txBody>
      </p:sp>
    </p:spTree>
    <p:extLst>
      <p:ext uri="{BB962C8B-B14F-4D97-AF65-F5344CB8AC3E}">
        <p14:creationId xmlns:p14="http://schemas.microsoft.com/office/powerpoint/2010/main" val="3186000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921443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36</a:t>
            </a:fld>
            <a:endParaRPr lang="sl-SI">
              <a:solidFill>
                <a:prstClr val="black"/>
              </a:solidFill>
            </a:endParaRPr>
          </a:p>
        </p:txBody>
      </p:sp>
    </p:spTree>
    <p:extLst>
      <p:ext uri="{BB962C8B-B14F-4D97-AF65-F5344CB8AC3E}">
        <p14:creationId xmlns:p14="http://schemas.microsoft.com/office/powerpoint/2010/main" val="1724700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37</a:t>
            </a:fld>
            <a:endParaRPr lang="sl-SI">
              <a:solidFill>
                <a:prstClr val="black"/>
              </a:solidFill>
            </a:endParaRPr>
          </a:p>
        </p:txBody>
      </p:sp>
    </p:spTree>
    <p:extLst>
      <p:ext uri="{BB962C8B-B14F-4D97-AF65-F5344CB8AC3E}">
        <p14:creationId xmlns:p14="http://schemas.microsoft.com/office/powerpoint/2010/main" val="1724700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38</a:t>
            </a:fld>
            <a:endParaRPr lang="sl-SI">
              <a:solidFill>
                <a:prstClr val="black"/>
              </a:solidFill>
            </a:endParaRPr>
          </a:p>
        </p:txBody>
      </p:sp>
    </p:spTree>
    <p:extLst>
      <p:ext uri="{BB962C8B-B14F-4D97-AF65-F5344CB8AC3E}">
        <p14:creationId xmlns:p14="http://schemas.microsoft.com/office/powerpoint/2010/main" val="1724700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39</a:t>
            </a:fld>
            <a:endParaRPr lang="sl-SI">
              <a:solidFill>
                <a:prstClr val="black"/>
              </a:solidFill>
            </a:endParaRPr>
          </a:p>
        </p:txBody>
      </p:sp>
    </p:spTree>
    <p:extLst>
      <p:ext uri="{BB962C8B-B14F-4D97-AF65-F5344CB8AC3E}">
        <p14:creationId xmlns:p14="http://schemas.microsoft.com/office/powerpoint/2010/main" val="245191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5</a:t>
            </a:fld>
            <a:endParaRPr lang="sl-SI">
              <a:solidFill>
                <a:prstClr val="black"/>
              </a:solidFill>
            </a:endParaRPr>
          </a:p>
        </p:txBody>
      </p:sp>
    </p:spTree>
    <p:extLst>
      <p:ext uri="{BB962C8B-B14F-4D97-AF65-F5344CB8AC3E}">
        <p14:creationId xmlns:p14="http://schemas.microsoft.com/office/powerpoint/2010/main" val="136363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733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7</a:t>
            </a:fld>
            <a:endParaRPr lang="sl-SI">
              <a:solidFill>
                <a:prstClr val="black"/>
              </a:solidFill>
            </a:endParaRPr>
          </a:p>
        </p:txBody>
      </p:sp>
    </p:spTree>
    <p:extLst>
      <p:ext uri="{BB962C8B-B14F-4D97-AF65-F5344CB8AC3E}">
        <p14:creationId xmlns:p14="http://schemas.microsoft.com/office/powerpoint/2010/main" val="2289345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8</a:t>
            </a:fld>
            <a:endParaRPr lang="sl-SI">
              <a:solidFill>
                <a:prstClr val="black"/>
              </a:solidFill>
            </a:endParaRPr>
          </a:p>
        </p:txBody>
      </p:sp>
    </p:spTree>
    <p:extLst>
      <p:ext uri="{BB962C8B-B14F-4D97-AF65-F5344CB8AC3E}">
        <p14:creationId xmlns:p14="http://schemas.microsoft.com/office/powerpoint/2010/main" val="277836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9</a:t>
            </a:fld>
            <a:endParaRPr lang="sl-SI">
              <a:solidFill>
                <a:prstClr val="black"/>
              </a:solidFill>
            </a:endParaRPr>
          </a:p>
        </p:txBody>
      </p:sp>
    </p:spTree>
    <p:extLst>
      <p:ext uri="{BB962C8B-B14F-4D97-AF65-F5344CB8AC3E}">
        <p14:creationId xmlns:p14="http://schemas.microsoft.com/office/powerpoint/2010/main" val="171652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solidFill>
                  <a:prstClr val="black"/>
                </a:solidFill>
              </a:rPr>
              <a:pPr/>
              <a:t>10</a:t>
            </a:fld>
            <a:endParaRPr lang="sl-SI">
              <a:solidFill>
                <a:prstClr val="black"/>
              </a:solidFill>
            </a:endParaRPr>
          </a:p>
        </p:txBody>
      </p:sp>
    </p:spTree>
    <p:extLst>
      <p:ext uri="{BB962C8B-B14F-4D97-AF65-F5344CB8AC3E}">
        <p14:creationId xmlns:p14="http://schemas.microsoft.com/office/powerpoint/2010/main" val="2649548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22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9099660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212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1602100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567053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6141280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935517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61210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1766896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8368376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40239924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63523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027879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1910328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9144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7527434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5599752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1016396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22025458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41499909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3554708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4912523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43173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9952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12040086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5719174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535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804351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1416802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8075604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6027846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448639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538247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705184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1943789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4543049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40113228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995778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720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4652683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1323260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576322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1633883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38727663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428995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4730410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6397690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264731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122240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23998678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8499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38502326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9402759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6780135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4627435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3144749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8671054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911086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6932935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6804108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5194023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18430304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8191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6471507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2732711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4287029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61664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6891195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2415666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2610519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1810314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224443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11726994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42558540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2078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5548866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0845416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67162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39317038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0003762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7056162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5713008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6384211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006347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5626123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42415028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6962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7141588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59482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9139375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41180821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13944151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3836322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7200671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0732072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6506985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6472030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4665143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397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643887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38433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40635027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3132645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8074673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34298389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18259409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7307281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7081151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3267811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5239247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839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414315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519521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6213161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8958239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32513338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19365883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5108098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3803232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8544501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8608645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5714808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194458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2900065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8077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8368521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6300538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2530448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184260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32256516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3651321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8704139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6016108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312783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18425091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15845702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6762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37829347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3835427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3441995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25314994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0178843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0869252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839633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806658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098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6824724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084455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3567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31874771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556005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4640602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0326490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7187097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3695931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68889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749327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23895003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19748654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3948873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9333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34764745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7089176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3801626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2263416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2906168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171995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40691633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2228604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27407109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4408550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42410381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7498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7370664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27432573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73905406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25625084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868523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4502676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4037658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1857027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5749186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8840426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29338815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1510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5910802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3463994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905788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1525296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9282942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41908200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4516770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318199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8063510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13294520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248824489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68505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128690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6576044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345272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410939320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24837067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3305546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8942204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9036503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343009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7386102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8457777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7706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05568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836217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1221815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0906062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3773020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37662299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0205975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398168335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7559375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14328277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74630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863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75518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916694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33116562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76832411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73986975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107028940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7870349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72370445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0458240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23197476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11269755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33843830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042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2828462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35747032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2178785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1845491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5550862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76475331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18208852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35320775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97221576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6532845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216010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9836349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5456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30339090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8666063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5982430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296328272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37181304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56052127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75613443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24787108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577194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6362797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2224302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649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2970709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659351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836709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624628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57330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94266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669954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3140991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642202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152737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97147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834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414719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740890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458500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158984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5118775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097946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861498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1799647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850943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853642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1770409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901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854681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120396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179243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08816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559058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871560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780034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1993777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178679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3109509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615322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1112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82425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4120475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5637599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3251790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6285410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810144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23318866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406710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4302641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6879325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1127174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273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329038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2338748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5243558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35103642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457857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5670674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34368990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649040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933465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5419529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7051534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49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304864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1061769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3894973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173901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914915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5" name="Označba mesta noge 3"/>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1746947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solidFill>
                <a:srgbClr val="808080">
                  <a:lumMod val="75000"/>
                </a:srgbClr>
              </a:solidFill>
            </a:endParaRPr>
          </a:p>
        </p:txBody>
      </p:sp>
      <p:sp>
        <p:nvSpPr>
          <p:cNvPr id="6" name="Označba mesta noge 2"/>
          <p:cNvSpPr>
            <a:spLocks noGrp="1"/>
          </p:cNvSpPr>
          <p:nvPr>
            <p:ph type="ftr" sz="quarter" idx="11"/>
          </p:nvPr>
        </p:nvSpPr>
        <p:spPr/>
        <p:txBody>
          <a:bodyPr/>
          <a:lstStyle>
            <a:lvl1pPr>
              <a:defRPr/>
            </a:lvl1pPr>
          </a:lstStyle>
          <a:p>
            <a:pPr>
              <a:defRPr/>
            </a:pPr>
            <a:endParaRPr lang="sl-SI" altLang="sl-SI">
              <a:solidFill>
                <a:srgbClr val="808080">
                  <a:lumMod val="75000"/>
                </a:srgbClr>
              </a:solidFill>
            </a:endParaRPr>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10045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2885552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1324515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10632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solidFill>
                <a:srgbClr val="808080">
                  <a:lumMod val="75000"/>
                </a:srgb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solidFill>
                <a:srgbClr val="808080">
                  <a:lumMod val="75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3107699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337244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67191424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70741435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62704535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93553167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58739925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30839770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91660236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73437916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402165222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17501018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5146841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1563649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402333261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59319236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418969283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37562536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0475023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54814710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20984483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93280665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28511651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7294504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761931137"/>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19679425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7331912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7758133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5512733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29558654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fontAlgn="base">
              <a:spcBef>
                <a:spcPct val="0"/>
              </a:spcBef>
              <a:spcAft>
                <a:spcPct val="0"/>
              </a:spcAft>
              <a:defRPr/>
            </a:pPr>
            <a:endParaRPr lang="sl-SI" altLang="sl-SI">
              <a:solidFill>
                <a:srgbClr val="808080">
                  <a:lumMod val="75000"/>
                </a:srgbClr>
              </a:solidFill>
            </a:endParaRPr>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pPr fontAlgn="base">
              <a:spcBef>
                <a:spcPct val="0"/>
              </a:spcBef>
              <a:spcAft>
                <a:spcPct val="0"/>
              </a:spcAft>
            </a:pPr>
            <a:fld id="{B4E91035-A16B-459A-9B8F-1F57486AB645}" type="slidenum">
              <a:rPr lang="sl-SI" altLang="sl-SI"/>
              <a:pPr fontAlgn="base">
                <a:spcBef>
                  <a:spcPct val="0"/>
                </a:spcBef>
                <a:spcAft>
                  <a:spcPct val="0"/>
                </a:spcAft>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sl-SI" altLang="sl-SI" smtClean="0">
              <a:solidFill>
                <a:srgbClr val="000000"/>
              </a:solidFill>
            </a:endParaRPr>
          </a:p>
        </p:txBody>
      </p:sp>
    </p:spTree>
    <p:extLst>
      <p:ext uri="{BB962C8B-B14F-4D97-AF65-F5344CB8AC3E}">
        <p14:creationId xmlns:p14="http://schemas.microsoft.com/office/powerpoint/2010/main" val="37321425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1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8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ravokotnik 1"/>
          <p:cNvSpPr>
            <a:spLocks noChangeArrowheads="1"/>
          </p:cNvSpPr>
          <p:nvPr/>
        </p:nvSpPr>
        <p:spPr bwMode="auto">
          <a:xfrm>
            <a:off x="2286000" y="2155825"/>
            <a:ext cx="457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endParaRPr lang="cs-CZ" altLang="sl-SI" sz="4400" b="1" dirty="0">
              <a:solidFill>
                <a:srgbClr val="97D105"/>
              </a:solidFill>
              <a:latin typeface="Avenir Book"/>
              <a:ea typeface="Avenir Book"/>
              <a:cs typeface="Avenir Book"/>
            </a:endParaRPr>
          </a:p>
        </p:txBody>
      </p:sp>
      <p:sp>
        <p:nvSpPr>
          <p:cNvPr id="7" name="Pravokotnik 1"/>
          <p:cNvSpPr>
            <a:spLocks noChangeArrowheads="1"/>
          </p:cNvSpPr>
          <p:nvPr/>
        </p:nvSpPr>
        <p:spPr bwMode="auto">
          <a:xfrm>
            <a:off x="990054" y="1772816"/>
            <a:ext cx="716389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dirty="0">
                <a:solidFill>
                  <a:srgbClr val="97D105"/>
                </a:solidFill>
                <a:latin typeface="Avenir Book"/>
                <a:ea typeface="Avenir Book"/>
                <a:cs typeface="Avenir Book"/>
              </a:rPr>
              <a:t>LOT 3 TREATMENT OF WASTEWATER SLUDGE OR MANURE FROM LIVESTOCK (TSM) IN A MEDITERRANEAN ENVIRONMENT</a:t>
            </a:r>
            <a:endParaRPr lang="sl-SI" sz="2800" b="1" dirty="0">
              <a:solidFill>
                <a:srgbClr val="97D105"/>
              </a:solidFill>
              <a:latin typeface="Avenir Book"/>
              <a:ea typeface="Avenir Book"/>
              <a:cs typeface="Avenir Book"/>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022" y="5373216"/>
            <a:ext cx="2504275" cy="7856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031" y="4797152"/>
            <a:ext cx="2251968" cy="1688976"/>
          </a:xfrm>
          <a:prstGeom prst="rect">
            <a:avLst/>
          </a:prstGeom>
        </p:spPr>
      </p:pic>
      <p:sp>
        <p:nvSpPr>
          <p:cNvPr id="8" name="Rectangle 7"/>
          <p:cNvSpPr/>
          <p:nvPr/>
        </p:nvSpPr>
        <p:spPr>
          <a:xfrm>
            <a:off x="6300192" y="663501"/>
            <a:ext cx="2843808" cy="646331"/>
          </a:xfrm>
          <a:prstGeom prst="rect">
            <a:avLst/>
          </a:prstGeom>
        </p:spPr>
        <p:txBody>
          <a:bodyPr wrap="square">
            <a:spAutoFit/>
          </a:bodyPr>
          <a:lstStyle/>
          <a:p>
            <a:pPr algn="r" eaLnBrk="0" fontAlgn="base" hangingPunct="0">
              <a:spcBef>
                <a:spcPct val="0"/>
              </a:spcBef>
              <a:spcAft>
                <a:spcPct val="0"/>
              </a:spcAft>
            </a:pPr>
            <a:r>
              <a:rPr lang="sl-SI" dirty="0">
                <a:solidFill>
                  <a:srgbClr val="FFFFFF"/>
                </a:solidFill>
                <a:latin typeface="Calibri" panose="020F0502020204030204" pitchFamily="34" charset="0"/>
                <a:cs typeface="Times New Roman" panose="02020603050405020304" pitchFamily="18" charset="0"/>
              </a:rPr>
              <a:t>PROJECT PRESENTATION</a:t>
            </a:r>
          </a:p>
          <a:p>
            <a:pPr algn="r" eaLnBrk="0" fontAlgn="base" hangingPunct="0">
              <a:spcBef>
                <a:spcPct val="0"/>
              </a:spcBef>
              <a:spcAft>
                <a:spcPct val="0"/>
              </a:spcAft>
            </a:pPr>
            <a:r>
              <a:rPr lang="sl-SI" dirty="0" err="1">
                <a:solidFill>
                  <a:srgbClr val="FFFFFF"/>
                </a:solidFill>
                <a:latin typeface="Calibri" panose="020F0502020204030204" pitchFamily="34" charset="0"/>
                <a:cs typeface="Times New Roman" panose="02020603050405020304" pitchFamily="18" charset="0"/>
              </a:rPr>
              <a:t>October</a:t>
            </a:r>
            <a:r>
              <a:rPr lang="sl-SI" dirty="0">
                <a:solidFill>
                  <a:srgbClr val="FFFFFF"/>
                </a:solidFill>
                <a:latin typeface="Calibri" panose="020F0502020204030204" pitchFamily="34" charset="0"/>
                <a:cs typeface="Times New Roman" panose="02020603050405020304" pitchFamily="18" charset="0"/>
              </a:rPr>
              <a:t> 2020</a:t>
            </a:r>
            <a:endParaRPr lang="sl-SI" dirty="0">
              <a:solidFill>
                <a:srgbClr val="FFFFFF"/>
              </a:solidFill>
            </a:endParaRPr>
          </a:p>
        </p:txBody>
      </p:sp>
      <p:sp>
        <p:nvSpPr>
          <p:cNvPr id="9" name="Rectangle 8"/>
          <p:cNvSpPr/>
          <p:nvPr/>
        </p:nvSpPr>
        <p:spPr>
          <a:xfrm>
            <a:off x="3995936" y="6301462"/>
            <a:ext cx="2448272" cy="369332"/>
          </a:xfrm>
          <a:prstGeom prst="rect">
            <a:avLst/>
          </a:prstGeom>
        </p:spPr>
        <p:txBody>
          <a:bodyPr wrap="square">
            <a:spAutoFit/>
          </a:bodyPr>
          <a:lstStyle/>
          <a:p>
            <a:pPr algn="just" eaLnBrk="0" fontAlgn="base" hangingPunct="0">
              <a:spcBef>
                <a:spcPct val="0"/>
              </a:spcBef>
              <a:spcAft>
                <a:spcPct val="0"/>
              </a:spcAft>
            </a:pPr>
            <a:r>
              <a:rPr lang="sl-SI"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October</a:t>
            </a:r>
            <a:r>
              <a:rPr lang="sl-SI"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2020</a:t>
            </a:r>
            <a:endParaRPr lang="sl-SI" dirty="0">
              <a:solidFill>
                <a:srgbClr val="000000"/>
              </a:solidFill>
            </a:endParaRPr>
          </a:p>
        </p:txBody>
      </p:sp>
      <p:sp>
        <p:nvSpPr>
          <p:cNvPr id="10" name="Rectangle 9"/>
          <p:cNvSpPr/>
          <p:nvPr/>
        </p:nvSpPr>
        <p:spPr>
          <a:xfrm>
            <a:off x="3441875" y="4157791"/>
            <a:ext cx="2448272" cy="646331"/>
          </a:xfrm>
          <a:prstGeom prst="rect">
            <a:avLst/>
          </a:prstGeom>
        </p:spPr>
        <p:txBody>
          <a:bodyPr wrap="square">
            <a:spAutoFit/>
          </a:bodyPr>
          <a:lstStyle/>
          <a:p>
            <a:pPr algn="ctr" eaLnBrk="0" fontAlgn="base" hangingPunct="0">
              <a:spcBef>
                <a:spcPct val="0"/>
              </a:spcBef>
              <a:spcAft>
                <a:spcPct val="0"/>
              </a:spcAft>
            </a:pPr>
            <a:r>
              <a:rPr lang="sl-SI"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Anja Potokar</a:t>
            </a:r>
          </a:p>
          <a:p>
            <a:pPr algn="ctr" eaLnBrk="0" fontAlgn="base" hangingPunct="0">
              <a:spcBef>
                <a:spcPct val="0"/>
              </a:spcBef>
              <a:spcAft>
                <a:spcPct val="0"/>
              </a:spcAft>
            </a:pPr>
            <a:r>
              <a:rPr lang="sl-SI" dirty="0">
                <a:solidFill>
                  <a:srgbClr val="000000"/>
                </a:solidFill>
                <a:latin typeface="Calibri" panose="020F0502020204030204" pitchFamily="34" charset="0"/>
                <a:cs typeface="Times New Roman" panose="02020603050405020304" pitchFamily="18" charset="0"/>
              </a:rPr>
              <a:t>Alenka </a:t>
            </a:r>
            <a:r>
              <a:rPr lang="sl-SI" dirty="0" err="1">
                <a:solidFill>
                  <a:srgbClr val="000000"/>
                </a:solidFill>
                <a:latin typeface="Calibri" panose="020F0502020204030204" pitchFamily="34" charset="0"/>
                <a:cs typeface="Times New Roman" panose="02020603050405020304" pitchFamily="18" charset="0"/>
              </a:rPr>
              <a:t>Fajs</a:t>
            </a:r>
            <a:endParaRPr lang="sl-SI" dirty="0">
              <a:solidFill>
                <a:srgbClr val="000000"/>
              </a:solidFill>
            </a:endParaRPr>
          </a:p>
        </p:txBody>
      </p:sp>
    </p:spTree>
    <p:extLst>
      <p:ext uri="{BB962C8B-B14F-4D97-AF65-F5344CB8AC3E}">
        <p14:creationId xmlns:p14="http://schemas.microsoft.com/office/powerpoint/2010/main" val="3385206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Sludge</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drying</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reed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beds</a:t>
            </a:r>
            <a:r>
              <a:rPr lang="sl-SI" sz="2500" b="1" kern="0" dirty="0">
                <a:solidFill>
                  <a:srgbClr val="889A00"/>
                </a:solidFill>
                <a:latin typeface="Calibri" panose="020F0502020204030204" pitchFamily="34" charset="0"/>
                <a:cs typeface="Calibri" panose="020F0502020204030204" pitchFamily="34" charset="0"/>
              </a:rPr>
              <a:t> (RB) </a:t>
            </a:r>
            <a:r>
              <a:rPr lang="sl-SI" sz="2500" b="1" kern="0" dirty="0" err="1" smtClean="0">
                <a:solidFill>
                  <a:srgbClr val="889A00"/>
                </a:solidFill>
                <a:latin typeface="Calibri" panose="020F0502020204030204" pitchFamily="34" charset="0"/>
                <a:cs typeface="Calibri" panose="020F0502020204030204" pitchFamily="34" charset="0"/>
              </a:rPr>
              <a:t>Kastelir</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7" name="Rectangle 6"/>
          <p:cNvSpPr/>
          <p:nvPr/>
        </p:nvSpPr>
        <p:spPr>
          <a:xfrm>
            <a:off x="6725960" y="4696727"/>
            <a:ext cx="2339588" cy="338554"/>
          </a:xfrm>
          <a:prstGeom prst="rect">
            <a:avLst/>
          </a:prstGeom>
        </p:spPr>
        <p:txBody>
          <a:bodyPr wrap="square">
            <a:spAutoFit/>
          </a:bodyPr>
          <a:lstStyle/>
          <a:p>
            <a:pPr eaLnBrk="0" fontAlgn="base" hangingPunct="0">
              <a:spcBef>
                <a:spcPct val="0"/>
              </a:spcBef>
              <a:spcAft>
                <a:spcPct val="0"/>
              </a:spcAft>
            </a:pPr>
            <a:r>
              <a:rPr lang="en-US" sz="1600" dirty="0">
                <a:latin typeface="Calibri" panose="020F0502020204030204" pitchFamily="34" charset="0"/>
                <a:cs typeface="Calibri" panose="020F0502020204030204" pitchFamily="34" charset="0"/>
              </a:rPr>
              <a:t>Reed bed in July 2016</a:t>
            </a:r>
            <a:endParaRPr lang="sl-SI" sz="1600" dirty="0">
              <a:solidFill>
                <a:srgbClr val="000000"/>
              </a:solidFill>
              <a:latin typeface="Calibri" panose="020F0502020204030204" pitchFamily="34" charset="0"/>
              <a:cs typeface="Calibri" panose="020F0502020204030204" pitchFamily="34" charset="0"/>
            </a:endParaRPr>
          </a:p>
        </p:txBody>
      </p:sp>
      <p:sp>
        <p:nvSpPr>
          <p:cNvPr id="12" name="Rectangle 11"/>
          <p:cNvSpPr/>
          <p:nvPr/>
        </p:nvSpPr>
        <p:spPr>
          <a:xfrm>
            <a:off x="6696369" y="1517883"/>
            <a:ext cx="2598568" cy="584775"/>
          </a:xfrm>
          <a:prstGeom prst="rect">
            <a:avLst/>
          </a:prstGeom>
        </p:spPr>
        <p:txBody>
          <a:bodyPr wrap="square">
            <a:spAutoFit/>
          </a:bodyPr>
          <a:lstStyle/>
          <a:p>
            <a:pPr eaLnBrk="0" fontAlgn="base" hangingPunct="0">
              <a:spcBef>
                <a:spcPct val="0"/>
              </a:spcBef>
              <a:spcAft>
                <a:spcPct val="0"/>
              </a:spcAft>
            </a:pP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Reed</a:t>
            </a: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bed </a:t>
            </a: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after</a:t>
            </a: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planting</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of common reed in May 2016</a:t>
            </a:r>
            <a:endParaRPr lang="en-US" sz="1600" dirty="0">
              <a:solidFill>
                <a:srgbClr val="000000"/>
              </a:solidFill>
              <a:latin typeface="Calibri" panose="020F0502020204030204" pitchFamily="34" charset="0"/>
              <a:cs typeface="Calibri" panose="020F0502020204030204" pitchFamily="34" charset="0"/>
            </a:endParaRPr>
          </a:p>
        </p:txBody>
      </p:sp>
      <p:sp>
        <p:nvSpPr>
          <p:cNvPr id="15" name="Rectangle 14"/>
          <p:cNvSpPr/>
          <p:nvPr/>
        </p:nvSpPr>
        <p:spPr>
          <a:xfrm>
            <a:off x="7968773" y="2102658"/>
            <a:ext cx="1096775" cy="215444"/>
          </a:xfrm>
          <a:prstGeom prst="rect">
            <a:avLst/>
          </a:prstGeom>
        </p:spPr>
        <p:txBody>
          <a:bodyPr wrap="non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rPr>
              <a:t>(</a:t>
            </a:r>
            <a:r>
              <a:rPr lang="sl-SI" sz="800" dirty="0" err="1">
                <a:solidFill>
                  <a:srgbClr val="000000"/>
                </a:solidFill>
                <a:latin typeface="Calibri" panose="020F0502020204030204" pitchFamily="34" charset="0"/>
                <a:ea typeface="Arial" panose="020B0604020202020204" pitchFamily="34" charset="0"/>
              </a:rPr>
              <a:t>Source</a:t>
            </a:r>
            <a:r>
              <a:rPr lang="sl-SI" sz="800" dirty="0">
                <a:solidFill>
                  <a:srgbClr val="000000"/>
                </a:solidFill>
                <a:latin typeface="Calibri" panose="020F0502020204030204" pitchFamily="34" charset="0"/>
                <a:ea typeface="Arial" panose="020B0604020202020204" pitchFamily="34" charset="0"/>
              </a:rPr>
              <a:t>: LIMNOS </a:t>
            </a:r>
            <a:r>
              <a:rPr lang="sl-SI" sz="800" dirty="0" err="1">
                <a:solidFill>
                  <a:srgbClr val="000000"/>
                </a:solidFill>
                <a:latin typeface="Calibri" panose="020F0502020204030204" pitchFamily="34" charset="0"/>
                <a:ea typeface="Arial" panose="020B0604020202020204" pitchFamily="34" charset="0"/>
              </a:rPr>
              <a:t>Ltd</a:t>
            </a:r>
            <a:r>
              <a:rPr lang="sl-SI" sz="800" dirty="0">
                <a:solidFill>
                  <a:srgbClr val="000000"/>
                </a:solidFill>
                <a:latin typeface="Calibri" panose="020F0502020204030204" pitchFamily="34" charset="0"/>
                <a:ea typeface="Arial" panose="020B0604020202020204" pitchFamily="34" charset="0"/>
              </a:rPr>
              <a:t>.)</a:t>
            </a:r>
            <a:endParaRPr lang="en-US" sz="800" dirty="0">
              <a:solidFill>
                <a:srgbClr val="000000"/>
              </a:solidFill>
            </a:endParaRPr>
          </a:p>
        </p:txBody>
      </p:sp>
      <p:sp>
        <p:nvSpPr>
          <p:cNvPr id="18" name="Rectangle 17"/>
          <p:cNvSpPr/>
          <p:nvPr/>
        </p:nvSpPr>
        <p:spPr>
          <a:xfrm>
            <a:off x="7586482" y="5033791"/>
            <a:ext cx="1096775" cy="215444"/>
          </a:xfrm>
          <a:prstGeom prst="rect">
            <a:avLst/>
          </a:prstGeom>
        </p:spPr>
        <p:txBody>
          <a:bodyPr wrap="non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rPr>
              <a:t>(</a:t>
            </a:r>
            <a:r>
              <a:rPr lang="sl-SI" sz="800" dirty="0" err="1">
                <a:solidFill>
                  <a:srgbClr val="000000"/>
                </a:solidFill>
                <a:latin typeface="Calibri" panose="020F0502020204030204" pitchFamily="34" charset="0"/>
                <a:ea typeface="Arial" panose="020B0604020202020204" pitchFamily="34" charset="0"/>
              </a:rPr>
              <a:t>Source</a:t>
            </a:r>
            <a:r>
              <a:rPr lang="sl-SI" sz="800" dirty="0">
                <a:solidFill>
                  <a:srgbClr val="000000"/>
                </a:solidFill>
                <a:latin typeface="Calibri" panose="020F0502020204030204" pitchFamily="34" charset="0"/>
                <a:ea typeface="Arial" panose="020B0604020202020204" pitchFamily="34" charset="0"/>
              </a:rPr>
              <a:t>: LIMNOS </a:t>
            </a:r>
            <a:r>
              <a:rPr lang="sl-SI" sz="800" dirty="0" err="1">
                <a:solidFill>
                  <a:srgbClr val="000000"/>
                </a:solidFill>
                <a:latin typeface="Calibri" panose="020F0502020204030204" pitchFamily="34" charset="0"/>
                <a:ea typeface="Arial" panose="020B0604020202020204" pitchFamily="34" charset="0"/>
              </a:rPr>
              <a:t>Ltd</a:t>
            </a:r>
            <a:r>
              <a:rPr lang="sl-SI" sz="800" dirty="0">
                <a:solidFill>
                  <a:srgbClr val="000000"/>
                </a:solidFill>
                <a:latin typeface="Calibri" panose="020F0502020204030204" pitchFamily="34" charset="0"/>
                <a:ea typeface="Arial" panose="020B0604020202020204" pitchFamily="34" charset="0"/>
              </a:rPr>
              <a:t>.)</a:t>
            </a:r>
            <a:endParaRPr lang="en-US" sz="800" dirty="0">
              <a:solidFill>
                <a:srgbClr val="000000"/>
              </a:solidFill>
            </a:endParaRPr>
          </a:p>
        </p:txBody>
      </p:sp>
      <p:pic>
        <p:nvPicPr>
          <p:cNvPr id="10" name="Picture 24" descr="\\DISKSTATION\Uporabniki\Martin\LIMNOS\TRSTIČNE GREDE\Kaštelir 1.900 PE\Slike\20160520_122433.jpg"/>
          <p:cNvPicPr/>
          <p:nvPr/>
        </p:nvPicPr>
        <p:blipFill rotWithShape="1">
          <a:blip r:embed="rId3" cstate="print">
            <a:extLst>
              <a:ext uri="{28A0092B-C50C-407E-A947-70E740481C1C}">
                <a14:useLocalDpi xmlns:a14="http://schemas.microsoft.com/office/drawing/2010/main" val="0"/>
              </a:ext>
            </a:extLst>
          </a:blip>
          <a:srcRect l="3692" t="7588"/>
          <a:stretch/>
        </p:blipFill>
        <p:spPr bwMode="auto">
          <a:xfrm>
            <a:off x="198967" y="1052736"/>
            <a:ext cx="6519089" cy="2592288"/>
          </a:xfrm>
          <a:prstGeom prst="rect">
            <a:avLst/>
          </a:prstGeom>
          <a:noFill/>
          <a:ln>
            <a:noFill/>
          </a:ln>
          <a:extLst>
            <a:ext uri="{53640926-AAD7-44D8-BBD7-CCE9431645EC}">
              <a14:shadowObscured xmlns:a14="http://schemas.microsoft.com/office/drawing/2010/main"/>
            </a:ext>
          </a:extLst>
        </p:spPr>
      </p:pic>
      <p:pic>
        <p:nvPicPr>
          <p:cNvPr id="14" name="Picture 25" descr="\\DISKSTATION\Uporabniki\Martin\LIMNOS\TRSTIČNE GREDE\Kaštelir 1.900 PE\Slike\20160709_17482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798" y="3841585"/>
            <a:ext cx="6542162" cy="2822653"/>
          </a:xfrm>
          <a:prstGeom prst="rect">
            <a:avLst/>
          </a:prstGeom>
          <a:noFill/>
          <a:ln>
            <a:noFill/>
          </a:ln>
        </p:spPr>
      </p:pic>
    </p:spTree>
    <p:extLst>
      <p:ext uri="{BB962C8B-B14F-4D97-AF65-F5344CB8AC3E}">
        <p14:creationId xmlns:p14="http://schemas.microsoft.com/office/powerpoint/2010/main" val="778276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a:solidFill>
                  <a:srgbClr val="889A00"/>
                </a:solidFill>
                <a:latin typeface="Calibri" panose="020F0502020204030204" pitchFamily="34" charset="0"/>
                <a:cs typeface="Calibri" panose="020F0502020204030204" pitchFamily="34" charset="0"/>
              </a:rPr>
              <a:t>Design </a:t>
            </a:r>
            <a:r>
              <a:rPr lang="sl-SI" sz="2500" b="1" kern="0" dirty="0" err="1">
                <a:solidFill>
                  <a:srgbClr val="889A00"/>
                </a:solidFill>
                <a:latin typeface="Calibri" panose="020F0502020204030204" pitchFamily="34" charset="0"/>
                <a:cs typeface="Calibri" panose="020F0502020204030204" pitchFamily="34" charset="0"/>
              </a:rPr>
              <a:t>and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process</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parameters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10" name="Rectangle 9"/>
          <p:cNvSpPr/>
          <p:nvPr/>
        </p:nvSpPr>
        <p:spPr>
          <a:xfrm>
            <a:off x="200365" y="1383387"/>
            <a:ext cx="8587444" cy="5509200"/>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sl-SI" sz="1600" dirty="0" err="1">
                <a:solidFill>
                  <a:srgbClr val="000000"/>
                </a:solidFill>
                <a:latin typeface="Calibri" panose="020F0502020204030204" pitchFamily="34" charset="0"/>
                <a:cs typeface="Calibri" panose="020F0502020204030204" pitchFamily="34" charset="0"/>
              </a:rPr>
              <a:t>RBs</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capacity</a:t>
            </a:r>
            <a:r>
              <a:rPr lang="sl-SI" sz="1600" dirty="0">
                <a:solidFill>
                  <a:srgbClr val="000000"/>
                </a:solidFill>
                <a:latin typeface="Calibri" panose="020F0502020204030204" pitchFamily="34" charset="0"/>
                <a:cs typeface="Calibri" panose="020F0502020204030204" pitchFamily="34" charset="0"/>
              </a:rPr>
              <a:t>: </a:t>
            </a:r>
            <a:r>
              <a:rPr lang="sl-SI" sz="1600" dirty="0" smtClean="0">
                <a:solidFill>
                  <a:srgbClr val="000000"/>
                </a:solidFill>
                <a:latin typeface="Calibri" panose="020F0502020204030204" pitchFamily="34" charset="0"/>
                <a:cs typeface="Calibri" panose="020F0502020204030204" pitchFamily="34" charset="0"/>
              </a:rPr>
              <a:t>1.900 </a:t>
            </a:r>
            <a:r>
              <a:rPr lang="sl-SI" sz="1600" dirty="0">
                <a:solidFill>
                  <a:srgbClr val="000000"/>
                </a:solidFill>
                <a:latin typeface="Calibri" panose="020F0502020204030204" pitchFamily="34" charset="0"/>
                <a:cs typeface="Calibri" panose="020F0502020204030204" pitchFamily="34" charset="0"/>
              </a:rPr>
              <a:t>PE</a:t>
            </a:r>
          </a:p>
          <a:p>
            <a:pPr marL="285750" indent="-285750" eaLnBrk="0" fontAlgn="base" hangingPunct="0">
              <a:spcBef>
                <a:spcPct val="0"/>
              </a:spcBef>
              <a:spcAft>
                <a:spcPct val="0"/>
              </a:spcAft>
              <a:buFont typeface="Arial" panose="020B0604020202020204" pitchFamily="34" charset="0"/>
              <a:buChar char="•"/>
            </a:pPr>
            <a:r>
              <a:rPr lang="sl-SI" sz="1600" dirty="0" err="1" smtClean="0">
                <a:solidFill>
                  <a:srgbClr val="000000"/>
                </a:solidFill>
                <a:latin typeface="Calibri" panose="020F0502020204030204" pitchFamily="34" charset="0"/>
                <a:cs typeface="Calibri" panose="020F0502020204030204" pitchFamily="34" charset="0"/>
              </a:rPr>
              <a:t>Daily</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flow</a:t>
            </a:r>
            <a:r>
              <a:rPr lang="sl-SI" sz="1600" dirty="0" smtClean="0">
                <a:solidFill>
                  <a:srgbClr val="000000"/>
                </a:solidFill>
                <a:latin typeface="Calibri" panose="020F0502020204030204" pitchFamily="34" charset="0"/>
                <a:cs typeface="Calibri" panose="020F0502020204030204" pitchFamily="34" charset="0"/>
              </a:rPr>
              <a:t>=</a:t>
            </a:r>
            <a:r>
              <a:rPr lang="en-GB" sz="1600" dirty="0" smtClean="0">
                <a:solidFill>
                  <a:srgbClr val="000000"/>
                </a:solidFill>
                <a:latin typeface="Calibri" panose="020F0502020204030204" pitchFamily="34" charset="0"/>
                <a:cs typeface="Calibri" panose="020F0502020204030204" pitchFamily="34" charset="0"/>
              </a:rPr>
              <a:t> </a:t>
            </a:r>
            <a:r>
              <a:rPr lang="sl-SI" sz="1600" dirty="0" smtClean="0">
                <a:solidFill>
                  <a:srgbClr val="000000"/>
                </a:solidFill>
                <a:latin typeface="Calibri" panose="020F0502020204030204" pitchFamily="34" charset="0"/>
                <a:cs typeface="Calibri" panose="020F0502020204030204" pitchFamily="34" charset="0"/>
              </a:rPr>
              <a:t>285</a:t>
            </a:r>
            <a:r>
              <a:rPr lang="en-GB" sz="1600" dirty="0" smtClean="0">
                <a:solidFill>
                  <a:srgbClr val="000000"/>
                </a:solidFill>
                <a:latin typeface="Calibri" panose="020F0502020204030204" pitchFamily="34" charset="0"/>
                <a:cs typeface="Calibri" panose="020F0502020204030204" pitchFamily="34" charset="0"/>
              </a:rPr>
              <a:t> </a:t>
            </a:r>
            <a:r>
              <a:rPr lang="en-GB" sz="1600" dirty="0">
                <a:solidFill>
                  <a:srgbClr val="000000"/>
                </a:solidFill>
                <a:latin typeface="Calibri" panose="020F0502020204030204" pitchFamily="34" charset="0"/>
                <a:cs typeface="Calibri" panose="020F0502020204030204" pitchFamily="34" charset="0"/>
              </a:rPr>
              <a:t>m</a:t>
            </a:r>
            <a:r>
              <a:rPr lang="en-GB" sz="1600" baseline="30000" dirty="0">
                <a:solidFill>
                  <a:srgbClr val="000000"/>
                </a:solidFill>
                <a:latin typeface="Calibri" panose="020F0502020204030204" pitchFamily="34" charset="0"/>
                <a:cs typeface="Calibri" panose="020F0502020204030204" pitchFamily="34" charset="0"/>
              </a:rPr>
              <a:t>3</a:t>
            </a:r>
            <a:r>
              <a:rPr lang="en-GB" sz="1600" dirty="0">
                <a:solidFill>
                  <a:srgbClr val="000000"/>
                </a:solidFill>
                <a:latin typeface="Calibri" panose="020F0502020204030204" pitchFamily="34" charset="0"/>
                <a:cs typeface="Calibri" panose="020F0502020204030204" pitchFamily="34" charset="0"/>
              </a:rPr>
              <a:t>/day</a:t>
            </a:r>
            <a:endParaRPr lang="sl-SI" sz="1600" dirty="0">
              <a:solidFill>
                <a:srgbClr val="000000"/>
              </a:solidFill>
              <a:latin typeface="Calibri" panose="020F0502020204030204" pitchFamily="34" charset="0"/>
              <a:cs typeface="Calibri" panose="020F0502020204030204" pitchFamily="34" charset="0"/>
            </a:endParaRPr>
          </a:p>
          <a:p>
            <a:pPr eaLnBrk="0" fontAlgn="base" hangingPunct="0">
              <a:spcBef>
                <a:spcPct val="0"/>
              </a:spcBef>
              <a:spcAft>
                <a:spcPct val="0"/>
              </a:spcAft>
            </a:pP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sl-SI" sz="1600" dirty="0" err="1">
                <a:solidFill>
                  <a:srgbClr val="000000"/>
                </a:solidFill>
                <a:latin typeface="Calibri" panose="020F0502020204030204" pitchFamily="34" charset="0"/>
                <a:cs typeface="Calibri" panose="020F0502020204030204" pitchFamily="34" charset="0"/>
              </a:rPr>
              <a:t>Wastewater</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characteristics</a:t>
            </a:r>
            <a:r>
              <a:rPr lang="sl-SI" sz="1600" dirty="0">
                <a:solidFill>
                  <a:srgbClr val="000000"/>
                </a:solidFill>
                <a:latin typeface="Calibri" panose="020F0502020204030204" pitchFamily="34" charset="0"/>
                <a:cs typeface="Calibri" panose="020F0502020204030204" pitchFamily="34" charset="0"/>
              </a:rPr>
              <a:t>:</a:t>
            </a:r>
          </a:p>
          <a:p>
            <a:pPr marL="742950" lvl="1" indent="-285750" eaLnBrk="0" fontAlgn="base" hangingPunct="0">
              <a:spcBef>
                <a:spcPct val="0"/>
              </a:spcBef>
              <a:spcAft>
                <a:spcPct val="0"/>
              </a:spcAft>
              <a:buFont typeface="Arial" panose="020B0604020202020204" pitchFamily="34" charset="0"/>
              <a:buChar char="•"/>
            </a:pPr>
            <a:r>
              <a:rPr lang="sl-SI" sz="1600" dirty="0" smtClean="0">
                <a:solidFill>
                  <a:srgbClr val="000000"/>
                </a:solidFill>
                <a:latin typeface="Calibri" panose="020F0502020204030204" pitchFamily="34" charset="0"/>
                <a:cs typeface="Calibri" panose="020F0502020204030204" pitchFamily="34" charset="0"/>
              </a:rPr>
              <a:t>Urban </a:t>
            </a:r>
            <a:r>
              <a:rPr lang="sl-SI" sz="1600" dirty="0" err="1" smtClean="0">
                <a:solidFill>
                  <a:srgbClr val="000000"/>
                </a:solidFill>
                <a:latin typeface="Calibri" panose="020F0502020204030204" pitchFamily="34" charset="0"/>
                <a:cs typeface="Calibri" panose="020F0502020204030204" pitchFamily="34" charset="0"/>
              </a:rPr>
              <a:t>wastewater</a:t>
            </a:r>
            <a:endParaRPr lang="sl-SI" sz="1600" dirty="0" smtClean="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sl-SI" sz="1600" dirty="0" err="1">
                <a:latin typeface="Calibri" panose="020F0502020204030204" pitchFamily="34" charset="0"/>
                <a:cs typeface="Calibri" panose="020F0502020204030204" pitchFamily="34" charset="0"/>
              </a:rPr>
              <a:t>Typical</a:t>
            </a:r>
            <a:r>
              <a:rPr lang="sl-SI" sz="1600" dirty="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wastewater</a:t>
            </a:r>
            <a:endParaRPr lang="sl-SI" sz="1600"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sl-SI" sz="1600" dirty="0" err="1">
                <a:solidFill>
                  <a:srgbClr val="000000"/>
                </a:solidFill>
                <a:latin typeface="Calibri" panose="020F0502020204030204" pitchFamily="34" charset="0"/>
                <a:cs typeface="Calibri" panose="020F0502020204030204" pitchFamily="34" charset="0"/>
              </a:rPr>
              <a:t>Sludge</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characteristics</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before</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treatment</a:t>
            </a:r>
            <a:r>
              <a:rPr lang="sl-SI" sz="1600" dirty="0">
                <a:solidFill>
                  <a:srgbClr val="000000"/>
                </a:solidFill>
                <a:latin typeface="Calibri" panose="020F0502020204030204" pitchFamily="34" charset="0"/>
                <a:cs typeface="Calibri" panose="020F0502020204030204" pitchFamily="34" charset="0"/>
              </a:rPr>
              <a:t>:</a:t>
            </a:r>
          </a:p>
          <a:p>
            <a:pPr marL="742950" lvl="1" indent="-285750" eaLnBrk="0" fontAlgn="base" hangingPunct="0">
              <a:spcBef>
                <a:spcPct val="0"/>
              </a:spcBef>
              <a:spcAft>
                <a:spcPct val="0"/>
              </a:spcAft>
              <a:buFont typeface="Arial" panose="020B0604020202020204" pitchFamily="34" charset="0"/>
              <a:buChar char="•"/>
            </a:pPr>
            <a:r>
              <a:rPr lang="en-GB" sz="1600" dirty="0">
                <a:solidFill>
                  <a:srgbClr val="000000"/>
                </a:solidFill>
                <a:latin typeface="Calibri" panose="020F0502020204030204" pitchFamily="34" charset="0"/>
                <a:cs typeface="Calibri" panose="020F0502020204030204" pitchFamily="34" charset="0"/>
              </a:rPr>
              <a:t>Sludge type: </a:t>
            </a:r>
            <a:r>
              <a:rPr lang="en-GB" sz="1600" dirty="0" smtClean="0">
                <a:solidFill>
                  <a:srgbClr val="000000"/>
                </a:solidFill>
                <a:latin typeface="Calibri" panose="020F0502020204030204" pitchFamily="34" charset="0"/>
                <a:cs typeface="Calibri" panose="020F0502020204030204" pitchFamily="34" charset="0"/>
              </a:rPr>
              <a:t>primary</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sludge</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from</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Imhoff</a:t>
            </a:r>
            <a:r>
              <a:rPr lang="sl-SI" sz="1600" dirty="0" smtClean="0">
                <a:solidFill>
                  <a:srgbClr val="000000"/>
                </a:solidFill>
                <a:latin typeface="Calibri" panose="020F0502020204030204" pitchFamily="34" charset="0"/>
                <a:cs typeface="Calibri" panose="020F0502020204030204" pitchFamily="34" charset="0"/>
              </a:rPr>
              <a:t> tank</a:t>
            </a:r>
            <a:endParaRPr lang="sl-SI" sz="1600"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sl-SI" sz="1600" dirty="0" err="1" smtClean="0">
                <a:solidFill>
                  <a:srgbClr val="000000"/>
                </a:solidFill>
                <a:latin typeface="Calibri" panose="020F0502020204030204" pitchFamily="34" charset="0"/>
                <a:cs typeface="Calibri" panose="020F0502020204030204" pitchFamily="34" charset="0"/>
              </a:rPr>
              <a:t>Mostly</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anaerobic</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sludge</a:t>
            </a:r>
            <a:endParaRPr lang="sl-SI" sz="1600" dirty="0" smtClean="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Mechanical </a:t>
            </a:r>
            <a:r>
              <a:rPr lang="en-GB" sz="1600" dirty="0">
                <a:solidFill>
                  <a:srgbClr val="000000"/>
                </a:solidFill>
                <a:latin typeface="Calibri" panose="020F0502020204030204" pitchFamily="34" charset="0"/>
                <a:cs typeface="Calibri" panose="020F0502020204030204" pitchFamily="34" charset="0"/>
              </a:rPr>
              <a:t>properties of sludge: fluid sludge</a:t>
            </a:r>
            <a:endParaRPr lang="sl-SI" sz="1600"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en-GB" sz="1600" dirty="0">
                <a:solidFill>
                  <a:srgbClr val="000000"/>
                </a:solidFill>
                <a:latin typeface="Calibri" panose="020F0502020204030204" pitchFamily="34" charset="0"/>
                <a:cs typeface="Calibri" panose="020F0502020204030204" pitchFamily="34" charset="0"/>
              </a:rPr>
              <a:t>Dry matter content: </a:t>
            </a:r>
            <a:r>
              <a:rPr lang="sl-SI" sz="1600" dirty="0">
                <a:solidFill>
                  <a:srgbClr val="000000"/>
                </a:solidFill>
                <a:latin typeface="Calibri" panose="020F0502020204030204" pitchFamily="34" charset="0"/>
                <a:cs typeface="Calibri" panose="020F0502020204030204" pitchFamily="34" charset="0"/>
              </a:rPr>
              <a:t>2</a:t>
            </a:r>
            <a:r>
              <a:rPr lang="en-GB" sz="1600" dirty="0" smtClean="0">
                <a:solidFill>
                  <a:srgbClr val="000000"/>
                </a:solidFill>
                <a:latin typeface="Calibri" panose="020F0502020204030204" pitchFamily="34" charset="0"/>
                <a:cs typeface="Calibri" panose="020F0502020204030204" pitchFamily="34" charset="0"/>
              </a:rPr>
              <a:t>-</a:t>
            </a:r>
            <a:r>
              <a:rPr lang="sl-SI" sz="1600" dirty="0" smtClean="0">
                <a:solidFill>
                  <a:srgbClr val="000000"/>
                </a:solidFill>
                <a:latin typeface="Calibri" panose="020F0502020204030204" pitchFamily="34" charset="0"/>
                <a:cs typeface="Calibri" panose="020F0502020204030204" pitchFamily="34" charset="0"/>
              </a:rPr>
              <a:t>5</a:t>
            </a:r>
            <a:r>
              <a:rPr lang="en-GB" sz="1600" dirty="0" smtClean="0">
                <a:solidFill>
                  <a:srgbClr val="000000"/>
                </a:solidFill>
                <a:latin typeface="Calibri" panose="020F0502020204030204" pitchFamily="34" charset="0"/>
                <a:cs typeface="Calibri" panose="020F0502020204030204" pitchFamily="34" charset="0"/>
              </a:rPr>
              <a:t> </a:t>
            </a:r>
            <a:r>
              <a:rPr lang="en-GB" sz="1600" dirty="0">
                <a:solidFill>
                  <a:srgbClr val="000000"/>
                </a:solidFill>
                <a:latin typeface="Calibri" panose="020F0502020204030204" pitchFamily="34" charset="0"/>
                <a:cs typeface="Calibri" panose="020F0502020204030204" pitchFamily="34" charset="0"/>
              </a:rPr>
              <a:t>% </a:t>
            </a: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sl-SI" sz="1600" dirty="0">
              <a:solidFill>
                <a:srgbClr val="000000"/>
              </a:solidFill>
              <a:latin typeface="Calibri" panose="020F0502020204030204" pitchFamily="34" charset="0"/>
              <a:cs typeface="Calibri" panose="020F0502020204030204" pitchFamily="34" charset="0"/>
            </a:endParaRPr>
          </a:p>
          <a:p>
            <a:pPr eaLnBrk="0" fontAlgn="base" hangingPunct="0">
              <a:spcBef>
                <a:spcPct val="0"/>
              </a:spcBef>
              <a:spcAft>
                <a:spcPct val="0"/>
              </a:spcAft>
            </a:pPr>
            <a:endParaRPr lang="sl-SI" sz="1600" dirty="0">
              <a:solidFill>
                <a:srgbClr val="000000"/>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GB" sz="1600" dirty="0">
                <a:solidFill>
                  <a:srgbClr val="000000"/>
                </a:solidFill>
                <a:latin typeface="Calibri" panose="020F0502020204030204" pitchFamily="34" charset="0"/>
                <a:cs typeface="Calibri" panose="020F0502020204030204" pitchFamily="34" charset="0"/>
              </a:rPr>
              <a:t> </a:t>
            </a:r>
            <a:endParaRPr lang="sl-SI" sz="16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The </a:t>
            </a:r>
            <a:r>
              <a:rPr lang="en-GB" sz="1600" dirty="0">
                <a:solidFill>
                  <a:srgbClr val="000000"/>
                </a:solidFill>
                <a:latin typeface="Calibri" panose="020F0502020204030204" pitchFamily="34" charset="0"/>
                <a:cs typeface="Calibri" panose="020F0502020204030204" pitchFamily="34" charset="0"/>
              </a:rPr>
              <a:t>maximum calculated loading rate is </a:t>
            </a:r>
            <a:r>
              <a:rPr lang="sl-SI" sz="1600" dirty="0">
                <a:solidFill>
                  <a:srgbClr val="000000"/>
                </a:solidFill>
                <a:latin typeface="Calibri" panose="020F0502020204030204" pitchFamily="34" charset="0"/>
                <a:cs typeface="Calibri" panose="020F0502020204030204" pitchFamily="34" charset="0"/>
              </a:rPr>
              <a:t>8</a:t>
            </a:r>
            <a:r>
              <a:rPr lang="en-GB" sz="1600" dirty="0" smtClean="0">
                <a:solidFill>
                  <a:srgbClr val="000000"/>
                </a:solidFill>
                <a:latin typeface="Calibri" panose="020F0502020204030204" pitchFamily="34" charset="0"/>
                <a:cs typeface="Calibri" panose="020F0502020204030204" pitchFamily="34" charset="0"/>
              </a:rPr>
              <a:t>0 </a:t>
            </a:r>
            <a:r>
              <a:rPr lang="en-GB" sz="1600" dirty="0">
                <a:solidFill>
                  <a:srgbClr val="000000"/>
                </a:solidFill>
                <a:latin typeface="Calibri" panose="020F0502020204030204" pitchFamily="34" charset="0"/>
                <a:cs typeface="Calibri" panose="020F0502020204030204" pitchFamily="34" charset="0"/>
              </a:rPr>
              <a:t>kg TSS/m</a:t>
            </a:r>
            <a:r>
              <a:rPr lang="en-GB" sz="1600" baseline="30000" dirty="0">
                <a:solidFill>
                  <a:srgbClr val="000000"/>
                </a:solidFill>
                <a:latin typeface="Calibri" panose="020F0502020204030204" pitchFamily="34" charset="0"/>
                <a:cs typeface="Calibri" panose="020F0502020204030204" pitchFamily="34" charset="0"/>
              </a:rPr>
              <a:t>2 </a:t>
            </a:r>
            <a:r>
              <a:rPr lang="en-GB" sz="1600" dirty="0">
                <a:solidFill>
                  <a:srgbClr val="000000"/>
                </a:solidFill>
                <a:latin typeface="Calibri" panose="020F0502020204030204" pitchFamily="34" charset="0"/>
                <a:cs typeface="Calibri" panose="020F0502020204030204" pitchFamily="34" charset="0"/>
              </a:rPr>
              <a:t>y. </a:t>
            </a: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sl-SI" sz="1600" dirty="0" err="1" smtClean="0">
                <a:solidFill>
                  <a:srgbClr val="000000"/>
                </a:solidFill>
                <a:latin typeface="Calibri" panose="020F0502020204030204" pitchFamily="34" charset="0"/>
                <a:cs typeface="Calibri" panose="020F0502020204030204" pitchFamily="34" charset="0"/>
              </a:rPr>
              <a:t>Usual</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loading</a:t>
            </a:r>
            <a:r>
              <a:rPr lang="sl-SI" sz="1600" dirty="0" smtClean="0">
                <a:solidFill>
                  <a:srgbClr val="000000"/>
                </a:solidFill>
                <a:latin typeface="Calibri" panose="020F0502020204030204" pitchFamily="34" charset="0"/>
                <a:cs typeface="Calibri" panose="020F0502020204030204" pitchFamily="34" charset="0"/>
              </a:rPr>
              <a:t>:</a:t>
            </a:r>
            <a:endParaRPr lang="sl-SI" sz="1600"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sl-SI" sz="1600" dirty="0" err="1" smtClean="0">
                <a:solidFill>
                  <a:srgbClr val="000000"/>
                </a:solidFill>
                <a:latin typeface="Calibri" panose="020F0502020204030204" pitchFamily="34" charset="0"/>
                <a:cs typeface="Calibri" panose="020F0502020204030204" pitchFamily="34" charset="0"/>
              </a:rPr>
              <a:t>During</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summer</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touristic</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season</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every</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two</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months</a:t>
            </a:r>
            <a:r>
              <a:rPr lang="sl-SI" sz="1600" dirty="0" smtClean="0">
                <a:solidFill>
                  <a:srgbClr val="000000"/>
                </a:solidFill>
                <a:latin typeface="Calibri" panose="020F0502020204030204" pitchFamily="34" charset="0"/>
                <a:cs typeface="Calibri" panose="020F0502020204030204" pitchFamily="34" charset="0"/>
              </a:rPr>
              <a:t>;</a:t>
            </a:r>
          </a:p>
          <a:p>
            <a:pPr marL="742950" lvl="1" indent="-285750" eaLnBrk="0" fontAlgn="base" hangingPunct="0">
              <a:spcBef>
                <a:spcPct val="0"/>
              </a:spcBef>
              <a:spcAft>
                <a:spcPct val="0"/>
              </a:spcAft>
              <a:buFont typeface="Arial" panose="020B0604020202020204" pitchFamily="34" charset="0"/>
              <a:buChar char="•"/>
            </a:pPr>
            <a:r>
              <a:rPr lang="sl-SI" sz="1600" dirty="0" smtClean="0">
                <a:solidFill>
                  <a:srgbClr val="000000"/>
                </a:solidFill>
                <a:latin typeface="Calibri" panose="020F0502020204030204" pitchFamily="34" charset="0"/>
                <a:cs typeface="Calibri" panose="020F0502020204030204" pitchFamily="34" charset="0"/>
              </a:rPr>
              <a:t>Rest </a:t>
            </a:r>
            <a:r>
              <a:rPr lang="sl-SI" sz="1600" dirty="0" err="1" smtClean="0">
                <a:solidFill>
                  <a:srgbClr val="000000"/>
                </a:solidFill>
                <a:latin typeface="Calibri" panose="020F0502020204030204" pitchFamily="34" charset="0"/>
                <a:cs typeface="Calibri" panose="020F0502020204030204" pitchFamily="34" charset="0"/>
              </a:rPr>
              <a:t>of</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the</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year</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every</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three</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months</a:t>
            </a:r>
            <a:r>
              <a:rPr lang="sl-SI" sz="1600" dirty="0" smtClean="0">
                <a:solidFill>
                  <a:srgbClr val="000000"/>
                </a:solidFill>
                <a:latin typeface="Calibri" panose="020F0502020204030204" pitchFamily="34" charset="0"/>
                <a:cs typeface="Calibri" panose="020F0502020204030204" pitchFamily="34" charset="0"/>
              </a:rPr>
              <a:t>.</a:t>
            </a:r>
            <a:endParaRPr lang="sl-SI" sz="1600" dirty="0">
              <a:solidFill>
                <a:srgbClr val="000000"/>
              </a:solidFill>
              <a:latin typeface="Calibri" panose="020F050202020403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endParaRPr lang="sl-SI" sz="1600" dirty="0">
              <a:solidFill>
                <a:srgbClr val="000000"/>
              </a:solidFill>
              <a:latin typeface="Calibri" panose="020F0502020204030204" pitchFamily="34" charset="0"/>
              <a:cs typeface="Calibri" panose="020F0502020204030204" pitchFamily="34" charset="0"/>
            </a:endParaRPr>
          </a:p>
        </p:txBody>
      </p:sp>
      <p:sp>
        <p:nvSpPr>
          <p:cNvPr id="19" name="Rectangle 18"/>
          <p:cNvSpPr/>
          <p:nvPr/>
        </p:nvSpPr>
        <p:spPr>
          <a:xfrm>
            <a:off x="215893" y="1020508"/>
            <a:ext cx="6927228"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DESIGN PARAMETRS</a:t>
            </a:r>
            <a:endParaRPr lang="en-US" sz="1600" dirty="0">
              <a:solidFill>
                <a:srgbClr val="000000"/>
              </a:solidFill>
              <a:latin typeface="Calibri" panose="020F0502020204030204" pitchFamily="34" charset="0"/>
              <a:cs typeface="Calibri" panose="020F0502020204030204" pitchFamily="34" charset="0"/>
            </a:endParaRPr>
          </a:p>
        </p:txBody>
      </p:sp>
      <p:sp>
        <p:nvSpPr>
          <p:cNvPr id="20" name="Rectangle 19"/>
          <p:cNvSpPr/>
          <p:nvPr/>
        </p:nvSpPr>
        <p:spPr>
          <a:xfrm>
            <a:off x="215893" y="4653136"/>
            <a:ext cx="6927228"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PROCESS PARAMETRS</a:t>
            </a:r>
            <a:endParaRPr lang="en-US" sz="16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7453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Requirments</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for</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sludge</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reuse</a:t>
            </a:r>
            <a:r>
              <a:rPr lang="sl-SI" sz="2500" b="1" kern="0" dirty="0">
                <a:solidFill>
                  <a:srgbClr val="889A00"/>
                </a:solidFill>
                <a:latin typeface="Calibri" panose="020F0502020204030204" pitchFamily="34" charset="0"/>
                <a:cs typeface="Calibri" panose="020F0502020204030204" pitchFamily="34" charset="0"/>
              </a:rPr>
              <a:t> in </a:t>
            </a:r>
            <a:r>
              <a:rPr lang="sl-SI" sz="2500" b="1" kern="0" dirty="0" err="1" smtClean="0">
                <a:solidFill>
                  <a:srgbClr val="889A00"/>
                </a:solidFill>
                <a:latin typeface="Calibri" panose="020F0502020204030204" pitchFamily="34" charset="0"/>
                <a:cs typeface="Calibri" panose="020F0502020204030204" pitchFamily="34" charset="0"/>
              </a:rPr>
              <a:t>Croatia</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12" name="Rectangle 11"/>
          <p:cNvSpPr/>
          <p:nvPr/>
        </p:nvSpPr>
        <p:spPr>
          <a:xfrm>
            <a:off x="6459344" y="4681980"/>
            <a:ext cx="2269314" cy="1323439"/>
          </a:xfrm>
          <a:prstGeom prst="rect">
            <a:avLst/>
          </a:prstGeom>
          <a:solidFill>
            <a:srgbClr val="889A00"/>
          </a:solidFill>
        </p:spPr>
        <p:txBody>
          <a:bodyPr wrap="square">
            <a:spAutoFit/>
          </a:bodyPr>
          <a:lstStyle/>
          <a:p>
            <a:pPr eaLnBrk="0" fontAlgn="base" hangingPunct="0">
              <a:spcBef>
                <a:spcPct val="0"/>
              </a:spcBef>
              <a:spcAft>
                <a:spcPct val="0"/>
              </a:spcAft>
            </a:pPr>
            <a:r>
              <a:rPr lang="en-GB" sz="1600" dirty="0">
                <a:solidFill>
                  <a:srgbClr val="000000"/>
                </a:solidFill>
                <a:latin typeface="Calibri" panose="020F0502020204030204" pitchFamily="34" charset="0"/>
                <a:cs typeface="Calibri" panose="020F0502020204030204" pitchFamily="34" charset="0"/>
              </a:rPr>
              <a:t>Limit values for </a:t>
            </a:r>
            <a:r>
              <a:rPr lang="sl-SI" sz="1600" dirty="0" err="1">
                <a:solidFill>
                  <a:srgbClr val="000000"/>
                </a:solidFill>
                <a:latin typeface="Calibri" panose="020F0502020204030204" pitchFamily="34" charset="0"/>
                <a:cs typeface="Calibri" panose="020F0502020204030204" pitchFamily="34" charset="0"/>
              </a:rPr>
              <a:t>heavy</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metals</a:t>
            </a:r>
            <a:r>
              <a:rPr lang="sl-SI" sz="1600" dirty="0">
                <a:solidFill>
                  <a:srgbClr val="000000"/>
                </a:solidFill>
                <a:latin typeface="Calibri" panose="020F0502020204030204" pitchFamily="34" charset="0"/>
                <a:cs typeface="Calibri" panose="020F0502020204030204" pitchFamily="34" charset="0"/>
              </a:rPr>
              <a:t> in </a:t>
            </a:r>
            <a:r>
              <a:rPr lang="en-GB" sz="1600" dirty="0">
                <a:solidFill>
                  <a:srgbClr val="000000"/>
                </a:solidFill>
                <a:latin typeface="Calibri" panose="020F0502020204030204" pitchFamily="34" charset="0"/>
                <a:cs typeface="Calibri" panose="020F0502020204030204" pitchFamily="34" charset="0"/>
              </a:rPr>
              <a:t>soil to which sludge is </a:t>
            </a:r>
            <a:r>
              <a:rPr lang="en-GB" sz="1600" dirty="0" smtClean="0">
                <a:solidFill>
                  <a:srgbClr val="000000"/>
                </a:solidFill>
                <a:latin typeface="Calibri" panose="020F0502020204030204" pitchFamily="34" charset="0"/>
                <a:cs typeface="Calibri" panose="020F0502020204030204" pitchFamily="34" charset="0"/>
              </a:rPr>
              <a:t>applied</a:t>
            </a:r>
            <a:r>
              <a:rPr lang="sl-SI" sz="1600" dirty="0" smtClean="0">
                <a:solidFill>
                  <a:srgbClr val="000000"/>
                </a:solidFill>
                <a:latin typeface="Calibri" panose="020F0502020204030204" pitchFamily="34" charset="0"/>
                <a:cs typeface="Calibri" panose="020F0502020204030204" pitchFamily="34" charset="0"/>
              </a:rPr>
              <a:t> </a:t>
            </a:r>
            <a:r>
              <a:rPr lang="en-US" sz="1600" dirty="0" smtClean="0"/>
              <a:t>and </a:t>
            </a:r>
            <a:r>
              <a:rPr lang="en-US" sz="1600" dirty="0"/>
              <a:t>used in agriculture</a:t>
            </a:r>
            <a:endParaRPr lang="sl-SI" sz="1600" i="1" dirty="0"/>
          </a:p>
          <a:p>
            <a:pPr eaLnBrk="0" fontAlgn="base" hangingPunct="0">
              <a:spcBef>
                <a:spcPct val="0"/>
              </a:spcBef>
              <a:spcAft>
                <a:spcPct val="0"/>
              </a:spcAft>
            </a:pPr>
            <a:endParaRPr lang="en-US" sz="1600" dirty="0">
              <a:solidFill>
                <a:srgbClr val="000000"/>
              </a:solidFill>
              <a:latin typeface="Calibri" panose="020F0502020204030204" pitchFamily="34" charset="0"/>
              <a:cs typeface="Calibri" panose="020F0502020204030204" pitchFamily="34" charset="0"/>
            </a:endParaRPr>
          </a:p>
        </p:txBody>
      </p:sp>
      <p:sp>
        <p:nvSpPr>
          <p:cNvPr id="6" name="Rectangle 5"/>
          <p:cNvSpPr/>
          <p:nvPr/>
        </p:nvSpPr>
        <p:spPr>
          <a:xfrm>
            <a:off x="6425794" y="1873668"/>
            <a:ext cx="2269314" cy="1077218"/>
          </a:xfrm>
          <a:prstGeom prst="rect">
            <a:avLst/>
          </a:prstGeom>
          <a:solidFill>
            <a:srgbClr val="889A00"/>
          </a:solidFill>
        </p:spPr>
        <p:txBody>
          <a:bodyPr wrap="square">
            <a:spAutoFit/>
          </a:bodyPr>
          <a:lstStyle/>
          <a:p>
            <a:r>
              <a:rPr lang="en-US" sz="1600" dirty="0">
                <a:latin typeface="Calibri" panose="020F0502020204030204" pitchFamily="34" charset="0"/>
                <a:cs typeface="Calibri" panose="020F0502020204030204" pitchFamily="34" charset="0"/>
              </a:rPr>
              <a:t>Limit values for heavy metal content of treated sludge used in agriculture</a:t>
            </a:r>
            <a:endParaRPr lang="sl-SI" sz="1600" i="1" dirty="0">
              <a:latin typeface="Calibri" panose="020F0502020204030204" pitchFamily="34" charset="0"/>
              <a:cs typeface="Calibri" panose="020F0502020204030204" pitchFamily="34" charset="0"/>
            </a:endParaRPr>
          </a:p>
        </p:txBody>
      </p:sp>
      <p:graphicFrame>
        <p:nvGraphicFramePr>
          <p:cNvPr id="7" name="Tabela 6"/>
          <p:cNvGraphicFramePr>
            <a:graphicFrameLocks noGrp="1"/>
          </p:cNvGraphicFramePr>
          <p:nvPr>
            <p:extLst>
              <p:ext uri="{D42A27DB-BD31-4B8C-83A1-F6EECF244321}">
                <p14:modId xmlns:p14="http://schemas.microsoft.com/office/powerpoint/2010/main" val="3953869920"/>
              </p:ext>
            </p:extLst>
          </p:nvPr>
        </p:nvGraphicFramePr>
        <p:xfrm>
          <a:off x="164480" y="1441620"/>
          <a:ext cx="6135712" cy="2304253"/>
        </p:xfrm>
        <a:graphic>
          <a:graphicData uri="http://schemas.openxmlformats.org/drawingml/2006/table">
            <a:tbl>
              <a:tblPr firstRow="1" firstCol="1" bandRow="1">
                <a:tableStyleId>{5C22544A-7EE6-4342-B048-85BDC9FD1C3A}</a:tableStyleId>
              </a:tblPr>
              <a:tblGrid>
                <a:gridCol w="2244443"/>
                <a:gridCol w="3891269"/>
              </a:tblGrid>
              <a:tr h="568316">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Heavy metals</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Allowed heavy metal content in mg/kg of dry matter of representative sludge sample</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47991">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Zn</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2000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7991">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Cu</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600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7991">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Cr</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500</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7991">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Pb</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7991">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Ni</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80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7991">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Cd</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7991">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Hg</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5</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0" name="Tabela 9"/>
          <p:cNvGraphicFramePr>
            <a:graphicFrameLocks noGrp="1"/>
          </p:cNvGraphicFramePr>
          <p:nvPr>
            <p:extLst>
              <p:ext uri="{D42A27DB-BD31-4B8C-83A1-F6EECF244321}">
                <p14:modId xmlns:p14="http://schemas.microsoft.com/office/powerpoint/2010/main" val="493360061"/>
              </p:ext>
            </p:extLst>
          </p:nvPr>
        </p:nvGraphicFramePr>
        <p:xfrm>
          <a:off x="164480" y="3961900"/>
          <a:ext cx="6135712" cy="2592286"/>
        </p:xfrm>
        <a:graphic>
          <a:graphicData uri="http://schemas.openxmlformats.org/drawingml/2006/table">
            <a:tbl>
              <a:tblPr firstRow="1" firstCol="1" bandRow="1">
                <a:tableStyleId>{5C22544A-7EE6-4342-B048-85BDC9FD1C3A}</a:tableStyleId>
              </a:tblPr>
              <a:tblGrid>
                <a:gridCol w="1533928"/>
                <a:gridCol w="1533928"/>
                <a:gridCol w="1533928"/>
                <a:gridCol w="1533928"/>
              </a:tblGrid>
              <a:tr h="585920">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Heavy metals</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3">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Allowed heavy metal content in soil in mg/kg of dry matter of representative soil sample</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sl-SI"/>
                    </a:p>
                  </a:txBody>
                  <a:tcPr/>
                </a:tc>
                <a:tc hMerge="1">
                  <a:txBody>
                    <a:bodyPr/>
                    <a:lstStyle/>
                    <a:p>
                      <a:endParaRPr lang="sl-SI"/>
                    </a:p>
                  </a:txBody>
                  <a:tcPr/>
                </a:tc>
              </a:tr>
              <a:tr h="427971">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soil pH in 1 M KCl solution</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5,5</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pH&gt;6,5</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5485">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Zn</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100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150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200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5485">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Cu</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40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100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5485">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Cr</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75</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100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5485">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Pb</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70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100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5485">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Ni</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30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50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70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5485">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Cd</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0,5</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1</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1,5</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5485">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Hg</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0,2</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a:solidFill>
                            <a:schemeClr val="tx1"/>
                          </a:solidFill>
                          <a:effectLst/>
                          <a:latin typeface="Calibri" panose="020F0502020204030204" pitchFamily="34" charset="0"/>
                          <a:cs typeface="Calibri" panose="020F0502020204030204" pitchFamily="34" charset="0"/>
                        </a:rPr>
                        <a:t>0,5</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100" dirty="0">
                          <a:solidFill>
                            <a:schemeClr val="tx1"/>
                          </a:solidFill>
                          <a:effectLst/>
                          <a:latin typeface="Calibri" panose="020F0502020204030204" pitchFamily="34" charset="0"/>
                          <a:cs typeface="Calibri" panose="020F0502020204030204" pitchFamily="34" charset="0"/>
                        </a:rPr>
                        <a:t>1</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4" name="Rectangle 3"/>
          <p:cNvSpPr/>
          <p:nvPr/>
        </p:nvSpPr>
        <p:spPr>
          <a:xfrm>
            <a:off x="6732240" y="6482177"/>
            <a:ext cx="2304256" cy="215444"/>
          </a:xfrm>
          <a:prstGeom prst="rect">
            <a:avLst/>
          </a:prstGeom>
        </p:spPr>
        <p:txBody>
          <a:bodyPr wrap="squar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cs typeface="Calibri" panose="020F0502020204030204" pitchFamily="34" charset="0"/>
              </a:rPr>
              <a:t>(</a:t>
            </a:r>
            <a:r>
              <a:rPr lang="sl-SI" sz="800" dirty="0" err="1">
                <a:solidFill>
                  <a:srgbClr val="000000"/>
                </a:solidFill>
                <a:latin typeface="Calibri" panose="020F0502020204030204" pitchFamily="34" charset="0"/>
                <a:ea typeface="Arial" panose="020B0604020202020204" pitchFamily="34" charset="0"/>
                <a:cs typeface="Calibri" panose="020F0502020204030204" pitchFamily="34" charset="0"/>
              </a:rPr>
              <a:t>Source</a:t>
            </a:r>
            <a:r>
              <a:rPr lang="sl-SI" sz="8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r>
              <a:rPr lang="sl-SI" sz="8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800" dirty="0" smtClean="0">
                <a:latin typeface="Calibri" panose="020F0502020204030204" pitchFamily="34" charset="0"/>
                <a:cs typeface="Calibri" panose="020F0502020204030204" pitchFamily="34" charset="0"/>
              </a:rPr>
              <a:t>Official </a:t>
            </a:r>
            <a:r>
              <a:rPr lang="en-US" sz="800" dirty="0">
                <a:latin typeface="Calibri" panose="020F0502020204030204" pitchFamily="34" charset="0"/>
                <a:cs typeface="Calibri" panose="020F0502020204030204" pitchFamily="34" charset="0"/>
              </a:rPr>
              <a:t>Gazette of Croatia, No </a:t>
            </a:r>
            <a:r>
              <a:rPr lang="en-US" sz="800" dirty="0" smtClean="0">
                <a:latin typeface="Calibri" panose="020F0502020204030204" pitchFamily="34" charset="0"/>
                <a:cs typeface="Calibri" panose="020F0502020204030204" pitchFamily="34" charset="0"/>
              </a:rPr>
              <a:t>38/08</a:t>
            </a:r>
            <a:r>
              <a:rPr lang="sl-SI" sz="800" dirty="0" smtClean="0">
                <a:latin typeface="Calibri" panose="020F0502020204030204" pitchFamily="34" charset="0"/>
                <a:cs typeface="Calibri" panose="020F0502020204030204" pitchFamily="34" charset="0"/>
              </a:rPr>
              <a:t>)</a:t>
            </a:r>
            <a:endParaRPr lang="en-US" sz="800" dirty="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187288" y="1022829"/>
            <a:ext cx="6855792" cy="338554"/>
          </a:xfrm>
          <a:prstGeom prst="rect">
            <a:avLst/>
          </a:prstGeom>
          <a:solidFill>
            <a:srgbClr val="889A00"/>
          </a:solidFill>
        </p:spPr>
        <p:txBody>
          <a:bodyPr wrap="square">
            <a:spAutoFit/>
          </a:bodyPr>
          <a:lstStyle/>
          <a:p>
            <a:r>
              <a:rPr lang="en-US" sz="1600" b="1" dirty="0">
                <a:latin typeface="Calibri" panose="020F0502020204030204" pitchFamily="34" charset="0"/>
                <a:cs typeface="Calibri" panose="020F0502020204030204" pitchFamily="34" charset="0"/>
              </a:rPr>
              <a:t>Limit values for heavy </a:t>
            </a:r>
            <a:r>
              <a:rPr lang="en-US" sz="1600" b="1" dirty="0" smtClean="0">
                <a:latin typeface="Calibri" panose="020F0502020204030204" pitchFamily="34" charset="0"/>
                <a:cs typeface="Calibri" panose="020F0502020204030204" pitchFamily="34" charset="0"/>
              </a:rPr>
              <a:t>metal</a:t>
            </a:r>
            <a:r>
              <a:rPr lang="sl-SI" sz="1600" b="1" dirty="0" smtClean="0">
                <a:latin typeface="Calibri" panose="020F0502020204030204" pitchFamily="34" charset="0"/>
                <a:cs typeface="Calibri" panose="020F0502020204030204" pitchFamily="34" charset="0"/>
              </a:rPr>
              <a:t>s</a:t>
            </a:r>
            <a:endParaRPr lang="sl-SI"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014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0254" y="3454039"/>
            <a:ext cx="7052584" cy="430887"/>
          </a:xfrm>
          <a:prstGeom prst="rect">
            <a:avLst/>
          </a:prstGeom>
        </p:spPr>
        <p:txBody>
          <a:bodyPr wrap="square">
            <a:spAutoFit/>
          </a:bodyPr>
          <a:lstStyle/>
          <a:p>
            <a:pPr eaLnBrk="0" fontAlgn="base" hangingPunct="0">
              <a:spcBef>
                <a:spcPct val="0"/>
              </a:spcBef>
            </a:pPr>
            <a:r>
              <a:rPr lang="en-US" sz="1100" i="1" dirty="0" smtClean="0">
                <a:latin typeface="Calibri" panose="020F0502020204030204" pitchFamily="34" charset="0"/>
                <a:cs typeface="Calibri" panose="020F0502020204030204" pitchFamily="34" charset="0"/>
              </a:rPr>
              <a:t>*</a:t>
            </a:r>
            <a:r>
              <a:rPr lang="en-US" sz="1100" i="1" dirty="0">
                <a:latin typeface="Calibri" panose="020F0502020204030204" pitchFamily="34" charset="0"/>
                <a:cs typeface="Calibri" panose="020F0502020204030204" pitchFamily="34" charset="0"/>
              </a:rPr>
              <a:t>TCDD equivalent is the sum of the multiplication of the content of individual polychlorinated </a:t>
            </a:r>
            <a:r>
              <a:rPr lang="en-US" sz="1100" i="1" dirty="0" err="1">
                <a:latin typeface="Calibri" panose="020F0502020204030204" pitchFamily="34" charset="0"/>
                <a:cs typeface="Calibri" panose="020F0502020204030204" pitchFamily="34" charset="0"/>
              </a:rPr>
              <a:t>dibenzodioxins</a:t>
            </a:r>
            <a:r>
              <a:rPr lang="en-US" sz="1100" i="1" dirty="0">
                <a:latin typeface="Calibri" panose="020F0502020204030204" pitchFamily="34" charset="0"/>
                <a:cs typeface="Calibri" panose="020F0502020204030204" pitchFamily="34" charset="0"/>
              </a:rPr>
              <a:t> / dibenzofuran expressed in ng / kg and factors</a:t>
            </a:r>
            <a:r>
              <a:rPr lang="en-US" sz="1100" i="1" dirty="0" smtClean="0">
                <a:latin typeface="Calibri" panose="020F0502020204030204" pitchFamily="34" charset="0"/>
                <a:cs typeface="Calibri" panose="020F0502020204030204" pitchFamily="34" charset="0"/>
              </a:rPr>
              <a:t>.</a:t>
            </a:r>
            <a:endParaRPr lang="sl-SI" sz="11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Requirements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for</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sludge</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reuse</a:t>
            </a:r>
            <a:r>
              <a:rPr lang="sl-SI" sz="2500" b="1" kern="0" dirty="0">
                <a:solidFill>
                  <a:srgbClr val="889A00"/>
                </a:solidFill>
                <a:latin typeface="Calibri" panose="020F0502020204030204" pitchFamily="34" charset="0"/>
                <a:cs typeface="Calibri" panose="020F0502020204030204" pitchFamily="34" charset="0"/>
              </a:rPr>
              <a:t> in </a:t>
            </a:r>
            <a:r>
              <a:rPr lang="sl-SI" sz="2500" b="1" kern="0" dirty="0" err="1" smtClean="0">
                <a:solidFill>
                  <a:srgbClr val="889A00"/>
                </a:solidFill>
                <a:latin typeface="Calibri" panose="020F0502020204030204" pitchFamily="34" charset="0"/>
                <a:cs typeface="Calibri" panose="020F0502020204030204" pitchFamily="34" charset="0"/>
              </a:rPr>
              <a:t>Kastelir</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4" name="Rectangle 3"/>
          <p:cNvSpPr/>
          <p:nvPr/>
        </p:nvSpPr>
        <p:spPr>
          <a:xfrm>
            <a:off x="6056903" y="6512510"/>
            <a:ext cx="2907585" cy="215444"/>
          </a:xfrm>
          <a:prstGeom prst="rect">
            <a:avLst/>
          </a:prstGeom>
        </p:spPr>
        <p:txBody>
          <a:bodyPr wrap="squar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cs typeface="Calibri" panose="020F0502020204030204" pitchFamily="34" charset="0"/>
              </a:rPr>
              <a:t>(</a:t>
            </a:r>
            <a:r>
              <a:rPr lang="sl-SI" sz="800" dirty="0" err="1">
                <a:solidFill>
                  <a:srgbClr val="000000"/>
                </a:solidFill>
                <a:latin typeface="Calibri" panose="020F0502020204030204" pitchFamily="34" charset="0"/>
                <a:ea typeface="Arial" panose="020B0604020202020204" pitchFamily="34" charset="0"/>
                <a:cs typeface="Calibri" panose="020F0502020204030204" pitchFamily="34" charset="0"/>
              </a:rPr>
              <a:t>Source</a:t>
            </a:r>
            <a:r>
              <a:rPr lang="sl-SI" sz="8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r>
              <a:rPr lang="sl-SI" sz="8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800" dirty="0" smtClean="0">
                <a:latin typeface="Calibri" panose="020F0502020204030204" pitchFamily="34" charset="0"/>
                <a:cs typeface="Calibri" panose="020F0502020204030204" pitchFamily="34" charset="0"/>
              </a:rPr>
              <a:t>Official </a:t>
            </a:r>
            <a:r>
              <a:rPr lang="en-US" sz="800" dirty="0">
                <a:latin typeface="Calibri" panose="020F0502020204030204" pitchFamily="34" charset="0"/>
                <a:cs typeface="Calibri" panose="020F0502020204030204" pitchFamily="34" charset="0"/>
              </a:rPr>
              <a:t>Gazette of Croatia, No </a:t>
            </a:r>
            <a:r>
              <a:rPr lang="en-US" sz="800" dirty="0" smtClean="0">
                <a:latin typeface="Calibri" panose="020F0502020204030204" pitchFamily="34" charset="0"/>
                <a:cs typeface="Calibri" panose="020F0502020204030204" pitchFamily="34" charset="0"/>
              </a:rPr>
              <a:t>38/08</a:t>
            </a:r>
            <a:r>
              <a:rPr lang="sl-SI" sz="800" dirty="0" smtClean="0">
                <a:latin typeface="Calibri" panose="020F0502020204030204" pitchFamily="34" charset="0"/>
                <a:cs typeface="Calibri" panose="020F0502020204030204" pitchFamily="34" charset="0"/>
              </a:rPr>
              <a:t>)</a:t>
            </a:r>
            <a:endParaRPr lang="en-US" sz="800" dirty="0">
              <a:solidFill>
                <a:srgbClr val="000000"/>
              </a:solidFill>
              <a:latin typeface="Calibri" panose="020F0502020204030204" pitchFamily="34" charset="0"/>
              <a:cs typeface="Calibri" panose="020F0502020204030204" pitchFamily="34" charset="0"/>
            </a:endParaRPr>
          </a:p>
        </p:txBody>
      </p:sp>
      <p:sp>
        <p:nvSpPr>
          <p:cNvPr id="6" name="Rectangle 5"/>
          <p:cNvSpPr/>
          <p:nvPr/>
        </p:nvSpPr>
        <p:spPr>
          <a:xfrm>
            <a:off x="164480" y="4075990"/>
            <a:ext cx="6855792"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Limit </a:t>
            </a: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values</a:t>
            </a: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for</a:t>
            </a: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pathogens</a:t>
            </a: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 in </a:t>
            </a: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sludge</a:t>
            </a:r>
            <a:endParaRPr lang="en-US" sz="1600" dirty="0">
              <a:solidFill>
                <a:srgbClr val="000000"/>
              </a:solidFill>
              <a:latin typeface="Calibri" panose="020F0502020204030204" pitchFamily="34" charset="0"/>
              <a:cs typeface="Calibri" panose="020F0502020204030204" pitchFamily="34" charset="0"/>
            </a:endParaRPr>
          </a:p>
        </p:txBody>
      </p:sp>
      <p:sp>
        <p:nvSpPr>
          <p:cNvPr id="7" name="Rectangle 6"/>
          <p:cNvSpPr/>
          <p:nvPr/>
        </p:nvSpPr>
        <p:spPr>
          <a:xfrm>
            <a:off x="83462" y="4500971"/>
            <a:ext cx="6912768" cy="523220"/>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Treated sludge intended for agriculture use needs to be stabilized in such a way that pathogenic organisms, potential causes of diseases, are removed.</a:t>
            </a:r>
            <a:endParaRPr lang="sl-SI" sz="1400" dirty="0">
              <a:latin typeface="Calibri" panose="020F0502020204030204" pitchFamily="34" charset="0"/>
              <a:cs typeface="Calibri" panose="020F0502020204030204" pitchFamily="34" charset="0"/>
            </a:endParaRPr>
          </a:p>
        </p:txBody>
      </p:sp>
      <p:sp>
        <p:nvSpPr>
          <p:cNvPr id="14" name="Rectangle 13"/>
          <p:cNvSpPr/>
          <p:nvPr/>
        </p:nvSpPr>
        <p:spPr>
          <a:xfrm>
            <a:off x="153628" y="1135067"/>
            <a:ext cx="6855792" cy="338554"/>
          </a:xfrm>
          <a:prstGeom prst="rect">
            <a:avLst/>
          </a:prstGeom>
          <a:solidFill>
            <a:srgbClr val="889A00"/>
          </a:solidFill>
        </p:spPr>
        <p:txBody>
          <a:bodyPr wrap="square">
            <a:spAutoFit/>
          </a:bodyPr>
          <a:lstStyle/>
          <a:p>
            <a:pPr eaLnBrk="0" fontAlgn="base" hangingPunct="0">
              <a:spcBef>
                <a:spcPct val="0"/>
              </a:spcBef>
              <a:spcAft>
                <a:spcPct val="0"/>
              </a:spcAft>
            </a:pPr>
            <a:r>
              <a:rPr lang="en-US" sz="1600" dirty="0">
                <a:solidFill>
                  <a:srgbClr val="000000"/>
                </a:solidFill>
                <a:latin typeface="Calibri" panose="020F0502020204030204" pitchFamily="34" charset="0"/>
                <a:cs typeface="Calibri" panose="020F0502020204030204" pitchFamily="34" charset="0"/>
              </a:rPr>
              <a:t>Limit values for organic compounds in sludge</a:t>
            </a:r>
          </a:p>
        </p:txBody>
      </p:sp>
      <p:sp>
        <p:nvSpPr>
          <p:cNvPr id="19" name="Rectangle 18"/>
          <p:cNvSpPr/>
          <p:nvPr/>
        </p:nvSpPr>
        <p:spPr>
          <a:xfrm>
            <a:off x="164480" y="5372278"/>
            <a:ext cx="6855792" cy="338554"/>
          </a:xfrm>
          <a:prstGeom prst="rect">
            <a:avLst/>
          </a:prstGeom>
          <a:solidFill>
            <a:srgbClr val="889A00"/>
          </a:solidFill>
        </p:spPr>
        <p:txBody>
          <a:bodyPr wrap="square">
            <a:spAutoFit/>
          </a:bodyPr>
          <a:lstStyle/>
          <a:p>
            <a:pPr eaLnBrk="0" fontAlgn="base" hangingPunct="0">
              <a:spcBef>
                <a:spcPct val="0"/>
              </a:spcBef>
              <a:spcAft>
                <a:spcPct val="0"/>
              </a:spcAft>
            </a:pPr>
            <a:r>
              <a:rPr lang="en-US" sz="1600" dirty="0">
                <a:latin typeface="Calibri" panose="020F0502020204030204" pitchFamily="34" charset="0"/>
                <a:cs typeface="Calibri" panose="020F0502020204030204" pitchFamily="34" charset="0"/>
              </a:rPr>
              <a:t>Maximum annual load of dry matter in agriculture</a:t>
            </a:r>
            <a:endParaRPr lang="en-US" sz="1600" dirty="0">
              <a:solidFill>
                <a:srgbClr val="000000"/>
              </a:solidFill>
              <a:latin typeface="Calibri" panose="020F0502020204030204" pitchFamily="34" charset="0"/>
              <a:cs typeface="Calibri" panose="020F0502020204030204" pitchFamily="34" charset="0"/>
            </a:endParaRPr>
          </a:p>
        </p:txBody>
      </p:sp>
      <p:sp>
        <p:nvSpPr>
          <p:cNvPr id="20" name="Rectangle 19"/>
          <p:cNvSpPr/>
          <p:nvPr/>
        </p:nvSpPr>
        <p:spPr>
          <a:xfrm>
            <a:off x="120254" y="5847645"/>
            <a:ext cx="6624075" cy="523220"/>
          </a:xfrm>
          <a:prstGeom prst="rect">
            <a:avLst/>
          </a:prstGeom>
        </p:spPr>
        <p:txBody>
          <a:bodyPr wrap="square">
            <a:spAutoFit/>
          </a:bodyPr>
          <a:lstStyle/>
          <a:p>
            <a:pPr algn="just" eaLnBrk="0" fontAlgn="base" hangingPunct="0">
              <a:spcBef>
                <a:spcPct val="0"/>
              </a:spcBef>
            </a:pPr>
            <a:r>
              <a:rPr lang="en-US" sz="1400" dirty="0">
                <a:latin typeface="Calibri" panose="020F0502020204030204" pitchFamily="34" charset="0"/>
                <a:cs typeface="Calibri" panose="020F0502020204030204" pitchFamily="34" charset="0"/>
              </a:rPr>
              <a:t>A maximum of 1,66 tons of sludge dry matter per hectare of agricultural land is allowed to be used per </a:t>
            </a:r>
            <a:r>
              <a:rPr lang="en-US" sz="1400" dirty="0" smtClean="0">
                <a:latin typeface="Calibri" panose="020F0502020204030204" pitchFamily="34" charset="0"/>
                <a:cs typeface="Calibri" panose="020F0502020204030204" pitchFamily="34" charset="0"/>
              </a:rPr>
              <a:t>year</a:t>
            </a:r>
            <a:r>
              <a:rPr lang="sl-SI" sz="1400" dirty="0" smtClean="0">
                <a:latin typeface="Calibri" panose="020F0502020204030204" pitchFamily="34" charset="0"/>
                <a:cs typeface="Calibri" panose="020F0502020204030204" pitchFamily="34" charset="0"/>
              </a:rPr>
              <a:t>.</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8" name="Tabela 7"/>
          <p:cNvGraphicFramePr>
            <a:graphicFrameLocks noGrp="1"/>
          </p:cNvGraphicFramePr>
          <p:nvPr>
            <p:extLst>
              <p:ext uri="{D42A27DB-BD31-4B8C-83A1-F6EECF244321}">
                <p14:modId xmlns:p14="http://schemas.microsoft.com/office/powerpoint/2010/main" val="2023250899"/>
              </p:ext>
            </p:extLst>
          </p:nvPr>
        </p:nvGraphicFramePr>
        <p:xfrm>
          <a:off x="196558" y="1648281"/>
          <a:ext cx="6878599" cy="1739548"/>
        </p:xfrm>
        <a:graphic>
          <a:graphicData uri="http://schemas.openxmlformats.org/drawingml/2006/table">
            <a:tbl>
              <a:tblPr firstRow="1" firstCol="1" bandRow="1"/>
              <a:tblGrid>
                <a:gridCol w="3689194"/>
                <a:gridCol w="3189405"/>
              </a:tblGrid>
              <a:tr h="182068">
                <a:tc>
                  <a:txBody>
                    <a:bodyPr/>
                    <a:lstStyle/>
                    <a:p>
                      <a:pPr>
                        <a:spcAft>
                          <a:spcPts val="0"/>
                        </a:spcAft>
                      </a:pPr>
                      <a:r>
                        <a:rPr lang="en-US" sz="1100" b="1" i="0" dirty="0">
                          <a:solidFill>
                            <a:srgbClr val="000000"/>
                          </a:solidFill>
                          <a:effectLst/>
                          <a:latin typeface="Calibri"/>
                          <a:ea typeface="Arial"/>
                          <a:cs typeface="Times New Roman"/>
                        </a:rPr>
                        <a:t>Organic matters in sludge</a:t>
                      </a:r>
                      <a:endParaRPr lang="sl-SI" sz="900" i="1" dirty="0">
                        <a:solidFill>
                          <a:srgbClr val="1F497D"/>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100" b="1" dirty="0">
                          <a:solidFill>
                            <a:srgbClr val="000000"/>
                          </a:solidFill>
                          <a:effectLst/>
                          <a:latin typeface="Calibri"/>
                          <a:ea typeface="Arial"/>
                          <a:cs typeface="Times New Roman"/>
                        </a:rPr>
                        <a:t>Allowed concentrations organic matters in sludge</a:t>
                      </a:r>
                      <a:endParaRPr lang="sl-SI" sz="1200" dirty="0">
                        <a:solidFill>
                          <a:srgbClr val="000000"/>
                        </a:solidFill>
                        <a:effectLst/>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98620">
                <a:tc>
                  <a:txBody>
                    <a:bodyPr/>
                    <a:lstStyle/>
                    <a:p>
                      <a:pPr>
                        <a:spcAft>
                          <a:spcPts val="0"/>
                        </a:spcAft>
                      </a:pPr>
                      <a:r>
                        <a:rPr lang="en-US" sz="1200" b="1">
                          <a:solidFill>
                            <a:srgbClr val="000000"/>
                          </a:solidFill>
                          <a:effectLst/>
                          <a:latin typeface="Calibri"/>
                          <a:ea typeface="Arial"/>
                          <a:cs typeface="Times New Roman"/>
                        </a:rPr>
                        <a:t>Polychlorinated biphenyls (PCBs):</a:t>
                      </a:r>
                      <a:endParaRPr lang="sl-SI" sz="1200" b="1">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solidFill>
                            <a:srgbClr val="000000"/>
                          </a:solidFill>
                          <a:effectLst/>
                          <a:latin typeface="Calibri"/>
                          <a:ea typeface="Arial"/>
                          <a:cs typeface="Times New Roman"/>
                        </a:rPr>
                        <a:t> In mg/kg of dry matter of sludge</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620">
                <a:tc>
                  <a:txBody>
                    <a:bodyPr/>
                    <a:lstStyle/>
                    <a:p>
                      <a:pPr>
                        <a:spcAft>
                          <a:spcPts val="0"/>
                        </a:spcAft>
                      </a:pPr>
                      <a:r>
                        <a:rPr lang="en-US" sz="1200" b="1" dirty="0">
                          <a:solidFill>
                            <a:srgbClr val="000000"/>
                          </a:solidFill>
                          <a:effectLst/>
                          <a:latin typeface="Calibri"/>
                          <a:ea typeface="Arial"/>
                          <a:cs typeface="Times New Roman"/>
                        </a:rPr>
                        <a:t>2,4,4’- </a:t>
                      </a:r>
                      <a:r>
                        <a:rPr lang="en-US" sz="1200" b="1" dirty="0" err="1">
                          <a:solidFill>
                            <a:srgbClr val="000000"/>
                          </a:solidFill>
                          <a:effectLst/>
                          <a:latin typeface="Calibri"/>
                          <a:ea typeface="Arial"/>
                          <a:cs typeface="Times New Roman"/>
                        </a:rPr>
                        <a:t>trichlorobiphenyl</a:t>
                      </a:r>
                      <a:endParaRPr lang="sl-SI" sz="1200" b="1"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i="0">
                          <a:solidFill>
                            <a:schemeClr val="tx1"/>
                          </a:solidFill>
                          <a:effectLst/>
                          <a:latin typeface="Calibri"/>
                          <a:ea typeface="Arial"/>
                          <a:cs typeface="Times New Roman"/>
                        </a:rPr>
                        <a:t>0,2 </a:t>
                      </a:r>
                      <a:endParaRPr lang="sl-SI" sz="900" i="0">
                        <a:solidFill>
                          <a:schemeClr val="tx1"/>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620">
                <a:tc>
                  <a:txBody>
                    <a:bodyPr/>
                    <a:lstStyle/>
                    <a:p>
                      <a:pPr>
                        <a:spcAft>
                          <a:spcPts val="0"/>
                        </a:spcAft>
                      </a:pPr>
                      <a:r>
                        <a:rPr lang="en-US" sz="1200" b="1">
                          <a:solidFill>
                            <a:srgbClr val="000000"/>
                          </a:solidFill>
                          <a:effectLst/>
                          <a:latin typeface="Calibri"/>
                          <a:ea typeface="Arial"/>
                          <a:cs typeface="Times New Roman"/>
                        </a:rPr>
                        <a:t>2,2’,5,5’- tetrachlorobiphenyl</a:t>
                      </a:r>
                      <a:endParaRPr lang="sl-SI" sz="1200" b="1">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i="0" dirty="0">
                          <a:solidFill>
                            <a:schemeClr val="tx1"/>
                          </a:solidFill>
                          <a:effectLst/>
                          <a:latin typeface="Calibri"/>
                          <a:ea typeface="Arial"/>
                          <a:cs typeface="Times New Roman"/>
                        </a:rPr>
                        <a:t>0,2</a:t>
                      </a:r>
                      <a:endParaRPr lang="sl-SI" sz="900" i="0" dirty="0">
                        <a:solidFill>
                          <a:schemeClr val="tx1"/>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620">
                <a:tc>
                  <a:txBody>
                    <a:bodyPr/>
                    <a:lstStyle/>
                    <a:p>
                      <a:pPr>
                        <a:spcAft>
                          <a:spcPts val="0"/>
                        </a:spcAft>
                      </a:pPr>
                      <a:r>
                        <a:rPr lang="en-US" sz="1200" b="1">
                          <a:solidFill>
                            <a:srgbClr val="000000"/>
                          </a:solidFill>
                          <a:effectLst/>
                          <a:latin typeface="Calibri"/>
                          <a:ea typeface="Arial"/>
                          <a:cs typeface="Times New Roman"/>
                        </a:rPr>
                        <a:t>2,2’,4,5,5’- pentachlorobiphenyl</a:t>
                      </a:r>
                      <a:endParaRPr lang="sl-SI" sz="1200" b="1">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i="0" dirty="0">
                          <a:solidFill>
                            <a:schemeClr val="tx1"/>
                          </a:solidFill>
                          <a:effectLst/>
                          <a:latin typeface="Calibri"/>
                          <a:ea typeface="Arial"/>
                          <a:cs typeface="Times New Roman"/>
                        </a:rPr>
                        <a:t>0,2</a:t>
                      </a:r>
                      <a:endParaRPr lang="sl-SI" sz="900" i="0" dirty="0">
                        <a:solidFill>
                          <a:schemeClr val="tx1"/>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620">
                <a:tc>
                  <a:txBody>
                    <a:bodyPr/>
                    <a:lstStyle/>
                    <a:p>
                      <a:pPr>
                        <a:spcAft>
                          <a:spcPts val="0"/>
                        </a:spcAft>
                      </a:pPr>
                      <a:r>
                        <a:rPr lang="en-US" sz="1200" b="1">
                          <a:solidFill>
                            <a:srgbClr val="000000"/>
                          </a:solidFill>
                          <a:effectLst/>
                          <a:latin typeface="Calibri"/>
                          <a:ea typeface="Arial"/>
                          <a:cs typeface="Times New Roman"/>
                        </a:rPr>
                        <a:t>2,2’,3,4,5,5’- hexachlorobiphenyl</a:t>
                      </a:r>
                      <a:endParaRPr lang="sl-SI" sz="1200" b="1">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i="0" dirty="0">
                          <a:solidFill>
                            <a:schemeClr val="tx1"/>
                          </a:solidFill>
                          <a:effectLst/>
                          <a:latin typeface="Calibri"/>
                          <a:ea typeface="Arial"/>
                          <a:cs typeface="Times New Roman"/>
                        </a:rPr>
                        <a:t>0,2</a:t>
                      </a:r>
                      <a:endParaRPr lang="sl-SI" sz="900" i="0" dirty="0">
                        <a:solidFill>
                          <a:schemeClr val="tx1"/>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620">
                <a:tc>
                  <a:txBody>
                    <a:bodyPr/>
                    <a:lstStyle/>
                    <a:p>
                      <a:pPr>
                        <a:spcAft>
                          <a:spcPts val="0"/>
                        </a:spcAft>
                      </a:pPr>
                      <a:r>
                        <a:rPr lang="en-US" sz="1200" b="1">
                          <a:solidFill>
                            <a:srgbClr val="000000"/>
                          </a:solidFill>
                          <a:effectLst/>
                          <a:latin typeface="Calibri"/>
                          <a:ea typeface="Arial"/>
                          <a:cs typeface="Times New Roman"/>
                        </a:rPr>
                        <a:t>2,2’,3,4,4’,5,5’- heptachlorobiphenyl</a:t>
                      </a:r>
                      <a:endParaRPr lang="sl-SI" sz="1200" b="1">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i="0" dirty="0">
                          <a:solidFill>
                            <a:schemeClr val="tx1"/>
                          </a:solidFill>
                          <a:effectLst/>
                          <a:latin typeface="Calibri"/>
                          <a:ea typeface="Arial"/>
                          <a:cs typeface="Times New Roman"/>
                        </a:rPr>
                        <a:t>0,2</a:t>
                      </a:r>
                      <a:endParaRPr lang="sl-SI" sz="900" i="0" dirty="0">
                        <a:solidFill>
                          <a:schemeClr val="tx1"/>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825">
                <a:tc>
                  <a:txBody>
                    <a:bodyPr/>
                    <a:lstStyle/>
                    <a:p>
                      <a:pPr>
                        <a:spcAft>
                          <a:spcPts val="0"/>
                        </a:spcAft>
                      </a:pPr>
                      <a:r>
                        <a:rPr lang="en-US" sz="1200" b="1" dirty="0">
                          <a:solidFill>
                            <a:srgbClr val="000000"/>
                          </a:solidFill>
                          <a:effectLst/>
                          <a:latin typeface="Calibri"/>
                          <a:ea typeface="Arial"/>
                          <a:cs typeface="Times New Roman"/>
                        </a:rPr>
                        <a:t>Polychlorinated </a:t>
                      </a:r>
                      <a:r>
                        <a:rPr lang="en-US" sz="1200" b="1" dirty="0" err="1">
                          <a:solidFill>
                            <a:srgbClr val="000000"/>
                          </a:solidFill>
                          <a:effectLst/>
                          <a:latin typeface="Calibri"/>
                          <a:ea typeface="Arial"/>
                          <a:cs typeface="Times New Roman"/>
                        </a:rPr>
                        <a:t>dibenzodioxins</a:t>
                      </a:r>
                      <a:r>
                        <a:rPr lang="en-US" sz="1200" b="1" dirty="0">
                          <a:solidFill>
                            <a:srgbClr val="000000"/>
                          </a:solidFill>
                          <a:effectLst/>
                          <a:latin typeface="Calibri"/>
                          <a:ea typeface="Arial"/>
                          <a:cs typeface="Times New Roman"/>
                        </a:rPr>
                        <a:t> / dibenzofurans (PCDD/PCDF)</a:t>
                      </a:r>
                      <a:endParaRPr lang="sl-SI" sz="1200" b="1"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solidFill>
                            <a:srgbClr val="000000"/>
                          </a:solidFill>
                          <a:effectLst/>
                          <a:latin typeface="Calibri"/>
                          <a:ea typeface="Arial"/>
                          <a:cs typeface="Times New Roman"/>
                        </a:rPr>
                        <a:t>100 ng TCDD equivalent* per kg of dry matter of sludge</a:t>
                      </a:r>
                      <a:endParaRPr lang="sl-SI" sz="1200"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13742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rPr>
              <a:t>Visual</a:t>
            </a:r>
            <a:r>
              <a:rPr lang="sl-SI" sz="2500" b="1" kern="0" dirty="0">
                <a:solidFill>
                  <a:srgbClr val="889A00"/>
                </a:solidFill>
              </a:rPr>
              <a:t> </a:t>
            </a:r>
            <a:r>
              <a:rPr lang="sl-SI" sz="2500" b="1" kern="0" dirty="0" err="1">
                <a:solidFill>
                  <a:srgbClr val="889A00"/>
                </a:solidFill>
              </a:rPr>
              <a:t>examination</a:t>
            </a:r>
            <a:r>
              <a:rPr lang="sl-SI" sz="2500" b="1" kern="0" dirty="0">
                <a:solidFill>
                  <a:srgbClr val="889A00"/>
                </a:solidFill>
              </a:rPr>
              <a:t> (</a:t>
            </a:r>
            <a:r>
              <a:rPr lang="sl-SI" sz="2500" b="1" kern="0" dirty="0" err="1">
                <a:solidFill>
                  <a:srgbClr val="889A00"/>
                </a:solidFill>
              </a:rPr>
              <a:t>October</a:t>
            </a:r>
            <a:r>
              <a:rPr lang="sl-SI" sz="2500" b="1" kern="0" dirty="0">
                <a:solidFill>
                  <a:srgbClr val="889A00"/>
                </a:solidFill>
              </a:rPr>
              <a:t> 2019)</a:t>
            </a:r>
          </a:p>
        </p:txBody>
      </p:sp>
      <p:sp>
        <p:nvSpPr>
          <p:cNvPr id="4" name="Rectangle 3"/>
          <p:cNvSpPr/>
          <p:nvPr/>
        </p:nvSpPr>
        <p:spPr>
          <a:xfrm>
            <a:off x="7668582" y="3125809"/>
            <a:ext cx="6102424" cy="215444"/>
          </a:xfrm>
          <a:prstGeom prst="rect">
            <a:avLst/>
          </a:prstGeom>
        </p:spPr>
        <p:txBody>
          <a:bodyPr wrap="squar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rPr>
              <a:t>(</a:t>
            </a:r>
            <a:r>
              <a:rPr lang="sl-SI" sz="800" dirty="0" err="1">
                <a:solidFill>
                  <a:srgbClr val="000000"/>
                </a:solidFill>
                <a:latin typeface="Calibri" panose="020F0502020204030204" pitchFamily="34" charset="0"/>
                <a:ea typeface="Arial" panose="020B0604020202020204" pitchFamily="34" charset="0"/>
              </a:rPr>
              <a:t>Source:Limnos</a:t>
            </a:r>
            <a:r>
              <a:rPr lang="sl-SI" sz="800" dirty="0">
                <a:solidFill>
                  <a:srgbClr val="000000"/>
                </a:solidFill>
                <a:latin typeface="Calibri" panose="020F0502020204030204" pitchFamily="34" charset="0"/>
                <a:ea typeface="Arial" panose="020B0604020202020204" pitchFamily="34" charset="0"/>
              </a:rPr>
              <a:t> </a:t>
            </a:r>
            <a:r>
              <a:rPr lang="sl-SI" sz="800" dirty="0" err="1">
                <a:solidFill>
                  <a:srgbClr val="000000"/>
                </a:solidFill>
                <a:latin typeface="Calibri" panose="020F0502020204030204" pitchFamily="34" charset="0"/>
                <a:ea typeface="Arial" panose="020B0604020202020204" pitchFamily="34" charset="0"/>
              </a:rPr>
              <a:t>Ltd</a:t>
            </a:r>
            <a:r>
              <a:rPr lang="sl-SI" sz="800" dirty="0">
                <a:solidFill>
                  <a:srgbClr val="000000"/>
                </a:solidFill>
                <a:latin typeface="Calibri" panose="020F0502020204030204" pitchFamily="34" charset="0"/>
                <a:ea typeface="Arial" panose="020B0604020202020204" pitchFamily="34" charset="0"/>
              </a:rPr>
              <a:t>.</a:t>
            </a:r>
            <a:r>
              <a:rPr lang="en-GB" sz="800" dirty="0">
                <a:solidFill>
                  <a:srgbClr val="000000"/>
                </a:solidFill>
                <a:latin typeface="Calibri" panose="020F0502020204030204" pitchFamily="34" charset="0"/>
                <a:ea typeface="Arial" panose="020B0604020202020204" pitchFamily="34" charset="0"/>
              </a:rPr>
              <a:t>). </a:t>
            </a:r>
            <a:endParaRPr lang="en-US" sz="800" dirty="0">
              <a:solidFill>
                <a:srgbClr val="000000"/>
              </a:solidFill>
            </a:endParaRPr>
          </a:p>
        </p:txBody>
      </p:sp>
      <p:sp>
        <p:nvSpPr>
          <p:cNvPr id="6" name="Rectangle 5"/>
          <p:cNvSpPr/>
          <p:nvPr/>
        </p:nvSpPr>
        <p:spPr>
          <a:xfrm>
            <a:off x="176767" y="3125809"/>
            <a:ext cx="6855792"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Plant</a:t>
            </a: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a:solidFill>
                  <a:srgbClr val="000000"/>
                </a:solidFill>
                <a:latin typeface="Calibri" panose="020F0502020204030204" pitchFamily="34" charset="0"/>
                <a:ea typeface="Arial" panose="020B0604020202020204" pitchFamily="34" charset="0"/>
                <a:cs typeface="Calibri" panose="020F0502020204030204" pitchFamily="34" charset="0"/>
              </a:rPr>
              <a:t>growth</a:t>
            </a:r>
            <a:endParaRPr lang="en-US" sz="1600" dirty="0">
              <a:solidFill>
                <a:srgbClr val="000000"/>
              </a:solidFill>
              <a:latin typeface="Calibri" panose="020F0502020204030204" pitchFamily="34" charset="0"/>
              <a:cs typeface="Calibri" panose="020F0502020204030204" pitchFamily="34" charset="0"/>
            </a:endParaRPr>
          </a:p>
        </p:txBody>
      </p:sp>
      <p:sp>
        <p:nvSpPr>
          <p:cNvPr id="14" name="Rectangle 13"/>
          <p:cNvSpPr/>
          <p:nvPr/>
        </p:nvSpPr>
        <p:spPr>
          <a:xfrm>
            <a:off x="177032" y="2077193"/>
            <a:ext cx="6855792"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err="1">
                <a:solidFill>
                  <a:srgbClr val="000000"/>
                </a:solidFill>
                <a:latin typeface="Calibri" panose="020F0502020204030204" pitchFamily="34" charset="0"/>
                <a:cs typeface="Calibri" panose="020F0502020204030204" pitchFamily="34" charset="0"/>
              </a:rPr>
              <a:t>Sludge</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distribution</a:t>
            </a:r>
            <a:endParaRPr lang="en-US" sz="1600" dirty="0">
              <a:solidFill>
                <a:srgbClr val="000000"/>
              </a:solidFill>
              <a:latin typeface="Calibri" panose="020F0502020204030204" pitchFamily="34" charset="0"/>
              <a:cs typeface="Calibri" panose="020F0502020204030204" pitchFamily="34" charset="0"/>
            </a:endParaRPr>
          </a:p>
        </p:txBody>
      </p:sp>
      <p:sp>
        <p:nvSpPr>
          <p:cNvPr id="17" name="Rectangle 16"/>
          <p:cNvSpPr/>
          <p:nvPr/>
        </p:nvSpPr>
        <p:spPr>
          <a:xfrm>
            <a:off x="187288" y="1192106"/>
            <a:ext cx="6855792"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err="1">
                <a:solidFill>
                  <a:srgbClr val="000000"/>
                </a:solidFill>
                <a:latin typeface="Calibri" panose="020F0502020204030204" pitchFamily="34" charset="0"/>
                <a:cs typeface="Calibri" panose="020F0502020204030204" pitchFamily="34" charset="0"/>
              </a:rPr>
              <a:t>Sludge</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height</a:t>
            </a:r>
            <a:endParaRPr lang="en-US" sz="1600" dirty="0">
              <a:solidFill>
                <a:srgbClr val="000000"/>
              </a:solidFill>
              <a:latin typeface="Calibri" panose="020F0502020204030204" pitchFamily="34" charset="0"/>
              <a:cs typeface="Calibri" panose="020F0502020204030204" pitchFamily="34" charset="0"/>
            </a:endParaRPr>
          </a:p>
        </p:txBody>
      </p:sp>
      <p:sp>
        <p:nvSpPr>
          <p:cNvPr id="18" name="Rectangle 17"/>
          <p:cNvSpPr/>
          <p:nvPr/>
        </p:nvSpPr>
        <p:spPr>
          <a:xfrm>
            <a:off x="164481" y="1568239"/>
            <a:ext cx="6796708" cy="307777"/>
          </a:xfrm>
          <a:prstGeom prst="rect">
            <a:avLst/>
          </a:prstGeom>
        </p:spPr>
        <p:txBody>
          <a:bodyPr wrap="square">
            <a:spAutoFit/>
          </a:bodyPr>
          <a:lstStyle/>
          <a:p>
            <a:pPr eaLnBrk="0" fontAlgn="base" hangingPunct="0">
              <a:spcBef>
                <a:spcPct val="0"/>
              </a:spcBef>
            </a:pPr>
            <a:r>
              <a:rPr lang="sl-SI" sz="1400" dirty="0" smtClean="0">
                <a:solidFill>
                  <a:srgbClr val="000000"/>
                </a:solidFill>
                <a:latin typeface="Calibri" panose="020F0502020204030204" pitchFamily="34" charset="0"/>
                <a:ea typeface="Arial" panose="020B0604020202020204" pitchFamily="34" charset="0"/>
              </a:rPr>
              <a:t>24 </a:t>
            </a:r>
            <a:r>
              <a:rPr lang="sl-SI" sz="1400" dirty="0">
                <a:solidFill>
                  <a:srgbClr val="000000"/>
                </a:solidFill>
                <a:latin typeface="Calibri" panose="020F0502020204030204" pitchFamily="34" charset="0"/>
                <a:ea typeface="Arial" panose="020B0604020202020204" pitchFamily="34" charset="0"/>
              </a:rPr>
              <a:t>cm </a:t>
            </a:r>
            <a:endParaRPr lang="sl-SI" sz="1400" dirty="0">
              <a:solidFill>
                <a:srgbClr val="000000"/>
              </a:solidFill>
              <a:ea typeface="Arial" panose="020B0604020202020204" pitchFamily="34" charset="0"/>
            </a:endParaRPr>
          </a:p>
        </p:txBody>
      </p:sp>
      <p:sp>
        <p:nvSpPr>
          <p:cNvPr id="19" name="Rectangle 18"/>
          <p:cNvSpPr/>
          <p:nvPr/>
        </p:nvSpPr>
        <p:spPr>
          <a:xfrm>
            <a:off x="177032" y="4188224"/>
            <a:ext cx="6855792"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err="1">
                <a:solidFill>
                  <a:srgbClr val="000000"/>
                </a:solidFill>
                <a:latin typeface="Calibri" panose="020F0502020204030204" pitchFamily="34" charset="0"/>
                <a:cs typeface="Calibri" panose="020F0502020204030204" pitchFamily="34" charset="0"/>
              </a:rPr>
              <a:t>Odor</a:t>
            </a:r>
            <a:endParaRPr lang="en-US" sz="1600" dirty="0">
              <a:solidFill>
                <a:srgbClr val="000000"/>
              </a:solidFill>
              <a:latin typeface="Calibri" panose="020F0502020204030204" pitchFamily="34" charset="0"/>
              <a:cs typeface="Calibri" panose="020F0502020204030204" pitchFamily="34" charset="0"/>
            </a:endParaRPr>
          </a:p>
        </p:txBody>
      </p:sp>
      <p:sp>
        <p:nvSpPr>
          <p:cNvPr id="20" name="Rectangle 19"/>
          <p:cNvSpPr/>
          <p:nvPr/>
        </p:nvSpPr>
        <p:spPr>
          <a:xfrm>
            <a:off x="187288" y="4642216"/>
            <a:ext cx="2396111" cy="307777"/>
          </a:xfrm>
          <a:prstGeom prst="rect">
            <a:avLst/>
          </a:prstGeom>
        </p:spPr>
        <p:txBody>
          <a:bodyPr wrap="square">
            <a:spAutoFit/>
          </a:bodyPr>
          <a:lstStyle/>
          <a:p>
            <a:pPr algn="just" eaLnBrk="0" fontAlgn="base" hangingPunct="0">
              <a:spcBef>
                <a:spcPct val="0"/>
              </a:spcBef>
            </a:pPr>
            <a:r>
              <a:rPr lang="sl-SI" sz="1400" dirty="0">
                <a:solidFill>
                  <a:srgbClr val="000000"/>
                </a:solidFill>
                <a:latin typeface="Calibri" panose="020F0502020204030204" pitchFamily="34" charset="0"/>
                <a:cs typeface="Calibri" panose="020F0502020204030204" pitchFamily="34" charset="0"/>
              </a:rPr>
              <a:t>N</a:t>
            </a:r>
            <a:r>
              <a:rPr lang="en-GB" sz="1400" dirty="0">
                <a:solidFill>
                  <a:srgbClr val="000000"/>
                </a:solidFill>
                <a:latin typeface="Calibri" panose="020F0502020204030204" pitchFamily="34" charset="0"/>
                <a:cs typeface="Calibri" panose="020F0502020204030204" pitchFamily="34" charset="0"/>
              </a:rPr>
              <a:t>o </a:t>
            </a:r>
            <a:r>
              <a:rPr lang="en-GB" sz="1400" dirty="0" err="1">
                <a:solidFill>
                  <a:srgbClr val="000000"/>
                </a:solidFill>
                <a:latin typeface="Calibri" panose="020F0502020204030204" pitchFamily="34" charset="0"/>
                <a:cs typeface="Calibri" panose="020F0502020204030204" pitchFamily="34" charset="0"/>
              </a:rPr>
              <a:t>odor</a:t>
            </a:r>
            <a:r>
              <a:rPr lang="en-GB" sz="1400" dirty="0">
                <a:solidFill>
                  <a:srgbClr val="000000"/>
                </a:solidFill>
                <a:latin typeface="Calibri" panose="020F0502020204030204" pitchFamily="34" charset="0"/>
                <a:cs typeface="Calibri" panose="020F0502020204030204" pitchFamily="34" charset="0"/>
              </a:rPr>
              <a:t> problems</a:t>
            </a:r>
            <a:r>
              <a:rPr lang="sl-SI" sz="1400" dirty="0" smtClean="0">
                <a:solidFill>
                  <a:srgbClr val="000000"/>
                </a:solidFill>
                <a:latin typeface="Calibri" panose="020F0502020204030204" pitchFamily="34" charset="0"/>
                <a:cs typeface="Calibri" panose="020F0502020204030204" pitchFamily="34" charset="0"/>
              </a:rPr>
              <a:t>.</a:t>
            </a:r>
            <a:endParaRPr lang="sl-SI" sz="1400" dirty="0">
              <a:solidFill>
                <a:srgbClr val="000000"/>
              </a:solidFill>
              <a:latin typeface="Calibri" panose="020F0502020204030204" pitchFamily="34" charset="0"/>
              <a:cs typeface="Calibri" panose="020F0502020204030204" pitchFamily="34" charset="0"/>
            </a:endParaRPr>
          </a:p>
        </p:txBody>
      </p:sp>
      <p:sp>
        <p:nvSpPr>
          <p:cNvPr id="2" name="Rectangle 1"/>
          <p:cNvSpPr/>
          <p:nvPr/>
        </p:nvSpPr>
        <p:spPr>
          <a:xfrm>
            <a:off x="7560451" y="2925754"/>
            <a:ext cx="2164077" cy="307777"/>
          </a:xfrm>
          <a:prstGeom prst="rect">
            <a:avLst/>
          </a:prstGeom>
        </p:spPr>
        <p:txBody>
          <a:bodyPr wrap="square">
            <a:spAutoFit/>
          </a:bodyPr>
          <a:lstStyle/>
          <a:p>
            <a:pPr eaLnBrk="0" fontAlgn="base" hangingPunct="0">
              <a:spcBef>
                <a:spcPct val="0"/>
              </a:spcBef>
              <a:spcAft>
                <a:spcPct val="0"/>
              </a:spcAft>
            </a:pPr>
            <a:r>
              <a:rPr lang="en-GB" sz="1400" dirty="0">
                <a:solidFill>
                  <a:srgbClr val="000000"/>
                </a:solidFill>
                <a:latin typeface="Calibri" panose="020F0502020204030204" pitchFamily="34" charset="0"/>
                <a:ea typeface="Arial" panose="020B0604020202020204" pitchFamily="34" charset="0"/>
              </a:rPr>
              <a:t>Sludge height</a:t>
            </a:r>
            <a:r>
              <a:rPr lang="sl-SI" sz="1400" dirty="0">
                <a:solidFill>
                  <a:srgbClr val="000000"/>
                </a:solidFill>
                <a:latin typeface="Calibri" panose="020F0502020204030204" pitchFamily="34" charset="0"/>
                <a:ea typeface="Arial" panose="020B0604020202020204" pitchFamily="34" charset="0"/>
              </a:rPr>
              <a:t>.</a:t>
            </a:r>
            <a:endParaRPr lang="en-US" sz="1400" dirty="0">
              <a:solidFill>
                <a:srgbClr val="000000"/>
              </a:solidFill>
            </a:endParaRPr>
          </a:p>
        </p:txBody>
      </p:sp>
      <p:sp>
        <p:nvSpPr>
          <p:cNvPr id="23" name="Rectangle 22"/>
          <p:cNvSpPr/>
          <p:nvPr/>
        </p:nvSpPr>
        <p:spPr>
          <a:xfrm>
            <a:off x="160971" y="2555758"/>
            <a:ext cx="6796708" cy="307777"/>
          </a:xfrm>
          <a:prstGeom prst="rect">
            <a:avLst/>
          </a:prstGeom>
        </p:spPr>
        <p:txBody>
          <a:bodyPr wrap="square">
            <a:spAutoFit/>
          </a:bodyPr>
          <a:lstStyle/>
          <a:p>
            <a:pPr eaLnBrk="0" fontAlgn="base" hangingPunct="0">
              <a:spcBef>
                <a:spcPct val="0"/>
              </a:spcBef>
            </a:pPr>
            <a:r>
              <a:rPr lang="sl-SI" sz="1400" dirty="0">
                <a:solidFill>
                  <a:srgbClr val="000000"/>
                </a:solidFill>
                <a:latin typeface="Calibri" panose="020F0502020204030204" pitchFamily="34" charset="0"/>
                <a:ea typeface="Arial" panose="020B0604020202020204" pitchFamily="34" charset="0"/>
              </a:rPr>
              <a:t>Uniform, </a:t>
            </a:r>
            <a:r>
              <a:rPr lang="sl-SI" sz="1400" dirty="0" smtClean="0">
                <a:solidFill>
                  <a:srgbClr val="000000"/>
                </a:solidFill>
                <a:latin typeface="Calibri" panose="020F0502020204030204" pitchFamily="34" charset="0"/>
                <a:ea typeface="Arial" panose="020B0604020202020204" pitchFamily="34" charset="0"/>
              </a:rPr>
              <a:t>no </a:t>
            </a:r>
            <a:r>
              <a:rPr lang="sl-SI" sz="1400" dirty="0" err="1">
                <a:solidFill>
                  <a:srgbClr val="000000"/>
                </a:solidFill>
                <a:latin typeface="Calibri" panose="020F0502020204030204" pitchFamily="34" charset="0"/>
                <a:ea typeface="Arial" panose="020B0604020202020204" pitchFamily="34" charset="0"/>
              </a:rPr>
              <a:t>signs</a:t>
            </a:r>
            <a:r>
              <a:rPr lang="sl-SI" sz="1400" dirty="0">
                <a:solidFill>
                  <a:srgbClr val="000000"/>
                </a:solidFill>
                <a:latin typeface="Calibri" panose="020F0502020204030204" pitchFamily="34" charset="0"/>
                <a:ea typeface="Arial" panose="020B0604020202020204" pitchFamily="34" charset="0"/>
              </a:rPr>
              <a:t> </a:t>
            </a:r>
            <a:r>
              <a:rPr lang="sl-SI" sz="1400" dirty="0" err="1">
                <a:solidFill>
                  <a:srgbClr val="000000"/>
                </a:solidFill>
                <a:latin typeface="Calibri" panose="020F0502020204030204" pitchFamily="34" charset="0"/>
                <a:ea typeface="Arial" panose="020B0604020202020204" pitchFamily="34" charset="0"/>
              </a:rPr>
              <a:t>of</a:t>
            </a:r>
            <a:r>
              <a:rPr lang="sl-SI" sz="1400" dirty="0">
                <a:solidFill>
                  <a:srgbClr val="000000"/>
                </a:solidFill>
                <a:latin typeface="Calibri" panose="020F0502020204030204" pitchFamily="34" charset="0"/>
                <a:ea typeface="Arial" panose="020B0604020202020204" pitchFamily="34" charset="0"/>
              </a:rPr>
              <a:t> filter </a:t>
            </a:r>
            <a:r>
              <a:rPr lang="sl-SI" sz="1400" dirty="0" err="1">
                <a:solidFill>
                  <a:srgbClr val="000000"/>
                </a:solidFill>
                <a:latin typeface="Calibri" panose="020F0502020204030204" pitchFamily="34" charset="0"/>
                <a:ea typeface="Arial" panose="020B0604020202020204" pitchFamily="34" charset="0"/>
              </a:rPr>
              <a:t>clogging</a:t>
            </a:r>
            <a:endParaRPr lang="sl-SI" sz="1400" dirty="0">
              <a:solidFill>
                <a:srgbClr val="000000"/>
              </a:solidFill>
              <a:ea typeface="Arial" panose="020B0604020202020204" pitchFamily="34" charset="0"/>
            </a:endParaRPr>
          </a:p>
        </p:txBody>
      </p:sp>
      <p:sp>
        <p:nvSpPr>
          <p:cNvPr id="3" name="Rectangle 2"/>
          <p:cNvSpPr/>
          <p:nvPr/>
        </p:nvSpPr>
        <p:spPr>
          <a:xfrm>
            <a:off x="136931" y="3573016"/>
            <a:ext cx="4842992" cy="523220"/>
          </a:xfrm>
          <a:prstGeom prst="rect">
            <a:avLst/>
          </a:prstGeom>
        </p:spPr>
        <p:txBody>
          <a:bodyPr wrap="none">
            <a:spAutoFit/>
          </a:bodyPr>
          <a:lstStyle/>
          <a:p>
            <a:pPr eaLnBrk="0" fontAlgn="base" hangingPunct="0">
              <a:spcBef>
                <a:spcPct val="0"/>
              </a:spcBef>
              <a:spcAft>
                <a:spcPct val="0"/>
              </a:spcAft>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Plants in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Kastelir</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are around 2 m high</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400" dirty="0">
                <a:solidFill>
                  <a:srgbClr val="000000"/>
                </a:solidFill>
                <a:latin typeface="Calibri" panose="020F0502020204030204" pitchFamily="34" charset="0"/>
                <a:cs typeface="Calibri" panose="020F0502020204030204" pitchFamily="34" charset="0"/>
              </a:rPr>
              <a:t>They are not harvested.</a:t>
            </a:r>
            <a:endParaRPr lang="sl-SI" sz="1400" dirty="0">
              <a:solidFill>
                <a:srgbClr val="000000"/>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GB" sz="1400" dirty="0">
                <a:solidFill>
                  <a:srgbClr val="000000"/>
                </a:solidFill>
                <a:latin typeface="Calibri" panose="020F0502020204030204" pitchFamily="34" charset="0"/>
                <a:cs typeface="Calibri" panose="020F0502020204030204" pitchFamily="34" charset="0"/>
              </a:rPr>
              <a:t> </a:t>
            </a:r>
            <a:endParaRPr lang="en-US" sz="1400" dirty="0">
              <a:solidFill>
                <a:srgbClr val="000000"/>
              </a:solidFill>
              <a:latin typeface="Calibri" panose="020F0502020204030204" pitchFamily="34" charset="0"/>
              <a:cs typeface="Calibri" panose="020F0502020204030204" pitchFamily="34" charset="0"/>
            </a:endParaRPr>
          </a:p>
        </p:txBody>
      </p:sp>
      <p:sp>
        <p:nvSpPr>
          <p:cNvPr id="5" name="Rectangle 4"/>
          <p:cNvSpPr/>
          <p:nvPr/>
        </p:nvSpPr>
        <p:spPr>
          <a:xfrm>
            <a:off x="7268967" y="6235936"/>
            <a:ext cx="1774012" cy="307777"/>
          </a:xfrm>
          <a:prstGeom prst="rect">
            <a:avLst/>
          </a:prstGeom>
        </p:spPr>
        <p:txBody>
          <a:bodyPr wrap="none">
            <a:spAutoFit/>
          </a:bodyPr>
          <a:lstStyle/>
          <a:p>
            <a:pPr eaLnBrk="0" fontAlgn="base" hangingPunct="0">
              <a:spcBef>
                <a:spcPct val="0"/>
              </a:spcBef>
              <a:spcAft>
                <a:spcPct val="0"/>
              </a:spcAft>
            </a:pPr>
            <a:r>
              <a:rPr lang="en-GB" sz="1400" dirty="0">
                <a:solidFill>
                  <a:srgbClr val="000000"/>
                </a:solidFill>
                <a:latin typeface="Calibri" panose="020F0502020204030204" pitchFamily="34" charset="0"/>
                <a:ea typeface="Arial" panose="020B0604020202020204" pitchFamily="34" charset="0"/>
              </a:rPr>
              <a:t>Common reed height.</a:t>
            </a:r>
            <a:endParaRPr lang="en-US" sz="1400" dirty="0">
              <a:solidFill>
                <a:srgbClr val="000000"/>
              </a:solidFill>
            </a:endParaRPr>
          </a:p>
        </p:txBody>
      </p:sp>
      <p:sp>
        <p:nvSpPr>
          <p:cNvPr id="25" name="Rectangle 24"/>
          <p:cNvSpPr/>
          <p:nvPr/>
        </p:nvSpPr>
        <p:spPr>
          <a:xfrm>
            <a:off x="7676480" y="6444795"/>
            <a:ext cx="6102424" cy="215444"/>
          </a:xfrm>
          <a:prstGeom prst="rect">
            <a:avLst/>
          </a:prstGeom>
        </p:spPr>
        <p:txBody>
          <a:bodyPr wrap="squar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rPr>
              <a:t>(</a:t>
            </a:r>
            <a:r>
              <a:rPr lang="sl-SI" sz="800" dirty="0" err="1">
                <a:solidFill>
                  <a:srgbClr val="000000"/>
                </a:solidFill>
                <a:latin typeface="Calibri" panose="020F0502020204030204" pitchFamily="34" charset="0"/>
                <a:ea typeface="Arial" panose="020B0604020202020204" pitchFamily="34" charset="0"/>
              </a:rPr>
              <a:t>Source:Limnos</a:t>
            </a:r>
            <a:r>
              <a:rPr lang="sl-SI" sz="800" dirty="0">
                <a:solidFill>
                  <a:srgbClr val="000000"/>
                </a:solidFill>
                <a:latin typeface="Calibri" panose="020F0502020204030204" pitchFamily="34" charset="0"/>
                <a:ea typeface="Arial" panose="020B0604020202020204" pitchFamily="34" charset="0"/>
              </a:rPr>
              <a:t> </a:t>
            </a:r>
            <a:r>
              <a:rPr lang="sl-SI" sz="800" dirty="0" err="1">
                <a:solidFill>
                  <a:srgbClr val="000000"/>
                </a:solidFill>
                <a:latin typeface="Calibri" panose="020F0502020204030204" pitchFamily="34" charset="0"/>
                <a:ea typeface="Arial" panose="020B0604020202020204" pitchFamily="34" charset="0"/>
              </a:rPr>
              <a:t>Ltd</a:t>
            </a:r>
            <a:r>
              <a:rPr lang="sl-SI" sz="800" dirty="0">
                <a:solidFill>
                  <a:srgbClr val="000000"/>
                </a:solidFill>
                <a:latin typeface="Calibri" panose="020F0502020204030204" pitchFamily="34" charset="0"/>
                <a:ea typeface="Arial" panose="020B0604020202020204" pitchFamily="34" charset="0"/>
              </a:rPr>
              <a:t>.</a:t>
            </a:r>
            <a:r>
              <a:rPr lang="en-GB" sz="800" dirty="0">
                <a:solidFill>
                  <a:srgbClr val="000000"/>
                </a:solidFill>
                <a:latin typeface="Calibri" panose="020F0502020204030204" pitchFamily="34" charset="0"/>
                <a:ea typeface="Arial" panose="020B0604020202020204" pitchFamily="34" charset="0"/>
              </a:rPr>
              <a:t>). </a:t>
            </a:r>
            <a:endParaRPr lang="en-US" sz="800" dirty="0">
              <a:solidFill>
                <a:srgbClr val="000000"/>
              </a:solidFill>
            </a:endParaRPr>
          </a:p>
        </p:txBody>
      </p:sp>
      <p:pic>
        <p:nvPicPr>
          <p:cNvPr id="22" name="Slika 21"/>
          <p:cNvPicPr/>
          <p:nvPr/>
        </p:nvPicPr>
        <p:blipFill>
          <a:blip r:embed="rId3"/>
          <a:stretch>
            <a:fillRect/>
          </a:stretch>
        </p:blipFill>
        <p:spPr>
          <a:xfrm>
            <a:off x="7141269" y="599690"/>
            <a:ext cx="1814820" cy="2326064"/>
          </a:xfrm>
          <a:prstGeom prst="rect">
            <a:avLst/>
          </a:prstGeom>
        </p:spPr>
      </p:pic>
      <p:pic>
        <p:nvPicPr>
          <p:cNvPr id="27" name="Slika 26"/>
          <p:cNvPicPr/>
          <p:nvPr/>
        </p:nvPicPr>
        <p:blipFill>
          <a:blip r:embed="rId4"/>
          <a:stretch>
            <a:fillRect/>
          </a:stretch>
        </p:blipFill>
        <p:spPr>
          <a:xfrm>
            <a:off x="7067080" y="3374127"/>
            <a:ext cx="1939280" cy="2843957"/>
          </a:xfrm>
          <a:prstGeom prst="rect">
            <a:avLst/>
          </a:prstGeom>
        </p:spPr>
      </p:pic>
    </p:spTree>
    <p:extLst>
      <p:ext uri="{BB962C8B-B14F-4D97-AF65-F5344CB8AC3E}">
        <p14:creationId xmlns:p14="http://schemas.microsoft.com/office/powerpoint/2010/main" val="1207001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sl-SI" sz="3375" b="1" dirty="0">
                <a:solidFill>
                  <a:srgbClr val="FFFFFF"/>
                </a:solidFill>
              </a:rPr>
              <a:t>TECHNOLOGY PRESENTATION</a:t>
            </a:r>
          </a:p>
          <a:p>
            <a:pPr algn="ctr" eaLnBrk="0" fontAlgn="base" hangingPunct="0">
              <a:spcBef>
                <a:spcPct val="0"/>
              </a:spcBef>
              <a:spcAft>
                <a:spcPct val="0"/>
              </a:spcAft>
            </a:pPr>
            <a:r>
              <a:rPr lang="sl-SI" sz="2400" b="1" dirty="0" err="1">
                <a:solidFill>
                  <a:srgbClr val="FFFFFF"/>
                </a:solidFill>
              </a:rPr>
              <a:t>Sludge</a:t>
            </a:r>
            <a:r>
              <a:rPr lang="sl-SI" sz="2400" b="1" dirty="0">
                <a:solidFill>
                  <a:srgbClr val="FFFFFF"/>
                </a:solidFill>
              </a:rPr>
              <a:t> </a:t>
            </a:r>
            <a:r>
              <a:rPr lang="sl-SI" sz="2400" b="1" dirty="0" err="1">
                <a:solidFill>
                  <a:srgbClr val="FFFFFF"/>
                </a:solidFill>
              </a:rPr>
              <a:t>drying</a:t>
            </a:r>
            <a:r>
              <a:rPr lang="sl-SI" sz="2400" b="1" dirty="0">
                <a:solidFill>
                  <a:srgbClr val="FFFFFF"/>
                </a:solidFill>
              </a:rPr>
              <a:t> </a:t>
            </a:r>
            <a:r>
              <a:rPr lang="sl-SI" sz="2400" b="1" dirty="0" err="1">
                <a:solidFill>
                  <a:srgbClr val="FFFFFF"/>
                </a:solidFill>
              </a:rPr>
              <a:t>reed</a:t>
            </a:r>
            <a:r>
              <a:rPr lang="sl-SI" sz="2400" b="1" dirty="0">
                <a:solidFill>
                  <a:srgbClr val="FFFFFF"/>
                </a:solidFill>
              </a:rPr>
              <a:t> </a:t>
            </a:r>
            <a:r>
              <a:rPr lang="sl-SI" sz="2400" b="1" dirty="0" err="1">
                <a:solidFill>
                  <a:srgbClr val="FFFFFF"/>
                </a:solidFill>
              </a:rPr>
              <a:t>beds</a:t>
            </a:r>
            <a:r>
              <a:rPr lang="sl-SI" sz="2400" b="1" dirty="0">
                <a:solidFill>
                  <a:srgbClr val="FFFFFF"/>
                </a:solidFill>
              </a:rPr>
              <a:t> in </a:t>
            </a:r>
            <a:r>
              <a:rPr lang="en-US" sz="2400" b="1" dirty="0" err="1">
                <a:solidFill>
                  <a:srgbClr val="FFFFFF"/>
                </a:solidFill>
              </a:rPr>
              <a:t>Sant</a:t>
            </a:r>
            <a:r>
              <a:rPr lang="en-US" sz="2400" b="1" dirty="0">
                <a:solidFill>
                  <a:srgbClr val="FFFFFF"/>
                </a:solidFill>
              </a:rPr>
              <a:t> </a:t>
            </a:r>
            <a:r>
              <a:rPr lang="en-US" sz="2400" b="1" dirty="0" err="1">
                <a:solidFill>
                  <a:srgbClr val="FFFFFF"/>
                </a:solidFill>
              </a:rPr>
              <a:t>Boi</a:t>
            </a:r>
            <a:r>
              <a:rPr lang="en-US" sz="2400" b="1" dirty="0">
                <a:solidFill>
                  <a:srgbClr val="FFFFFF"/>
                </a:solidFill>
              </a:rPr>
              <a:t> de </a:t>
            </a:r>
            <a:r>
              <a:rPr lang="en-US" sz="2400" b="1" dirty="0" err="1">
                <a:solidFill>
                  <a:srgbClr val="FFFFFF"/>
                </a:solidFill>
              </a:rPr>
              <a:t>Lluçanès</a:t>
            </a:r>
            <a:r>
              <a:rPr lang="en-US" sz="2400" b="1" dirty="0">
                <a:solidFill>
                  <a:srgbClr val="FFFFFF"/>
                </a:solidFill>
              </a:rPr>
              <a:t>, Catalonia, Spain</a:t>
            </a:r>
          </a:p>
        </p:txBody>
      </p:sp>
    </p:spTree>
    <p:extLst>
      <p:ext uri="{BB962C8B-B14F-4D97-AF65-F5344CB8AC3E}">
        <p14:creationId xmlns:p14="http://schemas.microsoft.com/office/powerpoint/2010/main" val="2579023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a:solidFill>
                  <a:srgbClr val="889A00"/>
                </a:solidFill>
                <a:latin typeface="Calibri" panose="020F0502020204030204" pitchFamily="34" charset="0"/>
                <a:cs typeface="Calibri" panose="020F0502020204030204" pitchFamily="34" charset="0"/>
              </a:rPr>
              <a:t>WWTP </a:t>
            </a:r>
            <a:r>
              <a:rPr lang="fr-FR" sz="2500" b="1" kern="0" dirty="0" smtClean="0">
                <a:solidFill>
                  <a:srgbClr val="889A00"/>
                </a:solidFill>
                <a:latin typeface="Calibri" panose="020F0502020204030204" pitchFamily="34" charset="0"/>
                <a:cs typeface="Calibri" panose="020F0502020204030204" pitchFamily="34" charset="0"/>
              </a:rPr>
              <a:t>Sant Boi de Lluçanès, Catalonian, Spain</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756592" y="6364768"/>
            <a:ext cx="8587444" cy="307777"/>
          </a:xfrm>
          <a:prstGeom prst="rect">
            <a:avLst/>
          </a:prstGeom>
        </p:spPr>
        <p:txBody>
          <a:bodyPr wrap="square">
            <a:spAutoFit/>
          </a:bodyPr>
          <a:lstStyle/>
          <a:p>
            <a:pPr algn="r" eaLnBrk="0" fontAlgn="base" hangingPunct="0">
              <a:spcBef>
                <a:spcPct val="0"/>
              </a:spcBef>
              <a:spcAft>
                <a:spcPct val="0"/>
              </a:spcAft>
            </a:pPr>
            <a:endParaRPr lang="sl-SI" sz="1400" dirty="0">
              <a:solidFill>
                <a:srgbClr val="000000"/>
              </a:solidFill>
            </a:endParaRPr>
          </a:p>
        </p:txBody>
      </p:sp>
      <p:sp>
        <p:nvSpPr>
          <p:cNvPr id="4" name="Rectangle 3"/>
          <p:cNvSpPr/>
          <p:nvPr/>
        </p:nvSpPr>
        <p:spPr>
          <a:xfrm>
            <a:off x="4788024" y="6432278"/>
            <a:ext cx="3405099" cy="215444"/>
          </a:xfrm>
          <a:prstGeom prst="rect">
            <a:avLst/>
          </a:prstGeom>
        </p:spPr>
        <p:txBody>
          <a:bodyPr wrap="none">
            <a:spAutoFit/>
          </a:bodyPr>
          <a:lstStyle/>
          <a:p>
            <a:pPr algn="r" eaLnBrk="0" fontAlgn="base" hangingPunct="0">
              <a:spcBef>
                <a:spcPct val="0"/>
              </a:spcBef>
              <a:spcAft>
                <a:spcPct val="0"/>
              </a:spcAft>
            </a:pPr>
            <a:r>
              <a:rPr lang="sl-SI" sz="800" dirty="0">
                <a:solidFill>
                  <a:srgbClr val="000000"/>
                </a:solidFill>
              </a:rPr>
              <a:t>(</a:t>
            </a:r>
            <a:r>
              <a:rPr lang="sl-SI" sz="800" dirty="0" err="1" smtClean="0">
                <a:solidFill>
                  <a:srgbClr val="000000"/>
                </a:solidFill>
              </a:rPr>
              <a:t>Source</a:t>
            </a:r>
            <a:r>
              <a:rPr lang="sl-SI" sz="800" dirty="0" smtClean="0">
                <a:solidFill>
                  <a:srgbClr val="000000"/>
                </a:solidFill>
              </a:rPr>
              <a:t>: </a:t>
            </a:r>
            <a:r>
              <a:rPr lang="en-GB" sz="800" dirty="0"/>
              <a:t> E. </a:t>
            </a:r>
            <a:r>
              <a:rPr lang="en-GB" sz="800" dirty="0" err="1"/>
              <a:t>Uggetti</a:t>
            </a:r>
            <a:r>
              <a:rPr lang="en-GB" sz="800" dirty="0"/>
              <a:t>. Sewage sludge treatment in constructed </a:t>
            </a:r>
            <a:r>
              <a:rPr lang="en-GB" sz="800" dirty="0" smtClean="0"/>
              <a:t>wetland</a:t>
            </a:r>
            <a:r>
              <a:rPr lang="sl-SI" sz="800" dirty="0" smtClean="0"/>
              <a:t>)</a:t>
            </a:r>
            <a:endParaRPr lang="sl-SI" sz="800" dirty="0">
              <a:solidFill>
                <a:srgbClr val="000000"/>
              </a:solidFill>
            </a:endParaRPr>
          </a:p>
        </p:txBody>
      </p:sp>
      <p:sp>
        <p:nvSpPr>
          <p:cNvPr id="5" name="Rectangle 4"/>
          <p:cNvSpPr/>
          <p:nvPr/>
        </p:nvSpPr>
        <p:spPr>
          <a:xfrm>
            <a:off x="4788024" y="6013900"/>
            <a:ext cx="4480482" cy="461665"/>
          </a:xfrm>
          <a:prstGeom prst="rect">
            <a:avLst/>
          </a:prstGeom>
        </p:spPr>
        <p:txBody>
          <a:bodyPr wrap="square">
            <a:spAutoFit/>
          </a:bodyPr>
          <a:lstStyle/>
          <a:p>
            <a:pPr eaLnBrk="0" fontAlgn="base" hangingPunct="0">
              <a:spcBef>
                <a:spcPct val="0"/>
              </a:spcBef>
              <a:spcAft>
                <a:spcPct val="0"/>
              </a:spcAft>
            </a:pPr>
            <a:r>
              <a:rPr lang="en-US" sz="1200" dirty="0">
                <a:latin typeface="Calibri" panose="020F0502020204030204" pitchFamily="34" charset="0"/>
                <a:cs typeface="Calibri" panose="020F0502020204030204" pitchFamily="34" charset="0"/>
              </a:rPr>
              <a:t>Schematic diagram of a sludge treatment for the treatment of activated sludge</a:t>
            </a:r>
            <a:endParaRPr lang="en-US" sz="1200" dirty="0">
              <a:solidFill>
                <a:srgbClr val="000000"/>
              </a:solidFill>
              <a:latin typeface="Calibri" panose="020F0502020204030204" pitchFamily="34" charset="0"/>
              <a:cs typeface="Calibri" panose="020F0502020204030204" pitchFamily="34" charset="0"/>
            </a:endParaRPr>
          </a:p>
        </p:txBody>
      </p:sp>
      <p:sp>
        <p:nvSpPr>
          <p:cNvPr id="7" name="Rectangle 6"/>
          <p:cNvSpPr/>
          <p:nvPr/>
        </p:nvSpPr>
        <p:spPr>
          <a:xfrm>
            <a:off x="2771800" y="1251337"/>
            <a:ext cx="6246440" cy="1169551"/>
          </a:xfrm>
          <a:prstGeom prst="rect">
            <a:avLst/>
          </a:prstGeom>
        </p:spPr>
        <p:txBody>
          <a:bodyPr wrap="square">
            <a:spAutoFit/>
          </a:bodyPr>
          <a:lstStyle/>
          <a:p>
            <a:pPr lvl="0"/>
            <a:r>
              <a:rPr lang="en-US" sz="1400" b="1" dirty="0">
                <a:latin typeface="Calibri" panose="020F0502020204030204" pitchFamily="34" charset="0"/>
                <a:cs typeface="Calibri" panose="020F0502020204030204" pitchFamily="34" charset="0"/>
              </a:rPr>
              <a:t>Primary treatment: </a:t>
            </a:r>
            <a:r>
              <a:rPr lang="en-US" sz="1400" dirty="0">
                <a:latin typeface="Calibri" panose="020F0502020204030204" pitchFamily="34" charset="0"/>
                <a:cs typeface="Calibri" panose="020F0502020204030204" pitchFamily="34" charset="0"/>
              </a:rPr>
              <a:t>screening line;</a:t>
            </a:r>
            <a:endParaRPr lang="sl-SI" sz="1400" dirty="0">
              <a:latin typeface="Calibri" panose="020F0502020204030204" pitchFamily="34" charset="0"/>
              <a:cs typeface="Calibri" panose="020F0502020204030204" pitchFamily="34" charset="0"/>
            </a:endParaRPr>
          </a:p>
          <a:p>
            <a:pPr lvl="0"/>
            <a:r>
              <a:rPr lang="en-US" sz="1400" b="1" dirty="0">
                <a:latin typeface="Calibri" panose="020F0502020204030204" pitchFamily="34" charset="0"/>
                <a:cs typeface="Calibri" panose="020F0502020204030204" pitchFamily="34" charset="0"/>
              </a:rPr>
              <a:t>Biological treatment: </a:t>
            </a:r>
            <a:r>
              <a:rPr lang="en-US" sz="1400" dirty="0">
                <a:latin typeface="Calibri" panose="020F0502020204030204" pitchFamily="34" charset="0"/>
                <a:cs typeface="Calibri" panose="020F0502020204030204" pitchFamily="34" charset="0"/>
              </a:rPr>
              <a:t>two activated sludge aeration tanks, for nitrification and denitrification;</a:t>
            </a:r>
            <a:endParaRPr lang="sl-SI" sz="1400" dirty="0">
              <a:latin typeface="Calibri" panose="020F0502020204030204" pitchFamily="34" charset="0"/>
              <a:cs typeface="Calibri" panose="020F0502020204030204" pitchFamily="34" charset="0"/>
            </a:endParaRPr>
          </a:p>
          <a:p>
            <a:pPr lvl="0"/>
            <a:r>
              <a:rPr lang="en-US" sz="1400" b="1" dirty="0">
                <a:latin typeface="Calibri" panose="020F0502020204030204" pitchFamily="34" charset="0"/>
                <a:cs typeface="Calibri" panose="020F0502020204030204" pitchFamily="34" charset="0"/>
              </a:rPr>
              <a:t>Sludge line and treatment</a:t>
            </a:r>
            <a:r>
              <a:rPr lang="en-US" sz="1400" dirty="0">
                <a:latin typeface="Calibri" panose="020F0502020204030204" pitchFamily="34" charset="0"/>
                <a:cs typeface="Calibri" panose="020F0502020204030204" pitchFamily="34" charset="0"/>
              </a:rPr>
              <a:t>: sludge from the aeration tanks, where the flocks of microorganisms settle down is indistinctly loaded to the reed beds.</a:t>
            </a:r>
            <a:endParaRPr lang="sl-SI" sz="1400" dirty="0">
              <a:latin typeface="Calibri" panose="020F0502020204030204" pitchFamily="34" charset="0"/>
              <a:cs typeface="Calibri" panose="020F0502020204030204" pitchFamily="34" charset="0"/>
            </a:endParaRPr>
          </a:p>
        </p:txBody>
      </p:sp>
      <p:sp>
        <p:nvSpPr>
          <p:cNvPr id="9" name="Rectangle 8"/>
          <p:cNvSpPr/>
          <p:nvPr/>
        </p:nvSpPr>
        <p:spPr>
          <a:xfrm>
            <a:off x="302313" y="1476072"/>
            <a:ext cx="2088232" cy="720080"/>
          </a:xfrm>
          <a:prstGeom prst="rect">
            <a:avLst/>
          </a:prstGeom>
          <a:noFill/>
          <a:ln w="38100">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sl-SI" sz="1400" dirty="0">
                <a:solidFill>
                  <a:srgbClr val="000000"/>
                </a:solidFill>
                <a:latin typeface="Calibri" panose="020F0502020204030204" pitchFamily="34" charset="0"/>
                <a:cs typeface="Calibri" panose="020F0502020204030204" pitchFamily="34" charset="0"/>
              </a:rPr>
              <a:t>WWTP </a:t>
            </a:r>
            <a:r>
              <a:rPr lang="sl-SI" sz="1400" dirty="0" err="1">
                <a:solidFill>
                  <a:srgbClr val="000000"/>
                </a:solidFill>
                <a:latin typeface="Calibri" panose="020F0502020204030204" pitchFamily="34" charset="0"/>
                <a:cs typeface="Calibri" panose="020F0502020204030204" pitchFamily="34" charset="0"/>
              </a:rPr>
              <a:t>capacity</a:t>
            </a:r>
            <a:r>
              <a:rPr lang="sl-SI" sz="1400" dirty="0">
                <a:solidFill>
                  <a:srgbClr val="000000"/>
                </a:solidFill>
                <a:latin typeface="Calibri" panose="020F0502020204030204" pitchFamily="34" charset="0"/>
                <a:cs typeface="Calibri" panose="020F0502020204030204" pitchFamily="34" charset="0"/>
              </a:rPr>
              <a:t>: </a:t>
            </a:r>
            <a:r>
              <a:rPr lang="sl-SI" sz="1400" dirty="0" smtClean="0">
                <a:solidFill>
                  <a:srgbClr val="000000"/>
                </a:solidFill>
                <a:latin typeface="Calibri" panose="020F0502020204030204" pitchFamily="34" charset="0"/>
                <a:cs typeface="Calibri" panose="020F0502020204030204" pitchFamily="34" charset="0"/>
              </a:rPr>
              <a:t>1.500 </a:t>
            </a:r>
            <a:r>
              <a:rPr lang="sl-SI" sz="1400" dirty="0">
                <a:solidFill>
                  <a:srgbClr val="000000"/>
                </a:solidFill>
                <a:latin typeface="Calibri" panose="020F0502020204030204" pitchFamily="34" charset="0"/>
                <a:cs typeface="Calibri" panose="020F0502020204030204" pitchFamily="34" charset="0"/>
              </a:rPr>
              <a:t>PE</a:t>
            </a:r>
          </a:p>
          <a:p>
            <a:pPr eaLnBrk="0" fontAlgn="base" hangingPunct="0">
              <a:spcBef>
                <a:spcPct val="0"/>
              </a:spcBef>
              <a:spcAft>
                <a:spcPct val="0"/>
              </a:spcAft>
            </a:pPr>
            <a:r>
              <a:rPr lang="sl-SI" sz="1400" dirty="0">
                <a:solidFill>
                  <a:srgbClr val="000000"/>
                </a:solidFill>
                <a:latin typeface="Calibri" panose="020F0502020204030204" pitchFamily="34" charset="0"/>
                <a:cs typeface="Calibri" panose="020F0502020204030204" pitchFamily="34" charset="0"/>
              </a:rPr>
              <a:t>Start </a:t>
            </a:r>
            <a:r>
              <a:rPr lang="sl-SI" sz="1400" dirty="0" err="1">
                <a:solidFill>
                  <a:srgbClr val="000000"/>
                </a:solidFill>
                <a:latin typeface="Calibri" panose="020F0502020204030204" pitchFamily="34" charset="0"/>
                <a:cs typeface="Calibri" panose="020F0502020204030204" pitchFamily="34" charset="0"/>
              </a:rPr>
              <a:t>of</a:t>
            </a:r>
            <a:r>
              <a:rPr lang="sl-SI" sz="1400" dirty="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operation</a:t>
            </a:r>
            <a:r>
              <a:rPr lang="sl-SI" sz="1400" dirty="0">
                <a:solidFill>
                  <a:srgbClr val="000000"/>
                </a:solidFill>
                <a:latin typeface="Calibri" panose="020F0502020204030204" pitchFamily="34" charset="0"/>
                <a:cs typeface="Calibri" panose="020F0502020204030204" pitchFamily="34" charset="0"/>
              </a:rPr>
              <a:t>: </a:t>
            </a:r>
            <a:r>
              <a:rPr lang="sl-SI" sz="1400" dirty="0" smtClean="0">
                <a:solidFill>
                  <a:srgbClr val="000000"/>
                </a:solidFill>
                <a:latin typeface="Calibri" panose="020F0502020204030204" pitchFamily="34" charset="0"/>
                <a:cs typeface="Calibri" panose="020F0502020204030204" pitchFamily="34" charset="0"/>
              </a:rPr>
              <a:t>2006</a:t>
            </a:r>
            <a:endParaRPr lang="en-US" sz="1400" dirty="0">
              <a:solidFill>
                <a:srgbClr val="000000"/>
              </a:solidFill>
              <a:latin typeface="Calibri" panose="020F0502020204030204" pitchFamily="34" charset="0"/>
              <a:cs typeface="Calibri" panose="020F0502020204030204" pitchFamily="34" charset="0"/>
            </a:endParaRPr>
          </a:p>
        </p:txBody>
      </p:sp>
      <p:sp>
        <p:nvSpPr>
          <p:cNvPr id="10" name="Rectangle 9"/>
          <p:cNvSpPr/>
          <p:nvPr/>
        </p:nvSpPr>
        <p:spPr>
          <a:xfrm>
            <a:off x="176556" y="5949269"/>
            <a:ext cx="3802003" cy="276999"/>
          </a:xfrm>
          <a:prstGeom prst="rect">
            <a:avLst/>
          </a:prstGeom>
        </p:spPr>
        <p:txBody>
          <a:bodyPr wrap="none">
            <a:spAutoFit/>
          </a:bodyPr>
          <a:lstStyle/>
          <a:p>
            <a:pPr eaLnBrk="0" fontAlgn="base" hangingPunct="0">
              <a:spcBef>
                <a:spcPct val="0"/>
              </a:spcBef>
              <a:spcAft>
                <a:spcPct val="0"/>
              </a:spcAft>
            </a:pPr>
            <a:r>
              <a:rPr lang="sl-SI" sz="1200" dirty="0" err="1">
                <a:solidFill>
                  <a:srgbClr val="000000"/>
                </a:solidFill>
                <a:latin typeface="Calibri" panose="020F0502020204030204" pitchFamily="34" charset="0"/>
                <a:ea typeface="Arial" panose="020B0604020202020204" pitchFamily="34" charset="0"/>
                <a:cs typeface="Calibri" panose="020F0502020204030204" pitchFamily="34" charset="0"/>
              </a:rPr>
              <a:t>Location</a:t>
            </a:r>
            <a:r>
              <a:rPr lang="sl-SI" sz="12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200" dirty="0" err="1">
                <a:solidFill>
                  <a:srgbClr val="000000"/>
                </a:solidFill>
                <a:latin typeface="Calibri" panose="020F0502020204030204" pitchFamily="34" charset="0"/>
                <a:ea typeface="Arial" panose="020B0604020202020204" pitchFamily="34" charset="0"/>
                <a:cs typeface="Calibri" panose="020F0502020204030204" pitchFamily="34" charset="0"/>
              </a:rPr>
              <a:t>of</a:t>
            </a:r>
            <a:r>
              <a:rPr lang="sl-SI" sz="12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WWTP </a:t>
            </a:r>
            <a:r>
              <a:rPr lang="en-US" sz="1200" dirty="0" err="1">
                <a:latin typeface="Calibri" panose="020F0502020204030204" pitchFamily="34" charset="0"/>
                <a:cs typeface="Calibri" panose="020F0502020204030204" pitchFamily="34" charset="0"/>
              </a:rPr>
              <a:t>Sant</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Boi</a:t>
            </a:r>
            <a:r>
              <a:rPr lang="en-US" sz="1200" dirty="0">
                <a:latin typeface="Calibri" panose="020F0502020204030204" pitchFamily="34" charset="0"/>
                <a:cs typeface="Calibri" panose="020F0502020204030204" pitchFamily="34" charset="0"/>
              </a:rPr>
              <a:t> de </a:t>
            </a:r>
            <a:r>
              <a:rPr lang="en-US" sz="1200" dirty="0" err="1">
                <a:latin typeface="Calibri" panose="020F0502020204030204" pitchFamily="34" charset="0"/>
                <a:cs typeface="Calibri" panose="020F0502020204030204" pitchFamily="34" charset="0"/>
              </a:rPr>
              <a:t>Lluçanès</a:t>
            </a:r>
            <a:r>
              <a:rPr lang="en-US" sz="1200" dirty="0">
                <a:latin typeface="Calibri" panose="020F0502020204030204" pitchFamily="34" charset="0"/>
                <a:cs typeface="Calibri" panose="020F0502020204030204" pitchFamily="34" charset="0"/>
              </a:rPr>
              <a:t>, Catalonian, Spain</a:t>
            </a:r>
            <a:endParaRPr lang="en-US" sz="1200" dirty="0">
              <a:solidFill>
                <a:srgbClr val="000000"/>
              </a:solidFill>
              <a:latin typeface="Calibri" panose="020F0502020204030204" pitchFamily="34" charset="0"/>
              <a:cs typeface="Calibri" panose="020F0502020204030204" pitchFamily="34" charset="0"/>
            </a:endParaRPr>
          </a:p>
        </p:txBody>
      </p:sp>
      <p:sp>
        <p:nvSpPr>
          <p:cNvPr id="14" name="Rectangle 13"/>
          <p:cNvSpPr/>
          <p:nvPr/>
        </p:nvSpPr>
        <p:spPr>
          <a:xfrm>
            <a:off x="1220032" y="6200948"/>
            <a:ext cx="1170513" cy="215444"/>
          </a:xfrm>
          <a:prstGeom prst="rect">
            <a:avLst/>
          </a:prstGeom>
        </p:spPr>
        <p:txBody>
          <a:bodyPr wrap="none">
            <a:spAutoFit/>
          </a:bodyPr>
          <a:lstStyle/>
          <a:p>
            <a:pPr algn="r" eaLnBrk="0" fontAlgn="base" hangingPunct="0">
              <a:spcBef>
                <a:spcPct val="0"/>
              </a:spcBef>
              <a:spcAft>
                <a:spcPct val="0"/>
              </a:spcAft>
            </a:pPr>
            <a:r>
              <a:rPr lang="sl-SI" sz="800" dirty="0">
                <a:solidFill>
                  <a:srgbClr val="000000"/>
                </a:solidFill>
              </a:rPr>
              <a:t>(</a:t>
            </a:r>
            <a:r>
              <a:rPr lang="sl-SI" sz="800" dirty="0" err="1">
                <a:solidFill>
                  <a:srgbClr val="000000"/>
                </a:solidFill>
              </a:rPr>
              <a:t>Source:Google</a:t>
            </a:r>
            <a:r>
              <a:rPr lang="sl-SI" sz="800" dirty="0">
                <a:solidFill>
                  <a:srgbClr val="000000"/>
                </a:solidFill>
              </a:rPr>
              <a:t> map)</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59" y="3225372"/>
            <a:ext cx="4061645" cy="261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7"/>
          <p:cNvPicPr/>
          <p:nvPr/>
        </p:nvPicPr>
        <p:blipFill>
          <a:blip r:embed="rId4"/>
          <a:stretch>
            <a:fillRect/>
          </a:stretch>
        </p:blipFill>
        <p:spPr>
          <a:xfrm>
            <a:off x="5220072" y="2523399"/>
            <a:ext cx="2951144" cy="3521333"/>
          </a:xfrm>
          <a:prstGeom prst="rect">
            <a:avLst/>
          </a:prstGeom>
        </p:spPr>
      </p:pic>
    </p:spTree>
    <p:extLst>
      <p:ext uri="{BB962C8B-B14F-4D97-AF65-F5344CB8AC3E}">
        <p14:creationId xmlns:p14="http://schemas.microsoft.com/office/powerpoint/2010/main" val="4154437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200365" y="879673"/>
            <a:ext cx="6531875" cy="29048"/>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Sludge</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drying</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reed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beds</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smtClean="0">
                <a:solidFill>
                  <a:srgbClr val="889A00"/>
                </a:solidFill>
                <a:latin typeface="Calibri" panose="020F0502020204030204" pitchFamily="34" charset="0"/>
                <a:cs typeface="Calibri" panose="020F0502020204030204" pitchFamily="34" charset="0"/>
              </a:rPr>
              <a:t>in </a:t>
            </a:r>
            <a:r>
              <a:rPr lang="en-US" sz="2500" b="1" kern="0" dirty="0" err="1">
                <a:solidFill>
                  <a:srgbClr val="889A00"/>
                </a:solidFill>
                <a:latin typeface="Calibri" panose="020F0502020204030204" pitchFamily="34" charset="0"/>
                <a:cs typeface="Calibri" panose="020F0502020204030204" pitchFamily="34" charset="0"/>
              </a:rPr>
              <a:t>Sant</a:t>
            </a:r>
            <a:r>
              <a:rPr lang="en-US" sz="2500" b="1" kern="0" dirty="0">
                <a:solidFill>
                  <a:srgbClr val="889A00"/>
                </a:solidFill>
                <a:latin typeface="Calibri" panose="020F0502020204030204" pitchFamily="34" charset="0"/>
                <a:cs typeface="Calibri" panose="020F0502020204030204" pitchFamily="34" charset="0"/>
              </a:rPr>
              <a:t> </a:t>
            </a:r>
            <a:r>
              <a:rPr lang="en-US" sz="2500" b="1" kern="0" dirty="0" err="1">
                <a:solidFill>
                  <a:srgbClr val="889A00"/>
                </a:solidFill>
                <a:latin typeface="Calibri" panose="020F0502020204030204" pitchFamily="34" charset="0"/>
                <a:cs typeface="Calibri" panose="020F0502020204030204" pitchFamily="34" charset="0"/>
              </a:rPr>
              <a:t>Boi</a:t>
            </a:r>
            <a:r>
              <a:rPr lang="en-US" sz="2500" b="1" kern="0" dirty="0">
                <a:solidFill>
                  <a:srgbClr val="889A00"/>
                </a:solidFill>
                <a:latin typeface="Calibri" panose="020F0502020204030204" pitchFamily="34" charset="0"/>
                <a:cs typeface="Calibri" panose="020F0502020204030204" pitchFamily="34" charset="0"/>
              </a:rPr>
              <a:t> de </a:t>
            </a:r>
            <a:r>
              <a:rPr lang="en-US" sz="2500" b="1" kern="0" dirty="0" err="1">
                <a:solidFill>
                  <a:srgbClr val="889A00"/>
                </a:solidFill>
                <a:latin typeface="Calibri" panose="020F0502020204030204" pitchFamily="34" charset="0"/>
                <a:cs typeface="Calibri" panose="020F0502020204030204" pitchFamily="34" charset="0"/>
              </a:rPr>
              <a:t>Lluçanès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770407" y="6452668"/>
            <a:ext cx="8587444" cy="307777"/>
          </a:xfrm>
          <a:prstGeom prst="rect">
            <a:avLst/>
          </a:prstGeom>
        </p:spPr>
        <p:txBody>
          <a:bodyPr wrap="square">
            <a:spAutoFit/>
          </a:bodyPr>
          <a:lstStyle/>
          <a:p>
            <a:pPr algn="r" eaLnBrk="0" fontAlgn="base" hangingPunct="0">
              <a:spcBef>
                <a:spcPct val="0"/>
              </a:spcBef>
              <a:spcAft>
                <a:spcPct val="0"/>
              </a:spcAft>
            </a:pPr>
            <a:endParaRPr lang="sl-SI" sz="1400" dirty="0">
              <a:solidFill>
                <a:srgbClr val="000000"/>
              </a:solidFill>
            </a:endParaRPr>
          </a:p>
        </p:txBody>
      </p:sp>
      <p:sp>
        <p:nvSpPr>
          <p:cNvPr id="10" name="Rectangle 9"/>
          <p:cNvSpPr/>
          <p:nvPr/>
        </p:nvSpPr>
        <p:spPr>
          <a:xfrm>
            <a:off x="174304" y="980728"/>
            <a:ext cx="8587444" cy="369332"/>
          </a:xfrm>
          <a:prstGeom prst="rect">
            <a:avLst/>
          </a:prstGeom>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sl-SI" dirty="0" err="1">
                <a:solidFill>
                  <a:srgbClr val="000000"/>
                </a:solidFill>
                <a:latin typeface="Calibri" panose="020F0502020204030204" pitchFamily="34" charset="0"/>
                <a:cs typeface="Calibri" panose="020F0502020204030204" pitchFamily="34" charset="0"/>
              </a:rPr>
              <a:t>Implemented</a:t>
            </a:r>
            <a:r>
              <a:rPr lang="sl-SI" dirty="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six</a:t>
            </a:r>
            <a:r>
              <a:rPr lang="sl-SI" dirty="0" smtClean="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beds</a:t>
            </a:r>
            <a:endParaRPr lang="sl-SI" dirty="0">
              <a:solidFill>
                <a:srgbClr val="000000"/>
              </a:solidFill>
              <a:latin typeface="Calibri" panose="020F0502020204030204" pitchFamily="34" charset="0"/>
              <a:cs typeface="Calibri" panose="020F0502020204030204" pitchFamily="34" charset="0"/>
            </a:endParaRPr>
          </a:p>
        </p:txBody>
      </p:sp>
      <p:sp>
        <p:nvSpPr>
          <p:cNvPr id="12" name="Rectangle 11"/>
          <p:cNvSpPr/>
          <p:nvPr/>
        </p:nvSpPr>
        <p:spPr>
          <a:xfrm>
            <a:off x="323528" y="1334438"/>
            <a:ext cx="4941496" cy="307777"/>
          </a:xfrm>
          <a:prstGeom prst="rect">
            <a:avLst/>
          </a:prstGeom>
        </p:spPr>
        <p:txBody>
          <a:bodyPr wrap="square">
            <a:spAutoFit/>
          </a:bodyPr>
          <a:lstStyle/>
          <a:p>
            <a:pPr eaLnBrk="0" fontAlgn="base" hangingPunct="0">
              <a:spcBef>
                <a:spcPct val="0"/>
              </a:spcBef>
              <a:spcAft>
                <a:spcPct val="0"/>
              </a:spcAft>
            </a:pPr>
            <a:r>
              <a:rPr lang="en-US" sz="1400" dirty="0">
                <a:latin typeface="Calibri" panose="020F0502020204030204" pitchFamily="34" charset="0"/>
                <a:cs typeface="Calibri" panose="020F0502020204030204" pitchFamily="34" charset="0"/>
              </a:rPr>
              <a:t>Main characteristics of </a:t>
            </a:r>
            <a:r>
              <a:rPr lang="en-US" sz="1400" dirty="0" smtClean="0">
                <a:latin typeface="Calibri" panose="020F0502020204030204" pitchFamily="34" charset="0"/>
                <a:cs typeface="Calibri" panose="020F0502020204030204" pitchFamily="34" charset="0"/>
              </a:rPr>
              <a:t>RBs</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in </a:t>
            </a:r>
            <a:r>
              <a:rPr lang="en-US" sz="1400" dirty="0" err="1">
                <a:latin typeface="Calibri" panose="020F0502020204030204" pitchFamily="34" charset="0"/>
                <a:cs typeface="Calibri" panose="020F0502020204030204" pitchFamily="34" charset="0"/>
              </a:rPr>
              <a:t>Sant</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Boi</a:t>
            </a:r>
            <a:r>
              <a:rPr lang="en-US" sz="1400" dirty="0">
                <a:latin typeface="Calibri" panose="020F0502020204030204" pitchFamily="34" charset="0"/>
                <a:cs typeface="Calibri" panose="020F0502020204030204" pitchFamily="34" charset="0"/>
              </a:rPr>
              <a:t> </a:t>
            </a:r>
            <a:r>
              <a:rPr lang="en-US" sz="1400" dirty="0" smtClean="0">
                <a:latin typeface="Calibri" panose="020F0502020204030204" pitchFamily="34" charset="0"/>
                <a:cs typeface="Calibri" panose="020F0502020204030204" pitchFamily="34" charset="0"/>
              </a:rPr>
              <a:t>de </a:t>
            </a:r>
            <a:r>
              <a:rPr lang="en-US" sz="1400" dirty="0" err="1" smtClean="0">
                <a:latin typeface="Calibri" panose="020F0502020204030204" pitchFamily="34" charset="0"/>
                <a:cs typeface="Calibri" panose="020F0502020204030204" pitchFamily="34" charset="0"/>
              </a:rPr>
              <a:t>Lluçanès</a:t>
            </a:r>
            <a:endParaRPr lang="en-US" sz="1400" dirty="0">
              <a:solidFill>
                <a:srgbClr val="000000"/>
              </a:solidFill>
              <a:latin typeface="Calibri" panose="020F0502020204030204" pitchFamily="34" charset="0"/>
              <a:cs typeface="Calibri" panose="020F0502020204030204" pitchFamily="34" charset="0"/>
            </a:endParaRPr>
          </a:p>
        </p:txBody>
      </p:sp>
      <p:sp>
        <p:nvSpPr>
          <p:cNvPr id="9" name="Rectangle 8"/>
          <p:cNvSpPr/>
          <p:nvPr/>
        </p:nvSpPr>
        <p:spPr>
          <a:xfrm>
            <a:off x="6851962" y="3779861"/>
            <a:ext cx="2292038" cy="276999"/>
          </a:xfrm>
          <a:prstGeom prst="rect">
            <a:avLst/>
          </a:prstGeom>
        </p:spPr>
        <p:txBody>
          <a:bodyPr wrap="none">
            <a:spAutoFit/>
          </a:bodyPr>
          <a:lstStyle/>
          <a:p>
            <a:pPr eaLnBrk="0" fontAlgn="base" hangingPunct="0">
              <a:spcBef>
                <a:spcPct val="0"/>
              </a:spcBef>
              <a:spcAft>
                <a:spcPct val="0"/>
              </a:spcAft>
            </a:pPr>
            <a:r>
              <a:rPr lang="en-US" sz="1200" dirty="0">
                <a:latin typeface="Calibri" panose="020F0502020204030204" pitchFamily="34" charset="0"/>
                <a:cs typeface="Calibri" panose="020F0502020204030204" pitchFamily="34" charset="0"/>
              </a:rPr>
              <a:t>Reed </a:t>
            </a:r>
            <a:r>
              <a:rPr lang="en-US" sz="1200" dirty="0" smtClean="0">
                <a:latin typeface="Calibri" panose="020F0502020204030204" pitchFamily="34" charset="0"/>
                <a:cs typeface="Calibri" panose="020F0502020204030204" pitchFamily="34" charset="0"/>
              </a:rPr>
              <a:t>bed</a:t>
            </a:r>
            <a:r>
              <a:rPr lang="sl-SI" sz="1200" dirty="0" smtClean="0">
                <a:latin typeface="Calibri" panose="020F0502020204030204" pitchFamily="34" charset="0"/>
                <a:cs typeface="Calibri" panose="020F0502020204030204" pitchFamily="34" charset="0"/>
              </a:rPr>
              <a:t>s</a:t>
            </a:r>
            <a:r>
              <a:rPr lang="en-US" sz="1200" dirty="0" smtClean="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in </a:t>
            </a:r>
            <a:r>
              <a:rPr lang="en-US" sz="1200" dirty="0" err="1">
                <a:latin typeface="Calibri" panose="020F0502020204030204" pitchFamily="34" charset="0"/>
                <a:cs typeface="Calibri" panose="020F0502020204030204" pitchFamily="34" charset="0"/>
              </a:rPr>
              <a:t>Sant</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Boi</a:t>
            </a:r>
            <a:r>
              <a:rPr lang="en-US" sz="1200" dirty="0">
                <a:latin typeface="Calibri" panose="020F0502020204030204" pitchFamily="34" charset="0"/>
                <a:cs typeface="Calibri" panose="020F0502020204030204" pitchFamily="34" charset="0"/>
              </a:rPr>
              <a:t> de </a:t>
            </a:r>
            <a:r>
              <a:rPr lang="en-US" sz="1200" dirty="0" err="1">
                <a:latin typeface="Calibri" panose="020F0502020204030204" pitchFamily="34" charset="0"/>
                <a:cs typeface="Calibri" panose="020F0502020204030204" pitchFamily="34" charset="0"/>
              </a:rPr>
              <a:t>Lluçanès</a:t>
            </a:r>
            <a:endParaRPr lang="en-US" sz="1200" dirty="0">
              <a:solidFill>
                <a:srgbClr val="000000"/>
              </a:solidFill>
              <a:latin typeface="Calibri" panose="020F0502020204030204" pitchFamily="34" charset="0"/>
              <a:cs typeface="Calibri" panose="020F0502020204030204" pitchFamily="34" charset="0"/>
            </a:endParaRPr>
          </a:p>
        </p:txBody>
      </p:sp>
      <p:sp>
        <p:nvSpPr>
          <p:cNvPr id="21" name="Rectangle 20"/>
          <p:cNvSpPr/>
          <p:nvPr/>
        </p:nvSpPr>
        <p:spPr>
          <a:xfrm>
            <a:off x="6995624" y="3940381"/>
            <a:ext cx="2109398" cy="338554"/>
          </a:xfrm>
          <a:prstGeom prst="rect">
            <a:avLst/>
          </a:prstGeom>
        </p:spPr>
        <p:txBody>
          <a:bodyPr wrap="square">
            <a:spAutoFit/>
          </a:bodyPr>
          <a:lstStyle/>
          <a:p>
            <a:pPr algn="r" eaLnBrk="0" fontAlgn="base" hangingPunct="0">
              <a:spcBef>
                <a:spcPct val="0"/>
              </a:spcBef>
              <a:spcAft>
                <a:spcPct val="0"/>
              </a:spcAft>
            </a:pPr>
            <a:r>
              <a:rPr lang="sl-SI" sz="800" dirty="0">
                <a:solidFill>
                  <a:srgbClr val="000000"/>
                </a:solidFill>
                <a:latin typeface="Calibri" panose="020F0502020204030204" pitchFamily="34" charset="0"/>
                <a:cs typeface="Calibri" panose="020F0502020204030204" pitchFamily="34" charset="0"/>
              </a:rPr>
              <a:t>(</a:t>
            </a:r>
            <a:r>
              <a:rPr lang="sl-SI" sz="800" dirty="0" err="1">
                <a:solidFill>
                  <a:srgbClr val="000000"/>
                </a:solidFill>
                <a:latin typeface="Calibri" panose="020F0502020204030204" pitchFamily="34" charset="0"/>
                <a:cs typeface="Calibri" panose="020F0502020204030204" pitchFamily="34" charset="0"/>
              </a:rPr>
              <a:t>Source</a:t>
            </a:r>
            <a:r>
              <a:rPr lang="sl-SI" sz="800" dirty="0">
                <a:solidFill>
                  <a:srgbClr val="000000"/>
                </a:solidFill>
                <a:latin typeface="Calibri" panose="020F0502020204030204" pitchFamily="34" charset="0"/>
                <a:cs typeface="Calibri" panose="020F0502020204030204" pitchFamily="34" charset="0"/>
              </a:rPr>
              <a:t>: </a:t>
            </a:r>
            <a:r>
              <a:rPr lang="en-GB" sz="800" dirty="0">
                <a:latin typeface="Calibri" panose="020F0502020204030204" pitchFamily="34" charset="0"/>
                <a:cs typeface="Calibri" panose="020F0502020204030204" pitchFamily="34" charset="0"/>
              </a:rPr>
              <a:t>E. </a:t>
            </a:r>
            <a:r>
              <a:rPr lang="en-GB" sz="800" dirty="0" err="1">
                <a:latin typeface="Calibri" panose="020F0502020204030204" pitchFamily="34" charset="0"/>
                <a:cs typeface="Calibri" panose="020F0502020204030204" pitchFamily="34" charset="0"/>
              </a:rPr>
              <a:t>Uggetti</a:t>
            </a:r>
            <a:r>
              <a:rPr lang="en-GB" sz="800" dirty="0">
                <a:latin typeface="Calibri" panose="020F0502020204030204" pitchFamily="34" charset="0"/>
                <a:cs typeface="Calibri" panose="020F0502020204030204" pitchFamily="34" charset="0"/>
              </a:rPr>
              <a:t>. Sewage sludge treatment in constructed wetland</a:t>
            </a:r>
            <a:r>
              <a:rPr lang="en-GB" sz="800" dirty="0" smtClean="0">
                <a:latin typeface="Calibri" panose="020F0502020204030204" pitchFamily="34" charset="0"/>
                <a:cs typeface="Calibri" panose="020F0502020204030204" pitchFamily="34" charset="0"/>
              </a:rPr>
              <a:t>.</a:t>
            </a:r>
            <a:r>
              <a:rPr lang="sl-SI" sz="800" dirty="0" smtClean="0">
                <a:latin typeface="Calibri" panose="020F0502020204030204" pitchFamily="34" charset="0"/>
                <a:cs typeface="Calibri" panose="020F0502020204030204" pitchFamily="34" charset="0"/>
              </a:rPr>
              <a:t>)</a:t>
            </a:r>
            <a:r>
              <a:rPr lang="en-GB" sz="800" dirty="0" smtClean="0">
                <a:latin typeface="Calibri" panose="020F0502020204030204" pitchFamily="34" charset="0"/>
                <a:cs typeface="Calibri" panose="020F0502020204030204" pitchFamily="34" charset="0"/>
              </a:rPr>
              <a:t> </a:t>
            </a:r>
            <a:endParaRPr lang="sl-SI" sz="800" dirty="0">
              <a:solidFill>
                <a:srgbClr val="000000"/>
              </a:solidFill>
              <a:latin typeface="Calibri" panose="020F0502020204030204" pitchFamily="34" charset="0"/>
              <a:cs typeface="Calibri" panose="020F0502020204030204" pitchFamily="34" charset="0"/>
            </a:endParaRPr>
          </a:p>
        </p:txBody>
      </p:sp>
      <p:graphicFrame>
        <p:nvGraphicFramePr>
          <p:cNvPr id="5" name="Tabela 4"/>
          <p:cNvGraphicFramePr>
            <a:graphicFrameLocks noGrp="1"/>
          </p:cNvGraphicFramePr>
          <p:nvPr>
            <p:extLst>
              <p:ext uri="{D42A27DB-BD31-4B8C-83A1-F6EECF244321}">
                <p14:modId xmlns:p14="http://schemas.microsoft.com/office/powerpoint/2010/main" val="3182226452"/>
              </p:ext>
            </p:extLst>
          </p:nvPr>
        </p:nvGraphicFramePr>
        <p:xfrm>
          <a:off x="382489" y="1638510"/>
          <a:ext cx="4249167" cy="1542288"/>
        </p:xfrm>
        <a:graphic>
          <a:graphicData uri="http://schemas.openxmlformats.org/drawingml/2006/table">
            <a:tbl>
              <a:tblPr/>
              <a:tblGrid>
                <a:gridCol w="3169047"/>
                <a:gridCol w="1080120"/>
              </a:tblGrid>
              <a:tr h="62865">
                <a:tc>
                  <a:txBody>
                    <a:bodyPr/>
                    <a:lstStyle/>
                    <a:p>
                      <a:pPr>
                        <a:lnSpc>
                          <a:spcPct val="115000"/>
                        </a:lnSpc>
                        <a:spcAft>
                          <a:spcPts val="0"/>
                        </a:spcAft>
                        <a:tabLst>
                          <a:tab pos="540385" algn="l"/>
                        </a:tabLst>
                      </a:pPr>
                      <a:r>
                        <a:rPr lang="en-US" sz="1100" b="1" dirty="0">
                          <a:solidFill>
                            <a:srgbClr val="000000"/>
                          </a:solidFill>
                          <a:effectLst/>
                          <a:latin typeface="Calibri"/>
                          <a:ea typeface="Arial"/>
                          <a:cs typeface="Times New Roman"/>
                        </a:rPr>
                        <a:t>Number of wetlands </a:t>
                      </a:r>
                      <a:endParaRPr lang="sl-SI" sz="1200"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dirty="0">
                          <a:solidFill>
                            <a:srgbClr val="000000"/>
                          </a:solidFill>
                          <a:effectLst/>
                          <a:latin typeface="Calibri"/>
                          <a:ea typeface="Arial"/>
                          <a:cs typeface="Times New Roman"/>
                        </a:rPr>
                        <a:t>6 </a:t>
                      </a:r>
                      <a:endParaRPr lang="sl-SI" sz="1200"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105">
                <a:tc>
                  <a:txBody>
                    <a:bodyPr/>
                    <a:lstStyle/>
                    <a:p>
                      <a:pPr>
                        <a:lnSpc>
                          <a:spcPct val="115000"/>
                        </a:lnSpc>
                        <a:spcAft>
                          <a:spcPts val="0"/>
                        </a:spcAft>
                        <a:tabLst>
                          <a:tab pos="540385" algn="l"/>
                        </a:tabLst>
                      </a:pPr>
                      <a:r>
                        <a:rPr lang="en-US" sz="1100" b="1" dirty="0">
                          <a:solidFill>
                            <a:srgbClr val="000000"/>
                          </a:solidFill>
                          <a:effectLst/>
                          <a:latin typeface="Calibri"/>
                          <a:ea typeface="Arial"/>
                          <a:cs typeface="Times New Roman"/>
                        </a:rPr>
                        <a:t>Total surface area (m</a:t>
                      </a:r>
                      <a:r>
                        <a:rPr lang="en-US" sz="1100" b="1" baseline="30000" dirty="0">
                          <a:solidFill>
                            <a:srgbClr val="000000"/>
                          </a:solidFill>
                          <a:effectLst/>
                          <a:latin typeface="Calibri"/>
                          <a:ea typeface="Arial"/>
                          <a:cs typeface="Times New Roman"/>
                        </a:rPr>
                        <a:t>2</a:t>
                      </a:r>
                      <a:r>
                        <a:rPr lang="en-US" sz="1100" b="1" dirty="0">
                          <a:solidFill>
                            <a:srgbClr val="000000"/>
                          </a:solidFill>
                          <a:effectLst/>
                          <a:latin typeface="Calibri"/>
                          <a:ea typeface="Arial"/>
                          <a:cs typeface="Times New Roman"/>
                        </a:rPr>
                        <a:t>) </a:t>
                      </a:r>
                      <a:endParaRPr lang="sl-SI" sz="1200"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a:solidFill>
                            <a:srgbClr val="000000"/>
                          </a:solidFill>
                          <a:effectLst/>
                          <a:latin typeface="Calibri"/>
                          <a:ea typeface="Arial"/>
                          <a:cs typeface="Times New Roman"/>
                        </a:rPr>
                        <a:t>324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105">
                <a:tc>
                  <a:txBody>
                    <a:bodyPr/>
                    <a:lstStyle/>
                    <a:p>
                      <a:pPr>
                        <a:lnSpc>
                          <a:spcPct val="115000"/>
                        </a:lnSpc>
                        <a:spcAft>
                          <a:spcPts val="0"/>
                        </a:spcAft>
                        <a:tabLst>
                          <a:tab pos="540385" algn="l"/>
                        </a:tabLst>
                      </a:pPr>
                      <a:r>
                        <a:rPr lang="en-US" sz="1100" b="1" dirty="0">
                          <a:solidFill>
                            <a:srgbClr val="000000"/>
                          </a:solidFill>
                          <a:effectLst/>
                          <a:latin typeface="Calibri"/>
                          <a:ea typeface="Arial"/>
                          <a:cs typeface="Times New Roman"/>
                        </a:rPr>
                        <a:t>Bed surface area (m</a:t>
                      </a:r>
                      <a:r>
                        <a:rPr lang="en-US" sz="1100" b="1" baseline="30000" dirty="0">
                          <a:solidFill>
                            <a:srgbClr val="000000"/>
                          </a:solidFill>
                          <a:effectLst/>
                          <a:latin typeface="Calibri"/>
                          <a:ea typeface="Arial"/>
                          <a:cs typeface="Times New Roman"/>
                        </a:rPr>
                        <a:t>2</a:t>
                      </a:r>
                      <a:r>
                        <a:rPr lang="en-US" sz="1100" b="1" dirty="0">
                          <a:solidFill>
                            <a:srgbClr val="000000"/>
                          </a:solidFill>
                          <a:effectLst/>
                          <a:latin typeface="Calibri"/>
                          <a:ea typeface="Arial"/>
                          <a:cs typeface="Times New Roman"/>
                        </a:rPr>
                        <a:t>) </a:t>
                      </a:r>
                      <a:endParaRPr lang="sl-SI" sz="1200"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a:solidFill>
                            <a:srgbClr val="000000"/>
                          </a:solidFill>
                          <a:effectLst/>
                          <a:latin typeface="Calibri"/>
                          <a:ea typeface="Arial"/>
                          <a:cs typeface="Times New Roman"/>
                        </a:rPr>
                        <a:t>54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970">
                <a:tc>
                  <a:txBody>
                    <a:bodyPr/>
                    <a:lstStyle/>
                    <a:p>
                      <a:pPr>
                        <a:lnSpc>
                          <a:spcPct val="115000"/>
                        </a:lnSpc>
                        <a:spcAft>
                          <a:spcPts val="0"/>
                        </a:spcAft>
                        <a:tabLst>
                          <a:tab pos="540385" algn="l"/>
                        </a:tabLst>
                      </a:pPr>
                      <a:r>
                        <a:rPr lang="en-US" sz="1100" b="1">
                          <a:solidFill>
                            <a:srgbClr val="000000"/>
                          </a:solidFill>
                          <a:effectLst/>
                          <a:latin typeface="Calibri"/>
                          <a:ea typeface="Arial"/>
                          <a:cs typeface="Times New Roman"/>
                        </a:rPr>
                        <a:t>Nominal height for sludge accumulation (m)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a:solidFill>
                            <a:srgbClr val="000000"/>
                          </a:solidFill>
                          <a:effectLst/>
                          <a:latin typeface="Calibri"/>
                          <a:ea typeface="Arial"/>
                          <a:cs typeface="Times New Roman"/>
                        </a:rPr>
                        <a:t>0,65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970">
                <a:tc>
                  <a:txBody>
                    <a:bodyPr/>
                    <a:lstStyle/>
                    <a:p>
                      <a:pPr>
                        <a:lnSpc>
                          <a:spcPct val="115000"/>
                        </a:lnSpc>
                        <a:spcAft>
                          <a:spcPts val="0"/>
                        </a:spcAft>
                        <a:tabLst>
                          <a:tab pos="540385" algn="l"/>
                        </a:tabLst>
                      </a:pPr>
                      <a:r>
                        <a:rPr lang="en-US" sz="1100" b="1">
                          <a:solidFill>
                            <a:srgbClr val="000000"/>
                          </a:solidFill>
                          <a:effectLst/>
                          <a:latin typeface="Calibri"/>
                          <a:ea typeface="Arial"/>
                          <a:cs typeface="Times New Roman"/>
                        </a:rPr>
                        <a:t>Total height (m)</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a:solidFill>
                            <a:srgbClr val="000000"/>
                          </a:solidFill>
                          <a:effectLst/>
                          <a:latin typeface="Calibri"/>
                          <a:ea typeface="Arial"/>
                          <a:cs typeface="Times New Roman"/>
                        </a:rPr>
                        <a:t>1,5*</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970">
                <a:tc>
                  <a:txBody>
                    <a:bodyPr/>
                    <a:lstStyle/>
                    <a:p>
                      <a:pPr>
                        <a:lnSpc>
                          <a:spcPct val="115000"/>
                        </a:lnSpc>
                        <a:spcAft>
                          <a:spcPts val="0"/>
                        </a:spcAft>
                        <a:tabLst>
                          <a:tab pos="540385" algn="l"/>
                        </a:tabLst>
                      </a:pPr>
                      <a:r>
                        <a:rPr lang="en-US" sz="1100" b="1">
                          <a:solidFill>
                            <a:srgbClr val="000000"/>
                          </a:solidFill>
                          <a:effectLst/>
                          <a:latin typeface="Calibri"/>
                          <a:ea typeface="Arial"/>
                          <a:cs typeface="Times New Roman"/>
                        </a:rPr>
                        <a:t>Total nominal volume for sludge accumulation (m</a:t>
                      </a:r>
                      <a:r>
                        <a:rPr lang="en-US" sz="1100" b="1" baseline="30000">
                          <a:solidFill>
                            <a:srgbClr val="000000"/>
                          </a:solidFill>
                          <a:effectLst/>
                          <a:latin typeface="Calibri"/>
                          <a:ea typeface="Arial"/>
                          <a:cs typeface="Times New Roman"/>
                        </a:rPr>
                        <a:t>3</a:t>
                      </a:r>
                      <a:r>
                        <a:rPr lang="en-US" sz="1100" b="1">
                          <a:solidFill>
                            <a:srgbClr val="000000"/>
                          </a:solidFill>
                          <a:effectLst/>
                          <a:latin typeface="Calibri"/>
                          <a:ea typeface="Arial"/>
                          <a:cs typeface="Times New Roman"/>
                        </a:rPr>
                        <a:t>)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a:solidFill>
                            <a:srgbClr val="000000"/>
                          </a:solidFill>
                          <a:effectLst/>
                          <a:latin typeface="Calibri"/>
                          <a:ea typeface="Arial"/>
                          <a:cs typeface="Times New Roman"/>
                        </a:rPr>
                        <a:t>210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970">
                <a:tc>
                  <a:txBody>
                    <a:bodyPr/>
                    <a:lstStyle/>
                    <a:p>
                      <a:pPr>
                        <a:lnSpc>
                          <a:spcPct val="115000"/>
                        </a:lnSpc>
                        <a:spcAft>
                          <a:spcPts val="0"/>
                        </a:spcAft>
                        <a:tabLst>
                          <a:tab pos="540385" algn="l"/>
                        </a:tabLst>
                      </a:pPr>
                      <a:r>
                        <a:rPr lang="en-US" sz="1100" b="1">
                          <a:solidFill>
                            <a:srgbClr val="000000"/>
                          </a:solidFill>
                          <a:effectLst/>
                          <a:latin typeface="Calibri"/>
                          <a:ea typeface="Arial"/>
                          <a:cs typeface="Times New Roman"/>
                        </a:rPr>
                        <a:t>Sludge loading rate (kg TS/m2·year)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a:solidFill>
                            <a:srgbClr val="000000"/>
                          </a:solidFill>
                          <a:effectLst/>
                          <a:latin typeface="Calibri"/>
                          <a:ea typeface="Arial"/>
                          <a:cs typeface="Times New Roman"/>
                        </a:rPr>
                        <a:t>51 </a:t>
                      </a:r>
                      <a:endParaRPr lang="sl-SI" sz="120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65">
                <a:tc>
                  <a:txBody>
                    <a:bodyPr/>
                    <a:lstStyle/>
                    <a:p>
                      <a:pPr>
                        <a:lnSpc>
                          <a:spcPct val="115000"/>
                        </a:lnSpc>
                        <a:spcAft>
                          <a:spcPts val="0"/>
                        </a:spcAft>
                        <a:tabLst>
                          <a:tab pos="540385" algn="l"/>
                        </a:tabLst>
                      </a:pPr>
                      <a:r>
                        <a:rPr lang="en-US" sz="1100" b="1" dirty="0">
                          <a:solidFill>
                            <a:srgbClr val="000000"/>
                          </a:solidFill>
                          <a:effectLst/>
                          <a:latin typeface="Calibri"/>
                          <a:ea typeface="Arial"/>
                          <a:cs typeface="Times New Roman"/>
                        </a:rPr>
                        <a:t>Loading pattern </a:t>
                      </a:r>
                      <a:endParaRPr lang="sl-SI" sz="1200"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40385" algn="l"/>
                        </a:tabLst>
                      </a:pPr>
                      <a:r>
                        <a:rPr lang="en-US" sz="1100" dirty="0">
                          <a:solidFill>
                            <a:srgbClr val="000000"/>
                          </a:solidFill>
                          <a:effectLst/>
                          <a:latin typeface="Calibri"/>
                          <a:ea typeface="Arial"/>
                          <a:cs typeface="Times New Roman"/>
                        </a:rPr>
                        <a:t>2 min every 4 h </a:t>
                      </a:r>
                      <a:endParaRPr lang="sl-SI" sz="1200" dirty="0">
                        <a:solidFill>
                          <a:srgbClr val="000000"/>
                        </a:solidFill>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2" name="Picture 35"/>
          <p:cNvPicPr/>
          <p:nvPr/>
        </p:nvPicPr>
        <p:blipFill>
          <a:blip r:embed="rId3">
            <a:extLst>
              <a:ext uri="{28A0092B-C50C-407E-A947-70E740481C1C}">
                <a14:useLocalDpi xmlns:a14="http://schemas.microsoft.com/office/drawing/2010/main" val="0"/>
              </a:ext>
            </a:extLst>
          </a:blip>
          <a:srcRect/>
          <a:stretch>
            <a:fillRect/>
          </a:stretch>
        </p:blipFill>
        <p:spPr bwMode="auto">
          <a:xfrm>
            <a:off x="4944451" y="946595"/>
            <a:ext cx="3991282" cy="2897195"/>
          </a:xfrm>
          <a:prstGeom prst="rect">
            <a:avLst/>
          </a:prstGeom>
          <a:noFill/>
          <a:ln>
            <a:noFill/>
          </a:ln>
        </p:spPr>
      </p:pic>
      <p:sp>
        <p:nvSpPr>
          <p:cNvPr id="7" name="Pravokotnik 6"/>
          <p:cNvSpPr/>
          <p:nvPr/>
        </p:nvSpPr>
        <p:spPr>
          <a:xfrm>
            <a:off x="355086" y="3162077"/>
            <a:ext cx="4572000" cy="261610"/>
          </a:xfrm>
          <a:prstGeom prst="rect">
            <a:avLst/>
          </a:prstGeom>
        </p:spPr>
        <p:txBody>
          <a:bodyPr>
            <a:spAutoFit/>
          </a:bodyPr>
          <a:lstStyle/>
          <a:p>
            <a:r>
              <a:rPr lang="en-US" sz="1050" i="1" dirty="0">
                <a:latin typeface="Calibri" panose="020F0502020204030204" pitchFamily="34" charset="0"/>
                <a:cs typeface="Calibri" panose="020F0502020204030204" pitchFamily="34" charset="0"/>
              </a:rPr>
              <a:t>* Height of filter layer + height for sludge depositing and freeboard</a:t>
            </a:r>
            <a:endParaRPr lang="sl-SI" sz="1050" dirty="0">
              <a:latin typeface="Calibri" panose="020F0502020204030204" pitchFamily="34" charset="0"/>
              <a:cs typeface="Calibri" panose="020F0502020204030204" pitchFamily="34" charset="0"/>
            </a:endParaRPr>
          </a:p>
        </p:txBody>
      </p:sp>
      <p:sp>
        <p:nvSpPr>
          <p:cNvPr id="25" name="Rectangle 12"/>
          <p:cNvSpPr/>
          <p:nvPr/>
        </p:nvSpPr>
        <p:spPr>
          <a:xfrm>
            <a:off x="174304" y="3572693"/>
            <a:ext cx="3063272"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Operation</a:t>
            </a:r>
            <a:r>
              <a:rPr lang="sl-SI" sz="2500" b="1" kern="0" dirty="0">
                <a:solidFill>
                  <a:srgbClr val="889A00"/>
                </a:solidFill>
                <a:latin typeface="Calibri" panose="020F0502020204030204" pitchFamily="34" charset="0"/>
                <a:cs typeface="Calibri" panose="020F0502020204030204" pitchFamily="34" charset="0"/>
              </a:rPr>
              <a:t> </a:t>
            </a:r>
          </a:p>
        </p:txBody>
      </p:sp>
      <p:cxnSp>
        <p:nvCxnSpPr>
          <p:cNvPr id="26" name="Straight Connector 10"/>
          <p:cNvCxnSpPr/>
          <p:nvPr/>
        </p:nvCxnSpPr>
        <p:spPr>
          <a:xfrm>
            <a:off x="114080" y="3866232"/>
            <a:ext cx="6536287" cy="2875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16615" y="3918361"/>
            <a:ext cx="4572000" cy="923330"/>
          </a:xfrm>
          <a:prstGeom prst="rect">
            <a:avLst/>
          </a:prstGeom>
        </p:spPr>
        <p:txBody>
          <a:bodyPr>
            <a:spAutoFit/>
          </a:bodyPr>
          <a:lstStyle/>
          <a:p>
            <a:r>
              <a:rPr lang="en-US" dirty="0">
                <a:latin typeface="Calibri" panose="020F0502020204030204" pitchFamily="34" charset="0"/>
                <a:cs typeface="Calibri" panose="020F0502020204030204" pitchFamily="34" charset="0"/>
              </a:rPr>
              <a:t>Sludge loading:</a:t>
            </a:r>
            <a:endParaRPr lang="sl-SI"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Every two days loading </a:t>
            </a:r>
            <a:endParaRPr lang="sl-SI"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After loading ten resting days</a:t>
            </a:r>
            <a:endParaRPr lang="sl-SI" dirty="0">
              <a:latin typeface="Calibri" panose="020F0502020204030204" pitchFamily="34" charset="0"/>
              <a:cs typeface="Calibri" panose="020F0502020204030204" pitchFamily="34" charset="0"/>
            </a:endParaRPr>
          </a:p>
        </p:txBody>
      </p:sp>
      <p:sp>
        <p:nvSpPr>
          <p:cNvPr id="30" name="Rectangle 12"/>
          <p:cNvSpPr/>
          <p:nvPr/>
        </p:nvSpPr>
        <p:spPr>
          <a:xfrm>
            <a:off x="170764" y="5040189"/>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Visual</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examination</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31" name="Straight Connector 10"/>
          <p:cNvCxnSpPr/>
          <p:nvPr/>
        </p:nvCxnSpPr>
        <p:spPr>
          <a:xfrm>
            <a:off x="114080" y="5299234"/>
            <a:ext cx="6536287" cy="2875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32" name="Rectangle 16"/>
          <p:cNvSpPr/>
          <p:nvPr/>
        </p:nvSpPr>
        <p:spPr>
          <a:xfrm>
            <a:off x="272143" y="5347955"/>
            <a:ext cx="6799199" cy="338554"/>
          </a:xfrm>
          <a:prstGeom prst="rect">
            <a:avLst/>
          </a:prstGeom>
          <a:noFill/>
          <a:ln>
            <a:noFill/>
          </a:ln>
        </p:spPr>
        <p:txBody>
          <a:bodyPr wrap="square">
            <a:spAutoFit/>
          </a:bodyPr>
          <a:lstStyle/>
          <a:p>
            <a:pPr eaLnBrk="0" fontAlgn="base" hangingPunct="0">
              <a:spcBef>
                <a:spcPct val="0"/>
              </a:spcBef>
              <a:spcAft>
                <a:spcPct val="0"/>
              </a:spcAft>
            </a:pPr>
            <a:r>
              <a:rPr lang="sl-SI" sz="1600" dirty="0" err="1">
                <a:solidFill>
                  <a:srgbClr val="000000"/>
                </a:solidFill>
                <a:latin typeface="Calibri" panose="020F0502020204030204" pitchFamily="34" charset="0"/>
                <a:cs typeface="Calibri" panose="020F0502020204030204" pitchFamily="34" charset="0"/>
              </a:rPr>
              <a:t>Sludge</a:t>
            </a:r>
            <a:r>
              <a:rPr lang="sl-SI" sz="1600" dirty="0">
                <a:solidFill>
                  <a:srgbClr val="000000"/>
                </a:solidFill>
                <a:latin typeface="Calibri" panose="020F0502020204030204" pitchFamily="34" charset="0"/>
                <a:cs typeface="Calibri" panose="020F0502020204030204" pitchFamily="34" charset="0"/>
              </a:rPr>
              <a:t> </a:t>
            </a:r>
            <a:r>
              <a:rPr lang="sl-SI" sz="1600" dirty="0" err="1">
                <a:solidFill>
                  <a:srgbClr val="000000"/>
                </a:solidFill>
                <a:latin typeface="Calibri" panose="020F0502020204030204" pitchFamily="34" charset="0"/>
                <a:cs typeface="Calibri" panose="020F0502020204030204" pitchFamily="34" charset="0"/>
              </a:rPr>
              <a:t>height</a:t>
            </a:r>
            <a:endParaRPr lang="en-US" sz="1600" dirty="0">
              <a:solidFill>
                <a:srgbClr val="000000"/>
              </a:solidFill>
              <a:latin typeface="Calibri" panose="020F0502020204030204" pitchFamily="34" charset="0"/>
              <a:cs typeface="Calibri" panose="020F0502020204030204" pitchFamily="34" charset="0"/>
            </a:endParaRPr>
          </a:p>
        </p:txBody>
      </p:sp>
      <p:graphicFrame>
        <p:nvGraphicFramePr>
          <p:cNvPr id="33" name="Tabela 32"/>
          <p:cNvGraphicFramePr>
            <a:graphicFrameLocks noGrp="1"/>
          </p:cNvGraphicFramePr>
          <p:nvPr>
            <p:extLst>
              <p:ext uri="{D42A27DB-BD31-4B8C-83A1-F6EECF244321}">
                <p14:modId xmlns:p14="http://schemas.microsoft.com/office/powerpoint/2010/main" val="75496905"/>
              </p:ext>
            </p:extLst>
          </p:nvPr>
        </p:nvGraphicFramePr>
        <p:xfrm>
          <a:off x="212192" y="5686509"/>
          <a:ext cx="6814955" cy="673131"/>
        </p:xfrm>
        <a:graphic>
          <a:graphicData uri="http://schemas.openxmlformats.org/drawingml/2006/table">
            <a:tbl>
              <a:tblPr firstRow="1" firstCol="1" bandRow="1">
                <a:tableStyleId>{5C22544A-7EE6-4342-B048-85BDC9FD1C3A}</a:tableStyleId>
              </a:tblPr>
              <a:tblGrid>
                <a:gridCol w="2407042"/>
                <a:gridCol w="2407042"/>
                <a:gridCol w="2000871"/>
              </a:tblGrid>
              <a:tr h="224377">
                <a:tc gridSpan="3">
                  <a:txBody>
                    <a:bodyPr/>
                    <a:lstStyle/>
                    <a:p>
                      <a:pPr algn="ctr">
                        <a:spcAft>
                          <a:spcPts val="0"/>
                        </a:spcAft>
                      </a:pPr>
                      <a:r>
                        <a:rPr lang="en-US" sz="1200" dirty="0">
                          <a:solidFill>
                            <a:schemeClr val="tx1"/>
                          </a:solidFill>
                          <a:effectLst/>
                          <a:latin typeface="Calibri" panose="020F0502020204030204" pitchFamily="34" charset="0"/>
                          <a:cs typeface="Calibri" panose="020F0502020204030204" pitchFamily="34" charset="0"/>
                        </a:rPr>
                        <a:t>Sludge height (m)</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sl-SI"/>
                    </a:p>
                  </a:txBody>
                  <a:tcPr/>
                </a:tc>
                <a:tc hMerge="1">
                  <a:txBody>
                    <a:bodyPr/>
                    <a:lstStyle/>
                    <a:p>
                      <a:endParaRPr lang="sl-SI"/>
                    </a:p>
                  </a:txBody>
                  <a:tcPr/>
                </a:tc>
              </a:tr>
              <a:tr h="224377">
                <a:tc>
                  <a:txBody>
                    <a:bodyPr/>
                    <a:lstStyle/>
                    <a:p>
                      <a:pPr algn="ctr">
                        <a:spcAft>
                          <a:spcPts val="0"/>
                        </a:spcAft>
                      </a:pPr>
                      <a:r>
                        <a:rPr lang="en-US" sz="1200" b="1">
                          <a:solidFill>
                            <a:schemeClr val="tx1"/>
                          </a:solidFill>
                          <a:effectLst/>
                          <a:latin typeface="Calibri" panose="020F0502020204030204" pitchFamily="34" charset="0"/>
                          <a:cs typeface="Calibri" panose="020F0502020204030204" pitchFamily="34" charset="0"/>
                        </a:rPr>
                        <a:t>2007 </a:t>
                      </a:r>
                      <a:endParaRPr lang="sl-SI" sz="1200" b="1">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200" b="1" dirty="0">
                          <a:solidFill>
                            <a:schemeClr val="tx1"/>
                          </a:solidFill>
                          <a:effectLst/>
                          <a:latin typeface="Calibri" panose="020F0502020204030204" pitchFamily="34" charset="0"/>
                          <a:cs typeface="Calibri" panose="020F0502020204030204" pitchFamily="34" charset="0"/>
                        </a:rPr>
                        <a:t>¼ of 2008 </a:t>
                      </a:r>
                      <a:endParaRPr lang="sl-SI" sz="12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200" b="1" dirty="0">
                          <a:solidFill>
                            <a:schemeClr val="tx1"/>
                          </a:solidFill>
                          <a:effectLst/>
                          <a:latin typeface="Calibri" panose="020F0502020204030204" pitchFamily="34" charset="0"/>
                          <a:cs typeface="Calibri" panose="020F0502020204030204" pitchFamily="34" charset="0"/>
                        </a:rPr>
                        <a:t>½ of 2008 </a:t>
                      </a:r>
                      <a:endParaRPr lang="sl-SI" sz="12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24377">
                <a:tc>
                  <a:txBody>
                    <a:bodyPr/>
                    <a:lstStyle/>
                    <a:p>
                      <a:pPr algn="ctr">
                        <a:spcAft>
                          <a:spcPts val="0"/>
                        </a:spcAft>
                      </a:pPr>
                      <a:r>
                        <a:rPr lang="en-US" sz="1200" b="0" dirty="0">
                          <a:solidFill>
                            <a:schemeClr val="tx1"/>
                          </a:solidFill>
                          <a:effectLst/>
                          <a:latin typeface="Calibri" panose="020F0502020204030204" pitchFamily="34" charset="0"/>
                          <a:cs typeface="Calibri" panose="020F0502020204030204" pitchFamily="34" charset="0"/>
                        </a:rPr>
                        <a:t>30</a:t>
                      </a:r>
                      <a:endParaRPr lang="sl-SI" sz="1200" b="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b="0" dirty="0">
                          <a:solidFill>
                            <a:schemeClr val="tx1"/>
                          </a:solidFill>
                          <a:effectLst/>
                          <a:latin typeface="Calibri" panose="020F0502020204030204" pitchFamily="34" charset="0"/>
                          <a:cs typeface="Calibri" panose="020F0502020204030204" pitchFamily="34" charset="0"/>
                        </a:rPr>
                        <a:t>30</a:t>
                      </a:r>
                      <a:endParaRPr lang="sl-SI" sz="1200" b="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b="0" dirty="0">
                          <a:solidFill>
                            <a:schemeClr val="tx1"/>
                          </a:solidFill>
                          <a:effectLst/>
                          <a:latin typeface="Calibri" panose="020F0502020204030204" pitchFamily="34" charset="0"/>
                          <a:cs typeface="Calibri" panose="020F0502020204030204" pitchFamily="34" charset="0"/>
                        </a:rPr>
                        <a:t>15</a:t>
                      </a:r>
                      <a:endParaRPr lang="sl-SI" sz="1200" b="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009880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en-US" sz="3375" b="1" dirty="0" smtClean="0">
                <a:solidFill>
                  <a:srgbClr val="FFFFFF"/>
                </a:solidFill>
              </a:rPr>
              <a:t>EFFICIENCY</a:t>
            </a:r>
          </a:p>
          <a:p>
            <a:pPr algn="ctr" eaLnBrk="0" fontAlgn="base" hangingPunct="0">
              <a:spcBef>
                <a:spcPct val="0"/>
              </a:spcBef>
              <a:spcAft>
                <a:spcPct val="0"/>
              </a:spcAft>
            </a:pPr>
            <a:r>
              <a:rPr lang="en-US" sz="2400" b="1" dirty="0" smtClean="0">
                <a:solidFill>
                  <a:srgbClr val="FFFFFF"/>
                </a:solidFill>
              </a:rPr>
              <a:t>In Mediterranean Region</a:t>
            </a:r>
          </a:p>
          <a:p>
            <a:pPr algn="ctr" eaLnBrk="0" fontAlgn="base" hangingPunct="0">
              <a:spcBef>
                <a:spcPct val="0"/>
              </a:spcBef>
              <a:spcAft>
                <a:spcPct val="0"/>
              </a:spcAft>
            </a:pPr>
            <a:endParaRPr lang="en-US" sz="3375" b="1" dirty="0">
              <a:solidFill>
                <a:srgbClr val="FFFFFF"/>
              </a:solidFill>
            </a:endParaRPr>
          </a:p>
        </p:txBody>
      </p:sp>
    </p:spTree>
    <p:extLst>
      <p:ext uri="{BB962C8B-B14F-4D97-AF65-F5344CB8AC3E}">
        <p14:creationId xmlns:p14="http://schemas.microsoft.com/office/powerpoint/2010/main" val="27128624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Efficiency</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intermediate</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results</a:t>
            </a:r>
            <a:r>
              <a:rPr lang="sl-SI" sz="2500" b="1" kern="0" dirty="0">
                <a:solidFill>
                  <a:srgbClr val="889A00"/>
                </a:solidFill>
                <a:latin typeface="Calibri" panose="020F0502020204030204" pitchFamily="34" charset="0"/>
                <a:cs typeface="Calibri" panose="020F0502020204030204" pitchFamily="34" charset="0"/>
              </a:rPr>
              <a:t>)</a:t>
            </a:r>
          </a:p>
        </p:txBody>
      </p:sp>
      <p:sp>
        <p:nvSpPr>
          <p:cNvPr id="6" name="Rectangle 5"/>
          <p:cNvSpPr/>
          <p:nvPr/>
        </p:nvSpPr>
        <p:spPr>
          <a:xfrm>
            <a:off x="191640" y="3535620"/>
            <a:ext cx="8617673"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DRY MATTER</a:t>
            </a:r>
            <a:endParaRPr lang="en-US" sz="1600" dirty="0">
              <a:solidFill>
                <a:srgbClr val="000000"/>
              </a:solidFill>
              <a:latin typeface="Calibri" panose="020F0502020204030204" pitchFamily="34" charset="0"/>
              <a:cs typeface="Calibri" panose="020F0502020204030204" pitchFamily="34" charset="0"/>
            </a:endParaRPr>
          </a:p>
        </p:txBody>
      </p:sp>
      <p:sp>
        <p:nvSpPr>
          <p:cNvPr id="14" name="Rectangle 13"/>
          <p:cNvSpPr/>
          <p:nvPr/>
        </p:nvSpPr>
        <p:spPr>
          <a:xfrm>
            <a:off x="192952" y="2070031"/>
            <a:ext cx="8617673"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cs typeface="Calibri" panose="020F0502020204030204" pitchFamily="34" charset="0"/>
              </a:rPr>
              <a:t>NUTRIENTS</a:t>
            </a:r>
            <a:endParaRPr lang="en-US" sz="1600" dirty="0">
              <a:solidFill>
                <a:srgbClr val="000000"/>
              </a:solidFill>
              <a:latin typeface="Calibri" panose="020F0502020204030204" pitchFamily="34" charset="0"/>
              <a:cs typeface="Calibri" panose="020F0502020204030204" pitchFamily="34" charset="0"/>
            </a:endParaRPr>
          </a:p>
        </p:txBody>
      </p:sp>
      <p:sp>
        <p:nvSpPr>
          <p:cNvPr id="17" name="Rectangle 16"/>
          <p:cNvSpPr/>
          <p:nvPr/>
        </p:nvSpPr>
        <p:spPr>
          <a:xfrm>
            <a:off x="187288" y="1022829"/>
            <a:ext cx="8633184"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cs typeface="Calibri" panose="020F0502020204030204" pitchFamily="34" charset="0"/>
              </a:rPr>
              <a:t>HEAVY METALS</a:t>
            </a:r>
            <a:endParaRPr lang="en-US" sz="1600" dirty="0">
              <a:solidFill>
                <a:srgbClr val="000000"/>
              </a:solidFill>
              <a:latin typeface="Calibri" panose="020F0502020204030204" pitchFamily="34" charset="0"/>
              <a:cs typeface="Calibri" panose="020F0502020204030204" pitchFamily="34" charset="0"/>
            </a:endParaRPr>
          </a:p>
        </p:txBody>
      </p:sp>
      <p:sp>
        <p:nvSpPr>
          <p:cNvPr id="18" name="Rectangle 17"/>
          <p:cNvSpPr/>
          <p:nvPr/>
        </p:nvSpPr>
        <p:spPr>
          <a:xfrm>
            <a:off x="187288" y="1414351"/>
            <a:ext cx="8633184" cy="523220"/>
          </a:xfrm>
          <a:prstGeom prst="rect">
            <a:avLst/>
          </a:prstGeom>
        </p:spPr>
        <p:txBody>
          <a:bodyPr wrap="square">
            <a:spAutoFit/>
          </a:bodyPr>
          <a:lstStyle/>
          <a:p>
            <a:pPr marL="285750" indent="-285750" eaLnBrk="0" fontAlgn="base" hangingPunct="0">
              <a:spcBef>
                <a:spcPct val="0"/>
              </a:spcBef>
              <a:buFont typeface="Arial" panose="020B0604020202020204" pitchFamily="34" charset="0"/>
              <a:buChar char="•"/>
            </a:pPr>
            <a:r>
              <a:rPr lang="en-US" sz="1400" dirty="0">
                <a:latin typeface="Calibri" panose="020F0502020204030204" pitchFamily="34" charset="0"/>
                <a:cs typeface="Calibri" panose="020F0502020204030204" pitchFamily="34" charset="0"/>
              </a:rPr>
              <a:t>Analysis of sludge in </a:t>
            </a:r>
            <a:r>
              <a:rPr lang="en-US" sz="1400" dirty="0" err="1">
                <a:latin typeface="Calibri" panose="020F0502020204030204" pitchFamily="34" charset="0"/>
                <a:cs typeface="Calibri" panose="020F0502020204030204" pitchFamily="34" charset="0"/>
              </a:rPr>
              <a:t>Kastelir</a:t>
            </a:r>
            <a:r>
              <a:rPr lang="en-US" sz="1400" dirty="0">
                <a:latin typeface="Calibri" panose="020F0502020204030204" pitchFamily="34" charset="0"/>
                <a:cs typeface="Calibri" panose="020F0502020204030204" pitchFamily="34" charset="0"/>
              </a:rPr>
              <a:t> (Croatia) and </a:t>
            </a:r>
            <a:r>
              <a:rPr lang="en-US" sz="1400" dirty="0" err="1">
                <a:latin typeface="Calibri" panose="020F0502020204030204" pitchFamily="34" charset="0"/>
                <a:cs typeface="Calibri" panose="020F0502020204030204" pitchFamily="34" charset="0"/>
              </a:rPr>
              <a:t>Sant</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Boi</a:t>
            </a:r>
            <a:r>
              <a:rPr lang="en-US" sz="1400" dirty="0">
                <a:latin typeface="Calibri" panose="020F0502020204030204" pitchFamily="34" charset="0"/>
                <a:cs typeface="Calibri" panose="020F0502020204030204" pitchFamily="34" charset="0"/>
              </a:rPr>
              <a:t> de </a:t>
            </a:r>
            <a:r>
              <a:rPr lang="en-US" sz="1400" dirty="0" err="1">
                <a:latin typeface="Calibri" panose="020F0502020204030204" pitchFamily="34" charset="0"/>
                <a:cs typeface="Calibri" panose="020F0502020204030204" pitchFamily="34" charset="0"/>
              </a:rPr>
              <a:t>Lluçanès</a:t>
            </a:r>
            <a:r>
              <a:rPr lang="en-US" sz="1400" dirty="0">
                <a:latin typeface="Calibri" panose="020F0502020204030204" pitchFamily="34" charset="0"/>
                <a:cs typeface="Calibri" panose="020F0502020204030204" pitchFamily="34" charset="0"/>
              </a:rPr>
              <a:t> (Spain) showed that heavy metals in sludge are within allowed limits for </a:t>
            </a:r>
            <a:r>
              <a:rPr lang="en-US" sz="1400" dirty="0" err="1">
                <a:latin typeface="Calibri" panose="020F0502020204030204" pitchFamily="34" charset="0"/>
                <a:cs typeface="Calibri" panose="020F0502020204030204" pitchFamily="34" charset="0"/>
              </a:rPr>
              <a:t>biosolids</a:t>
            </a:r>
            <a:r>
              <a:rPr lang="en-US" sz="1400" dirty="0">
                <a:latin typeface="Calibri" panose="020F0502020204030204" pitchFamily="34" charset="0"/>
                <a:cs typeface="Calibri" panose="020F0502020204030204" pitchFamily="34" charset="0"/>
              </a:rPr>
              <a:t> use in agriculture. </a:t>
            </a:r>
            <a:r>
              <a:rPr lang="en-GB" sz="1400" dirty="0">
                <a:latin typeface="Calibri" panose="020F0502020204030204" pitchFamily="34" charset="0"/>
                <a:cs typeface="Calibri" panose="020F0502020204030204" pitchFamily="34" charset="0"/>
              </a:rPr>
              <a:t>The results are in line with several other </a:t>
            </a:r>
            <a:r>
              <a:rPr lang="en-GB" sz="1400" dirty="0" smtClean="0">
                <a:latin typeface="Calibri" panose="020F0502020204030204" pitchFamily="34" charset="0"/>
                <a:cs typeface="Calibri" panose="020F0502020204030204" pitchFamily="34" charset="0"/>
              </a:rPr>
              <a:t>studies</a:t>
            </a:r>
            <a:r>
              <a:rPr lang="sl-SI" sz="1400" dirty="0" smtClean="0">
                <a:latin typeface="Calibri" panose="020F0502020204030204" pitchFamily="34" charset="0"/>
                <a:cs typeface="Calibri" panose="020F0502020204030204" pitchFamily="34" charset="0"/>
              </a:rPr>
              <a:t>.</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23" name="Rectangle 22"/>
          <p:cNvSpPr/>
          <p:nvPr/>
        </p:nvSpPr>
        <p:spPr>
          <a:xfrm>
            <a:off x="151128" y="2454751"/>
            <a:ext cx="8669344" cy="954107"/>
          </a:xfrm>
          <a:prstGeom prst="rect">
            <a:avLst/>
          </a:prstGeom>
        </p:spPr>
        <p:txBody>
          <a:bodyPr wrap="square">
            <a:spAutoFit/>
          </a:bodyPr>
          <a:lstStyle/>
          <a:p>
            <a:pPr marL="285750" indent="-285750" eaLnBrk="0" fontAlgn="base" hangingPunct="0">
              <a:spcBef>
                <a:spcPct val="0"/>
              </a:spcBef>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In </a:t>
            </a:r>
            <a:r>
              <a:rPr lang="en-US" sz="1400" dirty="0" err="1">
                <a:solidFill>
                  <a:srgbClr val="000000"/>
                </a:solidFill>
                <a:latin typeface="Calibri" panose="020F0502020204030204" pitchFamily="34" charset="0"/>
                <a:cs typeface="Calibri" panose="020F0502020204030204" pitchFamily="34" charset="0"/>
              </a:rPr>
              <a:t>Kastelir</a:t>
            </a:r>
            <a:r>
              <a:rPr lang="en-US" sz="1400" dirty="0">
                <a:solidFill>
                  <a:srgbClr val="000000"/>
                </a:solidFill>
                <a:latin typeface="Calibri" panose="020F0502020204030204" pitchFamily="34" charset="0"/>
                <a:cs typeface="Calibri" panose="020F0502020204030204" pitchFamily="34" charset="0"/>
              </a:rPr>
              <a:t>, total nitrogen varies from 3,5 to 3,7% of the mass. Total phosphorous varies from 1,2 and 1,3% of mass. In </a:t>
            </a:r>
            <a:r>
              <a:rPr lang="en-US" sz="1400" dirty="0" err="1">
                <a:solidFill>
                  <a:srgbClr val="000000"/>
                </a:solidFill>
                <a:latin typeface="Calibri" panose="020F0502020204030204" pitchFamily="34" charset="0"/>
                <a:cs typeface="Calibri" panose="020F0502020204030204" pitchFamily="34" charset="0"/>
              </a:rPr>
              <a:t>Sant</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Boi</a:t>
            </a:r>
            <a:r>
              <a:rPr lang="en-US" sz="1400" dirty="0">
                <a:solidFill>
                  <a:srgbClr val="000000"/>
                </a:solidFill>
                <a:latin typeface="Calibri" panose="020F0502020204030204" pitchFamily="34" charset="0"/>
                <a:cs typeface="Calibri" panose="020F0502020204030204" pitchFamily="34" charset="0"/>
              </a:rPr>
              <a:t> de </a:t>
            </a:r>
            <a:r>
              <a:rPr lang="en-US" sz="1400" dirty="0" err="1">
                <a:solidFill>
                  <a:srgbClr val="000000"/>
                </a:solidFill>
                <a:latin typeface="Calibri" panose="020F0502020204030204" pitchFamily="34" charset="0"/>
                <a:cs typeface="Calibri" panose="020F0502020204030204" pitchFamily="34" charset="0"/>
              </a:rPr>
              <a:t>Lluçanès</a:t>
            </a:r>
            <a:r>
              <a:rPr lang="en-US" sz="1400" dirty="0">
                <a:solidFill>
                  <a:srgbClr val="000000"/>
                </a:solidFill>
                <a:latin typeface="Calibri" panose="020F0502020204030204" pitchFamily="34" charset="0"/>
                <a:cs typeface="Calibri" panose="020F0502020204030204" pitchFamily="34" charset="0"/>
              </a:rPr>
              <a:t> total </a:t>
            </a:r>
            <a:r>
              <a:rPr lang="en-US" sz="1400" dirty="0" err="1">
                <a:solidFill>
                  <a:srgbClr val="000000"/>
                </a:solidFill>
                <a:latin typeface="Calibri" panose="020F0502020204030204" pitchFamily="34" charset="0"/>
                <a:cs typeface="Calibri" panose="020F0502020204030204" pitchFamily="34" charset="0"/>
              </a:rPr>
              <a:t>Kjeldahl</a:t>
            </a:r>
            <a:r>
              <a:rPr lang="en-US" sz="1400" dirty="0">
                <a:solidFill>
                  <a:srgbClr val="000000"/>
                </a:solidFill>
                <a:latin typeface="Calibri" panose="020F0502020204030204" pitchFamily="34" charset="0"/>
                <a:cs typeface="Calibri" panose="020F0502020204030204" pitchFamily="34" charset="0"/>
              </a:rPr>
              <a:t> nitrogen was 3,08 to 3,48% TS on surface and 2,13 to 2,67% TS on the bottom. The total phosphorous was 0,04% on the surface and 0,10 % on the bottom. </a:t>
            </a:r>
            <a:endParaRPr lang="sl-SI" sz="14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buFont typeface="Arial" panose="020B0604020202020204" pitchFamily="34" charset="0"/>
              <a:buChar char="•"/>
            </a:pPr>
            <a:r>
              <a:rPr lang="en-GB" sz="1400" dirty="0" smtClean="0">
                <a:solidFill>
                  <a:srgbClr val="000000"/>
                </a:solidFill>
                <a:latin typeface="Calibri" panose="020F0502020204030204" pitchFamily="34" charset="0"/>
                <a:cs typeface="Calibri" panose="020F0502020204030204" pitchFamily="34" charset="0"/>
              </a:rPr>
              <a:t>The </a:t>
            </a:r>
            <a:r>
              <a:rPr lang="en-GB" sz="1400" dirty="0">
                <a:solidFill>
                  <a:srgbClr val="000000"/>
                </a:solidFill>
                <a:latin typeface="Calibri" panose="020F0502020204030204" pitchFamily="34" charset="0"/>
                <a:cs typeface="Calibri" panose="020F0502020204030204" pitchFamily="34" charset="0"/>
              </a:rPr>
              <a:t>results of nutrients suggest that the final product from the treatment</a:t>
            </a:r>
            <a:r>
              <a:rPr lang="sl-SI" sz="1400" dirty="0">
                <a:solidFill>
                  <a:srgbClr val="000000"/>
                </a:solidFill>
                <a:latin typeface="Calibri" panose="020F0502020204030204" pitchFamily="34" charset="0"/>
                <a:cs typeface="Calibri" panose="020F0502020204030204" pitchFamily="34" charset="0"/>
              </a:rPr>
              <a:t> </a:t>
            </a:r>
            <a:r>
              <a:rPr lang="en-GB" sz="1400" dirty="0">
                <a:solidFill>
                  <a:srgbClr val="000000"/>
                </a:solidFill>
                <a:latin typeface="Calibri" panose="020F0502020204030204" pitchFamily="34" charset="0"/>
                <a:cs typeface="Calibri" panose="020F0502020204030204" pitchFamily="34" charset="0"/>
              </a:rPr>
              <a:t>may be used as a fertilizer</a:t>
            </a:r>
            <a:r>
              <a:rPr lang="sl-SI" sz="1400" dirty="0">
                <a:solidFill>
                  <a:srgbClr val="000000"/>
                </a:solidFill>
                <a:latin typeface="Calibri" panose="020F0502020204030204" pitchFamily="34" charset="0"/>
                <a:cs typeface="Calibri" panose="020F0502020204030204" pitchFamily="34" charset="0"/>
              </a:rPr>
              <a:t>.</a:t>
            </a:r>
          </a:p>
        </p:txBody>
      </p:sp>
      <p:sp>
        <p:nvSpPr>
          <p:cNvPr id="2" name="Rectangle 1"/>
          <p:cNvSpPr/>
          <p:nvPr/>
        </p:nvSpPr>
        <p:spPr>
          <a:xfrm>
            <a:off x="185158" y="3868134"/>
            <a:ext cx="8669343" cy="523220"/>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In </a:t>
            </a:r>
            <a:r>
              <a:rPr lang="en-US" sz="1400" dirty="0" err="1">
                <a:latin typeface="Calibri" panose="020F0502020204030204" pitchFamily="34" charset="0"/>
                <a:cs typeface="Calibri" panose="020F0502020204030204" pitchFamily="34" charset="0"/>
              </a:rPr>
              <a:t>Kastelir</a:t>
            </a:r>
            <a:r>
              <a:rPr lang="en-US" sz="1400" dirty="0">
                <a:latin typeface="Calibri" panose="020F0502020204030204" pitchFamily="34" charset="0"/>
                <a:cs typeface="Calibri" panose="020F0502020204030204" pitchFamily="34" charset="0"/>
              </a:rPr>
              <a:t>, dry matter is 23% while in </a:t>
            </a:r>
            <a:r>
              <a:rPr lang="en-US" sz="1400" dirty="0" err="1">
                <a:latin typeface="Calibri" panose="020F0502020204030204" pitchFamily="34" charset="0"/>
                <a:cs typeface="Calibri" panose="020F0502020204030204" pitchFamily="34" charset="0"/>
              </a:rPr>
              <a:t>Sant</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Boi</a:t>
            </a:r>
            <a:r>
              <a:rPr lang="en-US" sz="1400" dirty="0">
                <a:latin typeface="Calibri" panose="020F0502020204030204" pitchFamily="34" charset="0"/>
                <a:cs typeface="Calibri" panose="020F0502020204030204" pitchFamily="34" charset="0"/>
              </a:rPr>
              <a:t> de </a:t>
            </a:r>
            <a:r>
              <a:rPr lang="en-US" sz="1400" dirty="0" err="1">
                <a:latin typeface="Calibri" panose="020F0502020204030204" pitchFamily="34" charset="0"/>
                <a:cs typeface="Calibri" panose="020F0502020204030204" pitchFamily="34" charset="0"/>
              </a:rPr>
              <a:t>Lluçanès</a:t>
            </a:r>
            <a:r>
              <a:rPr lang="en-US" sz="1400" dirty="0">
                <a:latin typeface="Calibri" panose="020F0502020204030204" pitchFamily="34" charset="0"/>
                <a:cs typeface="Calibri" panose="020F0502020204030204" pitchFamily="34" charset="0"/>
              </a:rPr>
              <a:t> is between 20 and 30% at the bottom </a:t>
            </a:r>
            <a:r>
              <a:rPr lang="en-US" sz="1400" dirty="0" smtClean="0">
                <a:latin typeface="Calibri" panose="020F0502020204030204" pitchFamily="34" charset="0"/>
                <a:cs typeface="Calibri" panose="020F0502020204030204" pitchFamily="34" charset="0"/>
              </a:rPr>
              <a:t>layer</a:t>
            </a:r>
            <a:r>
              <a:rPr lang="sl-SI" sz="1400" dirty="0" smtClean="0">
                <a:latin typeface="Calibri" panose="020F0502020204030204" pitchFamily="34" charset="0"/>
                <a:cs typeface="Calibri" panose="020F0502020204030204" pitchFamily="34" charset="0"/>
              </a:rPr>
              <a:t> </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maxium</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content</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reached</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on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RBs</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is 40%)</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20" name="Rectangle 19"/>
          <p:cNvSpPr/>
          <p:nvPr/>
        </p:nvSpPr>
        <p:spPr>
          <a:xfrm>
            <a:off x="173558" y="4514090"/>
            <a:ext cx="8617673"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TOTAL VOLATILE SOLIDS</a:t>
            </a:r>
            <a:endParaRPr lang="en-US" sz="1600" dirty="0">
              <a:solidFill>
                <a:srgbClr val="000000"/>
              </a:solidFill>
              <a:latin typeface="Calibri" panose="020F0502020204030204" pitchFamily="34" charset="0"/>
              <a:cs typeface="Calibri" panose="020F0502020204030204" pitchFamily="34" charset="0"/>
            </a:endParaRPr>
          </a:p>
        </p:txBody>
      </p:sp>
      <p:sp>
        <p:nvSpPr>
          <p:cNvPr id="5" name="Rectangle 4"/>
          <p:cNvSpPr/>
          <p:nvPr/>
        </p:nvSpPr>
        <p:spPr>
          <a:xfrm>
            <a:off x="155478" y="4822689"/>
            <a:ext cx="8653835" cy="307777"/>
          </a:xfrm>
          <a:prstGeom prst="rect">
            <a:avLst/>
          </a:prstGeom>
        </p:spPr>
        <p:txBody>
          <a:bodyPr wrap="square">
            <a:sp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In </a:t>
            </a:r>
            <a:r>
              <a:rPr lang="en-US" sz="1400" dirty="0" err="1">
                <a:latin typeface="Calibri" panose="020F0502020204030204" pitchFamily="34" charset="0"/>
                <a:cs typeface="Calibri" panose="020F0502020204030204" pitchFamily="34" charset="0"/>
              </a:rPr>
              <a:t>Kastelir</a:t>
            </a:r>
            <a:r>
              <a:rPr lang="en-US" sz="1400" dirty="0">
                <a:latin typeface="Calibri" panose="020F0502020204030204" pitchFamily="34" charset="0"/>
                <a:cs typeface="Calibri" panose="020F0502020204030204" pitchFamily="34" charset="0"/>
              </a:rPr>
              <a:t> TVS are 63-64% and in </a:t>
            </a:r>
            <a:r>
              <a:rPr lang="en-US" sz="1400" dirty="0" err="1">
                <a:latin typeface="Calibri" panose="020F0502020204030204" pitchFamily="34" charset="0"/>
                <a:cs typeface="Calibri" panose="020F0502020204030204" pitchFamily="34" charset="0"/>
              </a:rPr>
              <a:t>Sant</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Boi</a:t>
            </a:r>
            <a:r>
              <a:rPr lang="en-US" sz="1400" dirty="0">
                <a:latin typeface="Calibri" panose="020F0502020204030204" pitchFamily="34" charset="0"/>
                <a:cs typeface="Calibri" panose="020F0502020204030204" pitchFamily="34" charset="0"/>
              </a:rPr>
              <a:t> de </a:t>
            </a:r>
            <a:r>
              <a:rPr lang="en-US" sz="1400" dirty="0" err="1">
                <a:latin typeface="Calibri" panose="020F0502020204030204" pitchFamily="34" charset="0"/>
                <a:cs typeface="Calibri" panose="020F0502020204030204" pitchFamily="34" charset="0"/>
              </a:rPr>
              <a:t>Lluçanès</a:t>
            </a:r>
            <a:r>
              <a:rPr lang="en-US" sz="1400" dirty="0">
                <a:latin typeface="Calibri" panose="020F0502020204030204" pitchFamily="34" charset="0"/>
                <a:cs typeface="Calibri" panose="020F0502020204030204" pitchFamily="34" charset="0"/>
              </a:rPr>
              <a:t> are 36-45% (surface) and 32-39% (bottom).</a:t>
            </a:r>
            <a:endParaRPr lang="sl-SI" sz="1400" dirty="0">
              <a:latin typeface="Calibri" panose="020F0502020204030204" pitchFamily="34" charset="0"/>
              <a:cs typeface="Calibri" panose="020F0502020204030204" pitchFamily="34" charset="0"/>
            </a:endParaRPr>
          </a:p>
        </p:txBody>
      </p:sp>
      <p:sp>
        <p:nvSpPr>
          <p:cNvPr id="21" name="Rectangle 20"/>
          <p:cNvSpPr/>
          <p:nvPr/>
        </p:nvSpPr>
        <p:spPr>
          <a:xfrm>
            <a:off x="151128" y="5286383"/>
            <a:ext cx="8617673"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rPr>
              <a:t>PATHOGENS</a:t>
            </a:r>
            <a:endParaRPr lang="en-US" sz="1600" dirty="0">
              <a:solidFill>
                <a:srgbClr val="000000"/>
              </a:solidFill>
              <a:latin typeface="Calibri" panose="020F0502020204030204" pitchFamily="34" charset="0"/>
              <a:cs typeface="Calibri" panose="020F0502020204030204" pitchFamily="34" charset="0"/>
            </a:endParaRPr>
          </a:p>
        </p:txBody>
      </p:sp>
      <p:sp>
        <p:nvSpPr>
          <p:cNvPr id="24" name="Rectangle 23"/>
          <p:cNvSpPr/>
          <p:nvPr/>
        </p:nvSpPr>
        <p:spPr>
          <a:xfrm>
            <a:off x="93218" y="5653479"/>
            <a:ext cx="8653835" cy="954107"/>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1400" dirty="0" smtClean="0">
                <a:latin typeface="Calibri" panose="020F0502020204030204" pitchFamily="34" charset="0"/>
                <a:cs typeface="Calibri" panose="020F0502020204030204" pitchFamily="34" charset="0"/>
              </a:rPr>
              <a:t>In </a:t>
            </a:r>
            <a:r>
              <a:rPr lang="en-US" sz="1400" dirty="0" err="1">
                <a:latin typeface="Calibri" panose="020F0502020204030204" pitchFamily="34" charset="0"/>
                <a:cs typeface="Calibri" panose="020F0502020204030204" pitchFamily="34" charset="0"/>
              </a:rPr>
              <a:t>Kastelir</a:t>
            </a:r>
            <a:r>
              <a:rPr lang="en-US" sz="1400" dirty="0">
                <a:latin typeface="Calibri" panose="020F0502020204030204" pitchFamily="34" charset="0"/>
                <a:cs typeface="Calibri" panose="020F0502020204030204" pitchFamily="34" charset="0"/>
              </a:rPr>
              <a:t> and </a:t>
            </a:r>
            <a:r>
              <a:rPr lang="en-US" sz="1400" dirty="0" err="1">
                <a:latin typeface="Calibri" panose="020F0502020204030204" pitchFamily="34" charset="0"/>
                <a:cs typeface="Calibri" panose="020F0502020204030204" pitchFamily="34" charset="0"/>
              </a:rPr>
              <a:t>Sant</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Boi</a:t>
            </a:r>
            <a:r>
              <a:rPr lang="en-US" sz="1400" dirty="0">
                <a:latin typeface="Calibri" panose="020F0502020204030204" pitchFamily="34" charset="0"/>
                <a:cs typeface="Calibri" panose="020F0502020204030204" pitchFamily="34" charset="0"/>
              </a:rPr>
              <a:t> de </a:t>
            </a:r>
            <a:r>
              <a:rPr lang="en-US" sz="1400" dirty="0" err="1">
                <a:latin typeface="Calibri" panose="020F0502020204030204" pitchFamily="34" charset="0"/>
                <a:cs typeface="Calibri" panose="020F0502020204030204" pitchFamily="34" charset="0"/>
              </a:rPr>
              <a:t>Lluçanès</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Salmonella spp.</a:t>
            </a:r>
            <a:r>
              <a:rPr lang="en-US" sz="1400" dirty="0">
                <a:latin typeface="Calibri" panose="020F0502020204030204" pitchFamily="34" charset="0"/>
                <a:cs typeface="Calibri" panose="020F0502020204030204" pitchFamily="34" charset="0"/>
              </a:rPr>
              <a:t> was present, but in very small numbers. </a:t>
            </a:r>
            <a:r>
              <a:rPr lang="en-US" sz="1400" i="1" dirty="0">
                <a:latin typeface="Calibri" panose="020F0502020204030204" pitchFamily="34" charset="0"/>
                <a:cs typeface="Calibri" panose="020F0502020204030204" pitchFamily="34" charset="0"/>
              </a:rPr>
              <a:t>Escherichia coli </a:t>
            </a:r>
            <a:r>
              <a:rPr lang="en-US" sz="1400" dirty="0">
                <a:latin typeface="Calibri" panose="020F0502020204030204" pitchFamily="34" charset="0"/>
                <a:cs typeface="Calibri" panose="020F0502020204030204" pitchFamily="34" charset="0"/>
              </a:rPr>
              <a:t>in </a:t>
            </a:r>
            <a:r>
              <a:rPr lang="en-US" sz="1400" dirty="0" err="1">
                <a:latin typeface="Calibri" panose="020F0502020204030204" pitchFamily="34" charset="0"/>
                <a:cs typeface="Calibri" panose="020F0502020204030204" pitchFamily="34" charset="0"/>
              </a:rPr>
              <a:t>Kastelir</a:t>
            </a:r>
            <a:r>
              <a:rPr lang="en-US" sz="1400" dirty="0">
                <a:latin typeface="Calibri" panose="020F0502020204030204" pitchFamily="34" charset="0"/>
                <a:cs typeface="Calibri" panose="020F0502020204030204" pitchFamily="34" charset="0"/>
              </a:rPr>
              <a:t> was 5.500 to 6.200 CFU/g, while in </a:t>
            </a:r>
            <a:r>
              <a:rPr lang="en-US" sz="1400" dirty="0" err="1">
                <a:latin typeface="Calibri" panose="020F0502020204030204" pitchFamily="34" charset="0"/>
                <a:cs typeface="Calibri" panose="020F0502020204030204" pitchFamily="34" charset="0"/>
              </a:rPr>
              <a:t>Sant</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Boi</a:t>
            </a:r>
            <a:r>
              <a:rPr lang="en-US" sz="1400" dirty="0">
                <a:latin typeface="Calibri" panose="020F0502020204030204" pitchFamily="34" charset="0"/>
                <a:cs typeface="Calibri" panose="020F0502020204030204" pitchFamily="34" charset="0"/>
              </a:rPr>
              <a:t> de </a:t>
            </a:r>
            <a:r>
              <a:rPr lang="en-US" sz="1400" dirty="0" err="1">
                <a:latin typeface="Calibri" panose="020F0502020204030204" pitchFamily="34" charset="0"/>
                <a:cs typeface="Calibri" panose="020F0502020204030204" pitchFamily="34" charset="0"/>
              </a:rPr>
              <a:t>Lluçanès</a:t>
            </a:r>
            <a:r>
              <a:rPr lang="en-US" sz="1400" dirty="0">
                <a:latin typeface="Calibri" panose="020F0502020204030204" pitchFamily="34" charset="0"/>
                <a:cs typeface="Calibri" panose="020F0502020204030204" pitchFamily="34" charset="0"/>
              </a:rPr>
              <a:t> a much smaller value 1.100 MPN/g (on the surface) and &gt;2400 MPN/g (on bottom) was </a:t>
            </a:r>
            <a:r>
              <a:rPr lang="en-US" sz="1400" dirty="0" smtClean="0">
                <a:latin typeface="Calibri" panose="020F0502020204030204" pitchFamily="34" charset="0"/>
                <a:cs typeface="Calibri" panose="020F0502020204030204" pitchFamily="34" charset="0"/>
              </a:rPr>
              <a:t>measured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The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pathogen</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removal</a:t>
            </a:r>
            <a:r>
              <a:rPr lang="sl-SI" sz="1400" dirty="0" smtClean="0">
                <a:latin typeface="Calibri" panose="020F0502020204030204" pitchFamily="34" charset="0"/>
                <a:cs typeface="Calibri" panose="020F0502020204030204" pitchFamily="34" charset="0"/>
              </a:rPr>
              <a:t> is </a:t>
            </a:r>
            <a:r>
              <a:rPr lang="sl-SI" sz="1400" dirty="0" err="1" smtClean="0">
                <a:latin typeface="Calibri" panose="020F0502020204030204" pitchFamily="34" charset="0"/>
                <a:cs typeface="Calibri" panose="020F0502020204030204" pitchFamily="34" charset="0"/>
              </a:rPr>
              <a:t>expected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during</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the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final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resting</a:t>
            </a:r>
            <a:r>
              <a:rPr lang="sl-SI" sz="1400" dirty="0" smtClean="0">
                <a:latin typeface="Calibri" panose="020F0502020204030204" pitchFamily="34" charset="0"/>
                <a:cs typeface="Calibri" panose="020F0502020204030204" pitchFamily="34" charset="0"/>
              </a:rPr>
              <a:t> period (</a:t>
            </a:r>
            <a:r>
              <a:rPr lang="en-GB" sz="1400" dirty="0">
                <a:latin typeface="Calibri" panose="020F0502020204030204" pitchFamily="34" charset="0"/>
                <a:cs typeface="Calibri" panose="020F0502020204030204" pitchFamily="34" charset="0"/>
              </a:rPr>
              <a:t>at least log 5 should be </a:t>
            </a:r>
            <a:r>
              <a:rPr lang="en-GB" sz="1400" dirty="0" smtClean="0">
                <a:latin typeface="Calibri" panose="020F0502020204030204" pitchFamily="34" charset="0"/>
                <a:cs typeface="Calibri" panose="020F0502020204030204" pitchFamily="34" charset="0"/>
              </a:rPr>
              <a:t>achieved</a:t>
            </a:r>
            <a:r>
              <a:rPr lang="sl-SI" sz="1400" dirty="0" smtClean="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46632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a:solidFill>
                  <a:srgbClr val="889A00"/>
                </a:solidFill>
                <a:latin typeface="Calibri" panose="020F0502020204030204" pitchFamily="34" charset="0"/>
                <a:cs typeface="Calibri" panose="020F0502020204030204" pitchFamily="34" charset="0"/>
              </a:rPr>
              <a:t>Project data</a:t>
            </a:r>
          </a:p>
        </p:txBody>
      </p:sp>
      <p:sp>
        <p:nvSpPr>
          <p:cNvPr id="5" name="Rectangle 16"/>
          <p:cNvSpPr/>
          <p:nvPr/>
        </p:nvSpPr>
        <p:spPr>
          <a:xfrm>
            <a:off x="296700" y="1160192"/>
            <a:ext cx="6855792" cy="369332"/>
          </a:xfrm>
          <a:prstGeom prst="rect">
            <a:avLst/>
          </a:prstGeom>
          <a:solidFill>
            <a:srgbClr val="98CD15"/>
          </a:solidFill>
        </p:spPr>
        <p:txBody>
          <a:bodyPr wrap="square">
            <a:spAutoFit/>
          </a:bodyPr>
          <a:lstStyle/>
          <a:p>
            <a:pPr eaLnBrk="0" fontAlgn="base" hangingPunct="0">
              <a:spcBef>
                <a:spcPct val="0"/>
              </a:spcBef>
              <a:spcAft>
                <a:spcPct val="0"/>
              </a:spcAft>
            </a:pPr>
            <a:r>
              <a:rPr lang="sl-SI" dirty="0">
                <a:solidFill>
                  <a:srgbClr val="000000"/>
                </a:solidFill>
                <a:latin typeface="Calibri" panose="020F0502020204030204" pitchFamily="34" charset="0"/>
                <a:cs typeface="Calibri" panose="020F0502020204030204" pitchFamily="34" charset="0"/>
              </a:rPr>
              <a:t>C</a:t>
            </a:r>
            <a:r>
              <a:rPr lang="en-US" dirty="0" err="1">
                <a:solidFill>
                  <a:srgbClr val="000000"/>
                </a:solidFill>
                <a:latin typeface="Calibri" panose="020F0502020204030204" pitchFamily="34" charset="0"/>
                <a:cs typeface="Calibri" panose="020F0502020204030204" pitchFamily="34" charset="0"/>
              </a:rPr>
              <a:t>ontracting</a:t>
            </a:r>
            <a:r>
              <a:rPr lang="en-US" dirty="0">
                <a:solidFill>
                  <a:srgbClr val="000000"/>
                </a:solidFill>
                <a:latin typeface="Calibri" panose="020F0502020204030204" pitchFamily="34" charset="0"/>
                <a:cs typeface="Calibri" panose="020F0502020204030204" pitchFamily="34" charset="0"/>
              </a:rPr>
              <a:t> authority</a:t>
            </a:r>
          </a:p>
        </p:txBody>
      </p:sp>
      <p:sp>
        <p:nvSpPr>
          <p:cNvPr id="8" name="Rectangle 16"/>
          <p:cNvSpPr/>
          <p:nvPr/>
        </p:nvSpPr>
        <p:spPr>
          <a:xfrm>
            <a:off x="296700" y="2154447"/>
            <a:ext cx="6855792" cy="369332"/>
          </a:xfrm>
          <a:prstGeom prst="rect">
            <a:avLst/>
          </a:prstGeom>
          <a:solidFill>
            <a:srgbClr val="A6CE39"/>
          </a:solidFill>
        </p:spPr>
        <p:txBody>
          <a:bodyPr wrap="square">
            <a:spAutoFit/>
          </a:bodyPr>
          <a:lstStyle/>
          <a:p>
            <a:pPr eaLnBrk="0" fontAlgn="base" hangingPunct="0">
              <a:spcBef>
                <a:spcPct val="0"/>
              </a:spcBef>
              <a:spcAft>
                <a:spcPct val="0"/>
              </a:spcAft>
            </a:pPr>
            <a:r>
              <a:rPr lang="sl-SI" dirty="0" err="1">
                <a:solidFill>
                  <a:srgbClr val="000000"/>
                </a:solidFill>
                <a:latin typeface="Calibri" panose="020F0502020204030204" pitchFamily="34" charset="0"/>
                <a:cs typeface="Calibri" panose="020F0502020204030204" pitchFamily="34" charset="0"/>
              </a:rPr>
              <a:t>Contractor</a:t>
            </a:r>
            <a:endParaRPr lang="en-US" dirty="0">
              <a:solidFill>
                <a:srgbClr val="000000"/>
              </a:solidFill>
              <a:latin typeface="Calibri" panose="020F0502020204030204" pitchFamily="34" charset="0"/>
              <a:cs typeface="Calibri" panose="020F0502020204030204" pitchFamily="34" charset="0"/>
            </a:endParaRPr>
          </a:p>
        </p:txBody>
      </p:sp>
      <p:sp>
        <p:nvSpPr>
          <p:cNvPr id="9" name="PoljeZBesedilom 8"/>
          <p:cNvSpPr txBox="1"/>
          <p:nvPr/>
        </p:nvSpPr>
        <p:spPr>
          <a:xfrm>
            <a:off x="367540" y="3573016"/>
            <a:ext cx="3816424" cy="369332"/>
          </a:xfrm>
          <a:prstGeom prst="rect">
            <a:avLst/>
          </a:prstGeom>
          <a:noFill/>
        </p:spPr>
        <p:txBody>
          <a:bodyPr wrap="square" rtlCol="0">
            <a:spAutoFit/>
          </a:bodyPr>
          <a:lstStyle/>
          <a:p>
            <a:pPr eaLnBrk="0" fontAlgn="base" hangingPunct="0">
              <a:spcBef>
                <a:spcPct val="0"/>
              </a:spcBef>
              <a:spcAft>
                <a:spcPct val="0"/>
              </a:spcAft>
            </a:pPr>
            <a:r>
              <a:rPr lang="en-GB" dirty="0">
                <a:solidFill>
                  <a:srgbClr val="000000"/>
                </a:solidFill>
                <a:latin typeface="Calibri" panose="020F0502020204030204" pitchFamily="34" charset="0"/>
                <a:cs typeface="Calibri" panose="020F0502020204030204" pitchFamily="34" charset="0"/>
              </a:rPr>
              <a:t>19.07.2019</a:t>
            </a:r>
            <a:r>
              <a:rPr lang="sl-SI" dirty="0" smtClean="0">
                <a:solidFill>
                  <a:srgbClr val="000000"/>
                </a:solidFill>
                <a:latin typeface="Calibri" panose="020F0502020204030204" pitchFamily="34" charset="0"/>
                <a:cs typeface="Calibri" panose="020F0502020204030204" pitchFamily="34" charset="0"/>
              </a:rPr>
              <a:t>-30.04.2020</a:t>
            </a:r>
            <a:endParaRPr lang="sl-SI" dirty="0">
              <a:solidFill>
                <a:srgbClr val="000000"/>
              </a:solidFill>
              <a:latin typeface="Calibri" panose="020F0502020204030204" pitchFamily="34" charset="0"/>
              <a:cs typeface="Calibri" panose="020F0502020204030204" pitchFamily="34" charset="0"/>
            </a:endParaRPr>
          </a:p>
        </p:txBody>
      </p:sp>
      <p:sp>
        <p:nvSpPr>
          <p:cNvPr id="10" name="Rectangle 16"/>
          <p:cNvSpPr/>
          <p:nvPr/>
        </p:nvSpPr>
        <p:spPr>
          <a:xfrm>
            <a:off x="296700" y="3095689"/>
            <a:ext cx="6855792" cy="369332"/>
          </a:xfrm>
          <a:prstGeom prst="rect">
            <a:avLst/>
          </a:prstGeom>
          <a:solidFill>
            <a:srgbClr val="98CD15"/>
          </a:solidFill>
        </p:spPr>
        <p:txBody>
          <a:bodyPr wrap="square">
            <a:spAutoFit/>
          </a:bodyPr>
          <a:lstStyle/>
          <a:p>
            <a:pPr eaLnBrk="0" fontAlgn="base" hangingPunct="0">
              <a:spcBef>
                <a:spcPct val="0"/>
              </a:spcBef>
              <a:spcAft>
                <a:spcPct val="0"/>
              </a:spcAft>
            </a:pPr>
            <a:r>
              <a:rPr lang="en-GB" dirty="0">
                <a:solidFill>
                  <a:srgbClr val="000000"/>
                </a:solidFill>
                <a:latin typeface="Calibri" panose="020F0502020204030204" pitchFamily="34" charset="0"/>
                <a:cs typeface="Calibri" panose="020F0502020204030204" pitchFamily="34" charset="0"/>
              </a:rPr>
              <a:t>Project </a:t>
            </a:r>
            <a:r>
              <a:rPr lang="sl-SI" dirty="0" err="1">
                <a:solidFill>
                  <a:srgbClr val="000000"/>
                </a:solidFill>
                <a:latin typeface="Calibri" panose="020F0502020204030204" pitchFamily="34" charset="0"/>
                <a:cs typeface="Calibri" panose="020F0502020204030204" pitchFamily="34" charset="0"/>
              </a:rPr>
              <a:t>duration</a:t>
            </a:r>
            <a:endParaRPr lang="en-US" dirty="0">
              <a:solidFill>
                <a:srgbClr val="000000"/>
              </a:solidFill>
              <a:latin typeface="Calibri" panose="020F0502020204030204" pitchFamily="34" charset="0"/>
              <a:cs typeface="Calibri" panose="020F0502020204030204" pitchFamily="34" charset="0"/>
            </a:endParaRPr>
          </a:p>
        </p:txBody>
      </p:sp>
      <p:sp>
        <p:nvSpPr>
          <p:cNvPr id="12" name="Rectangle 16"/>
          <p:cNvSpPr/>
          <p:nvPr/>
        </p:nvSpPr>
        <p:spPr>
          <a:xfrm>
            <a:off x="296700" y="4077072"/>
            <a:ext cx="6855792" cy="369332"/>
          </a:xfrm>
          <a:prstGeom prst="rect">
            <a:avLst/>
          </a:prstGeom>
          <a:solidFill>
            <a:srgbClr val="A6CE39"/>
          </a:solidFill>
        </p:spPr>
        <p:txBody>
          <a:bodyPr wrap="square">
            <a:spAutoFit/>
          </a:bodyPr>
          <a:lstStyle/>
          <a:p>
            <a:pPr eaLnBrk="0" fontAlgn="base" hangingPunct="0">
              <a:spcBef>
                <a:spcPct val="0"/>
              </a:spcBef>
              <a:spcAft>
                <a:spcPct val="0"/>
              </a:spcAft>
            </a:pPr>
            <a:r>
              <a:rPr lang="sl-SI" dirty="0">
                <a:solidFill>
                  <a:srgbClr val="000000"/>
                </a:solidFill>
                <a:latin typeface="Calibri" panose="020F0502020204030204" pitchFamily="34" charset="0"/>
                <a:cs typeface="Calibri" panose="020F0502020204030204" pitchFamily="34" charset="0"/>
              </a:rPr>
              <a:t>Project </a:t>
            </a:r>
            <a:r>
              <a:rPr lang="sl-SI" dirty="0" err="1">
                <a:solidFill>
                  <a:srgbClr val="000000"/>
                </a:solidFill>
                <a:latin typeface="Calibri" panose="020F0502020204030204" pitchFamily="34" charset="0"/>
                <a:cs typeface="Calibri" panose="020F0502020204030204" pitchFamily="34" charset="0"/>
              </a:rPr>
              <a:t>value</a:t>
            </a:r>
            <a:endParaRPr lang="en-US" dirty="0">
              <a:solidFill>
                <a:srgbClr val="000000"/>
              </a:solidFill>
              <a:latin typeface="Calibri" panose="020F0502020204030204" pitchFamily="34" charset="0"/>
              <a:cs typeface="Calibri" panose="020F0502020204030204" pitchFamily="34" charset="0"/>
            </a:endParaRPr>
          </a:p>
        </p:txBody>
      </p:sp>
      <p:sp>
        <p:nvSpPr>
          <p:cNvPr id="14" name="PoljeZBesedilom 13"/>
          <p:cNvSpPr txBox="1"/>
          <p:nvPr/>
        </p:nvSpPr>
        <p:spPr>
          <a:xfrm>
            <a:off x="367542" y="2564904"/>
            <a:ext cx="5356586" cy="369332"/>
          </a:xfrm>
          <a:prstGeom prst="rect">
            <a:avLst/>
          </a:prstGeom>
          <a:noFill/>
        </p:spPr>
        <p:txBody>
          <a:bodyPr wrap="square" rtlCol="0">
            <a:spAutoFit/>
          </a:bodyPr>
          <a:lstStyle/>
          <a:p>
            <a:pPr eaLnBrk="0" fontAlgn="base" hangingPunct="0">
              <a:spcBef>
                <a:spcPct val="0"/>
              </a:spcBef>
              <a:spcAft>
                <a:spcPct val="0"/>
              </a:spcAft>
            </a:pPr>
            <a:r>
              <a:rPr lang="sl-SI" dirty="0" err="1">
                <a:solidFill>
                  <a:srgbClr val="000000"/>
                </a:solidFill>
                <a:latin typeface="Calibri" panose="020F0502020204030204" pitchFamily="34" charset="0"/>
                <a:cs typeface="Calibri" panose="020F0502020204030204" pitchFamily="34" charset="0"/>
              </a:rPr>
              <a:t>Limnos</a:t>
            </a:r>
            <a:r>
              <a:rPr lang="sl-SI" dirty="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Company</a:t>
            </a:r>
            <a:r>
              <a:rPr lang="sl-SI" dirty="0" smtClean="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for</a:t>
            </a:r>
            <a:r>
              <a:rPr lang="sl-SI" dirty="0" smtClean="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applied</a:t>
            </a:r>
            <a:r>
              <a:rPr lang="sl-SI" dirty="0" smtClean="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ecology</a:t>
            </a:r>
            <a:r>
              <a:rPr lang="sl-SI" dirty="0" smtClean="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Ltd</a:t>
            </a:r>
            <a:r>
              <a:rPr lang="sl-SI" dirty="0" smtClean="0">
                <a:solidFill>
                  <a:srgbClr val="000000"/>
                </a:solidFill>
                <a:latin typeface="Calibri" panose="020F0502020204030204" pitchFamily="34" charset="0"/>
                <a:cs typeface="Calibri" panose="020F0502020204030204" pitchFamily="34" charset="0"/>
              </a:rPr>
              <a:t>.</a:t>
            </a:r>
            <a:endParaRPr lang="sl-SI" dirty="0">
              <a:solidFill>
                <a:srgbClr val="000000"/>
              </a:solidFill>
              <a:latin typeface="Calibri" panose="020F0502020204030204" pitchFamily="34" charset="0"/>
              <a:cs typeface="Calibri" panose="020F0502020204030204" pitchFamily="34" charset="0"/>
            </a:endParaRPr>
          </a:p>
        </p:txBody>
      </p:sp>
      <p:sp>
        <p:nvSpPr>
          <p:cNvPr id="17" name="PoljeZBesedilom 8"/>
          <p:cNvSpPr txBox="1"/>
          <p:nvPr/>
        </p:nvSpPr>
        <p:spPr>
          <a:xfrm>
            <a:off x="367540" y="4594200"/>
            <a:ext cx="3816424" cy="369332"/>
          </a:xfrm>
          <a:prstGeom prst="rect">
            <a:avLst/>
          </a:prstGeom>
          <a:noFill/>
        </p:spPr>
        <p:txBody>
          <a:bodyPr wrap="square" rtlCol="0">
            <a:spAutoFit/>
          </a:bodyPr>
          <a:lstStyle/>
          <a:p>
            <a:pPr eaLnBrk="0" fontAlgn="base" hangingPunct="0">
              <a:spcBef>
                <a:spcPct val="0"/>
              </a:spcBef>
              <a:spcAft>
                <a:spcPct val="0"/>
              </a:spcAft>
            </a:pPr>
            <a:endParaRPr lang="sl-SI" dirty="0">
              <a:solidFill>
                <a:srgbClr val="000000"/>
              </a:solidFill>
              <a:latin typeface="Calibri" panose="020F0502020204030204" pitchFamily="34" charset="0"/>
              <a:cs typeface="Calibri" panose="020F0502020204030204" pitchFamily="34" charset="0"/>
            </a:endParaRPr>
          </a:p>
        </p:txBody>
      </p:sp>
      <p:sp>
        <p:nvSpPr>
          <p:cNvPr id="16" name="PoljeZBesedilom 15"/>
          <p:cNvSpPr txBox="1"/>
          <p:nvPr/>
        </p:nvSpPr>
        <p:spPr>
          <a:xfrm>
            <a:off x="376913" y="1596534"/>
            <a:ext cx="6775579" cy="369332"/>
          </a:xfrm>
          <a:prstGeom prst="rect">
            <a:avLst/>
          </a:prstGeom>
          <a:noFill/>
        </p:spPr>
        <p:txBody>
          <a:bodyPr wrap="square" rtlCol="0">
            <a:spAutoFit/>
          </a:bodyPr>
          <a:lstStyle/>
          <a:p>
            <a:r>
              <a:rPr lang="sl-SI" dirty="0" err="1" smtClean="0">
                <a:latin typeface="Calibri" panose="020F0502020204030204" pitchFamily="34" charset="0"/>
                <a:cs typeface="Calibri" panose="020F0502020204030204" pitchFamily="34" charset="0"/>
              </a:rPr>
              <a:t>European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commission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Joint</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Research</a:t>
            </a:r>
            <a:r>
              <a:rPr lang="sl-SI" dirty="0" smtClean="0">
                <a:latin typeface="Calibri" panose="020F0502020204030204" pitchFamily="34" charset="0"/>
                <a:cs typeface="Calibri" panose="020F0502020204030204" pitchFamily="34" charset="0"/>
              </a:rPr>
              <a:t> Centre</a:t>
            </a:r>
            <a:endParaRPr lang="sl-SI" dirty="0">
              <a:latin typeface="Calibri" panose="020F0502020204030204" pitchFamily="34" charset="0"/>
              <a:cs typeface="Calibri" panose="020F0502020204030204" pitchFamily="34" charset="0"/>
            </a:endParaRPr>
          </a:p>
        </p:txBody>
      </p:sp>
      <p:sp>
        <p:nvSpPr>
          <p:cNvPr id="19" name="PoljeZBesedilom 8"/>
          <p:cNvSpPr txBox="1"/>
          <p:nvPr/>
        </p:nvSpPr>
        <p:spPr>
          <a:xfrm>
            <a:off x="386773" y="4591247"/>
            <a:ext cx="3816424" cy="369332"/>
          </a:xfrm>
          <a:prstGeom prst="rect">
            <a:avLst/>
          </a:prstGeom>
          <a:noFill/>
        </p:spPr>
        <p:txBody>
          <a:bodyPr wrap="square" rtlCol="0">
            <a:spAutoFit/>
          </a:bodyPr>
          <a:lstStyle/>
          <a:p>
            <a:r>
              <a:rPr lang="sl-SI" dirty="0" smtClean="0">
                <a:latin typeface="Calibri" panose="020F0502020204030204" pitchFamily="34" charset="0"/>
                <a:cs typeface="Calibri" panose="020F0502020204030204" pitchFamily="34" charset="0"/>
              </a:rPr>
              <a:t>29.500 €</a:t>
            </a:r>
            <a:endParaRPr lang="sl-SI" dirty="0">
              <a:latin typeface="Calibri" panose="020F0502020204030204" pitchFamily="34" charset="0"/>
              <a:cs typeface="Calibri" panose="020F0502020204030204" pitchFamily="34" charset="0"/>
            </a:endParaRPr>
          </a:p>
        </p:txBody>
      </p:sp>
      <p:pic>
        <p:nvPicPr>
          <p:cNvPr id="20" name="Picture 10283" descr="\\DISKSTATION\Projekti\Dobljeni projekti\Hrvaška\RČN\RČN Kaštelir 1.900 PE\Slike 13.6.2018\20180613_114800.jpg"/>
          <p:cNvPicPr/>
          <p:nvPr/>
        </p:nvPicPr>
        <p:blipFill rotWithShape="1">
          <a:blip r:embed="rId3" cstate="print">
            <a:extLst>
              <a:ext uri="{28A0092B-C50C-407E-A947-70E740481C1C}">
                <a14:useLocalDpi xmlns:a14="http://schemas.microsoft.com/office/drawing/2010/main" val="0"/>
              </a:ext>
            </a:extLst>
          </a:blip>
          <a:srcRect t="15436"/>
          <a:stretch/>
        </p:blipFill>
        <p:spPr bwMode="auto">
          <a:xfrm>
            <a:off x="3292746" y="3562420"/>
            <a:ext cx="3859746" cy="29502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45083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Efficiency</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intermediate</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results</a:t>
            </a:r>
            <a:r>
              <a:rPr lang="sl-SI" sz="2500" b="1" kern="0" dirty="0">
                <a:solidFill>
                  <a:srgbClr val="889A00"/>
                </a:solidFill>
                <a:latin typeface="Calibri" panose="020F0502020204030204" pitchFamily="34" charset="0"/>
                <a:cs typeface="Calibri" panose="020F0502020204030204" pitchFamily="34" charset="0"/>
              </a:rPr>
              <a:t>)</a:t>
            </a:r>
          </a:p>
        </p:txBody>
      </p:sp>
      <p:sp>
        <p:nvSpPr>
          <p:cNvPr id="17" name="Rectangle 16"/>
          <p:cNvSpPr/>
          <p:nvPr/>
        </p:nvSpPr>
        <p:spPr>
          <a:xfrm>
            <a:off x="187288" y="981414"/>
            <a:ext cx="8633184" cy="338554"/>
          </a:xfrm>
          <a:prstGeom prst="rect">
            <a:avLst/>
          </a:prstGeom>
          <a:solidFill>
            <a:srgbClr val="889A00"/>
          </a:solidFill>
        </p:spPr>
        <p:txBody>
          <a:bodyPr wrap="square">
            <a:spAutoFit/>
          </a:bodyPr>
          <a:lstStyle/>
          <a:p>
            <a:pPr eaLnBrk="0" fontAlgn="base" hangingPunct="0">
              <a:spcBef>
                <a:spcPct val="0"/>
              </a:spcBef>
              <a:spcAft>
                <a:spcPct val="0"/>
              </a:spcAft>
            </a:pPr>
            <a:r>
              <a:rPr lang="sl-SI" sz="1600" dirty="0" smtClean="0">
                <a:solidFill>
                  <a:srgbClr val="000000"/>
                </a:solidFill>
                <a:latin typeface="Calibri" panose="020F0502020204030204" pitchFamily="34" charset="0"/>
                <a:cs typeface="Calibri" panose="020F0502020204030204" pitchFamily="34" charset="0"/>
              </a:rPr>
              <a:t>MICROPOLLUTANTS</a:t>
            </a:r>
            <a:endParaRPr lang="en-US" sz="1600" dirty="0">
              <a:solidFill>
                <a:srgbClr val="000000"/>
              </a:solidFill>
              <a:latin typeface="Calibri" panose="020F0502020204030204" pitchFamily="34" charset="0"/>
              <a:cs typeface="Calibri" panose="020F0502020204030204" pitchFamily="34" charset="0"/>
            </a:endParaRPr>
          </a:p>
        </p:txBody>
      </p:sp>
      <p:sp>
        <p:nvSpPr>
          <p:cNvPr id="18" name="Rectangle 17"/>
          <p:cNvSpPr/>
          <p:nvPr/>
        </p:nvSpPr>
        <p:spPr>
          <a:xfrm>
            <a:off x="187288" y="1312925"/>
            <a:ext cx="8633184" cy="5478423"/>
          </a:xfrm>
          <a:prstGeom prst="rect">
            <a:avLst/>
          </a:prstGeom>
        </p:spPr>
        <p:txBody>
          <a:bodyPr wrap="square">
            <a:spAutoFit/>
          </a:bodyPr>
          <a:lstStyle/>
          <a:p>
            <a:pPr marL="285750" indent="-285750" eaLnBrk="0" fontAlgn="base" hangingPunct="0">
              <a:spcBef>
                <a:spcPct val="0"/>
              </a:spcBef>
              <a:buFont typeface="Arial" panose="020B0604020202020204" pitchFamily="34" charset="0"/>
              <a:buChar char="•"/>
            </a:pP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Analysis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showed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which</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compunds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accumulated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or</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degraded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in time</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a:t>
            </a:r>
          </a:p>
          <a:p>
            <a:pPr marL="285750" indent="-285750" eaLnBrk="0" fontAlgn="base" hangingPunct="0">
              <a:spcBef>
                <a:spcPct val="0"/>
              </a:spcBef>
              <a:buFont typeface="Arial" panose="020B0604020202020204" pitchFamily="34" charset="0"/>
              <a:buChar char="•"/>
            </a:pP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T</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he </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number and type of detected compounds are in line with what is found elsewhere in </a:t>
            </a:r>
            <a:r>
              <a:rPr lang="en-US"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Europe</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US"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eaLnBrk="0" fontAlgn="base" hangingPunct="0">
              <a:spcBef>
                <a:spcPct val="0"/>
              </a:spcBef>
              <a:buFont typeface="Arial" panose="020B0604020202020204" pitchFamily="34" charset="0"/>
              <a:buChar char="•"/>
            </a:pP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There is not much known about the occurrence and fate of </a:t>
            </a:r>
            <a:r>
              <a:rPr lang="en-US" sz="1400" dirty="0" err="1">
                <a:solidFill>
                  <a:srgbClr val="000000"/>
                </a:solidFill>
                <a:latin typeface="Calibri" panose="020F0502020204030204" pitchFamily="34" charset="0"/>
                <a:ea typeface="Arial" panose="020B0604020202020204" pitchFamily="34" charset="0"/>
                <a:cs typeface="Calibri" panose="020F0502020204030204" pitchFamily="34" charset="0"/>
              </a:rPr>
              <a:t>organc</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1400" dirty="0" err="1">
                <a:solidFill>
                  <a:srgbClr val="000000"/>
                </a:solidFill>
                <a:latin typeface="Calibri" panose="020F0502020204030204" pitchFamily="34" charset="0"/>
                <a:ea typeface="Arial" panose="020B0604020202020204" pitchFamily="34" charset="0"/>
                <a:cs typeface="Calibri" panose="020F0502020204030204" pitchFamily="34" charset="0"/>
              </a:rPr>
              <a:t>micropollutants</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 during treatment of sludge with reed </a:t>
            </a:r>
            <a:r>
              <a:rPr lang="en-US"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beds</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eaLnBrk="0" fontAlgn="base" hangingPunct="0">
              <a:spcBef>
                <a:spcPct val="0"/>
              </a:spcBef>
              <a:buFont typeface="Arial" panose="020B0604020202020204" pitchFamily="34" charset="0"/>
              <a:buChar char="•"/>
            </a:pP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More samples and a complete mass balance </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w</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ould</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be needed to confirm the exact processes occurring in the sludge drying reed beds for these type of </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compounds</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p>
          <a:p>
            <a:pPr marL="285750" indent="-285750" eaLnBrk="0" fontAlgn="base" hangingPunct="0">
              <a:spcBef>
                <a:spcPct val="0"/>
              </a:spcBef>
              <a:buFont typeface="Arial" panose="020B0604020202020204" pitchFamily="34" charset="0"/>
              <a:buChar char="•"/>
            </a:pP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apparent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accumulation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of</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few</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pharmaceuticals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ciprofloxacin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citalopram</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oxazepam</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one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transformation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product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BaQD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1-(2-benzoic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acid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)-(1H,3H)-quinazoline-2,4-dione)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and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two</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pesticides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terbutryn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tebuconazole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may</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be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due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to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resistance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of</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these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compounds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to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treatment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coupled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with</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dehydration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process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Nevertheles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application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of</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fresh</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sludge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might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also</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be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responsible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by</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this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apparent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accumulation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sl-SI" sz="1400" b="1"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eaLnBrk="0" fontAlgn="base" hangingPunct="0">
              <a:spcBef>
                <a:spcPct val="0"/>
              </a:spcBef>
              <a:buFont typeface="Arial" panose="020B0604020202020204" pitchFamily="34" charset="0"/>
              <a:buChar char="•"/>
            </a:pPr>
            <a:r>
              <a:rPr lang="sl-SI" sz="1400" b="1"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b="1"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potential</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degradation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of</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compounds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in time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seems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to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occur</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to more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compounds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than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accumulation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Lower</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content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was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detected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for</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pharmaceuticals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clarithromycin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clindamycin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sulfamethizole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trimethoprim</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atenolol,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metoprolol</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sotalol</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diclofenac</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tramadol</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venlafaxine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iomeprol</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olmesartan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valsartan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irbesartan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eprosartan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losartan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mycophenolic</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acid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benzotriazole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gabapentin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and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pesticides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carbendazim</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pirimicarb</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16-BAC).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This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could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be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result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of</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biodegradation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on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sludge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drying</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reed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beds</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but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cannot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be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confirmed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within</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limited</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scope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of</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present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b="1" dirty="0" err="1">
                <a:solidFill>
                  <a:srgbClr val="000000"/>
                </a:solidFill>
                <a:latin typeface="Calibri" panose="020F0502020204030204" pitchFamily="34" charset="0"/>
                <a:ea typeface="Arial" panose="020B0604020202020204" pitchFamily="34" charset="0"/>
                <a:cs typeface="Calibri" panose="020F0502020204030204" pitchFamily="34" charset="0"/>
              </a:rPr>
              <a:t>assessment</a:t>
            </a:r>
            <a:r>
              <a:rPr lang="sl-SI" sz="1400" b="1" dirty="0">
                <a:solidFill>
                  <a:srgbClr val="000000"/>
                </a:solidFill>
                <a:latin typeface="Calibri" panose="020F0502020204030204" pitchFamily="34" charset="0"/>
                <a:ea typeface="Arial" panose="020B0604020202020204" pitchFamily="34" charset="0"/>
                <a:cs typeface="Calibri" panose="020F0502020204030204" pitchFamily="34" charset="0"/>
              </a:rPr>
              <a:t>. </a:t>
            </a:r>
          </a:p>
          <a:p>
            <a:pPr marL="285750" indent="-285750" eaLnBrk="0" fontAlgn="base" hangingPunct="0">
              <a:spcBef>
                <a:spcPct val="0"/>
              </a:spcBef>
              <a:buFont typeface="Arial" panose="020B0604020202020204" pitchFamily="34" charset="0"/>
              <a:buChar char="•"/>
            </a:pP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PFAS concentrations were lower than what is normally measured in sludge</a:t>
            </a:r>
            <a:r>
              <a:rPr lang="en-US"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eaLnBrk="0" fontAlgn="base" hangingPunct="0">
              <a:spcBef>
                <a:spcPct val="0"/>
              </a:spcBef>
              <a:buFont typeface="Arial" panose="020B0604020202020204" pitchFamily="34" charset="0"/>
              <a:buChar char="•"/>
            </a:pP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Wang et al. reported that sludge stabilization time and reed are an important factor influencing the removal efficiency of antibiotics in sludge drying reed beds. Plant roots provide growth and reproduction interface for microorganism with antibiotic degradation ability, and indirectly promote the sludge dry reed bed to remove antibiotics. After three years of loading and one year of stabilization period, </a:t>
            </a:r>
            <a:r>
              <a:rPr lang="en-US"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roxithromycin</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content</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reduced</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for</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81%. </a:t>
            </a:r>
            <a:r>
              <a:rPr lang="en-US" sz="1400" dirty="0" err="1">
                <a:solidFill>
                  <a:srgbClr val="000000"/>
                </a:solidFill>
                <a:latin typeface="Calibri" panose="020F0502020204030204" pitchFamily="34" charset="0"/>
                <a:ea typeface="Arial" panose="020B0604020202020204" pitchFamily="34" charset="0"/>
                <a:cs typeface="Calibri" panose="020F0502020204030204" pitchFamily="34" charset="0"/>
              </a:rPr>
              <a:t>Roxithromycin</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 was absent in sludge from reed beds in </a:t>
            </a:r>
            <a:r>
              <a:rPr lang="en-US" sz="1400" dirty="0" err="1">
                <a:solidFill>
                  <a:srgbClr val="000000"/>
                </a:solidFill>
                <a:latin typeface="Calibri" panose="020F0502020204030204" pitchFamily="34" charset="0"/>
                <a:ea typeface="Arial" panose="020B0604020202020204" pitchFamily="34" charset="0"/>
                <a:cs typeface="Calibri" panose="020F0502020204030204" pitchFamily="34" charset="0"/>
              </a:rPr>
              <a:t>Kastelir</a:t>
            </a:r>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 but this can just be due to different usages in different countries. </a:t>
            </a:r>
            <a:endPar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eaLnBrk="0" fontAlgn="base" hangingPunct="0">
              <a:spcBef>
                <a:spcPct val="0"/>
              </a:spcBef>
              <a:buFont typeface="Arial" panose="020B0604020202020204" pitchFamily="34" charset="0"/>
              <a:buChar char="•"/>
            </a:pP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compounds</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measured</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in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high</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concentrations</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(&gt;100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ng</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/g)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were</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cationic</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surfactant</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benzalkonium</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chloride</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and</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some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pharmaceuticals</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such</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as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azithromycin</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ibuprofen</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a:solidFill>
                  <a:srgbClr val="000000"/>
                </a:solidFill>
                <a:latin typeface="Calibri" panose="020F0502020204030204" pitchFamily="34" charset="0"/>
                <a:ea typeface="Arial" panose="020B0604020202020204" pitchFamily="34" charset="0"/>
                <a:cs typeface="Calibri" panose="020F0502020204030204" pitchFamily="34" charset="0"/>
              </a:rPr>
              <a:t>and</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valsartan</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05653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sl-SI" sz="3375" b="1" dirty="0">
                <a:solidFill>
                  <a:srgbClr val="FFFFFF"/>
                </a:solidFill>
              </a:rPr>
              <a:t>COST ANALYSIS</a:t>
            </a:r>
            <a:endParaRPr lang="en-US" sz="3375" b="1" dirty="0">
              <a:solidFill>
                <a:srgbClr val="FFFFFF"/>
              </a:solidFill>
            </a:endParaRPr>
          </a:p>
        </p:txBody>
      </p:sp>
    </p:spTree>
    <p:extLst>
      <p:ext uri="{BB962C8B-B14F-4D97-AF65-F5344CB8AC3E}">
        <p14:creationId xmlns:p14="http://schemas.microsoft.com/office/powerpoint/2010/main" val="2033125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57565" y="579607"/>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Investment</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costs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9" name="Rectangle 12"/>
          <p:cNvSpPr/>
          <p:nvPr/>
        </p:nvSpPr>
        <p:spPr>
          <a:xfrm>
            <a:off x="278270" y="3501419"/>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Operation</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and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maintenance</a:t>
            </a:r>
            <a:r>
              <a:rPr lang="sl-SI" sz="2500" b="1" kern="0" dirty="0">
                <a:solidFill>
                  <a:srgbClr val="889A00"/>
                </a:solidFill>
                <a:latin typeface="Calibri" panose="020F0502020204030204" pitchFamily="34" charset="0"/>
                <a:cs typeface="Calibri" panose="020F0502020204030204" pitchFamily="34" charset="0"/>
              </a:rPr>
              <a:t> (O&amp;M) </a:t>
            </a:r>
            <a:r>
              <a:rPr lang="sl-SI" sz="2500" b="1" kern="0" dirty="0" err="1">
                <a:solidFill>
                  <a:srgbClr val="889A00"/>
                </a:solidFill>
                <a:latin typeface="Calibri" panose="020F0502020204030204" pitchFamily="34" charset="0"/>
                <a:cs typeface="Calibri" panose="020F0502020204030204" pitchFamily="34" charset="0"/>
              </a:rPr>
              <a:t>costs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57564" y="91066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0"/>
          <p:cNvCxnSpPr/>
          <p:nvPr/>
        </p:nvCxnSpPr>
        <p:spPr>
          <a:xfrm>
            <a:off x="257564" y="3861048"/>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6" name="PoljeZBesedilom 15"/>
          <p:cNvSpPr txBox="1"/>
          <p:nvPr/>
        </p:nvSpPr>
        <p:spPr>
          <a:xfrm>
            <a:off x="1880826" y="5805264"/>
            <a:ext cx="4620260" cy="923330"/>
          </a:xfrm>
          <a:prstGeom prst="rect">
            <a:avLst/>
          </a:prstGeom>
          <a:noFill/>
          <a:ln w="19050">
            <a:solidFill>
              <a:srgbClr val="889A00"/>
            </a:solidFill>
          </a:ln>
        </p:spPr>
        <p:txBody>
          <a:bodyPr wrap="square" rtlCol="0">
            <a:spAutoFit/>
          </a:bodyPr>
          <a:lstStyle/>
          <a:p>
            <a:pPr eaLnBrk="0" fontAlgn="base" hangingPunct="0">
              <a:spcBef>
                <a:spcPct val="0"/>
              </a:spcBef>
              <a:spcAft>
                <a:spcPct val="0"/>
              </a:spcAft>
            </a:pPr>
            <a:r>
              <a:rPr lang="sl-SI" dirty="0">
                <a:solidFill>
                  <a:srgbClr val="000000"/>
                </a:solidFill>
                <a:latin typeface="Calibri" panose="020F0502020204030204" pitchFamily="34" charset="0"/>
                <a:cs typeface="Calibri" panose="020F0502020204030204" pitchFamily="34" charset="0"/>
              </a:rPr>
              <a:t>OPEX </a:t>
            </a:r>
            <a:r>
              <a:rPr lang="en-GB" dirty="0">
                <a:solidFill>
                  <a:srgbClr val="000000"/>
                </a:solidFill>
                <a:latin typeface="Calibri" panose="020F0502020204030204" pitchFamily="34" charset="0"/>
                <a:cs typeface="Calibri" panose="020F0502020204030204" pitchFamily="34" charset="0"/>
              </a:rPr>
              <a:t>of RBs</a:t>
            </a:r>
            <a:r>
              <a:rPr lang="sl-SI" dirty="0">
                <a:solidFill>
                  <a:srgbClr val="000000"/>
                </a:solidFill>
                <a:latin typeface="Calibri" panose="020F0502020204030204" pitchFamily="34" charset="0"/>
                <a:cs typeface="Calibri" panose="020F0502020204030204" pitchFamily="34" charset="0"/>
              </a:rPr>
              <a:t>:</a:t>
            </a:r>
            <a:r>
              <a:rPr lang="en-GB" dirty="0">
                <a:solidFill>
                  <a:srgbClr val="000000"/>
                </a:solidFill>
                <a:latin typeface="Calibri" panose="020F0502020204030204" pitchFamily="34" charset="0"/>
                <a:cs typeface="Calibri" panose="020F0502020204030204" pitchFamily="34" charset="0"/>
              </a:rPr>
              <a:t> </a:t>
            </a:r>
            <a:endParaRPr lang="sl-SI"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sl-SI" dirty="0" smtClean="0">
                <a:solidFill>
                  <a:srgbClr val="000000"/>
                </a:solidFill>
                <a:latin typeface="Calibri" panose="020F0502020204030204" pitchFamily="34" charset="0"/>
                <a:cs typeface="Calibri" panose="020F0502020204030204" pitchFamily="34" charset="0"/>
              </a:rPr>
              <a:t>1,9 </a:t>
            </a:r>
            <a:r>
              <a:rPr lang="sl-SI" dirty="0">
                <a:solidFill>
                  <a:srgbClr val="000000"/>
                </a:solidFill>
                <a:latin typeface="Calibri" panose="020F0502020204030204" pitchFamily="34" charset="0"/>
                <a:cs typeface="Calibri" panose="020F0502020204030204" pitchFamily="34" charset="0"/>
              </a:rPr>
              <a:t>€/PE/year without final disposal</a:t>
            </a:r>
          </a:p>
          <a:p>
            <a:pPr marL="285750" indent="-285750" eaLnBrk="0" fontAlgn="base" hangingPunct="0">
              <a:spcBef>
                <a:spcPct val="0"/>
              </a:spcBef>
              <a:spcAft>
                <a:spcPct val="0"/>
              </a:spcAft>
              <a:buFont typeface="Arial" panose="020B0604020202020204" pitchFamily="34" charset="0"/>
              <a:buChar char="•"/>
            </a:pPr>
            <a:r>
              <a:rPr lang="en-GB" dirty="0" smtClean="0">
                <a:solidFill>
                  <a:srgbClr val="000000"/>
                </a:solidFill>
                <a:latin typeface="Calibri" panose="020F0502020204030204" pitchFamily="34" charset="0"/>
                <a:cs typeface="Calibri" panose="020F0502020204030204" pitchFamily="34" charset="0"/>
              </a:rPr>
              <a:t>2,1 </a:t>
            </a:r>
            <a:r>
              <a:rPr lang="sl-SI" dirty="0">
                <a:solidFill>
                  <a:srgbClr val="000000"/>
                </a:solidFill>
                <a:latin typeface="Calibri" panose="020F0502020204030204" pitchFamily="34" charset="0"/>
                <a:cs typeface="Calibri" panose="020F0502020204030204" pitchFamily="34" charset="0"/>
              </a:rPr>
              <a:t>€</a:t>
            </a:r>
            <a:r>
              <a:rPr lang="en-GB" dirty="0">
                <a:solidFill>
                  <a:srgbClr val="000000"/>
                </a:solidFill>
                <a:latin typeface="Calibri" panose="020F0502020204030204" pitchFamily="34" charset="0"/>
                <a:cs typeface="Calibri" panose="020F0502020204030204" pitchFamily="34" charset="0"/>
              </a:rPr>
              <a:t>/PE/year with </a:t>
            </a:r>
            <a:r>
              <a:rPr lang="en-GB" dirty="0" err="1">
                <a:solidFill>
                  <a:srgbClr val="000000"/>
                </a:solidFill>
                <a:latin typeface="Calibri" panose="020F0502020204030204" pitchFamily="34" charset="0"/>
                <a:cs typeface="Calibri" panose="020F0502020204030204" pitchFamily="34" charset="0"/>
              </a:rPr>
              <a:t>biosolids</a:t>
            </a:r>
            <a:r>
              <a:rPr lang="en-GB" dirty="0">
                <a:solidFill>
                  <a:srgbClr val="000000"/>
                </a:solidFill>
                <a:latin typeface="Calibri" panose="020F0502020204030204" pitchFamily="34" charset="0"/>
                <a:cs typeface="Calibri" panose="020F0502020204030204" pitchFamily="34" charset="0"/>
              </a:rPr>
              <a:t> </a:t>
            </a:r>
            <a:r>
              <a:rPr lang="en-GB" dirty="0" smtClean="0">
                <a:solidFill>
                  <a:srgbClr val="000000"/>
                </a:solidFill>
                <a:latin typeface="Calibri" panose="020F0502020204030204" pitchFamily="34" charset="0"/>
                <a:cs typeface="Calibri" panose="020F0502020204030204" pitchFamily="34" charset="0"/>
              </a:rPr>
              <a:t>reuse</a:t>
            </a:r>
            <a:r>
              <a:rPr lang="sl-SI" dirty="0">
                <a:solidFill>
                  <a:srgbClr val="000000"/>
                </a:solidFill>
                <a:latin typeface="Calibri" panose="020F0502020204030204" pitchFamily="34" charset="0"/>
                <a:cs typeface="Calibri" panose="020F0502020204030204" pitchFamily="34" charset="0"/>
              </a:rPr>
              <a:t>.</a:t>
            </a:r>
          </a:p>
        </p:txBody>
      </p:sp>
      <p:sp>
        <p:nvSpPr>
          <p:cNvPr id="2" name="Down Arrow 1"/>
          <p:cNvSpPr/>
          <p:nvPr/>
        </p:nvSpPr>
        <p:spPr>
          <a:xfrm rot="16200000">
            <a:off x="2284388" y="1989654"/>
            <a:ext cx="469702" cy="471140"/>
          </a:xfrm>
          <a:prstGeom prst="downArrow">
            <a:avLst>
              <a:gd name="adj1" fmla="val 50000"/>
              <a:gd name="adj2" fmla="val 29209"/>
            </a:avLst>
          </a:prstGeom>
          <a:solidFill>
            <a:srgbClr val="889A00"/>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7" name="Rectangle 16"/>
          <p:cNvSpPr/>
          <p:nvPr/>
        </p:nvSpPr>
        <p:spPr>
          <a:xfrm>
            <a:off x="245178" y="3896489"/>
            <a:ext cx="8404083" cy="523220"/>
          </a:xfrm>
          <a:prstGeom prst="rect">
            <a:avLst/>
          </a:prstGeom>
        </p:spPr>
        <p:txBody>
          <a:bodyPr wrap="square">
            <a:spAutoFit/>
          </a:bodyPr>
          <a:lstStyle/>
          <a:p>
            <a:pPr eaLnBrk="0" fontAlgn="base" hangingPunct="0">
              <a:spcBef>
                <a:spcPct val="0"/>
              </a:spcBef>
            </a:pPr>
            <a:r>
              <a:rPr lang="sl-SI" sz="1400" b="1" dirty="0">
                <a:solidFill>
                  <a:srgbClr val="000000"/>
                </a:solidFill>
                <a:latin typeface="Calibri" panose="020F0502020204030204" pitchFamily="34" charset="0"/>
                <a:cs typeface="Calibri" panose="020F0502020204030204" pitchFamily="34" charset="0"/>
              </a:rPr>
              <a:t>Cost </a:t>
            </a:r>
            <a:r>
              <a:rPr lang="sl-SI" sz="1400" b="1" dirty="0" err="1">
                <a:solidFill>
                  <a:srgbClr val="000000"/>
                </a:solidFill>
                <a:latin typeface="Calibri" panose="020F0502020204030204" pitchFamily="34" charset="0"/>
                <a:cs typeface="Calibri" panose="020F0502020204030204" pitchFamily="34" charset="0"/>
              </a:rPr>
              <a:t>categories</a:t>
            </a:r>
            <a:r>
              <a:rPr lang="sl-SI" sz="1400" b="1" dirty="0">
                <a:solidFill>
                  <a:srgbClr val="000000"/>
                </a:solidFill>
                <a:latin typeface="Calibri" panose="020F0502020204030204" pitchFamily="34" charset="0"/>
                <a:cs typeface="Calibri" panose="020F0502020204030204" pitchFamily="34" charset="0"/>
              </a:rPr>
              <a:t>:</a:t>
            </a:r>
            <a:r>
              <a:rPr lang="en-GB" sz="1400" b="1" dirty="0">
                <a:solidFill>
                  <a:srgbClr val="000000"/>
                </a:solidFill>
                <a:latin typeface="Calibri" panose="020F0502020204030204" pitchFamily="34" charset="0"/>
                <a:cs typeface="Calibri" panose="020F0502020204030204" pitchFamily="34" charset="0"/>
              </a:rPr>
              <a:t> </a:t>
            </a:r>
            <a:r>
              <a:rPr lang="en-GB" sz="1400" dirty="0" err="1">
                <a:solidFill>
                  <a:srgbClr val="000000"/>
                </a:solidFill>
                <a:latin typeface="Calibri" panose="020F0502020204030204" pitchFamily="34" charset="0"/>
                <a:cs typeface="Calibri" panose="020F0502020204030204" pitchFamily="34" charset="0"/>
              </a:rPr>
              <a:t>labor</a:t>
            </a:r>
            <a:r>
              <a:rPr lang="en-GB" sz="1400" dirty="0">
                <a:solidFill>
                  <a:srgbClr val="000000"/>
                </a:solidFill>
                <a:latin typeface="Calibri" panose="020F0502020204030204" pitchFamily="34" charset="0"/>
                <a:cs typeface="Calibri" panose="020F0502020204030204" pitchFamily="34" charset="0"/>
              </a:rPr>
              <a:t>, e</a:t>
            </a:r>
            <a:r>
              <a:rPr lang="sl-SI" sz="1400" dirty="0" err="1">
                <a:solidFill>
                  <a:srgbClr val="000000"/>
                </a:solidFill>
                <a:latin typeface="Calibri" panose="020F0502020204030204" pitchFamily="34" charset="0"/>
                <a:cs typeface="Calibri" panose="020F0502020204030204" pitchFamily="34" charset="0"/>
              </a:rPr>
              <a:t>lectricity</a:t>
            </a:r>
            <a:r>
              <a:rPr lang="en-GB" sz="1400" dirty="0">
                <a:solidFill>
                  <a:srgbClr val="000000"/>
                </a:solidFill>
                <a:latin typeface="Calibri" panose="020F0502020204030204" pitchFamily="34" charset="0"/>
                <a:cs typeface="Calibri" panose="020F0502020204030204" pitchFamily="34" charset="0"/>
              </a:rPr>
              <a:t> consumption, monitoring, </a:t>
            </a:r>
            <a:r>
              <a:rPr lang="en-GB" sz="1400" dirty="0" smtClean="0">
                <a:solidFill>
                  <a:srgbClr val="000000"/>
                </a:solidFill>
                <a:latin typeface="Calibri" panose="020F0502020204030204" pitchFamily="34" charset="0"/>
                <a:cs typeface="Calibri" panose="020F0502020204030204" pitchFamily="34" charset="0"/>
              </a:rPr>
              <a:t>maintenance</a:t>
            </a:r>
            <a:r>
              <a:rPr lang="sl-SI" sz="1400" dirty="0" smtClean="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and</a:t>
            </a:r>
            <a:r>
              <a:rPr lang="sl-SI" sz="1400" dirty="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final</a:t>
            </a:r>
            <a:r>
              <a:rPr lang="sl-SI" sz="1400" dirty="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disposal</a:t>
            </a:r>
            <a:r>
              <a:rPr lang="sl-SI" sz="1400" dirty="0">
                <a:solidFill>
                  <a:srgbClr val="000000"/>
                </a:solidFill>
                <a:latin typeface="Calibri" panose="020F0502020204030204" pitchFamily="34" charset="0"/>
                <a:cs typeface="Calibri" panose="020F0502020204030204" pitchFamily="34" charset="0"/>
              </a:rPr>
              <a:t>. </a:t>
            </a:r>
          </a:p>
          <a:p>
            <a:pPr eaLnBrk="0" fontAlgn="base" hangingPunct="0">
              <a:spcBef>
                <a:spcPct val="0"/>
              </a:spcBef>
            </a:pPr>
            <a:endParaRPr lang="sl-SI" sz="1400" dirty="0">
              <a:solidFill>
                <a:srgbClr val="000000"/>
              </a:solidFill>
              <a:latin typeface="Calibri" panose="020F0502020204030204" pitchFamily="34" charset="0"/>
              <a:cs typeface="Calibri" panose="020F0502020204030204" pitchFamily="34" charset="0"/>
            </a:endParaRPr>
          </a:p>
        </p:txBody>
      </p:sp>
      <p:sp>
        <p:nvSpPr>
          <p:cNvPr id="18" name="Rectangle 17"/>
          <p:cNvSpPr/>
          <p:nvPr/>
        </p:nvSpPr>
        <p:spPr>
          <a:xfrm>
            <a:off x="3428952" y="4191881"/>
            <a:ext cx="1584176" cy="584775"/>
          </a:xfrm>
          <a:prstGeom prst="rect">
            <a:avLst/>
          </a:prstGeom>
          <a:solidFill>
            <a:srgbClr val="935A07"/>
          </a:solidFill>
        </p:spPr>
        <p:txBody>
          <a:bodyPr wrap="square">
            <a:spAutoFit/>
          </a:bodyPr>
          <a:lstStyle/>
          <a:p>
            <a:pPr algn="ctr" eaLnBrk="0" fontAlgn="base" hangingPunct="0">
              <a:spcBef>
                <a:spcPct val="0"/>
              </a:spcBef>
              <a:spcAft>
                <a:spcPct val="0"/>
              </a:spcAft>
            </a:pPr>
            <a:r>
              <a:rPr lang="sl-SI" sz="1600" dirty="0">
                <a:solidFill>
                  <a:srgbClr val="000000"/>
                </a:solidFill>
                <a:latin typeface="Calibri" panose="020F0502020204030204" pitchFamily="34" charset="0"/>
                <a:cs typeface="Calibri" panose="020F0502020204030204" pitchFamily="34" charset="0"/>
              </a:rPr>
              <a:t>SLUDGE FINAL DISPOSAL</a:t>
            </a:r>
            <a:endParaRPr lang="en-US" sz="1600" dirty="0">
              <a:solidFill>
                <a:srgbClr val="000000"/>
              </a:solidFill>
              <a:latin typeface="Calibri" panose="020F0502020204030204" pitchFamily="34" charset="0"/>
              <a:cs typeface="Calibri" panose="020F0502020204030204" pitchFamily="34" charset="0"/>
            </a:endParaRPr>
          </a:p>
        </p:txBody>
      </p:sp>
      <p:sp>
        <p:nvSpPr>
          <p:cNvPr id="19" name="Rectangle 18"/>
          <p:cNvSpPr/>
          <p:nvPr/>
        </p:nvSpPr>
        <p:spPr>
          <a:xfrm>
            <a:off x="3068600" y="5400419"/>
            <a:ext cx="2435006" cy="338554"/>
          </a:xfrm>
          <a:prstGeom prst="rect">
            <a:avLst/>
          </a:prstGeom>
          <a:solidFill>
            <a:srgbClr val="889A00"/>
          </a:solidFill>
        </p:spPr>
        <p:txBody>
          <a:bodyPr wrap="square">
            <a:spAutoFit/>
          </a:bodyPr>
          <a:lstStyle/>
          <a:p>
            <a:pPr algn="ctr" eaLnBrk="0" fontAlgn="base" hangingPunct="0">
              <a:spcBef>
                <a:spcPct val="0"/>
              </a:spcBef>
              <a:spcAft>
                <a:spcPct val="0"/>
              </a:spcAft>
            </a:pPr>
            <a:r>
              <a:rPr lang="sl-SI" sz="1600" dirty="0" err="1" smtClean="0">
                <a:solidFill>
                  <a:srgbClr val="000000"/>
                </a:solidFill>
                <a:latin typeface="Calibri" panose="020F0502020204030204" pitchFamily="34" charset="0"/>
                <a:cs typeface="Calibri" panose="020F0502020204030204" pitchFamily="34" charset="0"/>
              </a:rPr>
              <a:t>biosolids</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reuse</a:t>
            </a:r>
            <a:endParaRPr lang="en-US" sz="1600" dirty="0">
              <a:solidFill>
                <a:srgbClr val="000000"/>
              </a:solidFill>
              <a:latin typeface="Calibri" panose="020F0502020204030204" pitchFamily="34" charset="0"/>
              <a:cs typeface="Calibri" panose="020F0502020204030204" pitchFamily="34" charset="0"/>
            </a:endParaRPr>
          </a:p>
        </p:txBody>
      </p:sp>
      <p:cxnSp>
        <p:nvCxnSpPr>
          <p:cNvPr id="7" name="Straight Arrow Connector 6"/>
          <p:cNvCxnSpPr/>
          <p:nvPr/>
        </p:nvCxnSpPr>
        <p:spPr>
          <a:xfrm flipH="1">
            <a:off x="4221039" y="4786790"/>
            <a:ext cx="1" cy="543081"/>
          </a:xfrm>
          <a:prstGeom prst="straightConnector1">
            <a:avLst/>
          </a:prstGeom>
          <a:ln>
            <a:solidFill>
              <a:srgbClr val="935A07"/>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a:stretch>
            <a:fillRect/>
          </a:stretch>
        </p:blipFill>
        <p:spPr>
          <a:xfrm>
            <a:off x="1287537" y="4347763"/>
            <a:ext cx="1466251" cy="1030958"/>
          </a:xfrm>
          <a:prstGeom prst="rect">
            <a:avLst/>
          </a:prstGeom>
        </p:spPr>
      </p:pic>
      <p:sp>
        <p:nvSpPr>
          <p:cNvPr id="34" name="Rectangle 33"/>
          <p:cNvSpPr/>
          <p:nvPr/>
        </p:nvSpPr>
        <p:spPr>
          <a:xfrm>
            <a:off x="1287537" y="5400419"/>
            <a:ext cx="1420582" cy="215444"/>
          </a:xfrm>
          <a:prstGeom prst="rect">
            <a:avLst/>
          </a:prstGeom>
        </p:spPr>
        <p:txBody>
          <a:bodyPr wrap="none">
            <a:spAutoFit/>
          </a:bodyPr>
          <a:lstStyle/>
          <a:p>
            <a:pPr algn="r" eaLnBrk="0" fontAlgn="base" hangingPunct="0">
              <a:spcBef>
                <a:spcPct val="0"/>
              </a:spcBef>
              <a:spcAft>
                <a:spcPct val="0"/>
              </a:spcAft>
            </a:pPr>
            <a:r>
              <a:rPr lang="sl-SI" sz="800" dirty="0">
                <a:solidFill>
                  <a:srgbClr val="000000"/>
                </a:solidFill>
              </a:rPr>
              <a:t>(</a:t>
            </a:r>
            <a:r>
              <a:rPr lang="sl-SI" sz="800" dirty="0" err="1">
                <a:solidFill>
                  <a:srgbClr val="000000"/>
                </a:solidFill>
              </a:rPr>
              <a:t>Source:Cityofshelby.com</a:t>
            </a:r>
            <a:r>
              <a:rPr lang="sl-SI" sz="800" dirty="0">
                <a:solidFill>
                  <a:srgbClr val="000000"/>
                </a:solidFill>
              </a:rPr>
              <a:t>)</a:t>
            </a:r>
          </a:p>
        </p:txBody>
      </p:sp>
      <p:sp>
        <p:nvSpPr>
          <p:cNvPr id="3" name="Pravokotnik 2"/>
          <p:cNvSpPr/>
          <p:nvPr/>
        </p:nvSpPr>
        <p:spPr>
          <a:xfrm>
            <a:off x="185206" y="1058869"/>
            <a:ext cx="4196927" cy="369332"/>
          </a:xfrm>
          <a:prstGeom prst="rect">
            <a:avLst/>
          </a:prstGeom>
          <a:ln>
            <a:solidFill>
              <a:schemeClr val="bg1"/>
            </a:solidFill>
          </a:ln>
        </p:spPr>
        <p:txBody>
          <a:bodyPr wrap="square">
            <a:spAutoFit/>
          </a:bodyPr>
          <a:lstStyle/>
          <a:p>
            <a:r>
              <a:rPr lang="en-US" dirty="0" smtClean="0">
                <a:ln w="12700">
                  <a:solidFill>
                    <a:schemeClr val="tx1"/>
                  </a:solidFill>
                </a:ln>
                <a:latin typeface="Calibri" panose="020F0502020204030204" pitchFamily="34" charset="0"/>
                <a:cs typeface="Calibri" panose="020F0502020204030204" pitchFamily="34" charset="0"/>
              </a:rPr>
              <a:t> </a:t>
            </a:r>
            <a:endParaRPr lang="sl-SI" dirty="0">
              <a:ln w="12700">
                <a:solidFill>
                  <a:schemeClr val="tx1"/>
                </a:solidFill>
              </a:ln>
              <a:latin typeface="Calibri" panose="020F0502020204030204" pitchFamily="34" charset="0"/>
              <a:cs typeface="Calibri" panose="020F0502020204030204" pitchFamily="34" charset="0"/>
            </a:endParaRPr>
          </a:p>
        </p:txBody>
      </p:sp>
      <p:sp>
        <p:nvSpPr>
          <p:cNvPr id="4" name="Pravokotnik 3"/>
          <p:cNvSpPr/>
          <p:nvPr/>
        </p:nvSpPr>
        <p:spPr>
          <a:xfrm>
            <a:off x="2924123" y="1834448"/>
            <a:ext cx="6128666" cy="369332"/>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100% funded by GEF (Global Environment Facility) grant. </a:t>
            </a:r>
            <a:endParaRPr lang="sl-SI" dirty="0">
              <a:latin typeface="Calibri" panose="020F0502020204030204" pitchFamily="34" charset="0"/>
              <a:cs typeface="Calibri" panose="020F0502020204030204" pitchFamily="34" charset="0"/>
            </a:endParaRPr>
          </a:p>
        </p:txBody>
      </p:sp>
      <p:sp>
        <p:nvSpPr>
          <p:cNvPr id="8" name="Pravokotnik 7"/>
          <p:cNvSpPr/>
          <p:nvPr/>
        </p:nvSpPr>
        <p:spPr>
          <a:xfrm>
            <a:off x="430190" y="1921328"/>
            <a:ext cx="2098463" cy="646331"/>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WWTP </a:t>
            </a:r>
            <a:r>
              <a:rPr lang="en-US" dirty="0" err="1" smtClean="0">
                <a:latin typeface="Calibri" panose="020F0502020204030204" pitchFamily="34" charset="0"/>
                <a:cs typeface="Calibri" panose="020F0502020204030204" pitchFamily="34" charset="0"/>
              </a:rPr>
              <a:t>Kastelir</a:t>
            </a:r>
            <a:endParaRPr lang="sl-SI" dirty="0" smtClean="0">
              <a:latin typeface="Calibri" panose="020F0502020204030204" pitchFamily="34" charset="0"/>
              <a:cs typeface="Calibri" panose="020F0502020204030204" pitchFamily="34" charset="0"/>
            </a:endParaRPr>
          </a:p>
          <a:p>
            <a:r>
              <a:rPr lang="sl-SI" dirty="0" smtClean="0">
                <a:latin typeface="Calibri" panose="020F0502020204030204" pitchFamily="34" charset="0"/>
                <a:cs typeface="Calibri" panose="020F0502020204030204" pitchFamily="34" charset="0"/>
              </a:rPr>
              <a:t>(CW + RB</a:t>
            </a:r>
            <a:r>
              <a:rPr lang="sl-SI" dirty="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p:txBody>
      </p:sp>
      <p:sp>
        <p:nvSpPr>
          <p:cNvPr id="11" name="Pravokotnik 10"/>
          <p:cNvSpPr/>
          <p:nvPr/>
        </p:nvSpPr>
        <p:spPr>
          <a:xfrm>
            <a:off x="2943480" y="2175158"/>
            <a:ext cx="5877693" cy="369332"/>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Land </a:t>
            </a:r>
            <a:r>
              <a:rPr lang="en-US" dirty="0" smtClean="0">
                <a:latin typeface="Calibri" panose="020F0502020204030204" pitchFamily="34" charset="0"/>
                <a:cs typeface="Calibri" panose="020F0502020204030204" pitchFamily="34" charset="0"/>
              </a:rPr>
              <a:t>was free of charge and owned by the Municipality</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p:txBody>
      </p:sp>
      <p:sp>
        <p:nvSpPr>
          <p:cNvPr id="27" name="Pravokotnik 26"/>
          <p:cNvSpPr/>
          <p:nvPr/>
        </p:nvSpPr>
        <p:spPr>
          <a:xfrm>
            <a:off x="4710977" y="1053698"/>
            <a:ext cx="237566" cy="369332"/>
          </a:xfrm>
          <a:prstGeom prst="rect">
            <a:avLst/>
          </a:prstGeom>
        </p:spPr>
        <p:txBody>
          <a:bodyPr wrap="none">
            <a:spAutoFit/>
          </a:bodyPr>
          <a:lstStyle/>
          <a:p>
            <a:r>
              <a:rPr lang="sl-SI" b="1" dirty="0" smtClean="0">
                <a:latin typeface="Calibri" panose="020F0502020204030204" pitchFamily="34" charset="0"/>
                <a:cs typeface="Calibri" panose="020F0502020204030204" pitchFamily="34" charset="0"/>
              </a:rPr>
              <a:t> </a:t>
            </a:r>
            <a:endParaRPr lang="sl-SI" b="1" dirty="0">
              <a:latin typeface="Calibri" panose="020F0502020204030204" pitchFamily="34" charset="0"/>
              <a:cs typeface="Calibri" panose="020F0502020204030204" pitchFamily="34" charset="0"/>
            </a:endParaRPr>
          </a:p>
        </p:txBody>
      </p:sp>
      <p:sp>
        <p:nvSpPr>
          <p:cNvPr id="29" name="Pravokotnik 28"/>
          <p:cNvSpPr/>
          <p:nvPr/>
        </p:nvSpPr>
        <p:spPr>
          <a:xfrm>
            <a:off x="253149" y="1046268"/>
            <a:ext cx="3636765" cy="369332"/>
          </a:xfrm>
          <a:prstGeom prst="rect">
            <a:avLst/>
          </a:prstGeom>
        </p:spPr>
        <p:txBody>
          <a:bodyPr wrap="none">
            <a:spAutoFit/>
          </a:bodyPr>
          <a:lstStyle/>
          <a:p>
            <a:r>
              <a:rPr lang="sl-SI" dirty="0" err="1" smtClean="0">
                <a:latin typeface="Calibri" panose="020F0502020204030204" pitchFamily="34" charset="0"/>
                <a:cs typeface="Calibri" panose="020F0502020204030204" pitchFamily="34" charset="0"/>
              </a:rPr>
              <a:t>Total</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construction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costs</a:t>
            </a:r>
            <a:r>
              <a:rPr lang="sl-SI" dirty="0" smtClean="0">
                <a:latin typeface="Calibri" panose="020F0502020204030204" pitchFamily="34" charset="0"/>
                <a:cs typeface="Calibri" panose="020F0502020204030204" pitchFamily="34" charset="0"/>
              </a:rPr>
              <a:t> = 262.626 € </a:t>
            </a:r>
            <a:endParaRPr lang="sl-SI" dirty="0"/>
          </a:p>
        </p:txBody>
      </p:sp>
      <p:sp>
        <p:nvSpPr>
          <p:cNvPr id="32" name="PoljeZBesedilom 31"/>
          <p:cNvSpPr txBox="1"/>
          <p:nvPr/>
        </p:nvSpPr>
        <p:spPr>
          <a:xfrm>
            <a:off x="4948543" y="1025482"/>
            <a:ext cx="3935462" cy="584775"/>
          </a:xfrm>
          <a:prstGeom prst="rect">
            <a:avLst/>
          </a:prstGeom>
          <a:noFill/>
          <a:ln w="19050">
            <a:solidFill>
              <a:srgbClr val="889A00"/>
            </a:solidFill>
          </a:ln>
        </p:spPr>
        <p:txBody>
          <a:bodyPr wrap="square" rtlCol="0">
            <a:spAutoFit/>
          </a:bodyPr>
          <a:lstStyle/>
          <a:p>
            <a:r>
              <a:rPr lang="sl-SI" sz="1600" dirty="0" smtClean="0">
                <a:latin typeface="Calibri" panose="020F0502020204030204" pitchFamily="34" charset="0"/>
                <a:cs typeface="Calibri" panose="020F0502020204030204" pitchFamily="34" charset="0"/>
              </a:rPr>
              <a:t>CAPEX </a:t>
            </a:r>
            <a:r>
              <a:rPr lang="sl-SI" sz="1600" dirty="0" err="1" smtClean="0">
                <a:latin typeface="Calibri" panose="020F0502020204030204" pitchFamily="34" charset="0"/>
                <a:cs typeface="Calibri" panose="020F0502020204030204" pitchFamily="34" charset="0"/>
              </a:rPr>
              <a:t>of</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RBs</a:t>
            </a:r>
            <a:r>
              <a:rPr lang="sl-SI" sz="1600" dirty="0" smtClean="0">
                <a:latin typeface="Calibri" panose="020F0502020204030204" pitchFamily="34" charset="0"/>
                <a:cs typeface="Calibri" panose="020F0502020204030204" pitchFamily="34" charset="0"/>
              </a:rPr>
              <a:t>:</a:t>
            </a:r>
          </a:p>
          <a:p>
            <a:pPr marL="285750" lvl="0" indent="-285750">
              <a:buFont typeface="Arial" panose="020B0604020202020204" pitchFamily="34" charset="0"/>
              <a:buChar char="•"/>
            </a:pPr>
            <a:r>
              <a:rPr lang="sl-SI" sz="1600" b="1" dirty="0" smtClean="0">
                <a:latin typeface="Calibri" panose="020F0502020204030204" pitchFamily="34" charset="0"/>
                <a:cs typeface="Calibri" panose="020F0502020204030204" pitchFamily="34" charset="0"/>
              </a:rPr>
              <a:t>138</a:t>
            </a:r>
            <a:r>
              <a:rPr lang="en-GB" sz="1600" b="1" dirty="0" smtClean="0">
                <a:latin typeface="Calibri" panose="020F0502020204030204" pitchFamily="34" charset="0"/>
                <a:cs typeface="Calibri" panose="020F0502020204030204" pitchFamily="34" charset="0"/>
              </a:rPr>
              <a:t> </a:t>
            </a:r>
            <a:r>
              <a:rPr lang="sl-SI" sz="1600" b="1" dirty="0">
                <a:latin typeface="Calibri" panose="020F0502020204030204" pitchFamily="34" charset="0"/>
                <a:cs typeface="Calibri" panose="020F0502020204030204" pitchFamily="34" charset="0"/>
              </a:rPr>
              <a:t>€</a:t>
            </a:r>
            <a:r>
              <a:rPr lang="en-GB" sz="1600" b="1" dirty="0" smtClean="0">
                <a:latin typeface="Calibri" panose="020F0502020204030204" pitchFamily="34" charset="0"/>
                <a:cs typeface="Calibri" panose="020F0502020204030204" pitchFamily="34" charset="0"/>
              </a:rPr>
              <a:t>/PE </a:t>
            </a:r>
            <a:r>
              <a:rPr lang="en-GB" sz="1600" dirty="0" smtClean="0">
                <a:latin typeface="Calibri" panose="020F0502020204030204" pitchFamily="34" charset="0"/>
                <a:cs typeface="Calibri" panose="020F0502020204030204" pitchFamily="34" charset="0"/>
              </a:rPr>
              <a:t>for</a:t>
            </a:r>
            <a:r>
              <a:rPr lang="sl-SI"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construction </a:t>
            </a:r>
            <a:r>
              <a:rPr lang="en-GB" sz="1600" dirty="0" smtClean="0">
                <a:latin typeface="Calibri" panose="020F0502020204030204" pitchFamily="34" charset="0"/>
                <a:cs typeface="Calibri" panose="020F0502020204030204" pitchFamily="34" charset="0"/>
              </a:rPr>
              <a:t>costs</a:t>
            </a:r>
            <a:endParaRPr lang="sl-SI" sz="1600" dirty="0">
              <a:latin typeface="Calibri" panose="020F0502020204030204" pitchFamily="34" charset="0"/>
              <a:cs typeface="Calibri" panose="020F0502020204030204" pitchFamily="34" charset="0"/>
            </a:endParaRPr>
          </a:p>
        </p:txBody>
      </p:sp>
      <p:sp>
        <p:nvSpPr>
          <p:cNvPr id="26" name="Pravokotnik 10"/>
          <p:cNvSpPr/>
          <p:nvPr/>
        </p:nvSpPr>
        <p:spPr>
          <a:xfrm>
            <a:off x="308603" y="2720669"/>
            <a:ext cx="8537759" cy="707886"/>
          </a:xfrm>
          <a:prstGeom prst="rect">
            <a:avLst/>
          </a:prstGeom>
        </p:spPr>
        <p:txBody>
          <a:bodyPr wrap="square">
            <a:spAutoFit/>
          </a:bodyPr>
          <a:lstStyle/>
          <a:p>
            <a:r>
              <a:rPr lang="en-US" sz="1000" i="1" dirty="0">
                <a:latin typeface="Calibri" panose="020F0502020204030204" pitchFamily="34" charset="0"/>
                <a:cs typeface="Calibri" panose="020F0502020204030204" pitchFamily="34" charset="0"/>
              </a:rPr>
              <a:t>It must be emphasized here that investment costs in RB </a:t>
            </a:r>
            <a:r>
              <a:rPr lang="en-US" sz="1000" i="1" dirty="0" err="1">
                <a:latin typeface="Calibri" panose="020F0502020204030204" pitchFamily="34" charset="0"/>
                <a:cs typeface="Calibri" panose="020F0502020204030204" pitchFamily="34" charset="0"/>
              </a:rPr>
              <a:t>Kastelir</a:t>
            </a:r>
            <a:r>
              <a:rPr lang="en-US" sz="1000" i="1" dirty="0">
                <a:latin typeface="Calibri" panose="020F0502020204030204" pitchFamily="34" charset="0"/>
                <a:cs typeface="Calibri" panose="020F0502020204030204" pitchFamily="34" charset="0"/>
              </a:rPr>
              <a:t> were higher because works required mechanical </a:t>
            </a:r>
            <a:r>
              <a:rPr lang="en-US" sz="1000" i="1" dirty="0" smtClean="0">
                <a:latin typeface="Calibri" panose="020F0502020204030204" pitchFamily="34" charset="0"/>
                <a:cs typeface="Calibri" panose="020F0502020204030204" pitchFamily="34" charset="0"/>
              </a:rPr>
              <a:t>excavation</a:t>
            </a:r>
            <a:r>
              <a:rPr lang="sl-SI" sz="1000" i="1" dirty="0" smtClean="0">
                <a:latin typeface="Calibri" panose="020F0502020204030204" pitchFamily="34" charset="0"/>
                <a:cs typeface="Calibri" panose="020F0502020204030204" pitchFamily="34" charset="0"/>
              </a:rPr>
              <a:t> </a:t>
            </a:r>
            <a:r>
              <a:rPr lang="sl-SI" sz="1000" i="1" dirty="0" err="1" smtClean="0">
                <a:latin typeface="Calibri" panose="020F0502020204030204" pitchFamily="34" charset="0"/>
                <a:cs typeface="Calibri" panose="020F0502020204030204" pitchFamily="34" charset="0"/>
              </a:rPr>
              <a:t>and</a:t>
            </a:r>
            <a:r>
              <a:rPr lang="sl-SI" sz="1000" i="1" dirty="0" smtClean="0">
                <a:latin typeface="Calibri" panose="020F0502020204030204" pitchFamily="34" charset="0"/>
                <a:cs typeface="Calibri" panose="020F0502020204030204" pitchFamily="34" charset="0"/>
              </a:rPr>
              <a:t> </a:t>
            </a:r>
            <a:r>
              <a:rPr lang="sl-SI" sz="1000" i="1" dirty="0" err="1" smtClean="0">
                <a:latin typeface="Calibri" panose="020F0502020204030204" pitchFamily="34" charset="0"/>
                <a:cs typeface="Calibri" panose="020F0502020204030204" pitchFamily="34" charset="0"/>
              </a:rPr>
              <a:t>mining</a:t>
            </a:r>
            <a:r>
              <a:rPr lang="sl-SI" sz="1000" i="1" dirty="0" smtClean="0">
                <a:latin typeface="Calibri" panose="020F0502020204030204" pitchFamily="34" charset="0"/>
                <a:cs typeface="Calibri" panose="020F0502020204030204" pitchFamily="34" charset="0"/>
              </a:rPr>
              <a:t> </a:t>
            </a:r>
            <a:r>
              <a:rPr lang="sl-SI" sz="1000" i="1" dirty="0" err="1" smtClean="0">
                <a:latin typeface="Calibri" panose="020F0502020204030204" pitchFamily="34" charset="0"/>
                <a:cs typeface="Calibri" panose="020F0502020204030204" pitchFamily="34" charset="0"/>
              </a:rPr>
              <a:t>of</a:t>
            </a:r>
            <a:r>
              <a:rPr lang="sl-SI" sz="1000" i="1" dirty="0" smtClean="0">
                <a:latin typeface="Calibri" panose="020F0502020204030204" pitchFamily="34" charset="0"/>
                <a:cs typeface="Calibri" panose="020F0502020204030204" pitchFamily="34" charset="0"/>
              </a:rPr>
              <a:t> </a:t>
            </a:r>
            <a:r>
              <a:rPr lang="sl-SI" sz="1000" i="1" dirty="0" err="1" smtClean="0">
                <a:latin typeface="Calibri" panose="020F0502020204030204" pitchFamily="34" charset="0"/>
                <a:cs typeface="Calibri" panose="020F0502020204030204" pitchFamily="34" charset="0"/>
              </a:rPr>
              <a:t>the</a:t>
            </a:r>
            <a:r>
              <a:rPr lang="sl-SI" sz="1000" i="1" dirty="0" smtClean="0">
                <a:latin typeface="Calibri" panose="020F0502020204030204" pitchFamily="34" charset="0"/>
                <a:cs typeface="Calibri" panose="020F0502020204030204" pitchFamily="34" charset="0"/>
              </a:rPr>
              <a:t> </a:t>
            </a:r>
            <a:r>
              <a:rPr lang="sl-SI" sz="1000" i="1" dirty="0" err="1" smtClean="0">
                <a:latin typeface="Calibri" panose="020F0502020204030204" pitchFamily="34" charset="0"/>
                <a:cs typeface="Calibri" panose="020F0502020204030204" pitchFamily="34" charset="0"/>
              </a:rPr>
              <a:t>hard</a:t>
            </a:r>
            <a:r>
              <a:rPr lang="sl-SI" sz="1000" i="1" dirty="0" smtClean="0">
                <a:latin typeface="Calibri" panose="020F0502020204030204" pitchFamily="34" charset="0"/>
                <a:cs typeface="Calibri" panose="020F0502020204030204" pitchFamily="34" charset="0"/>
              </a:rPr>
              <a:t> rock. </a:t>
            </a:r>
            <a:r>
              <a:rPr lang="en-US" sz="1000" i="1" dirty="0">
                <a:latin typeface="Calibri" panose="020F0502020204030204" pitchFamily="34" charset="0"/>
                <a:cs typeface="Calibri" panose="020F0502020204030204" pitchFamily="34" charset="0"/>
              </a:rPr>
              <a:t>The cost of investment is higher than costs of comparable investments (two reed beds in </a:t>
            </a:r>
            <a:r>
              <a:rPr lang="en-US" sz="1000" i="1" dirty="0" err="1">
                <a:latin typeface="Calibri" panose="020F0502020204030204" pitchFamily="34" charset="0"/>
                <a:cs typeface="Calibri" panose="020F0502020204030204" pitchFamily="34" charset="0"/>
              </a:rPr>
              <a:t>Mojkovac</a:t>
            </a:r>
            <a:r>
              <a:rPr lang="en-US" sz="1000" i="1" dirty="0">
                <a:latin typeface="Calibri" panose="020F0502020204030204" pitchFamily="34" charset="0"/>
                <a:cs typeface="Calibri" panose="020F0502020204030204" pitchFamily="34" charset="0"/>
              </a:rPr>
              <a:t> (2.500 PE) were 55 €/PE for 900 m</a:t>
            </a:r>
            <a:r>
              <a:rPr lang="en-US" sz="1000" i="1" baseline="30000" dirty="0">
                <a:latin typeface="Calibri" panose="020F0502020204030204" pitchFamily="34" charset="0"/>
                <a:cs typeface="Calibri" panose="020F0502020204030204" pitchFamily="34" charset="0"/>
              </a:rPr>
              <a:t>2</a:t>
            </a:r>
            <a:r>
              <a:rPr lang="en-US" sz="1000" i="1" dirty="0">
                <a:latin typeface="Calibri" panose="020F0502020204030204" pitchFamily="34" charset="0"/>
                <a:cs typeface="Calibri" panose="020F0502020204030204" pitchFamily="34" charset="0"/>
              </a:rPr>
              <a:t>; one reed bed in </a:t>
            </a:r>
            <a:r>
              <a:rPr lang="en-US" sz="1000" i="1" dirty="0" err="1">
                <a:latin typeface="Calibri" panose="020F0502020204030204" pitchFamily="34" charset="0"/>
                <a:cs typeface="Calibri" panose="020F0502020204030204" pitchFamily="34" charset="0"/>
              </a:rPr>
              <a:t>Kastelir</a:t>
            </a:r>
            <a:r>
              <a:rPr lang="en-US" sz="1000" i="1" dirty="0">
                <a:latin typeface="Calibri" panose="020F0502020204030204" pitchFamily="34" charset="0"/>
                <a:cs typeface="Calibri" panose="020F0502020204030204" pitchFamily="34" charset="0"/>
              </a:rPr>
              <a:t> (1.900 PE) was 138 €/PE for 240 m</a:t>
            </a:r>
            <a:r>
              <a:rPr lang="en-US" sz="1000" i="1" baseline="30000" dirty="0">
                <a:latin typeface="Calibri" panose="020F0502020204030204" pitchFamily="34" charset="0"/>
                <a:cs typeface="Calibri" panose="020F0502020204030204" pitchFamily="34" charset="0"/>
              </a:rPr>
              <a:t>2</a:t>
            </a:r>
            <a:r>
              <a:rPr lang="en-US" sz="1000" i="1" dirty="0">
                <a:latin typeface="Calibri" panose="020F0502020204030204" pitchFamily="34" charset="0"/>
                <a:cs typeface="Calibri" panose="020F0502020204030204" pitchFamily="34" charset="0"/>
              </a:rPr>
              <a:t>).</a:t>
            </a:r>
            <a:endParaRPr lang="sl-SI" sz="1000" i="1" dirty="0">
              <a:latin typeface="Calibri" panose="020F0502020204030204" pitchFamily="34" charset="0"/>
              <a:cs typeface="Calibri" panose="020F0502020204030204" pitchFamily="34" charset="0"/>
            </a:endParaRPr>
          </a:p>
          <a:p>
            <a:endParaRPr lang="sl-SI" sz="1000" i="1" dirty="0">
              <a:latin typeface="Calibri" panose="020F0502020204030204" pitchFamily="34" charset="0"/>
              <a:cs typeface="Calibri" panose="020F0502020204030204" pitchFamily="34" charset="0"/>
            </a:endParaRPr>
          </a:p>
        </p:txBody>
      </p:sp>
      <p:sp>
        <p:nvSpPr>
          <p:cNvPr id="5" name="Rectangle 4"/>
          <p:cNvSpPr/>
          <p:nvPr/>
        </p:nvSpPr>
        <p:spPr>
          <a:xfrm>
            <a:off x="6362248" y="4415534"/>
            <a:ext cx="2521757" cy="1154162"/>
          </a:xfrm>
          <a:prstGeom prst="rect">
            <a:avLst/>
          </a:prstGeom>
        </p:spPr>
        <p:txBody>
          <a:bodyPr wrap="square">
            <a:spAutoFit/>
          </a:bodyPr>
          <a:lstStyle/>
          <a:p>
            <a:pPr marL="171450" indent="-171450">
              <a:lnSpc>
                <a:spcPct val="115000"/>
              </a:lnSpc>
              <a:spcAft>
                <a:spcPts val="0"/>
              </a:spcAft>
              <a:buFont typeface="Arial" panose="020B0604020202020204" pitchFamily="34" charset="0"/>
              <a:buChar char="•"/>
            </a:pPr>
            <a:r>
              <a:rPr lang="en-US" sz="1200" dirty="0">
                <a:solidFill>
                  <a:srgbClr val="000000"/>
                </a:solidFill>
                <a:latin typeface="Calibri" panose="020F0502020204030204" pitchFamily="34" charset="0"/>
                <a:ea typeface="Arial" panose="020B0604020202020204" pitchFamily="34" charset="0"/>
              </a:rPr>
              <a:t>Cost analysis considers </a:t>
            </a:r>
            <a:r>
              <a:rPr lang="en-US" sz="1200" dirty="0" err="1">
                <a:solidFill>
                  <a:srgbClr val="000000"/>
                </a:solidFill>
                <a:latin typeface="Calibri" panose="020F0502020204030204" pitchFamily="34" charset="0"/>
                <a:ea typeface="Arial" panose="020B0604020202020204" pitchFamily="34" charset="0"/>
              </a:rPr>
              <a:t>biosolids</a:t>
            </a:r>
            <a:r>
              <a:rPr lang="en-US" sz="1200" dirty="0">
                <a:solidFill>
                  <a:srgbClr val="000000"/>
                </a:solidFill>
                <a:latin typeface="Calibri" panose="020F0502020204030204" pitchFamily="34" charset="0"/>
                <a:ea typeface="Arial" panose="020B0604020202020204" pitchFamily="34" charset="0"/>
              </a:rPr>
              <a:t> use. </a:t>
            </a:r>
            <a:endParaRPr lang="sl-SI" sz="1200" dirty="0" smtClean="0">
              <a:solidFill>
                <a:srgbClr val="000000"/>
              </a:solidFill>
              <a:latin typeface="Calibri" panose="020F0502020204030204" pitchFamily="34" charset="0"/>
              <a:ea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200" dirty="0" smtClean="0">
                <a:solidFill>
                  <a:srgbClr val="000000"/>
                </a:solidFill>
                <a:latin typeface="Calibri" panose="020F0502020204030204" pitchFamily="34" charset="0"/>
                <a:ea typeface="Arial" panose="020B0604020202020204" pitchFamily="34" charset="0"/>
              </a:rPr>
              <a:t>Other </a:t>
            </a:r>
            <a:r>
              <a:rPr lang="en-US" sz="1200" dirty="0">
                <a:solidFill>
                  <a:srgbClr val="000000"/>
                </a:solidFill>
                <a:latin typeface="Calibri" panose="020F0502020204030204" pitchFamily="34" charset="0"/>
                <a:ea typeface="Arial" panose="020B0604020202020204" pitchFamily="34" charset="0"/>
              </a:rPr>
              <a:t>options (e.g. incineration) in Istria County are not feasible at the moment. </a:t>
            </a:r>
            <a:endParaRPr lang="sl-SI" sz="1200" dirty="0">
              <a:solidFill>
                <a:srgbClr val="00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341273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Water</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tariff</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9" name="Pravokotnik 8"/>
          <p:cNvSpPr/>
          <p:nvPr/>
        </p:nvSpPr>
        <p:spPr>
          <a:xfrm>
            <a:off x="214753" y="992693"/>
            <a:ext cx="6974349" cy="276999"/>
          </a:xfrm>
          <a:prstGeom prst="rect">
            <a:avLst/>
          </a:prstGeom>
        </p:spPr>
        <p:txBody>
          <a:bodyPr wrap="square">
            <a:spAutoFit/>
          </a:bodyPr>
          <a:lstStyle/>
          <a:p>
            <a:r>
              <a:rPr lang="sl-SI" sz="1200" dirty="0" err="1" smtClean="0">
                <a:latin typeface="Calibri" panose="020F0502020204030204" pitchFamily="34" charset="0"/>
                <a:cs typeface="Calibri" panose="020F0502020204030204" pitchFamily="34" charset="0"/>
              </a:rPr>
              <a:t>Required</a:t>
            </a:r>
            <a:r>
              <a:rPr lang="sl-SI" sz="1200" dirty="0" smtClean="0">
                <a:latin typeface="Calibri" panose="020F0502020204030204" pitchFamily="34" charset="0"/>
                <a:cs typeface="Calibri" panose="020F0502020204030204" pitchFamily="34" charset="0"/>
              </a:rPr>
              <a:t> </a:t>
            </a:r>
            <a:r>
              <a:rPr lang="en-GB" sz="1200" i="1" dirty="0" smtClean="0">
                <a:latin typeface="Calibri" panose="020F0502020204030204" pitchFamily="34" charset="0"/>
                <a:cs typeface="Calibri" panose="020F0502020204030204" pitchFamily="34" charset="0"/>
              </a:rPr>
              <a:t>water tariff</a:t>
            </a:r>
            <a:r>
              <a:rPr lang="sl-SI" sz="1200" i="1" dirty="0" smtClean="0">
                <a:latin typeface="Calibri" panose="020F0502020204030204" pitchFamily="34" charset="0"/>
                <a:cs typeface="Calibri" panose="020F0502020204030204" pitchFamily="34" charset="0"/>
              </a:rPr>
              <a:t> </a:t>
            </a:r>
            <a:r>
              <a:rPr lang="en-GB" sz="1200" i="1" dirty="0" smtClean="0">
                <a:latin typeface="Calibri" panose="020F0502020204030204" pitchFamily="34" charset="0"/>
                <a:cs typeface="Calibri" panose="020F0502020204030204" pitchFamily="34" charset="0"/>
              </a:rPr>
              <a:t>to </a:t>
            </a:r>
            <a:r>
              <a:rPr lang="en-GB" sz="1200" i="1" dirty="0">
                <a:latin typeface="Calibri" panose="020F0502020204030204" pitchFamily="34" charset="0"/>
                <a:cs typeface="Calibri" panose="020F0502020204030204" pitchFamily="34" charset="0"/>
              </a:rPr>
              <a:t>cover operation and maintenance of </a:t>
            </a:r>
            <a:r>
              <a:rPr lang="sl-SI" sz="1200" i="1" dirty="0" err="1" smtClean="0">
                <a:latin typeface="Calibri" panose="020F0502020204030204" pitchFamily="34" charset="0"/>
                <a:cs typeface="Calibri" panose="020F0502020204030204" pitchFamily="34" charset="0"/>
              </a:rPr>
              <a:t>RBs</a:t>
            </a:r>
            <a:endParaRPr lang="sl-SI" sz="1200" i="1" dirty="0">
              <a:latin typeface="Calibri" panose="020F0502020204030204" pitchFamily="34" charset="0"/>
              <a:cs typeface="Calibri" panose="020F0502020204030204" pitchFamily="34" charset="0"/>
            </a:endParaRPr>
          </a:p>
        </p:txBody>
      </p:sp>
      <p:sp>
        <p:nvSpPr>
          <p:cNvPr id="15" name="Zaobljeni pravokotnik 14"/>
          <p:cNvSpPr/>
          <p:nvPr/>
        </p:nvSpPr>
        <p:spPr>
          <a:xfrm>
            <a:off x="4722574" y="4393822"/>
            <a:ext cx="3809866" cy="1987506"/>
          </a:xfrm>
          <a:prstGeom prst="roundRect">
            <a:avLst/>
          </a:prstGeom>
          <a:solidFill>
            <a:srgbClr val="D7F595"/>
          </a:solidFill>
          <a:ln>
            <a:solidFill>
              <a:srgbClr val="D7F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sl-SI" sz="1200" b="1" dirty="0" err="1">
                <a:solidFill>
                  <a:schemeClr val="tx1"/>
                </a:solidFill>
                <a:latin typeface="Calibri" panose="020F0502020204030204" pitchFamily="34" charset="0"/>
                <a:cs typeface="Calibri" panose="020F0502020204030204" pitchFamily="34" charset="0"/>
              </a:rPr>
              <a:t>Existing</a:t>
            </a:r>
            <a:r>
              <a:rPr lang="sl-SI" sz="1200" b="1" dirty="0">
                <a:solidFill>
                  <a:schemeClr val="tx1"/>
                </a:solidFill>
                <a:latin typeface="Calibri" panose="020F0502020204030204" pitchFamily="34" charset="0"/>
                <a:cs typeface="Calibri" panose="020F0502020204030204" pitchFamily="34" charset="0"/>
              </a:rPr>
              <a:t> </a:t>
            </a:r>
            <a:r>
              <a:rPr lang="sl-SI" sz="1200" b="1" dirty="0" err="1">
                <a:solidFill>
                  <a:schemeClr val="tx1"/>
                </a:solidFill>
                <a:latin typeface="Calibri" panose="020F0502020204030204" pitchFamily="34" charset="0"/>
                <a:cs typeface="Calibri" panose="020F0502020204030204" pitchFamily="34" charset="0"/>
              </a:rPr>
              <a:t>wastewater</a:t>
            </a:r>
            <a:r>
              <a:rPr lang="sl-SI" sz="1200" b="1" dirty="0">
                <a:solidFill>
                  <a:schemeClr val="tx1"/>
                </a:solidFill>
                <a:latin typeface="Calibri" panose="020F0502020204030204" pitchFamily="34" charset="0"/>
                <a:cs typeface="Calibri" panose="020F0502020204030204" pitchFamily="34" charset="0"/>
              </a:rPr>
              <a:t> </a:t>
            </a:r>
            <a:r>
              <a:rPr lang="sl-SI" sz="1200" b="1" dirty="0" err="1">
                <a:solidFill>
                  <a:schemeClr val="tx1"/>
                </a:solidFill>
                <a:latin typeface="Calibri" panose="020F0502020204030204" pitchFamily="34" charset="0"/>
                <a:cs typeface="Calibri" panose="020F0502020204030204" pitchFamily="34" charset="0"/>
              </a:rPr>
              <a:t>tariff</a:t>
            </a:r>
            <a:r>
              <a:rPr lang="sl-SI" sz="1200" b="1" dirty="0">
                <a:solidFill>
                  <a:schemeClr val="tx1"/>
                </a:solidFill>
                <a:latin typeface="Calibri" panose="020F0502020204030204" pitchFamily="34" charset="0"/>
                <a:cs typeface="Calibri" panose="020F0502020204030204" pitchFamily="34" charset="0"/>
              </a:rPr>
              <a:t> </a:t>
            </a:r>
            <a:r>
              <a:rPr lang="sl-SI" sz="1200" b="1" dirty="0">
                <a:solidFill>
                  <a:schemeClr val="tx1"/>
                </a:solidFill>
                <a:latin typeface="Calibri" panose="020F0502020204030204" pitchFamily="34" charset="0"/>
                <a:cs typeface="Calibri" panose="020F0502020204030204" pitchFamily="34" charset="0"/>
              </a:rPr>
              <a:t>(1,42 €/m3) </a:t>
            </a:r>
            <a:r>
              <a:rPr lang="sl-SI" sz="1200" b="1" dirty="0">
                <a:solidFill>
                  <a:schemeClr val="tx1"/>
                </a:solidFill>
                <a:latin typeface="Calibri" panose="020F0502020204030204" pitchFamily="34" charset="0"/>
                <a:cs typeface="Calibri" panose="020F0502020204030204" pitchFamily="34" charset="0"/>
                <a:sym typeface="Wingdings" panose="05000000000000000000" pitchFamily="2" charset="2"/>
              </a:rPr>
              <a:t>is </a:t>
            </a:r>
            <a:r>
              <a:rPr lang="sl-SI" sz="1200" b="1" dirty="0" err="1">
                <a:solidFill>
                  <a:schemeClr val="tx1"/>
                </a:solidFill>
                <a:latin typeface="Calibri" panose="020F0502020204030204" pitchFamily="34" charset="0"/>
                <a:cs typeface="Calibri" panose="020F0502020204030204" pitchFamily="34" charset="0"/>
              </a:rPr>
              <a:t>affordable</a:t>
            </a:r>
            <a:r>
              <a:rPr lang="sl-SI" sz="1200" b="1" dirty="0">
                <a:solidFill>
                  <a:schemeClr val="tx1"/>
                </a:solidFill>
                <a:latin typeface="Calibri" panose="020F0502020204030204" pitchFamily="34" charset="0"/>
                <a:cs typeface="Calibri" panose="020F0502020204030204" pitchFamily="34" charset="0"/>
              </a:rPr>
              <a:t> </a:t>
            </a:r>
            <a:r>
              <a:rPr lang="sl-SI" sz="1200" b="1" dirty="0">
                <a:solidFill>
                  <a:schemeClr val="tx1"/>
                </a:solidFill>
                <a:latin typeface="Calibri" panose="020F0502020204030204" pitchFamily="34" charset="0"/>
                <a:cs typeface="Calibri" panose="020F0502020204030204" pitchFamily="34" charset="0"/>
              </a:rPr>
              <a:t> </a:t>
            </a:r>
            <a:r>
              <a:rPr lang="sl-SI" sz="1200" b="1" dirty="0" smtClean="0">
                <a:solidFill>
                  <a:schemeClr val="tx1"/>
                </a:solidFill>
                <a:latin typeface="Calibri" panose="020F0502020204030204" pitchFamily="34" charset="0"/>
                <a:cs typeface="Calibri" panose="020F0502020204030204" pitchFamily="34" charset="0"/>
              </a:rPr>
              <a:t>                 </a:t>
            </a:r>
            <a:r>
              <a:rPr lang="sl-SI" sz="1200" dirty="0" smtClean="0">
                <a:solidFill>
                  <a:schemeClr val="tx1"/>
                </a:solidFill>
                <a:latin typeface="Calibri" panose="020F0502020204030204" pitchFamily="34" charset="0"/>
                <a:cs typeface="Calibri" panose="020F0502020204030204" pitchFamily="34" charset="0"/>
              </a:rPr>
              <a:t>T</a:t>
            </a:r>
            <a:r>
              <a:rPr lang="en-US" sz="1200" dirty="0" smtClean="0">
                <a:solidFill>
                  <a:schemeClr val="tx1"/>
                </a:solidFill>
                <a:latin typeface="Calibri" panose="020F0502020204030204" pitchFamily="34" charset="0"/>
                <a:cs typeface="Calibri" panose="020F0502020204030204" pitchFamily="34" charset="0"/>
              </a:rPr>
              <a:t>he </a:t>
            </a:r>
            <a:r>
              <a:rPr lang="en-US" sz="1200" dirty="0">
                <a:solidFill>
                  <a:schemeClr val="tx1"/>
                </a:solidFill>
                <a:latin typeface="Calibri" panose="020F0502020204030204" pitchFamily="34" charset="0"/>
                <a:cs typeface="Calibri" panose="020F0502020204030204" pitchFamily="34" charset="0"/>
              </a:rPr>
              <a:t>share of expected income spent on water bill is </a:t>
            </a:r>
            <a:r>
              <a:rPr lang="en-US" sz="1200" dirty="0">
                <a:solidFill>
                  <a:schemeClr val="tx1"/>
                </a:solidFill>
                <a:latin typeface="Calibri" panose="020F0502020204030204" pitchFamily="34" charset="0"/>
                <a:cs typeface="Calibri" panose="020F0502020204030204" pitchFamily="34" charset="0"/>
              </a:rPr>
              <a:t>less than 3 % of average disposable household </a:t>
            </a:r>
            <a:r>
              <a:rPr lang="en-US" sz="1200" dirty="0">
                <a:solidFill>
                  <a:schemeClr val="tx1"/>
                </a:solidFill>
                <a:latin typeface="Calibri" panose="020F0502020204030204" pitchFamily="34" charset="0"/>
                <a:cs typeface="Calibri" panose="020F0502020204030204" pitchFamily="34" charset="0"/>
              </a:rPr>
              <a:t>income</a:t>
            </a:r>
            <a:r>
              <a:rPr lang="sl-SI" sz="1200" dirty="0">
                <a:solidFill>
                  <a:schemeClr val="tx1"/>
                </a:solidFill>
                <a:latin typeface="Calibri" panose="020F0502020204030204" pitchFamily="34" charset="0"/>
                <a:cs typeface="Calibri" panose="020F0502020204030204" pitchFamily="34" charset="0"/>
              </a:rPr>
              <a:t> (</a:t>
            </a:r>
            <a:r>
              <a:rPr lang="en-US" sz="1200" dirty="0">
                <a:solidFill>
                  <a:schemeClr val="tx1"/>
                </a:solidFill>
                <a:latin typeface="Calibri" panose="020F0502020204030204" pitchFamily="34" charset="0"/>
                <a:cs typeface="Calibri" panose="020F0502020204030204" pitchFamily="34" charset="0"/>
              </a:rPr>
              <a:t>7.262 </a:t>
            </a:r>
            <a:r>
              <a:rPr lang="en-US" sz="1200" dirty="0">
                <a:solidFill>
                  <a:schemeClr val="tx1"/>
                </a:solidFill>
                <a:latin typeface="Calibri" panose="020F0502020204030204" pitchFamily="34" charset="0"/>
                <a:cs typeface="Calibri" panose="020F0502020204030204" pitchFamily="34" charset="0"/>
              </a:rPr>
              <a:t>€</a:t>
            </a:r>
            <a:r>
              <a:rPr lang="sl-SI" sz="1200" dirty="0">
                <a:solidFill>
                  <a:schemeClr val="tx1"/>
                </a:solidFill>
                <a:latin typeface="Calibri" panose="020F0502020204030204" pitchFamily="34" charset="0"/>
                <a:cs typeface="Calibri" panose="020F0502020204030204" pitchFamily="34" charset="0"/>
              </a:rPr>
              <a:t> per </a:t>
            </a:r>
            <a:r>
              <a:rPr lang="sl-SI" sz="1200" dirty="0" err="1">
                <a:solidFill>
                  <a:schemeClr val="tx1"/>
                </a:solidFill>
                <a:latin typeface="Calibri" panose="020F0502020204030204" pitchFamily="34" charset="0"/>
                <a:cs typeface="Calibri" panose="020F0502020204030204" pitchFamily="34" charset="0"/>
              </a:rPr>
              <a:t>year</a:t>
            </a:r>
            <a:r>
              <a:rPr lang="sl-SI" sz="1200" dirty="0">
                <a:solidFill>
                  <a:schemeClr val="tx1"/>
                </a:solidFill>
                <a:latin typeface="Calibri" panose="020F0502020204030204" pitchFamily="34" charset="0"/>
                <a:cs typeface="Calibri" panose="020F0502020204030204" pitchFamily="34" charset="0"/>
              </a:rPr>
              <a:t>)</a:t>
            </a:r>
            <a:r>
              <a:rPr lang="en-US" sz="1200" dirty="0">
                <a:solidFill>
                  <a:schemeClr val="tx1"/>
                </a:solidFill>
                <a:latin typeface="Calibri" panose="020F0502020204030204" pitchFamily="34" charset="0"/>
                <a:cs typeface="Calibri" panose="020F0502020204030204" pitchFamily="34" charset="0"/>
              </a:rPr>
              <a:t> </a:t>
            </a:r>
            <a:endParaRPr lang="sl-SI" sz="1200"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sl-SI" sz="1200" b="1" dirty="0" err="1" smtClean="0">
                <a:solidFill>
                  <a:schemeClr val="tx1"/>
                </a:solidFill>
                <a:latin typeface="Calibri" panose="020F0502020204030204" pitchFamily="34" charset="0"/>
                <a:cs typeface="Calibri" panose="020F0502020204030204" pitchFamily="34" charset="0"/>
              </a:rPr>
              <a:t>However</a:t>
            </a:r>
            <a:r>
              <a:rPr lang="sl-SI" sz="1200" b="1" dirty="0" smtClean="0">
                <a:solidFill>
                  <a:schemeClr val="tx1"/>
                </a:solidFill>
                <a:latin typeface="Calibri" panose="020F0502020204030204" pitchFamily="34" charset="0"/>
                <a:cs typeface="Calibri" panose="020F0502020204030204" pitchFamily="34" charset="0"/>
              </a:rPr>
              <a:t>, w</a:t>
            </a:r>
            <a:r>
              <a:rPr lang="en-US" sz="1200" b="1" dirty="0" err="1" smtClean="0">
                <a:solidFill>
                  <a:schemeClr val="tx1"/>
                </a:solidFill>
                <a:latin typeface="Calibri" panose="020F0502020204030204" pitchFamily="34" charset="0"/>
                <a:cs typeface="Calibri" panose="020F0502020204030204" pitchFamily="34" charset="0"/>
              </a:rPr>
              <a:t>ater</a:t>
            </a:r>
            <a:r>
              <a:rPr lang="en-US" sz="1200" b="1" dirty="0" smtClean="0">
                <a:solidFill>
                  <a:schemeClr val="tx1"/>
                </a:solidFill>
                <a:latin typeface="Calibri" panose="020F0502020204030204" pitchFamily="34" charset="0"/>
                <a:cs typeface="Calibri" panose="020F0502020204030204" pitchFamily="34" charset="0"/>
              </a:rPr>
              <a:t> is not affordable for people living below the “at-risk-poverty threshold</a:t>
            </a:r>
            <a:r>
              <a:rPr lang="sl-SI" sz="1200" b="1" dirty="0" smtClean="0">
                <a:solidFill>
                  <a:schemeClr val="tx1"/>
                </a:solidFill>
                <a:latin typeface="Calibri" panose="020F0502020204030204" pitchFamily="34" charset="0"/>
                <a:cs typeface="Calibri" panose="020F0502020204030204" pitchFamily="34" charset="0"/>
              </a:rPr>
              <a:t>“                       </a:t>
            </a:r>
            <a:r>
              <a:rPr lang="sl-SI" sz="1200" dirty="0" smtClean="0">
                <a:solidFill>
                  <a:schemeClr val="tx1"/>
                </a:solidFill>
                <a:latin typeface="Calibri" panose="020F0502020204030204" pitchFamily="34" charset="0"/>
                <a:cs typeface="Calibri" panose="020F0502020204030204" pitchFamily="34" charset="0"/>
              </a:rPr>
              <a:t>T</a:t>
            </a:r>
            <a:r>
              <a:rPr lang="en-US" sz="1200" dirty="0" smtClean="0">
                <a:solidFill>
                  <a:schemeClr val="tx1"/>
                </a:solidFill>
                <a:latin typeface="Calibri" panose="020F0502020204030204" pitchFamily="34" charset="0"/>
                <a:cs typeface="Calibri" panose="020F0502020204030204" pitchFamily="34" charset="0"/>
              </a:rPr>
              <a:t>he at-risk-of-poverty threshold for a household</a:t>
            </a:r>
            <a:r>
              <a:rPr lang="sl-SI" sz="1200" dirty="0" smtClean="0">
                <a:solidFill>
                  <a:schemeClr val="tx1"/>
                </a:solidFill>
                <a:latin typeface="Calibri" panose="020F0502020204030204" pitchFamily="34" charset="0"/>
                <a:cs typeface="Calibri" panose="020F0502020204030204" pitchFamily="34" charset="0"/>
              </a:rPr>
              <a:t>        </a:t>
            </a:r>
            <a:r>
              <a:rPr lang="en-US" sz="1200" dirty="0" smtClean="0">
                <a:solidFill>
                  <a:schemeClr val="tx1"/>
                </a:solidFill>
                <a:latin typeface="Calibri" panose="020F0502020204030204" pitchFamily="34" charset="0"/>
                <a:cs typeface="Calibri" panose="020F0502020204030204" pitchFamily="34" charset="0"/>
              </a:rPr>
              <a:t>consisting of two adults and two children younger than 14 was 8.280 € per year</a:t>
            </a:r>
            <a:endParaRPr lang="sl-SI" sz="1200" dirty="0" smtClean="0">
              <a:solidFill>
                <a:schemeClr val="tx1"/>
              </a:solidFill>
              <a:latin typeface="Calibri" panose="020F0502020204030204" pitchFamily="34" charset="0"/>
              <a:cs typeface="Calibri" panose="020F0502020204030204" pitchFamily="34" charset="0"/>
            </a:endParaRPr>
          </a:p>
          <a:p>
            <a:endParaRPr lang="sl-SI" sz="1200" b="1" dirty="0" smtClean="0">
              <a:solidFill>
                <a:schemeClr val="tx1"/>
              </a:solidFill>
              <a:latin typeface="Calibri" panose="020F0502020204030204" pitchFamily="34" charset="0"/>
              <a:cs typeface="Calibri" panose="020F0502020204030204" pitchFamily="34" charset="0"/>
            </a:endParaRPr>
          </a:p>
        </p:txBody>
      </p:sp>
      <p:sp>
        <p:nvSpPr>
          <p:cNvPr id="3" name="Pravokotnik 2"/>
          <p:cNvSpPr/>
          <p:nvPr/>
        </p:nvSpPr>
        <p:spPr>
          <a:xfrm>
            <a:off x="200365" y="2582871"/>
            <a:ext cx="8008280" cy="276999"/>
          </a:xfrm>
          <a:prstGeom prst="rect">
            <a:avLst/>
          </a:prstGeom>
        </p:spPr>
        <p:txBody>
          <a:bodyPr wrap="square">
            <a:spAutoFit/>
          </a:bodyPr>
          <a:lstStyle/>
          <a:p>
            <a:r>
              <a:rPr lang="sl-SI" sz="1200" dirty="0" err="1" smtClean="0">
                <a:latin typeface="Calibri" panose="020F0502020204030204" pitchFamily="34" charset="0"/>
                <a:cs typeface="Calibri" panose="020F0502020204030204" pitchFamily="34" charset="0"/>
              </a:rPr>
              <a:t>Required</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water </a:t>
            </a:r>
            <a:r>
              <a:rPr lang="en-GB" sz="1200" dirty="0">
                <a:latin typeface="Calibri" panose="020F0502020204030204" pitchFamily="34" charset="0"/>
                <a:cs typeface="Calibri" panose="020F0502020204030204" pitchFamily="34" charset="0"/>
              </a:rPr>
              <a:t>tariff rates to </a:t>
            </a:r>
            <a:r>
              <a:rPr lang="en-GB" sz="1200" i="1" dirty="0">
                <a:latin typeface="Calibri" panose="020F0502020204030204" pitchFamily="34" charset="0"/>
                <a:cs typeface="Calibri" panose="020F0502020204030204" pitchFamily="34" charset="0"/>
              </a:rPr>
              <a:t>cover investment costs through loan and operation costs of </a:t>
            </a:r>
            <a:r>
              <a:rPr lang="sl-SI" sz="1200" i="1" dirty="0" err="1" smtClean="0">
                <a:latin typeface="Calibri" panose="020F0502020204030204" pitchFamily="34" charset="0"/>
                <a:cs typeface="Calibri" panose="020F0502020204030204" pitchFamily="34" charset="0"/>
              </a:rPr>
              <a:t>RBs</a:t>
            </a:r>
            <a:endParaRPr lang="sl-SI" sz="1200" i="1" dirty="0">
              <a:latin typeface="Calibri" panose="020F0502020204030204" pitchFamily="34" charset="0"/>
              <a:cs typeface="Calibri" panose="020F0502020204030204" pitchFamily="34" charset="0"/>
            </a:endParaRPr>
          </a:p>
        </p:txBody>
      </p:sp>
      <p:graphicFrame>
        <p:nvGraphicFramePr>
          <p:cNvPr id="16" name="Tabela 15"/>
          <p:cNvGraphicFramePr>
            <a:graphicFrameLocks noGrp="1"/>
          </p:cNvGraphicFramePr>
          <p:nvPr>
            <p:extLst>
              <p:ext uri="{D42A27DB-BD31-4B8C-83A1-F6EECF244321}">
                <p14:modId xmlns:p14="http://schemas.microsoft.com/office/powerpoint/2010/main" val="1559792334"/>
              </p:ext>
            </p:extLst>
          </p:nvPr>
        </p:nvGraphicFramePr>
        <p:xfrm>
          <a:off x="243017" y="1477720"/>
          <a:ext cx="3680911" cy="914400"/>
        </p:xfrm>
        <a:graphic>
          <a:graphicData uri="http://schemas.openxmlformats.org/drawingml/2006/table">
            <a:tbl>
              <a:tblPr firstRow="1" firstCol="1" bandRow="1">
                <a:tableStyleId>{5C22544A-7EE6-4342-B048-85BDC9FD1C3A}</a:tableStyleId>
              </a:tblPr>
              <a:tblGrid>
                <a:gridCol w="1110344"/>
                <a:gridCol w="1175116"/>
                <a:gridCol w="1395451"/>
              </a:tblGrid>
              <a:tr h="431116">
                <a:tc>
                  <a:txBody>
                    <a:bodyPr/>
                    <a:lstStyle/>
                    <a:p>
                      <a:pPr>
                        <a:spcAft>
                          <a:spcPts val="0"/>
                        </a:spcAft>
                      </a:pPr>
                      <a:r>
                        <a:rPr lang="sl-SI" sz="1200" dirty="0" err="1" smtClean="0">
                          <a:solidFill>
                            <a:sysClr val="windowText" lastClr="000000"/>
                          </a:solidFill>
                          <a:effectLst/>
                          <a:latin typeface="Calibri" panose="020F0502020204030204" pitchFamily="34" charset="0"/>
                          <a:ea typeface="+mn-ea"/>
                          <a:cs typeface="Calibri" panose="020F0502020204030204" pitchFamily="34" charset="0"/>
                        </a:rPr>
                        <a:t>Option</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dirty="0" smtClean="0">
                          <a:solidFill>
                            <a:sysClr val="windowText" lastClr="000000"/>
                          </a:solidFill>
                          <a:effectLst/>
                          <a:latin typeface="Calibri" panose="020F0502020204030204" pitchFamily="34" charset="0"/>
                          <a:cs typeface="Calibri" panose="020F0502020204030204" pitchFamily="34" charset="0"/>
                        </a:rPr>
                        <a:t>Water tariff for O&amp;M (</a:t>
                      </a:r>
                      <a:r>
                        <a:rPr lang="sl-SI" sz="1200" dirty="0" smtClean="0">
                          <a:solidFill>
                            <a:sysClr val="windowText" lastClr="000000"/>
                          </a:solidFill>
                          <a:effectLst/>
                          <a:latin typeface="Calibri" panose="020F0502020204030204" pitchFamily="34" charset="0"/>
                          <a:cs typeface="Calibri" panose="020F0502020204030204" pitchFamily="34" charset="0"/>
                        </a:rPr>
                        <a:t>€</a:t>
                      </a:r>
                      <a:r>
                        <a:rPr lang="en-GB" sz="1200" dirty="0" smtClean="0">
                          <a:solidFill>
                            <a:sysClr val="windowText" lastClr="000000"/>
                          </a:solidFill>
                          <a:effectLst/>
                          <a:latin typeface="Calibri" panose="020F0502020204030204" pitchFamily="34" charset="0"/>
                          <a:cs typeface="Calibri" panose="020F0502020204030204" pitchFamily="34" charset="0"/>
                        </a:rPr>
                        <a:t>/m</a:t>
                      </a:r>
                      <a:r>
                        <a:rPr lang="en-GB" sz="1200" baseline="30000" dirty="0" smtClean="0">
                          <a:solidFill>
                            <a:sysClr val="windowText" lastClr="000000"/>
                          </a:solidFill>
                          <a:effectLst/>
                          <a:latin typeface="Calibri" panose="020F0502020204030204" pitchFamily="34" charset="0"/>
                          <a:cs typeface="Calibri" panose="020F0502020204030204" pitchFamily="34" charset="0"/>
                        </a:rPr>
                        <a:t>3</a:t>
                      </a:r>
                      <a:r>
                        <a:rPr lang="en-GB" sz="1200" dirty="0" smtClean="0">
                          <a:solidFill>
                            <a:sysClr val="windowText" lastClr="000000"/>
                          </a:solidFill>
                          <a:effectLst/>
                          <a:latin typeface="Calibri" panose="020F0502020204030204" pitchFamily="34" charset="0"/>
                          <a:cs typeface="Calibri" panose="020F0502020204030204" pitchFamily="34" charset="0"/>
                        </a:rPr>
                        <a:t>)</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b="1" dirty="0" smtClean="0">
                          <a:solidFill>
                            <a:srgbClr val="000000"/>
                          </a:solidFill>
                          <a:effectLst/>
                          <a:latin typeface="Calibri"/>
                          <a:ea typeface="Arial"/>
                          <a:cs typeface="Times New Roman"/>
                        </a:rPr>
                        <a:t>% of existing </a:t>
                      </a:r>
                      <a:r>
                        <a:rPr lang="sl-SI" sz="1200" b="1" dirty="0" err="1" smtClean="0">
                          <a:solidFill>
                            <a:srgbClr val="000000"/>
                          </a:solidFill>
                          <a:effectLst/>
                          <a:latin typeface="Calibri"/>
                          <a:ea typeface="Arial"/>
                          <a:cs typeface="Times New Roman"/>
                        </a:rPr>
                        <a:t>waste</a:t>
                      </a:r>
                      <a:r>
                        <a:rPr lang="en-GB" sz="1200" b="1" dirty="0" smtClean="0">
                          <a:solidFill>
                            <a:srgbClr val="000000"/>
                          </a:solidFill>
                          <a:effectLst/>
                          <a:latin typeface="Calibri"/>
                          <a:ea typeface="Arial"/>
                          <a:cs typeface="Times New Roman"/>
                        </a:rPr>
                        <a:t>water </a:t>
                      </a:r>
                      <a:r>
                        <a:rPr lang="en-GB" sz="1200" b="1" dirty="0" smtClean="0">
                          <a:solidFill>
                            <a:srgbClr val="000000"/>
                          </a:solidFill>
                          <a:effectLst/>
                          <a:latin typeface="Calibri"/>
                          <a:ea typeface="Arial"/>
                          <a:cs typeface="Times New Roman"/>
                        </a:rPr>
                        <a:t>tariff </a:t>
                      </a:r>
                      <a:r>
                        <a:rPr lang="en-GB" sz="1200" b="1" dirty="0" smtClean="0">
                          <a:solidFill>
                            <a:srgbClr val="000000"/>
                          </a:solidFill>
                          <a:effectLst/>
                          <a:latin typeface="Calibri"/>
                          <a:ea typeface="Arial"/>
                          <a:cs typeface="Times New Roman"/>
                        </a:rPr>
                        <a:t>(</a:t>
                      </a:r>
                      <a:r>
                        <a:rPr lang="sl-SI" sz="1200" b="1" dirty="0" smtClean="0">
                          <a:solidFill>
                            <a:srgbClr val="000000"/>
                          </a:solidFill>
                          <a:effectLst/>
                          <a:latin typeface="Calibri"/>
                          <a:ea typeface="Arial"/>
                          <a:cs typeface="Times New Roman"/>
                        </a:rPr>
                        <a:t>1,42</a:t>
                      </a:r>
                      <a:r>
                        <a:rPr lang="en-GB" sz="1200" b="1" dirty="0" smtClean="0">
                          <a:solidFill>
                            <a:srgbClr val="000000"/>
                          </a:solidFill>
                          <a:effectLst/>
                          <a:latin typeface="Calibri"/>
                          <a:ea typeface="Arial"/>
                          <a:cs typeface="Times New Roman"/>
                        </a:rPr>
                        <a:t> </a:t>
                      </a:r>
                      <a:r>
                        <a:rPr lang="en-GB" sz="1200" b="1" dirty="0" smtClean="0">
                          <a:solidFill>
                            <a:srgbClr val="000000"/>
                          </a:solidFill>
                          <a:effectLst/>
                          <a:latin typeface="Calibri"/>
                          <a:ea typeface="Arial"/>
                          <a:cs typeface="Times New Roman"/>
                        </a:rPr>
                        <a:t>EUR/m</a:t>
                      </a:r>
                      <a:r>
                        <a:rPr lang="en-GB" sz="1200" b="1" baseline="30000" dirty="0" smtClean="0">
                          <a:solidFill>
                            <a:srgbClr val="000000"/>
                          </a:solidFill>
                          <a:effectLst/>
                          <a:latin typeface="Calibri"/>
                          <a:ea typeface="Arial"/>
                          <a:cs typeface="Times New Roman"/>
                        </a:rPr>
                        <a:t>3</a:t>
                      </a:r>
                      <a:r>
                        <a:rPr lang="en-GB" sz="1200" b="1" dirty="0" smtClean="0">
                          <a:solidFill>
                            <a:srgbClr val="000000"/>
                          </a:solidFill>
                          <a:effectLst/>
                          <a:latin typeface="Calibri"/>
                          <a:ea typeface="Arial"/>
                          <a:cs typeface="Times New Roman"/>
                        </a:rPr>
                        <a:t>)</a:t>
                      </a:r>
                      <a:endParaRPr lang="sl-SI" sz="1400" dirty="0">
                        <a:solidFill>
                          <a:srgbClr val="000000"/>
                        </a:solidFill>
                        <a:effectLst/>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r>
              <a:tr h="292021">
                <a:tc>
                  <a:txBody>
                    <a:bodyPr/>
                    <a:lstStyle/>
                    <a:p>
                      <a:pPr algn="just">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Reed beds + </a:t>
                      </a:r>
                      <a:endParaRPr lang="sl-SI" sz="1200" dirty="0" smtClean="0">
                        <a:solidFill>
                          <a:sysClr val="windowText" lastClr="000000"/>
                        </a:solidFill>
                        <a:effectLst/>
                        <a:latin typeface="Calibri" panose="020F0502020204030204" pitchFamily="34" charset="0"/>
                        <a:cs typeface="Calibri" panose="020F0502020204030204" pitchFamily="34" charset="0"/>
                      </a:endParaRPr>
                    </a:p>
                    <a:p>
                      <a:pPr algn="just">
                        <a:spcAft>
                          <a:spcPts val="0"/>
                        </a:spcAft>
                      </a:pPr>
                      <a:r>
                        <a:rPr lang="en-GB" sz="1200" dirty="0" err="1" smtClean="0">
                          <a:solidFill>
                            <a:sysClr val="windowText" lastClr="000000"/>
                          </a:solidFill>
                          <a:effectLst/>
                          <a:latin typeface="Calibri" panose="020F0502020204030204" pitchFamily="34" charset="0"/>
                          <a:cs typeface="Calibri" panose="020F0502020204030204" pitchFamily="34" charset="0"/>
                        </a:rPr>
                        <a:t>biosolids</a:t>
                      </a:r>
                      <a:r>
                        <a:rPr lang="en-GB" sz="1200" dirty="0" smtClean="0">
                          <a:solidFill>
                            <a:sysClr val="windowText" lastClr="000000"/>
                          </a:solidFill>
                          <a:effectLst/>
                          <a:latin typeface="Calibri" panose="020F0502020204030204" pitchFamily="34" charset="0"/>
                          <a:cs typeface="Calibri" panose="020F0502020204030204" pitchFamily="34" charset="0"/>
                        </a:rPr>
                        <a:t> </a:t>
                      </a:r>
                      <a:r>
                        <a:rPr lang="en-GB" sz="1200" dirty="0">
                          <a:solidFill>
                            <a:sysClr val="windowText" lastClr="000000"/>
                          </a:solidFill>
                          <a:effectLst/>
                          <a:latin typeface="Calibri" panose="020F0502020204030204" pitchFamily="34" charset="0"/>
                          <a:cs typeface="Calibri" panose="020F0502020204030204" pitchFamily="34" charset="0"/>
                        </a:rPr>
                        <a:t>reuse</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b="1" dirty="0" smtClean="0">
                          <a:solidFill>
                            <a:schemeClr val="tx1"/>
                          </a:solidFill>
                          <a:effectLst/>
                          <a:latin typeface="Calibri" panose="020F0502020204030204" pitchFamily="34" charset="0"/>
                          <a:cs typeface="Calibri" panose="020F0502020204030204" pitchFamily="34" charset="0"/>
                        </a:rPr>
                        <a:t>0,0</a:t>
                      </a:r>
                      <a:r>
                        <a:rPr lang="sl-SI" sz="1200" b="1" dirty="0" smtClean="0">
                          <a:solidFill>
                            <a:schemeClr val="tx1"/>
                          </a:solidFill>
                          <a:effectLst/>
                          <a:latin typeface="Calibri" panose="020F0502020204030204" pitchFamily="34" charset="0"/>
                          <a:cs typeface="Calibri" panose="020F0502020204030204" pitchFamily="34" charset="0"/>
                        </a:rPr>
                        <a:t>8</a:t>
                      </a:r>
                      <a:endParaRPr lang="sl-SI" sz="14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sl-SI" sz="1200" dirty="0" smtClean="0">
                          <a:solidFill>
                            <a:srgbClr val="000000"/>
                          </a:solidFill>
                          <a:effectLst/>
                          <a:latin typeface="Calibri"/>
                          <a:ea typeface="Arial"/>
                          <a:cs typeface="Times New Roman"/>
                        </a:rPr>
                        <a:t>6</a:t>
                      </a:r>
                      <a:r>
                        <a:rPr lang="en-GB" sz="1200" dirty="0" smtClean="0">
                          <a:solidFill>
                            <a:srgbClr val="000000"/>
                          </a:solidFill>
                          <a:effectLst/>
                          <a:latin typeface="Calibri"/>
                          <a:ea typeface="Arial"/>
                          <a:cs typeface="Times New Roman"/>
                        </a:rPr>
                        <a:t>%</a:t>
                      </a:r>
                      <a:endParaRPr lang="sl-SI" sz="1400" dirty="0">
                        <a:solidFill>
                          <a:srgbClr val="000000"/>
                        </a:solidFill>
                        <a:effectLst/>
                        <a:latin typeface="Arial"/>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Rectangle 4"/>
          <p:cNvSpPr/>
          <p:nvPr/>
        </p:nvSpPr>
        <p:spPr>
          <a:xfrm>
            <a:off x="3470008" y="2054352"/>
            <a:ext cx="5724128" cy="276999"/>
          </a:xfrm>
          <a:prstGeom prst="rect">
            <a:avLst/>
          </a:prstGeom>
        </p:spPr>
        <p:txBody>
          <a:bodyPr wrap="square">
            <a:spAutoFit/>
          </a:bodyPr>
          <a:lstStyle/>
          <a:p>
            <a:pPr marL="628650" indent="-171450">
              <a:spcAft>
                <a:spcPts val="0"/>
              </a:spcAft>
              <a:buFont typeface="Wingdings" panose="05000000000000000000" pitchFamily="2" charset="2"/>
              <a:buChar char="§"/>
            </a:pP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Tariff</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covers</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NPV </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(68.897</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200" dirty="0">
                <a:solidFill>
                  <a:srgbClr val="000000"/>
                </a:solidFill>
                <a:latin typeface="Calibri" panose="020F0502020204030204" pitchFamily="34" charset="0"/>
                <a:ea typeface="Arial" panose="020B0604020202020204" pitchFamily="34" charset="0"/>
                <a:cs typeface="Calibri" panose="020F0502020204030204" pitchFamily="34" charset="0"/>
              </a:rPr>
              <a:t>€/30 years</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11" name="Tabela 15"/>
          <p:cNvGraphicFramePr>
            <a:graphicFrameLocks noGrp="1"/>
          </p:cNvGraphicFramePr>
          <p:nvPr>
            <p:extLst>
              <p:ext uri="{D42A27DB-BD31-4B8C-83A1-F6EECF244321}">
                <p14:modId xmlns:p14="http://schemas.microsoft.com/office/powerpoint/2010/main" val="778378959"/>
              </p:ext>
            </p:extLst>
          </p:nvPr>
        </p:nvGraphicFramePr>
        <p:xfrm>
          <a:off x="243017" y="2923688"/>
          <a:ext cx="3680911" cy="943080"/>
        </p:xfrm>
        <a:graphic>
          <a:graphicData uri="http://schemas.openxmlformats.org/drawingml/2006/table">
            <a:tbl>
              <a:tblPr firstRow="1" firstCol="1" bandRow="1">
                <a:tableStyleId>{5C22544A-7EE6-4342-B048-85BDC9FD1C3A}</a:tableStyleId>
              </a:tblPr>
              <a:tblGrid>
                <a:gridCol w="1110344"/>
                <a:gridCol w="1175116"/>
                <a:gridCol w="1395451"/>
              </a:tblGrid>
              <a:tr h="577320">
                <a:tc>
                  <a:txBody>
                    <a:bodyPr/>
                    <a:lstStyle/>
                    <a:p>
                      <a:pPr>
                        <a:spcAft>
                          <a:spcPts val="0"/>
                        </a:spcAft>
                      </a:pPr>
                      <a:r>
                        <a:rPr lang="sl-SI" sz="1200" dirty="0" err="1" smtClean="0">
                          <a:solidFill>
                            <a:sysClr val="windowText" lastClr="000000"/>
                          </a:solidFill>
                          <a:effectLst/>
                          <a:latin typeface="Calibri" panose="020F0502020204030204" pitchFamily="34" charset="0"/>
                          <a:ea typeface="+mn-ea"/>
                          <a:cs typeface="Calibri" panose="020F0502020204030204" pitchFamily="34" charset="0"/>
                        </a:rPr>
                        <a:t>Option</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dirty="0" smtClean="0">
                          <a:solidFill>
                            <a:sysClr val="windowText" lastClr="000000"/>
                          </a:solidFill>
                          <a:effectLst/>
                          <a:latin typeface="Calibri" panose="020F0502020204030204" pitchFamily="34" charset="0"/>
                          <a:cs typeface="Calibri" panose="020F0502020204030204" pitchFamily="34" charset="0"/>
                        </a:rPr>
                        <a:t>Water tariff for </a:t>
                      </a:r>
                      <a:r>
                        <a:rPr lang="sl-SI" sz="1200" dirty="0" err="1" smtClean="0">
                          <a:solidFill>
                            <a:sysClr val="windowText" lastClr="000000"/>
                          </a:solidFill>
                          <a:effectLst/>
                          <a:latin typeface="Calibri" panose="020F0502020204030204" pitchFamily="34" charset="0"/>
                          <a:cs typeface="Calibri" panose="020F0502020204030204" pitchFamily="34" charset="0"/>
                        </a:rPr>
                        <a:t>loan</a:t>
                      </a:r>
                      <a:r>
                        <a:rPr lang="sl-SI" sz="1200" baseline="0" dirty="0" smtClean="0">
                          <a:solidFill>
                            <a:sysClr val="windowText" lastClr="000000"/>
                          </a:solidFill>
                          <a:effectLst/>
                          <a:latin typeface="Calibri" panose="020F0502020204030204" pitchFamily="34" charset="0"/>
                          <a:cs typeface="Calibri" panose="020F0502020204030204" pitchFamily="34" charset="0"/>
                        </a:rPr>
                        <a:t> </a:t>
                      </a:r>
                      <a:r>
                        <a:rPr lang="sl-SI" sz="1200" baseline="0" dirty="0" err="1" smtClean="0">
                          <a:solidFill>
                            <a:sysClr val="windowText" lastClr="000000"/>
                          </a:solidFill>
                          <a:effectLst/>
                          <a:latin typeface="Calibri" panose="020F0502020204030204" pitchFamily="34" charset="0"/>
                          <a:cs typeface="Calibri" panose="020F0502020204030204" pitchFamily="34" charset="0"/>
                        </a:rPr>
                        <a:t>and</a:t>
                      </a:r>
                      <a:r>
                        <a:rPr lang="sl-SI" sz="1200" baseline="0" dirty="0" smtClean="0">
                          <a:solidFill>
                            <a:sysClr val="windowText" lastClr="000000"/>
                          </a:solidFill>
                          <a:effectLst/>
                          <a:latin typeface="Calibri" panose="020F0502020204030204" pitchFamily="34" charset="0"/>
                          <a:cs typeface="Calibri" panose="020F0502020204030204" pitchFamily="34" charset="0"/>
                        </a:rPr>
                        <a:t> </a:t>
                      </a:r>
                      <a:r>
                        <a:rPr lang="en-GB" sz="1200" dirty="0" smtClean="0">
                          <a:solidFill>
                            <a:sysClr val="windowText" lastClr="000000"/>
                          </a:solidFill>
                          <a:effectLst/>
                          <a:latin typeface="Calibri" panose="020F0502020204030204" pitchFamily="34" charset="0"/>
                          <a:cs typeface="Calibri" panose="020F0502020204030204" pitchFamily="34" charset="0"/>
                        </a:rPr>
                        <a:t>O&amp;M (</a:t>
                      </a:r>
                      <a:r>
                        <a:rPr lang="sl-SI" sz="1200" dirty="0" smtClean="0">
                          <a:solidFill>
                            <a:sysClr val="windowText" lastClr="000000"/>
                          </a:solidFill>
                          <a:effectLst/>
                          <a:latin typeface="Calibri" panose="020F0502020204030204" pitchFamily="34" charset="0"/>
                          <a:cs typeface="Calibri" panose="020F0502020204030204" pitchFamily="34" charset="0"/>
                        </a:rPr>
                        <a:t>€</a:t>
                      </a:r>
                      <a:r>
                        <a:rPr lang="en-GB" sz="1200" dirty="0" smtClean="0">
                          <a:solidFill>
                            <a:sysClr val="windowText" lastClr="000000"/>
                          </a:solidFill>
                          <a:effectLst/>
                          <a:latin typeface="Calibri" panose="020F0502020204030204" pitchFamily="34" charset="0"/>
                          <a:cs typeface="Calibri" panose="020F0502020204030204" pitchFamily="34" charset="0"/>
                        </a:rPr>
                        <a:t>/m</a:t>
                      </a:r>
                      <a:r>
                        <a:rPr lang="en-GB" sz="1200" baseline="30000" dirty="0" smtClean="0">
                          <a:solidFill>
                            <a:sysClr val="windowText" lastClr="000000"/>
                          </a:solidFill>
                          <a:effectLst/>
                          <a:latin typeface="Calibri" panose="020F0502020204030204" pitchFamily="34" charset="0"/>
                          <a:cs typeface="Calibri" panose="020F0502020204030204" pitchFamily="34" charset="0"/>
                        </a:rPr>
                        <a:t>3</a:t>
                      </a:r>
                      <a:r>
                        <a:rPr lang="en-GB" sz="1200" dirty="0" smtClean="0">
                          <a:solidFill>
                            <a:sysClr val="windowText" lastClr="000000"/>
                          </a:solidFill>
                          <a:effectLst/>
                          <a:latin typeface="Calibri" panose="020F0502020204030204" pitchFamily="34" charset="0"/>
                          <a:cs typeface="Calibri" panose="020F0502020204030204" pitchFamily="34" charset="0"/>
                        </a:rPr>
                        <a:t>)</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b="1" dirty="0" smtClean="0">
                          <a:solidFill>
                            <a:srgbClr val="000000"/>
                          </a:solidFill>
                          <a:effectLst/>
                          <a:latin typeface="Calibri"/>
                          <a:ea typeface="Arial"/>
                          <a:cs typeface="Times New Roman"/>
                        </a:rPr>
                        <a:t>% of existing </a:t>
                      </a:r>
                      <a:r>
                        <a:rPr lang="sl-SI" sz="1200" b="1" dirty="0" err="1" smtClean="0">
                          <a:solidFill>
                            <a:srgbClr val="000000"/>
                          </a:solidFill>
                          <a:effectLst/>
                          <a:latin typeface="Calibri"/>
                          <a:ea typeface="Arial"/>
                          <a:cs typeface="Times New Roman"/>
                        </a:rPr>
                        <a:t>waste</a:t>
                      </a:r>
                      <a:r>
                        <a:rPr lang="en-GB" sz="1200" b="1" dirty="0" smtClean="0">
                          <a:solidFill>
                            <a:srgbClr val="000000"/>
                          </a:solidFill>
                          <a:effectLst/>
                          <a:latin typeface="Calibri"/>
                          <a:ea typeface="Arial"/>
                          <a:cs typeface="Times New Roman"/>
                        </a:rPr>
                        <a:t>water </a:t>
                      </a:r>
                      <a:r>
                        <a:rPr lang="en-GB" sz="1200" b="1" dirty="0" smtClean="0">
                          <a:solidFill>
                            <a:srgbClr val="000000"/>
                          </a:solidFill>
                          <a:effectLst/>
                          <a:latin typeface="Calibri"/>
                          <a:ea typeface="Arial"/>
                          <a:cs typeface="Times New Roman"/>
                        </a:rPr>
                        <a:t>tariff </a:t>
                      </a:r>
                      <a:r>
                        <a:rPr lang="en-GB" sz="1200" b="1" dirty="0" smtClean="0">
                          <a:solidFill>
                            <a:srgbClr val="000000"/>
                          </a:solidFill>
                          <a:effectLst/>
                          <a:latin typeface="Calibri"/>
                          <a:ea typeface="Arial"/>
                          <a:cs typeface="Times New Roman"/>
                        </a:rPr>
                        <a:t>(</a:t>
                      </a:r>
                      <a:r>
                        <a:rPr lang="sl-SI" sz="1200" b="1" dirty="0" smtClean="0">
                          <a:solidFill>
                            <a:srgbClr val="000000"/>
                          </a:solidFill>
                          <a:effectLst/>
                          <a:latin typeface="Calibri"/>
                          <a:ea typeface="Arial"/>
                          <a:cs typeface="Times New Roman"/>
                        </a:rPr>
                        <a:t>1,42</a:t>
                      </a:r>
                      <a:r>
                        <a:rPr lang="en-GB" sz="1200" b="1" dirty="0" smtClean="0">
                          <a:solidFill>
                            <a:srgbClr val="000000"/>
                          </a:solidFill>
                          <a:effectLst/>
                          <a:latin typeface="Calibri"/>
                          <a:ea typeface="Arial"/>
                          <a:cs typeface="Times New Roman"/>
                        </a:rPr>
                        <a:t> </a:t>
                      </a:r>
                      <a:r>
                        <a:rPr lang="en-GB" sz="1200" b="1" dirty="0" smtClean="0">
                          <a:solidFill>
                            <a:srgbClr val="000000"/>
                          </a:solidFill>
                          <a:effectLst/>
                          <a:latin typeface="Calibri"/>
                          <a:ea typeface="Arial"/>
                          <a:cs typeface="Times New Roman"/>
                        </a:rPr>
                        <a:t>EUR/m</a:t>
                      </a:r>
                      <a:r>
                        <a:rPr lang="en-GB" sz="1200" b="1" baseline="30000" dirty="0" smtClean="0">
                          <a:solidFill>
                            <a:srgbClr val="000000"/>
                          </a:solidFill>
                          <a:effectLst/>
                          <a:latin typeface="Calibri"/>
                          <a:ea typeface="Arial"/>
                          <a:cs typeface="Times New Roman"/>
                        </a:rPr>
                        <a:t>3</a:t>
                      </a:r>
                      <a:r>
                        <a:rPr lang="en-GB" sz="1200" b="1" dirty="0" smtClean="0">
                          <a:solidFill>
                            <a:srgbClr val="000000"/>
                          </a:solidFill>
                          <a:effectLst/>
                          <a:latin typeface="Calibri"/>
                          <a:ea typeface="Arial"/>
                          <a:cs typeface="Times New Roman"/>
                        </a:rPr>
                        <a:t>)</a:t>
                      </a:r>
                      <a:endParaRPr lang="sl-SI" sz="1400" dirty="0">
                        <a:solidFill>
                          <a:srgbClr val="000000"/>
                        </a:solidFill>
                        <a:effectLst/>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r>
              <a:tr h="292021">
                <a:tc>
                  <a:txBody>
                    <a:bodyPr/>
                    <a:lstStyle/>
                    <a:p>
                      <a:pPr algn="just">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Reed beds + </a:t>
                      </a:r>
                      <a:endParaRPr lang="sl-SI" sz="1200" dirty="0" smtClean="0">
                        <a:solidFill>
                          <a:sysClr val="windowText" lastClr="000000"/>
                        </a:solidFill>
                        <a:effectLst/>
                        <a:latin typeface="Calibri" panose="020F0502020204030204" pitchFamily="34" charset="0"/>
                        <a:cs typeface="Calibri" panose="020F0502020204030204" pitchFamily="34" charset="0"/>
                      </a:endParaRPr>
                    </a:p>
                    <a:p>
                      <a:pPr algn="just">
                        <a:spcAft>
                          <a:spcPts val="0"/>
                        </a:spcAft>
                      </a:pPr>
                      <a:r>
                        <a:rPr lang="en-GB" sz="1200" dirty="0" err="1" smtClean="0">
                          <a:solidFill>
                            <a:sysClr val="windowText" lastClr="000000"/>
                          </a:solidFill>
                          <a:effectLst/>
                          <a:latin typeface="Calibri" panose="020F0502020204030204" pitchFamily="34" charset="0"/>
                          <a:cs typeface="Calibri" panose="020F0502020204030204" pitchFamily="34" charset="0"/>
                        </a:rPr>
                        <a:t>biosolids</a:t>
                      </a:r>
                      <a:r>
                        <a:rPr lang="en-GB" sz="1200" dirty="0" smtClean="0">
                          <a:solidFill>
                            <a:sysClr val="windowText" lastClr="000000"/>
                          </a:solidFill>
                          <a:effectLst/>
                          <a:latin typeface="Calibri" panose="020F0502020204030204" pitchFamily="34" charset="0"/>
                          <a:cs typeface="Calibri" panose="020F0502020204030204" pitchFamily="34" charset="0"/>
                        </a:rPr>
                        <a:t> </a:t>
                      </a:r>
                      <a:r>
                        <a:rPr lang="en-GB" sz="1200" dirty="0">
                          <a:solidFill>
                            <a:sysClr val="windowText" lastClr="000000"/>
                          </a:solidFill>
                          <a:effectLst/>
                          <a:latin typeface="Calibri" panose="020F0502020204030204" pitchFamily="34" charset="0"/>
                          <a:cs typeface="Calibri" panose="020F0502020204030204" pitchFamily="34" charset="0"/>
                        </a:rPr>
                        <a:t>reuse</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b="1" dirty="0" smtClean="0">
                          <a:solidFill>
                            <a:schemeClr val="tx1"/>
                          </a:solidFill>
                          <a:effectLst/>
                          <a:latin typeface="Calibri" panose="020F0502020204030204" pitchFamily="34" charset="0"/>
                          <a:cs typeface="Calibri" panose="020F0502020204030204" pitchFamily="34" charset="0"/>
                        </a:rPr>
                        <a:t>0,</a:t>
                      </a:r>
                      <a:r>
                        <a:rPr lang="sl-SI" sz="1200" b="1" dirty="0" smtClean="0">
                          <a:solidFill>
                            <a:schemeClr val="tx1"/>
                          </a:solidFill>
                          <a:effectLst/>
                          <a:latin typeface="Calibri" panose="020F0502020204030204" pitchFamily="34" charset="0"/>
                          <a:cs typeface="Calibri" panose="020F0502020204030204" pitchFamily="34" charset="0"/>
                        </a:rPr>
                        <a:t>26</a:t>
                      </a:r>
                      <a:endParaRPr lang="sl-SI" sz="14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smtClean="0">
                          <a:solidFill>
                            <a:srgbClr val="000000"/>
                          </a:solidFill>
                          <a:effectLst/>
                          <a:latin typeface="Calibri"/>
                          <a:ea typeface="Arial"/>
                          <a:cs typeface="Times New Roman"/>
                        </a:rPr>
                        <a:t>1</a:t>
                      </a:r>
                      <a:r>
                        <a:rPr lang="sl-SI" sz="1200" dirty="0" smtClean="0">
                          <a:solidFill>
                            <a:srgbClr val="000000"/>
                          </a:solidFill>
                          <a:effectLst/>
                          <a:latin typeface="Calibri"/>
                          <a:ea typeface="Arial"/>
                          <a:cs typeface="Times New Roman"/>
                        </a:rPr>
                        <a:t>8</a:t>
                      </a:r>
                      <a:r>
                        <a:rPr lang="en-GB" sz="1200" dirty="0" smtClean="0">
                          <a:solidFill>
                            <a:srgbClr val="000000"/>
                          </a:solidFill>
                          <a:effectLst/>
                          <a:latin typeface="Calibri"/>
                          <a:ea typeface="Arial"/>
                          <a:cs typeface="Times New Roman"/>
                        </a:rPr>
                        <a:t>%</a:t>
                      </a:r>
                      <a:endParaRPr lang="sl-SI" sz="1400" dirty="0">
                        <a:solidFill>
                          <a:srgbClr val="000000"/>
                        </a:solidFill>
                        <a:effectLst/>
                        <a:latin typeface="Arial"/>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2" name="Rectangle 11"/>
          <p:cNvSpPr/>
          <p:nvPr/>
        </p:nvSpPr>
        <p:spPr>
          <a:xfrm>
            <a:off x="3419872" y="3496652"/>
            <a:ext cx="5724128" cy="461665"/>
          </a:xfrm>
          <a:prstGeom prst="rect">
            <a:avLst/>
          </a:prstGeom>
        </p:spPr>
        <p:txBody>
          <a:bodyPr wrap="square">
            <a:spAutoFit/>
          </a:bodyPr>
          <a:lstStyle/>
          <a:p>
            <a:pPr marL="628650" indent="-171450">
              <a:spcAft>
                <a:spcPts val="0"/>
              </a:spcAft>
              <a:buFont typeface="Wingdings" panose="05000000000000000000" pitchFamily="2" charset="2"/>
              <a:buChar char="§"/>
            </a:pP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Tariff</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covers</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NPV </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(388.807 €/30 </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years).</a:t>
            </a:r>
            <a:endParaRPr lang="sl-SI" sz="1200" dirty="0">
              <a:latin typeface="Calibri" panose="020F0502020204030204" pitchFamily="34" charset="0"/>
              <a:cs typeface="Calibri" panose="020F0502020204030204" pitchFamily="34" charset="0"/>
            </a:endParaRPr>
          </a:p>
          <a:p>
            <a:pPr marL="628650" indent="-171450">
              <a:spcAft>
                <a:spcPts val="0"/>
              </a:spcAft>
              <a:buFont typeface="Wingdings" panose="05000000000000000000" pitchFamily="2" charset="2"/>
              <a:buChar char="§"/>
            </a:pPr>
            <a:endParaRPr lang="sl-SI" sz="12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6" name="Rectangle 5"/>
          <p:cNvSpPr/>
          <p:nvPr/>
        </p:nvSpPr>
        <p:spPr>
          <a:xfrm>
            <a:off x="-324544" y="4393823"/>
            <a:ext cx="4300343" cy="1569660"/>
          </a:xfrm>
          <a:prstGeom prst="rect">
            <a:avLst/>
          </a:prstGeom>
        </p:spPr>
        <p:txBody>
          <a:bodyPr wrap="square">
            <a:spAutoFit/>
          </a:bodyPr>
          <a:lstStyle/>
          <a:p>
            <a:pPr marL="628650" indent="-171450" algn="just">
              <a:spcAft>
                <a:spcPts val="0"/>
              </a:spcAft>
              <a:buFont typeface="Arial" panose="020B0604020202020204" pitchFamily="34" charset="0"/>
              <a:buChar char="•"/>
            </a:pPr>
            <a:r>
              <a:rPr lang="en-GB" sz="1200" dirty="0">
                <a:solidFill>
                  <a:srgbClr val="000000"/>
                </a:solidFill>
                <a:latin typeface="Calibri" panose="020F0502020204030204" pitchFamily="34" charset="0"/>
                <a:ea typeface="Arial" panose="020B0604020202020204" pitchFamily="34" charset="0"/>
              </a:rPr>
              <a:t>The calculated average tariffs take into account future stream of costs and convert them into equivalent values today. </a:t>
            </a:r>
            <a:endParaRPr lang="sl-SI" sz="1200" dirty="0" smtClean="0">
              <a:solidFill>
                <a:srgbClr val="000000"/>
              </a:solidFill>
              <a:latin typeface="Calibri" panose="020F0502020204030204" pitchFamily="34" charset="0"/>
              <a:ea typeface="Arial" panose="020B0604020202020204" pitchFamily="34" charset="0"/>
            </a:endParaRPr>
          </a:p>
          <a:p>
            <a:pPr marL="628650" indent="-171450" algn="just">
              <a:spcAft>
                <a:spcPts val="0"/>
              </a:spcAft>
              <a:buFont typeface="Arial" panose="020B0604020202020204" pitchFamily="34" charset="0"/>
              <a:buChar char="•"/>
            </a:pPr>
            <a:r>
              <a:rPr lang="en-GB" sz="1200" dirty="0" smtClean="0">
                <a:solidFill>
                  <a:srgbClr val="000000"/>
                </a:solidFill>
                <a:latin typeface="Calibri" panose="020F0502020204030204" pitchFamily="34" charset="0"/>
                <a:ea typeface="Arial" panose="020B0604020202020204" pitchFamily="34" charset="0"/>
              </a:rPr>
              <a:t>It </a:t>
            </a:r>
            <a:r>
              <a:rPr lang="en-GB" sz="1200" dirty="0">
                <a:solidFill>
                  <a:srgbClr val="000000"/>
                </a:solidFill>
                <a:latin typeface="Calibri" panose="020F0502020204030204" pitchFamily="34" charset="0"/>
                <a:ea typeface="Arial" panose="020B0604020202020204" pitchFamily="34" charset="0"/>
              </a:rPr>
              <a:t>must be noted that the tariff needed during 1st year of operation is higher as one needed in the last year of operation due to modelled net costs for each of the future years. This is done by discounting costs using an appropriate real discount rate.</a:t>
            </a:r>
            <a:endParaRPr lang="sl-SI" sz="1200" dirty="0">
              <a:solidFill>
                <a:srgbClr val="000000"/>
              </a:solidFill>
              <a:ea typeface="Arial" panose="020B0604020202020204" pitchFamily="34" charset="0"/>
            </a:endParaRPr>
          </a:p>
        </p:txBody>
      </p:sp>
      <p:sp>
        <p:nvSpPr>
          <p:cNvPr id="17" name="Rectangle 16"/>
          <p:cNvSpPr/>
          <p:nvPr/>
        </p:nvSpPr>
        <p:spPr>
          <a:xfrm>
            <a:off x="3518465" y="1343185"/>
            <a:ext cx="4572000" cy="276999"/>
          </a:xfrm>
          <a:prstGeom prst="rect">
            <a:avLst/>
          </a:prstGeom>
        </p:spPr>
        <p:txBody>
          <a:bodyPr>
            <a:spAutoFit/>
          </a:bodyPr>
          <a:lstStyle/>
          <a:p>
            <a:pPr marL="457200" algn="just">
              <a:spcAft>
                <a:spcPts val="0"/>
              </a:spcAft>
            </a:pPr>
            <a:r>
              <a:rPr lang="sl-SI" sz="1200" b="1" dirty="0" err="1" smtClean="0">
                <a:solidFill>
                  <a:srgbClr val="935A07"/>
                </a:solidFill>
                <a:ea typeface="Arial" panose="020B0604020202020204" pitchFamily="34" charset="0"/>
              </a:rPr>
              <a:t>Investment</a:t>
            </a:r>
            <a:r>
              <a:rPr lang="sl-SI" sz="1200" b="1" dirty="0" smtClean="0">
                <a:solidFill>
                  <a:srgbClr val="935A07"/>
                </a:solidFill>
                <a:ea typeface="Arial" panose="020B0604020202020204" pitchFamily="34" charset="0"/>
              </a:rPr>
              <a:t> = GRANT </a:t>
            </a:r>
            <a:r>
              <a:rPr lang="sl-SI" sz="1000" dirty="0" smtClean="0">
                <a:solidFill>
                  <a:srgbClr val="935A07"/>
                </a:solidFill>
                <a:ea typeface="Arial" panose="020B0604020202020204" pitchFamily="34" charset="0"/>
              </a:rPr>
              <a:t>(100% </a:t>
            </a:r>
            <a:r>
              <a:rPr lang="sl-SI" sz="1000" dirty="0" err="1" smtClean="0">
                <a:solidFill>
                  <a:srgbClr val="935A07"/>
                </a:solidFill>
                <a:ea typeface="Arial" panose="020B0604020202020204" pitchFamily="34" charset="0"/>
              </a:rPr>
              <a:t>donation</a:t>
            </a:r>
            <a:r>
              <a:rPr lang="sl-SI" sz="1000" dirty="0" smtClean="0">
                <a:solidFill>
                  <a:srgbClr val="935A07"/>
                </a:solidFill>
                <a:ea typeface="Arial" panose="020B0604020202020204" pitchFamily="34" charset="0"/>
              </a:rPr>
              <a:t>)</a:t>
            </a:r>
            <a:endParaRPr lang="sl-SI" sz="1000" dirty="0">
              <a:solidFill>
                <a:srgbClr val="935A07"/>
              </a:solidFill>
              <a:ea typeface="Arial" panose="020B0604020202020204" pitchFamily="34" charset="0"/>
            </a:endParaRPr>
          </a:p>
        </p:txBody>
      </p:sp>
      <p:sp>
        <p:nvSpPr>
          <p:cNvPr id="19" name="Rectangle 18"/>
          <p:cNvSpPr/>
          <p:nvPr/>
        </p:nvSpPr>
        <p:spPr>
          <a:xfrm>
            <a:off x="3470008" y="3022691"/>
            <a:ext cx="4572000" cy="276999"/>
          </a:xfrm>
          <a:prstGeom prst="rect">
            <a:avLst/>
          </a:prstGeom>
        </p:spPr>
        <p:txBody>
          <a:bodyPr>
            <a:spAutoFit/>
          </a:bodyPr>
          <a:lstStyle/>
          <a:p>
            <a:pPr marL="457200" algn="just">
              <a:spcAft>
                <a:spcPts val="0"/>
              </a:spcAft>
            </a:pPr>
            <a:r>
              <a:rPr lang="sl-SI" sz="1200" b="1" dirty="0" err="1" smtClean="0">
                <a:solidFill>
                  <a:srgbClr val="935A07"/>
                </a:solidFill>
                <a:ea typeface="Arial" panose="020B0604020202020204" pitchFamily="34" charset="0"/>
              </a:rPr>
              <a:t>Investment</a:t>
            </a:r>
            <a:r>
              <a:rPr lang="sl-SI" sz="1200" b="1" dirty="0" smtClean="0">
                <a:solidFill>
                  <a:srgbClr val="935A07"/>
                </a:solidFill>
                <a:ea typeface="Arial" panose="020B0604020202020204" pitchFamily="34" charset="0"/>
              </a:rPr>
              <a:t> = LOAN </a:t>
            </a:r>
            <a:r>
              <a:rPr lang="sl-SI" sz="1000" dirty="0" smtClean="0">
                <a:solidFill>
                  <a:srgbClr val="935A07"/>
                </a:solidFill>
                <a:ea typeface="Arial" panose="020B0604020202020204" pitchFamily="34" charset="0"/>
              </a:rPr>
              <a:t>(30 </a:t>
            </a:r>
            <a:r>
              <a:rPr lang="sl-SI" sz="1000" dirty="0" err="1" smtClean="0">
                <a:solidFill>
                  <a:srgbClr val="935A07"/>
                </a:solidFill>
                <a:ea typeface="Arial" panose="020B0604020202020204" pitchFamily="34" charset="0"/>
              </a:rPr>
              <a:t>years</a:t>
            </a:r>
            <a:r>
              <a:rPr lang="sl-SI" sz="1000" dirty="0" smtClean="0">
                <a:solidFill>
                  <a:srgbClr val="935A07"/>
                </a:solidFill>
                <a:ea typeface="Arial" panose="020B0604020202020204" pitchFamily="34" charset="0"/>
              </a:rPr>
              <a:t>; </a:t>
            </a:r>
            <a:r>
              <a:rPr lang="sl-SI" sz="1000" dirty="0" err="1" smtClean="0">
                <a:solidFill>
                  <a:srgbClr val="935A07"/>
                </a:solidFill>
                <a:ea typeface="Arial" panose="020B0604020202020204" pitchFamily="34" charset="0"/>
              </a:rPr>
              <a:t>fixed</a:t>
            </a:r>
            <a:r>
              <a:rPr lang="sl-SI" sz="1000" dirty="0" smtClean="0">
                <a:solidFill>
                  <a:srgbClr val="935A07"/>
                </a:solidFill>
                <a:ea typeface="Arial" panose="020B0604020202020204" pitchFamily="34" charset="0"/>
              </a:rPr>
              <a:t> </a:t>
            </a:r>
            <a:r>
              <a:rPr lang="sl-SI" sz="1000" dirty="0" err="1" smtClean="0">
                <a:solidFill>
                  <a:srgbClr val="935A07"/>
                </a:solidFill>
                <a:ea typeface="Arial" panose="020B0604020202020204" pitchFamily="34" charset="0"/>
              </a:rPr>
              <a:t>intrest</a:t>
            </a:r>
            <a:r>
              <a:rPr lang="sl-SI" sz="1000" dirty="0" smtClean="0">
                <a:solidFill>
                  <a:srgbClr val="935A07"/>
                </a:solidFill>
                <a:ea typeface="Arial" panose="020B0604020202020204" pitchFamily="34" charset="0"/>
              </a:rPr>
              <a:t> </a:t>
            </a:r>
            <a:r>
              <a:rPr lang="sl-SI" sz="1000" dirty="0" err="1" smtClean="0">
                <a:solidFill>
                  <a:srgbClr val="935A07"/>
                </a:solidFill>
                <a:ea typeface="Arial" panose="020B0604020202020204" pitchFamily="34" charset="0"/>
              </a:rPr>
              <a:t>rate</a:t>
            </a:r>
            <a:r>
              <a:rPr lang="sl-SI" sz="1000" dirty="0" smtClean="0">
                <a:solidFill>
                  <a:srgbClr val="935A07"/>
                </a:solidFill>
                <a:ea typeface="Arial" panose="020B0604020202020204" pitchFamily="34" charset="0"/>
              </a:rPr>
              <a:t> 0,7%)</a:t>
            </a:r>
            <a:endParaRPr lang="sl-SI" sz="1000" dirty="0">
              <a:solidFill>
                <a:srgbClr val="935A07"/>
              </a:solidFill>
              <a:ea typeface="Arial" panose="020B0604020202020204" pitchFamily="34" charset="0"/>
            </a:endParaRPr>
          </a:p>
        </p:txBody>
      </p:sp>
    </p:spTree>
    <p:extLst>
      <p:ext uri="{BB962C8B-B14F-4D97-AF65-F5344CB8AC3E}">
        <p14:creationId xmlns:p14="http://schemas.microsoft.com/office/powerpoint/2010/main" val="1372863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426664"/>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Net</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present</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value</a:t>
            </a:r>
            <a:r>
              <a:rPr lang="sl-SI" sz="2500" b="1" kern="0" dirty="0">
                <a:solidFill>
                  <a:srgbClr val="889A00"/>
                </a:solidFill>
                <a:latin typeface="Calibri" panose="020F0502020204030204" pitchFamily="34" charset="0"/>
                <a:cs typeface="Calibri" panose="020F0502020204030204" pitchFamily="34" charset="0"/>
              </a:rPr>
              <a:t> (NPV)</a:t>
            </a:r>
          </a:p>
        </p:txBody>
      </p:sp>
      <p:cxnSp>
        <p:nvCxnSpPr>
          <p:cNvPr id="10" name="Straight Connector 10"/>
          <p:cNvCxnSpPr/>
          <p:nvPr/>
        </p:nvCxnSpPr>
        <p:spPr>
          <a:xfrm>
            <a:off x="200366" y="751565"/>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ela 1"/>
          <p:cNvGraphicFramePr>
            <a:graphicFrameLocks noGrp="1"/>
          </p:cNvGraphicFramePr>
          <p:nvPr>
            <p:extLst>
              <p:ext uri="{D42A27DB-BD31-4B8C-83A1-F6EECF244321}">
                <p14:modId xmlns:p14="http://schemas.microsoft.com/office/powerpoint/2010/main" val="107467462"/>
              </p:ext>
            </p:extLst>
          </p:nvPr>
        </p:nvGraphicFramePr>
        <p:xfrm>
          <a:off x="219086" y="3850015"/>
          <a:ext cx="6657169" cy="1097280"/>
        </p:xfrm>
        <a:graphic>
          <a:graphicData uri="http://schemas.openxmlformats.org/drawingml/2006/table">
            <a:tbl>
              <a:tblPr firstRow="1" firstCol="1" bandRow="1">
                <a:tableStyleId>{5C22544A-7EE6-4342-B048-85BDC9FD1C3A}</a:tableStyleId>
              </a:tblPr>
              <a:tblGrid>
                <a:gridCol w="2572330"/>
                <a:gridCol w="1021210"/>
                <a:gridCol w="1069290"/>
                <a:gridCol w="973129"/>
                <a:gridCol w="1021210"/>
              </a:tblGrid>
              <a:tr h="356093">
                <a:tc>
                  <a:txBody>
                    <a:bodyPr/>
                    <a:lstStyle/>
                    <a:p>
                      <a:pPr>
                        <a:spcAft>
                          <a:spcPts val="0"/>
                        </a:spcAft>
                      </a:pPr>
                      <a:r>
                        <a:rPr lang="en-GB" sz="1200" dirty="0">
                          <a:solidFill>
                            <a:schemeClr val="tx1"/>
                          </a:solidFill>
                          <a:effectLst/>
                          <a:latin typeface="Calibri" panose="020F0502020204030204" pitchFamily="34" charset="0"/>
                          <a:cs typeface="Calibri" panose="020F0502020204030204" pitchFamily="34" charset="0"/>
                        </a:rPr>
                        <a:t>Sludge treatment + disposal</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NPV </a:t>
                      </a:r>
                      <a:r>
                        <a:rPr lang="en-GB" sz="1200" dirty="0" smtClean="0">
                          <a:solidFill>
                            <a:schemeClr val="tx1"/>
                          </a:solidFill>
                          <a:effectLst/>
                          <a:latin typeface="Calibri" panose="020F0502020204030204" pitchFamily="34" charset="0"/>
                          <a:cs typeface="Calibri" panose="020F0502020204030204" pitchFamily="34" charset="0"/>
                        </a:rPr>
                        <a:t>O&amp;M</a:t>
                      </a:r>
                      <a:r>
                        <a:rPr lang="en-GB" sz="1200" dirty="0">
                          <a:solidFill>
                            <a:schemeClr val="tx1"/>
                          </a:solidFill>
                          <a:effectLst/>
                          <a:latin typeface="Calibri" panose="020F0502020204030204" pitchFamily="34" charset="0"/>
                          <a:cs typeface="Calibri" panose="020F0502020204030204" pitchFamily="34" charset="0"/>
                        </a:rPr>
                        <a:t> </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NPV Investment</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NPV </a:t>
                      </a:r>
                      <a:r>
                        <a:rPr lang="en-GB" sz="1200" dirty="0" smtClean="0">
                          <a:solidFill>
                            <a:schemeClr val="tx1"/>
                          </a:solidFill>
                          <a:effectLst/>
                          <a:latin typeface="Calibri" panose="020F0502020204030204" pitchFamily="34" charset="0"/>
                          <a:cs typeface="Calibri" panose="020F0502020204030204" pitchFamily="34" charset="0"/>
                        </a:rPr>
                        <a:t>Total</a:t>
                      </a:r>
                      <a:endParaRPr lang="sl-SI" sz="1200" dirty="0">
                        <a:solidFill>
                          <a:schemeClr val="tx1"/>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smtClean="0">
                          <a:solidFill>
                            <a:schemeClr val="tx1"/>
                          </a:solidFill>
                          <a:effectLst/>
                          <a:latin typeface="Calibri" panose="020F0502020204030204" pitchFamily="34" charset="0"/>
                          <a:cs typeface="Calibri" panose="020F0502020204030204" pitchFamily="34" charset="0"/>
                        </a:rPr>
                        <a:t>Ranking</a:t>
                      </a:r>
                      <a:r>
                        <a:rPr lang="en-GB" sz="1200" dirty="0">
                          <a:solidFill>
                            <a:schemeClr val="tx1"/>
                          </a:solidFill>
                          <a:effectLst/>
                          <a:latin typeface="Calibri" panose="020F0502020204030204" pitchFamily="34" charset="0"/>
                          <a:cs typeface="Calibri" panose="020F0502020204030204" pitchFamily="34" charset="0"/>
                        </a:rPr>
                        <a:t> </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r>
              <a:tr h="186500">
                <a:tc>
                  <a:txBody>
                    <a:bodyPr/>
                    <a:lstStyle/>
                    <a:p>
                      <a:pPr>
                        <a:spcAft>
                          <a:spcPts val="0"/>
                        </a:spcAft>
                      </a:pPr>
                      <a:r>
                        <a:rPr lang="en-GB" sz="1200" dirty="0" smtClean="0">
                          <a:solidFill>
                            <a:schemeClr val="tx1"/>
                          </a:solidFill>
                          <a:effectLst/>
                          <a:latin typeface="Calibri" panose="020F0502020204030204" pitchFamily="34" charset="0"/>
                          <a:cs typeface="Calibri" panose="020F0502020204030204" pitchFamily="34" charset="0"/>
                        </a:rPr>
                        <a:t>Reed beds + </a:t>
                      </a:r>
                      <a:r>
                        <a:rPr lang="en-GB" sz="1200" dirty="0" err="1" smtClean="0">
                          <a:solidFill>
                            <a:schemeClr val="tx1"/>
                          </a:solidFill>
                          <a:effectLst/>
                          <a:latin typeface="Calibri" panose="020F0502020204030204" pitchFamily="34" charset="0"/>
                          <a:cs typeface="Calibri" panose="020F0502020204030204" pitchFamily="34" charset="0"/>
                        </a:rPr>
                        <a:t>biosolids</a:t>
                      </a:r>
                      <a:r>
                        <a:rPr lang="en-GB" sz="1200" dirty="0" smtClean="0">
                          <a:solidFill>
                            <a:schemeClr val="tx1"/>
                          </a:solidFill>
                          <a:effectLst/>
                          <a:latin typeface="Calibri" panose="020F0502020204030204" pitchFamily="34" charset="0"/>
                          <a:cs typeface="Calibri" panose="020F0502020204030204" pitchFamily="34" charset="0"/>
                        </a:rPr>
                        <a:t> </a:t>
                      </a:r>
                      <a:r>
                        <a:rPr lang="en-GB" sz="1200" dirty="0" smtClean="0">
                          <a:solidFill>
                            <a:schemeClr val="tx1"/>
                          </a:solidFill>
                          <a:effectLst/>
                          <a:latin typeface="Calibri" panose="020F0502020204030204" pitchFamily="34" charset="0"/>
                          <a:cs typeface="Calibri" panose="020F0502020204030204" pitchFamily="34" charset="0"/>
                        </a:rPr>
                        <a:t>use</a:t>
                      </a:r>
                      <a:endParaRPr lang="sl-SI" sz="1200" dirty="0" smtClean="0">
                        <a:solidFill>
                          <a:schemeClr val="tx1"/>
                        </a:solidFill>
                        <a:effectLst/>
                        <a:latin typeface="Calibri" panose="020F0502020204030204" pitchFamily="34" charset="0"/>
                        <a:cs typeface="Calibri" panose="020F0502020204030204" pitchFamily="34" charset="0"/>
                      </a:endParaRPr>
                    </a:p>
                    <a:p>
                      <a:pPr>
                        <a:spcAft>
                          <a:spcPts val="0"/>
                        </a:spcAft>
                      </a:pP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smtClean="0">
                          <a:solidFill>
                            <a:schemeClr val="tx1"/>
                          </a:solidFill>
                          <a:effectLst/>
                          <a:latin typeface="Calibri" panose="020F0502020204030204" pitchFamily="34" charset="0"/>
                          <a:cs typeface="Calibri" panose="020F0502020204030204" pitchFamily="34" charset="0"/>
                        </a:rPr>
                        <a:t>-</a:t>
                      </a:r>
                      <a:r>
                        <a:rPr lang="sl-SI" sz="1200" dirty="0" smtClean="0">
                          <a:solidFill>
                            <a:schemeClr val="tx1"/>
                          </a:solidFill>
                          <a:effectLst/>
                          <a:latin typeface="Calibri" panose="020F0502020204030204" pitchFamily="34" charset="0"/>
                          <a:cs typeface="Calibri" panose="020F0502020204030204" pitchFamily="34" charset="0"/>
                        </a:rPr>
                        <a:t>68.897</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dirty="0" smtClean="0">
                          <a:solidFill>
                            <a:schemeClr val="tx1"/>
                          </a:solidFill>
                          <a:effectLst/>
                          <a:latin typeface="Calibri" panose="020F0502020204030204" pitchFamily="34" charset="0"/>
                          <a:cs typeface="Calibri" panose="020F0502020204030204" pitchFamily="34" charset="0"/>
                        </a:rPr>
                        <a:t>-</a:t>
                      </a:r>
                      <a:r>
                        <a:rPr lang="sl-SI" sz="1200" dirty="0" smtClean="0">
                          <a:solidFill>
                            <a:schemeClr val="tx1"/>
                          </a:solidFill>
                          <a:effectLst/>
                          <a:latin typeface="Calibri" panose="020F0502020204030204" pitchFamily="34" charset="0"/>
                          <a:cs typeface="Calibri" panose="020F0502020204030204" pitchFamily="34" charset="0"/>
                        </a:rPr>
                        <a:t>262.626</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dirty="0">
                          <a:solidFill>
                            <a:schemeClr val="tx1"/>
                          </a:solidFill>
                          <a:effectLst/>
                          <a:latin typeface="Calibri" panose="020F0502020204030204" pitchFamily="34" charset="0"/>
                          <a:cs typeface="Calibri" panose="020F0502020204030204" pitchFamily="34" charset="0"/>
                        </a:rPr>
                        <a:t>-</a:t>
                      </a:r>
                      <a:r>
                        <a:rPr lang="en-GB" sz="1200" dirty="0" smtClean="0">
                          <a:solidFill>
                            <a:schemeClr val="tx1"/>
                          </a:solidFill>
                          <a:effectLst/>
                          <a:latin typeface="Calibri" panose="020F0502020204030204" pitchFamily="34" charset="0"/>
                          <a:cs typeface="Calibri" panose="020F0502020204030204" pitchFamily="34" charset="0"/>
                        </a:rPr>
                        <a:t>3</a:t>
                      </a:r>
                      <a:r>
                        <a:rPr lang="sl-SI" sz="1200" dirty="0" smtClean="0">
                          <a:solidFill>
                            <a:schemeClr val="tx1"/>
                          </a:solidFill>
                          <a:effectLst/>
                          <a:latin typeface="Calibri" panose="020F0502020204030204" pitchFamily="34" charset="0"/>
                          <a:cs typeface="Calibri" panose="020F0502020204030204" pitchFamily="34" charset="0"/>
                        </a:rPr>
                        <a:t>88.807</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b="1" dirty="0">
                          <a:solidFill>
                            <a:schemeClr val="tx1"/>
                          </a:solidFill>
                          <a:effectLst/>
                          <a:latin typeface="Calibri" panose="020F0502020204030204" pitchFamily="34" charset="0"/>
                          <a:cs typeface="Calibri" panose="020F0502020204030204" pitchFamily="34" charset="0"/>
                        </a:rPr>
                        <a:t>2</a:t>
                      </a:r>
                      <a:endParaRPr lang="sl-SI" sz="12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6893">
                <a:tc gridSpan="3">
                  <a:txBody>
                    <a:bodyPr/>
                    <a:lstStyle/>
                    <a:p>
                      <a:pPr>
                        <a:spcAft>
                          <a:spcPts val="0"/>
                        </a:spcAft>
                      </a:pPr>
                      <a:r>
                        <a:rPr lang="sl-SI" sz="1200" dirty="0" smtClean="0">
                          <a:solidFill>
                            <a:schemeClr val="tx1"/>
                          </a:solidFill>
                          <a:effectLst/>
                          <a:latin typeface="Calibri" panose="020F0502020204030204" pitchFamily="34" charset="0"/>
                          <a:ea typeface="Arial"/>
                          <a:cs typeface="Calibri" panose="020F0502020204030204" pitchFamily="34" charset="0"/>
                        </a:rPr>
                        <a:t>*</a:t>
                      </a:r>
                      <a:r>
                        <a:rPr lang="sl-SI" sz="1200" dirty="0" err="1" smtClean="0">
                          <a:solidFill>
                            <a:schemeClr val="tx1"/>
                          </a:solidFill>
                          <a:effectLst/>
                          <a:latin typeface="Calibri" panose="020F0502020204030204" pitchFamily="34" charset="0"/>
                          <a:ea typeface="Arial"/>
                          <a:cs typeface="Calibri" panose="020F0502020204030204" pitchFamily="34" charset="0"/>
                        </a:rPr>
                        <a:t>Sludge</a:t>
                      </a:r>
                      <a:r>
                        <a:rPr lang="sl-SI" sz="1200" dirty="0" smtClean="0">
                          <a:solidFill>
                            <a:schemeClr val="tx1"/>
                          </a:solidFill>
                          <a:effectLst/>
                          <a:latin typeface="Calibri" panose="020F0502020204030204" pitchFamily="34" charset="0"/>
                          <a:ea typeface="Arial"/>
                          <a:cs typeface="Calibri" panose="020F0502020204030204" pitchFamily="34" charset="0"/>
                        </a:rPr>
                        <a:t> </a:t>
                      </a:r>
                      <a:r>
                        <a:rPr lang="sl-SI" sz="1200" dirty="0" err="1" smtClean="0">
                          <a:solidFill>
                            <a:schemeClr val="tx1"/>
                          </a:solidFill>
                          <a:effectLst/>
                          <a:latin typeface="Calibri" panose="020F0502020204030204" pitchFamily="34" charset="0"/>
                          <a:ea typeface="Arial"/>
                          <a:cs typeface="Calibri" panose="020F0502020204030204" pitchFamily="34" charset="0"/>
                        </a:rPr>
                        <a:t>pumping</a:t>
                      </a:r>
                      <a:r>
                        <a:rPr lang="sl-SI" sz="1200" dirty="0" smtClean="0">
                          <a:solidFill>
                            <a:schemeClr val="tx1"/>
                          </a:solidFill>
                          <a:effectLst/>
                          <a:latin typeface="Calibri" panose="020F0502020204030204" pitchFamily="34" charset="0"/>
                          <a:ea typeface="Arial"/>
                          <a:cs typeface="Calibri" panose="020F0502020204030204" pitchFamily="34" charset="0"/>
                        </a:rPr>
                        <a:t> </a:t>
                      </a:r>
                      <a:r>
                        <a:rPr lang="sl-SI" sz="1200" dirty="0" err="1" smtClean="0">
                          <a:solidFill>
                            <a:schemeClr val="tx1"/>
                          </a:solidFill>
                          <a:effectLst/>
                          <a:latin typeface="Calibri" panose="020F0502020204030204" pitchFamily="34" charset="0"/>
                          <a:ea typeface="Arial"/>
                          <a:cs typeface="Calibri" panose="020F0502020204030204" pitchFamily="34" charset="0"/>
                        </a:rPr>
                        <a:t>and</a:t>
                      </a:r>
                      <a:r>
                        <a:rPr lang="sl-SI" sz="1200" dirty="0" smtClean="0">
                          <a:solidFill>
                            <a:schemeClr val="tx1"/>
                          </a:solidFill>
                          <a:effectLst/>
                          <a:latin typeface="Calibri" panose="020F0502020204030204" pitchFamily="34" charset="0"/>
                          <a:ea typeface="Arial"/>
                          <a:cs typeface="Calibri" panose="020F0502020204030204" pitchFamily="34" charset="0"/>
                        </a:rPr>
                        <a:t> transport to </a:t>
                      </a:r>
                      <a:r>
                        <a:rPr lang="sl-SI" sz="1200" dirty="0" err="1" smtClean="0">
                          <a:solidFill>
                            <a:schemeClr val="tx1"/>
                          </a:solidFill>
                          <a:effectLst/>
                          <a:latin typeface="Calibri" panose="020F0502020204030204" pitchFamily="34" charset="0"/>
                          <a:ea typeface="Arial"/>
                          <a:cs typeface="Calibri" panose="020F0502020204030204" pitchFamily="34" charset="0"/>
                        </a:rPr>
                        <a:t>the</a:t>
                      </a:r>
                      <a:r>
                        <a:rPr lang="sl-SI" sz="1200" dirty="0" smtClean="0">
                          <a:solidFill>
                            <a:schemeClr val="tx1"/>
                          </a:solidFill>
                          <a:effectLst/>
                          <a:latin typeface="Calibri" panose="020F0502020204030204" pitchFamily="34" charset="0"/>
                          <a:ea typeface="Arial"/>
                          <a:cs typeface="Calibri" panose="020F0502020204030204" pitchFamily="34" charset="0"/>
                        </a:rPr>
                        <a:t> central WWTP (3% </a:t>
                      </a:r>
                      <a:r>
                        <a:rPr lang="sl-SI" sz="1200" dirty="0" err="1" smtClean="0">
                          <a:solidFill>
                            <a:schemeClr val="tx1"/>
                          </a:solidFill>
                          <a:effectLst/>
                          <a:latin typeface="Calibri" panose="020F0502020204030204" pitchFamily="34" charset="0"/>
                          <a:ea typeface="Arial"/>
                          <a:cs typeface="Calibri" panose="020F0502020204030204" pitchFamily="34" charset="0"/>
                        </a:rPr>
                        <a:t>dry</a:t>
                      </a:r>
                      <a:r>
                        <a:rPr lang="sl-SI" sz="1200" dirty="0" smtClean="0">
                          <a:solidFill>
                            <a:schemeClr val="tx1"/>
                          </a:solidFill>
                          <a:effectLst/>
                          <a:latin typeface="Calibri" panose="020F0502020204030204" pitchFamily="34" charset="0"/>
                          <a:ea typeface="Arial"/>
                          <a:cs typeface="Calibri" panose="020F0502020204030204" pitchFamily="34" charset="0"/>
                        </a:rPr>
                        <a:t> </a:t>
                      </a:r>
                      <a:r>
                        <a:rPr lang="sl-SI" sz="1200" dirty="0" err="1" smtClean="0">
                          <a:solidFill>
                            <a:schemeClr val="tx1"/>
                          </a:solidFill>
                          <a:effectLst/>
                          <a:latin typeface="Calibri" panose="020F0502020204030204" pitchFamily="34" charset="0"/>
                          <a:ea typeface="Arial"/>
                          <a:cs typeface="Calibri" panose="020F0502020204030204" pitchFamily="34" charset="0"/>
                        </a:rPr>
                        <a:t>content</a:t>
                      </a:r>
                      <a:r>
                        <a:rPr lang="sl-SI" sz="1200" dirty="0" smtClean="0">
                          <a:solidFill>
                            <a:schemeClr val="tx1"/>
                          </a:solidFill>
                          <a:effectLst/>
                          <a:latin typeface="Calibri" panose="020F0502020204030204" pitchFamily="34" charset="0"/>
                          <a:ea typeface="Arial"/>
                          <a:cs typeface="Calibri" panose="020F0502020204030204" pitchFamily="34" charset="0"/>
                        </a:rPr>
                        <a:t>)</a:t>
                      </a:r>
                    </a:p>
                    <a:p>
                      <a:pPr>
                        <a:spcAft>
                          <a:spcPts val="0"/>
                        </a:spcAft>
                      </a:pP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r">
                        <a:spcAft>
                          <a:spcPts val="0"/>
                        </a:spcAft>
                      </a:pP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r">
                        <a:spcAft>
                          <a:spcPts val="0"/>
                        </a:spcAft>
                      </a:pP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dirty="0" smtClean="0">
                          <a:solidFill>
                            <a:schemeClr val="tx1"/>
                          </a:solidFill>
                          <a:effectLst/>
                          <a:latin typeface="Calibri" panose="020F0502020204030204" pitchFamily="34" charset="0"/>
                          <a:cs typeface="Calibri" panose="020F0502020204030204" pitchFamily="34" charset="0"/>
                        </a:rPr>
                        <a:t>-</a:t>
                      </a:r>
                      <a:r>
                        <a:rPr lang="sl-SI" sz="1200" dirty="0" smtClean="0">
                          <a:solidFill>
                            <a:schemeClr val="tx1"/>
                          </a:solidFill>
                          <a:effectLst/>
                          <a:latin typeface="Calibri" panose="020F0502020204030204" pitchFamily="34" charset="0"/>
                          <a:cs typeface="Calibri" panose="020F0502020204030204" pitchFamily="34" charset="0"/>
                        </a:rPr>
                        <a:t>109.286</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b="1" dirty="0">
                          <a:solidFill>
                            <a:schemeClr val="tx1"/>
                          </a:solidFill>
                          <a:effectLst/>
                          <a:latin typeface="Calibri" panose="020F0502020204030204" pitchFamily="34" charset="0"/>
                          <a:cs typeface="Calibri" panose="020F0502020204030204" pitchFamily="34" charset="0"/>
                        </a:rPr>
                        <a:t>1</a:t>
                      </a:r>
                      <a:endParaRPr lang="sl-SI" sz="12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PoljeZBesedilom 2"/>
          <p:cNvSpPr txBox="1"/>
          <p:nvPr/>
        </p:nvSpPr>
        <p:spPr>
          <a:xfrm>
            <a:off x="212189" y="3573016"/>
            <a:ext cx="4011595" cy="276999"/>
          </a:xfrm>
          <a:prstGeom prst="rect">
            <a:avLst/>
          </a:prstGeom>
          <a:noFill/>
        </p:spPr>
        <p:txBody>
          <a:bodyPr wrap="square" rtlCol="0">
            <a:spAutoFit/>
          </a:bodyPr>
          <a:lstStyle/>
          <a:p>
            <a:pPr eaLnBrk="0" fontAlgn="base" hangingPunct="0">
              <a:spcBef>
                <a:spcPct val="0"/>
              </a:spcBef>
              <a:spcAft>
                <a:spcPct val="0"/>
              </a:spcAft>
            </a:pPr>
            <a:r>
              <a:rPr lang="en-US" sz="1200" dirty="0">
                <a:latin typeface="Calibri" panose="020F0502020204030204" pitchFamily="34" charset="0"/>
                <a:cs typeface="Calibri" panose="020F0502020204030204" pitchFamily="34" charset="0"/>
              </a:rPr>
              <a:t>Comparison of different sludge handling scenarios</a:t>
            </a:r>
            <a:endParaRPr lang="sl-SI" sz="1200" dirty="0">
              <a:solidFill>
                <a:srgbClr val="000000"/>
              </a:solidFill>
              <a:latin typeface="Calibri" panose="020F0502020204030204" pitchFamily="34" charset="0"/>
              <a:cs typeface="Calibri" panose="020F0502020204030204" pitchFamily="34" charset="0"/>
            </a:endParaRPr>
          </a:p>
        </p:txBody>
      </p:sp>
      <p:sp>
        <p:nvSpPr>
          <p:cNvPr id="4" name="Pravokotnik 3"/>
          <p:cNvSpPr/>
          <p:nvPr/>
        </p:nvSpPr>
        <p:spPr>
          <a:xfrm>
            <a:off x="323528" y="2281226"/>
            <a:ext cx="4320480" cy="1169551"/>
          </a:xfrm>
          <a:prstGeom prst="rect">
            <a:avLst/>
          </a:prstGeom>
        </p:spPr>
        <p:txBody>
          <a:bodyPr wrap="square">
            <a:spAutoFit/>
          </a:bodyPr>
          <a:lstStyle/>
          <a:p>
            <a:pPr eaLnBrk="0" fontAlgn="base" hangingPunct="0">
              <a:spcBef>
                <a:spcPct val="0"/>
              </a:spcBef>
              <a:spcAft>
                <a:spcPct val="0"/>
              </a:spcAft>
            </a:pPr>
            <a:r>
              <a:rPr lang="en-GB" sz="1400" dirty="0">
                <a:solidFill>
                  <a:srgbClr val="000000"/>
                </a:solidFill>
                <a:latin typeface="Calibri" panose="020F0502020204030204" pitchFamily="34" charset="0"/>
                <a:cs typeface="Calibri" panose="020F0502020204030204" pitchFamily="34" charset="0"/>
              </a:rPr>
              <a:t>NPV takes into account:</a:t>
            </a:r>
            <a:endParaRPr lang="sl-SI" sz="14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400" dirty="0">
                <a:solidFill>
                  <a:srgbClr val="000000"/>
                </a:solidFill>
                <a:latin typeface="Calibri" panose="020F0502020204030204" pitchFamily="34" charset="0"/>
                <a:cs typeface="Calibri" panose="020F0502020204030204" pitchFamily="34" charset="0"/>
              </a:rPr>
              <a:t>The average economic life</a:t>
            </a:r>
            <a:r>
              <a:rPr lang="sl-SI" sz="1400" dirty="0">
                <a:solidFill>
                  <a:srgbClr val="000000"/>
                </a:solidFill>
                <a:latin typeface="Calibri" panose="020F0502020204030204" pitchFamily="34" charset="0"/>
                <a:cs typeface="Calibri" panose="020F0502020204030204" pitchFamily="34" charset="0"/>
              </a:rPr>
              <a:t> is </a:t>
            </a:r>
            <a:r>
              <a:rPr lang="en-GB" sz="1400" dirty="0">
                <a:solidFill>
                  <a:srgbClr val="000000"/>
                </a:solidFill>
                <a:latin typeface="Calibri" panose="020F0502020204030204" pitchFamily="34" charset="0"/>
                <a:cs typeface="Calibri" panose="020F0502020204030204" pitchFamily="34" charset="0"/>
              </a:rPr>
              <a:t>30 years;</a:t>
            </a:r>
            <a:endParaRPr lang="sl-SI" sz="14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400" dirty="0">
                <a:solidFill>
                  <a:srgbClr val="000000"/>
                </a:solidFill>
                <a:latin typeface="Calibri" panose="020F0502020204030204" pitchFamily="34" charset="0"/>
                <a:cs typeface="Calibri" panose="020F0502020204030204" pitchFamily="34" charset="0"/>
              </a:rPr>
              <a:t>Initial investment costs;</a:t>
            </a:r>
            <a:endParaRPr lang="sl-SI" sz="14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400" dirty="0">
                <a:solidFill>
                  <a:srgbClr val="000000"/>
                </a:solidFill>
                <a:latin typeface="Calibri" panose="020F0502020204030204" pitchFamily="34" charset="0"/>
                <a:cs typeface="Calibri" panose="020F0502020204030204" pitchFamily="34" charset="0"/>
              </a:rPr>
              <a:t>Operational and maintenance costs;</a:t>
            </a:r>
            <a:endParaRPr lang="sl-SI" sz="14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400" dirty="0">
                <a:solidFill>
                  <a:srgbClr val="000000"/>
                </a:solidFill>
                <a:latin typeface="Calibri" panose="020F0502020204030204" pitchFamily="34" charset="0"/>
                <a:cs typeface="Calibri" panose="020F0502020204030204" pitchFamily="34" charset="0"/>
              </a:rPr>
              <a:t>The real discount rate applied is 4%.</a:t>
            </a:r>
            <a:endParaRPr lang="sl-SI" sz="1400" dirty="0">
              <a:solidFill>
                <a:srgbClr val="000000"/>
              </a:solidFill>
              <a:latin typeface="Calibri" panose="020F0502020204030204" pitchFamily="34" charset="0"/>
              <a:cs typeface="Calibri" panose="020F0502020204030204" pitchFamily="34" charset="0"/>
            </a:endParaRPr>
          </a:p>
        </p:txBody>
      </p:sp>
      <p:sp>
        <p:nvSpPr>
          <p:cNvPr id="5" name="Pravokotnik 4"/>
          <p:cNvSpPr/>
          <p:nvPr/>
        </p:nvSpPr>
        <p:spPr>
          <a:xfrm>
            <a:off x="258039" y="5003981"/>
            <a:ext cx="5310336" cy="261610"/>
          </a:xfrm>
          <a:prstGeom prst="rect">
            <a:avLst/>
          </a:prstGeom>
        </p:spPr>
        <p:txBody>
          <a:bodyPr wrap="square">
            <a:spAutoFit/>
          </a:bodyPr>
          <a:lstStyle/>
          <a:p>
            <a:r>
              <a:rPr lang="en-US" sz="1100" dirty="0">
                <a:latin typeface="Calibri" panose="020F0502020204030204" pitchFamily="34" charset="0"/>
                <a:cs typeface="Calibri" panose="020F0502020204030204" pitchFamily="34" charset="0"/>
              </a:rPr>
              <a:t>*The costs don’t include costs of sludge treatment and handling on central WWTP</a:t>
            </a:r>
            <a:endParaRPr lang="sl-SI" sz="1100" dirty="0">
              <a:latin typeface="Calibri" panose="020F0502020204030204" pitchFamily="34" charset="0"/>
              <a:cs typeface="Calibri" panose="020F0502020204030204" pitchFamily="34" charset="0"/>
            </a:endParaRPr>
          </a:p>
        </p:txBody>
      </p:sp>
      <p:sp>
        <p:nvSpPr>
          <p:cNvPr id="6" name="Pravokotnik 5"/>
          <p:cNvSpPr/>
          <p:nvPr/>
        </p:nvSpPr>
        <p:spPr>
          <a:xfrm>
            <a:off x="200366" y="968544"/>
            <a:ext cx="5742384" cy="27699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Different scenarios of accumulated sludge in </a:t>
            </a:r>
            <a:r>
              <a:rPr lang="en-US" sz="1200" dirty="0" err="1">
                <a:latin typeface="Calibri" panose="020F0502020204030204" pitchFamily="34" charset="0"/>
                <a:cs typeface="Calibri" panose="020F0502020204030204" pitchFamily="34" charset="0"/>
              </a:rPr>
              <a:t>Imhoff</a:t>
            </a:r>
            <a:r>
              <a:rPr lang="en-US" sz="1200" dirty="0">
                <a:latin typeface="Calibri" panose="020F0502020204030204" pitchFamily="34" charset="0"/>
                <a:cs typeface="Calibri" panose="020F0502020204030204" pitchFamily="34" charset="0"/>
              </a:rPr>
              <a:t> tank (1.900 PE)</a:t>
            </a:r>
            <a:endParaRPr lang="sl-SI" sz="1200" dirty="0">
              <a:latin typeface="Calibri" panose="020F0502020204030204" pitchFamily="34" charset="0"/>
              <a:cs typeface="Calibri" panose="020F0502020204030204" pitchFamily="34" charset="0"/>
            </a:endParaRPr>
          </a:p>
        </p:txBody>
      </p:sp>
      <p:graphicFrame>
        <p:nvGraphicFramePr>
          <p:cNvPr id="8" name="Tabela 7"/>
          <p:cNvGraphicFramePr>
            <a:graphicFrameLocks noGrp="1"/>
          </p:cNvGraphicFramePr>
          <p:nvPr>
            <p:extLst>
              <p:ext uri="{D42A27DB-BD31-4B8C-83A1-F6EECF244321}">
                <p14:modId xmlns:p14="http://schemas.microsoft.com/office/powerpoint/2010/main" val="3995624068"/>
              </p:ext>
            </p:extLst>
          </p:nvPr>
        </p:nvGraphicFramePr>
        <p:xfrm>
          <a:off x="219087" y="1245543"/>
          <a:ext cx="6657168" cy="967605"/>
        </p:xfrm>
        <a:graphic>
          <a:graphicData uri="http://schemas.openxmlformats.org/drawingml/2006/table">
            <a:tbl>
              <a:tblPr firstRow="1" firstCol="1" bandRow="1">
                <a:tableStyleId>{5C22544A-7EE6-4342-B048-85BDC9FD1C3A}</a:tableStyleId>
              </a:tblPr>
              <a:tblGrid>
                <a:gridCol w="2218828"/>
                <a:gridCol w="2218828"/>
                <a:gridCol w="2219512"/>
              </a:tblGrid>
              <a:tr h="193521">
                <a:tc>
                  <a:txBody>
                    <a:bodyPr/>
                    <a:lstStyle/>
                    <a:p>
                      <a:pPr algn="ctr">
                        <a:spcAft>
                          <a:spcPts val="0"/>
                        </a:spcAft>
                      </a:pPr>
                      <a:r>
                        <a:rPr lang="en-US" sz="1200" dirty="0">
                          <a:solidFill>
                            <a:schemeClr val="tx1"/>
                          </a:solidFill>
                          <a:effectLst/>
                          <a:latin typeface="Calibri" panose="020F0502020204030204" pitchFamily="34" charset="0"/>
                          <a:cs typeface="Calibri" panose="020F0502020204030204" pitchFamily="34" charset="0"/>
                        </a:rPr>
                        <a:t>% of dry matter content</a:t>
                      </a:r>
                      <a:endParaRPr lang="sl-SI" sz="14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200" dirty="0">
                          <a:solidFill>
                            <a:schemeClr val="tx1"/>
                          </a:solidFill>
                          <a:effectLst/>
                          <a:latin typeface="Calibri" panose="020F0502020204030204" pitchFamily="34" charset="0"/>
                          <a:cs typeface="Calibri" panose="020F0502020204030204" pitchFamily="34" charset="0"/>
                        </a:rPr>
                        <a:t>Accumulate sludge (m</a:t>
                      </a:r>
                      <a:r>
                        <a:rPr lang="en-US" sz="1200" baseline="30000" dirty="0">
                          <a:solidFill>
                            <a:schemeClr val="tx1"/>
                          </a:solidFill>
                          <a:effectLst/>
                          <a:latin typeface="Calibri" panose="020F0502020204030204" pitchFamily="34" charset="0"/>
                          <a:cs typeface="Calibri" panose="020F0502020204030204" pitchFamily="34" charset="0"/>
                        </a:rPr>
                        <a:t>3</a:t>
                      </a:r>
                      <a:r>
                        <a:rPr lang="en-US" sz="1200" dirty="0">
                          <a:solidFill>
                            <a:schemeClr val="tx1"/>
                          </a:solidFill>
                          <a:effectLst/>
                          <a:latin typeface="Calibri" panose="020F0502020204030204" pitchFamily="34" charset="0"/>
                          <a:cs typeface="Calibri" panose="020F0502020204030204" pitchFamily="34" charset="0"/>
                        </a:rPr>
                        <a:t>/Y)</a:t>
                      </a:r>
                      <a:endParaRPr lang="sl-SI" sz="14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spcAft>
                          <a:spcPts val="0"/>
                        </a:spcAft>
                      </a:pPr>
                      <a:r>
                        <a:rPr lang="en-US" sz="1200" dirty="0">
                          <a:solidFill>
                            <a:schemeClr val="tx1"/>
                          </a:solidFill>
                          <a:effectLst/>
                          <a:latin typeface="Calibri" panose="020F0502020204030204" pitchFamily="34" charset="0"/>
                          <a:cs typeface="Calibri" panose="020F0502020204030204" pitchFamily="34" charset="0"/>
                        </a:rPr>
                        <a:t>Estimated costs (€/Y)</a:t>
                      </a:r>
                      <a:endParaRPr lang="sl-SI" sz="14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193521">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2</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dirty="0">
                          <a:solidFill>
                            <a:schemeClr val="tx1"/>
                          </a:solidFill>
                          <a:effectLst/>
                          <a:latin typeface="Calibri" panose="020F0502020204030204" pitchFamily="34" charset="0"/>
                          <a:cs typeface="Calibri" panose="020F0502020204030204" pitchFamily="34" charset="0"/>
                        </a:rPr>
                        <a:t>942</a:t>
                      </a:r>
                      <a:endParaRPr lang="sl-SI" sz="14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9.440</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3521">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3</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628</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6.320</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3521">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4</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dirty="0">
                          <a:solidFill>
                            <a:schemeClr val="tx1"/>
                          </a:solidFill>
                          <a:effectLst/>
                          <a:latin typeface="Calibri" panose="020F0502020204030204" pitchFamily="34" charset="0"/>
                          <a:cs typeface="Calibri" panose="020F0502020204030204" pitchFamily="34" charset="0"/>
                        </a:rPr>
                        <a:t>471</a:t>
                      </a:r>
                      <a:endParaRPr lang="sl-SI" sz="14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4.720</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3521">
                <a:tc>
                  <a:txBody>
                    <a:bodyPr/>
                    <a:lstStyle/>
                    <a:p>
                      <a:pPr algn="ctr">
                        <a:spcAft>
                          <a:spcPts val="0"/>
                        </a:spcAft>
                      </a:pPr>
                      <a:r>
                        <a:rPr lang="en-US" sz="1200" dirty="0">
                          <a:solidFill>
                            <a:schemeClr val="tx1"/>
                          </a:solidFill>
                          <a:effectLst/>
                          <a:latin typeface="Calibri" panose="020F0502020204030204" pitchFamily="34" charset="0"/>
                          <a:cs typeface="Calibri" panose="020F0502020204030204" pitchFamily="34" charset="0"/>
                        </a:rPr>
                        <a:t>5</a:t>
                      </a:r>
                      <a:endParaRPr lang="sl-SI" sz="14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a:solidFill>
                            <a:schemeClr val="tx1"/>
                          </a:solidFill>
                          <a:effectLst/>
                          <a:latin typeface="Calibri" panose="020F0502020204030204" pitchFamily="34" charset="0"/>
                          <a:cs typeface="Calibri" panose="020F0502020204030204" pitchFamily="34" charset="0"/>
                        </a:rPr>
                        <a:t>377</a:t>
                      </a:r>
                      <a:endParaRPr lang="sl-SI" sz="140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dirty="0">
                          <a:solidFill>
                            <a:schemeClr val="tx1"/>
                          </a:solidFill>
                          <a:effectLst/>
                          <a:latin typeface="Calibri" panose="020F0502020204030204" pitchFamily="34" charset="0"/>
                          <a:cs typeface="Calibri" panose="020F0502020204030204" pitchFamily="34" charset="0"/>
                        </a:rPr>
                        <a:t>3.760</a:t>
                      </a:r>
                      <a:endParaRPr lang="sl-SI" sz="14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6" name="Pravokotnik 15"/>
          <p:cNvSpPr/>
          <p:nvPr/>
        </p:nvSpPr>
        <p:spPr>
          <a:xfrm>
            <a:off x="4611630" y="5612152"/>
            <a:ext cx="4320480" cy="1169551"/>
          </a:xfrm>
          <a:prstGeom prst="rect">
            <a:avLst/>
          </a:prstGeom>
        </p:spPr>
        <p:txBody>
          <a:bodyPr wrap="square">
            <a:spAutoFit/>
          </a:bodyPr>
          <a:lstStyle/>
          <a:p>
            <a:r>
              <a:rPr lang="sl-SI" sz="1400" dirty="0">
                <a:latin typeface="Calibri" panose="020F0502020204030204" pitchFamily="34" charset="0"/>
                <a:cs typeface="Calibri" panose="020F0502020204030204" pitchFamily="34" charset="0"/>
              </a:rPr>
              <a:t>S</a:t>
            </a:r>
            <a:r>
              <a:rPr lang="en-GB" sz="1400" dirty="0" err="1">
                <a:latin typeface="Calibri" panose="020F0502020204030204" pitchFamily="34" charset="0"/>
                <a:cs typeface="Calibri" panose="020F0502020204030204" pitchFamily="34" charset="0"/>
              </a:rPr>
              <a:t>ludge</a:t>
            </a:r>
            <a:r>
              <a:rPr lang="en-GB" sz="1400"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transfer to central WWTP was not a feasible option at that </a:t>
            </a:r>
            <a:r>
              <a:rPr lang="en-GB" sz="1400" dirty="0">
                <a:latin typeface="Calibri" panose="020F0502020204030204" pitchFamily="34" charset="0"/>
                <a:cs typeface="Calibri" panose="020F0502020204030204" pitchFamily="34" charset="0"/>
              </a:rPr>
              <a:t>time.</a:t>
            </a:r>
            <a:r>
              <a:rPr lang="sl-SI"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The </a:t>
            </a:r>
            <a:r>
              <a:rPr lang="en-US" sz="1400" dirty="0">
                <a:latin typeface="Calibri" panose="020F0502020204030204" pitchFamily="34" charset="0"/>
                <a:cs typeface="Calibri" panose="020F0502020204030204" pitchFamily="34" charset="0"/>
              </a:rPr>
              <a:t>quest for a sustainable solution was imminent. Only feasible alternative options should be adequately considered in the feasibility analysis. </a:t>
            </a:r>
            <a:endParaRPr lang="sl-SI" sz="1400" dirty="0">
              <a:latin typeface="Calibri" panose="020F0502020204030204" pitchFamily="34" charset="0"/>
              <a:cs typeface="Calibri" panose="020F0502020204030204" pitchFamily="34" charset="0"/>
            </a:endParaRPr>
          </a:p>
          <a:p>
            <a:endParaRPr lang="sl-SI" sz="1400" dirty="0">
              <a:latin typeface="Calibri" panose="020F0502020204030204" pitchFamily="34" charset="0"/>
              <a:cs typeface="Calibri" panose="020F0502020204030204" pitchFamily="34" charset="0"/>
            </a:endParaRPr>
          </a:p>
        </p:txBody>
      </p:sp>
      <p:sp>
        <p:nvSpPr>
          <p:cNvPr id="24" name="Desna puščica 23"/>
          <p:cNvSpPr/>
          <p:nvPr/>
        </p:nvSpPr>
        <p:spPr>
          <a:xfrm rot="5400000">
            <a:off x="1297306" y="5374462"/>
            <a:ext cx="482384" cy="413716"/>
          </a:xfrm>
          <a:prstGeom prst="rightArrow">
            <a:avLst/>
          </a:prstGeom>
          <a:solidFill>
            <a:srgbClr val="A6CE39"/>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5" name="Pravokotnik 24"/>
          <p:cNvSpPr/>
          <p:nvPr/>
        </p:nvSpPr>
        <p:spPr>
          <a:xfrm>
            <a:off x="344068" y="5897049"/>
            <a:ext cx="3384376" cy="738664"/>
          </a:xfrm>
          <a:prstGeom prst="rect">
            <a:avLst/>
          </a:prstGeom>
        </p:spPr>
        <p:txBody>
          <a:bodyPr wrap="square">
            <a:spAutoFit/>
          </a:bodyPr>
          <a:lstStyle/>
          <a:p>
            <a:r>
              <a:rPr lang="en-GB" sz="1400" dirty="0" smtClean="0">
                <a:latin typeface="Calibri" panose="020F0502020204030204" pitchFamily="34" charset="0"/>
                <a:cs typeface="Calibri" panose="020F0502020204030204" pitchFamily="34" charset="0"/>
              </a:rPr>
              <a:t>Ranking </a:t>
            </a:r>
            <a:r>
              <a:rPr lang="en-GB" sz="1400" dirty="0">
                <a:latin typeface="Calibri" panose="020F0502020204030204" pitchFamily="34" charset="0"/>
                <a:cs typeface="Calibri" panose="020F0502020204030204" pitchFamily="34" charset="0"/>
              </a:rPr>
              <a:t>options </a:t>
            </a:r>
            <a:r>
              <a:rPr lang="en-GB" sz="1400" dirty="0" smtClean="0">
                <a:latin typeface="Calibri" panose="020F0502020204030204" pitchFamily="34" charset="0"/>
                <a:cs typeface="Calibri" panose="020F0502020204030204" pitchFamily="34" charset="0"/>
              </a:rPr>
              <a:t>by </a:t>
            </a:r>
            <a:r>
              <a:rPr lang="en-GB" sz="1400" dirty="0">
                <a:latin typeface="Calibri" panose="020F0502020204030204" pitchFamily="34" charset="0"/>
                <a:cs typeface="Calibri" panose="020F0502020204030204" pitchFamily="34" charset="0"/>
              </a:rPr>
              <a:t>NPV showed that sludge transfer to central WWTP would be a cheaper </a:t>
            </a:r>
            <a:r>
              <a:rPr lang="en-GB" sz="1400" dirty="0" smtClean="0">
                <a:latin typeface="Calibri" panose="020F0502020204030204" pitchFamily="34" charset="0"/>
                <a:cs typeface="Calibri" panose="020F0502020204030204" pitchFamily="34" charset="0"/>
              </a:rPr>
              <a:t>option</a:t>
            </a:r>
            <a:r>
              <a:rPr lang="sl-SI"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sp>
        <p:nvSpPr>
          <p:cNvPr id="14" name="Desna puščica 23"/>
          <p:cNvSpPr/>
          <p:nvPr/>
        </p:nvSpPr>
        <p:spPr>
          <a:xfrm>
            <a:off x="3883002" y="5917960"/>
            <a:ext cx="482384" cy="413716"/>
          </a:xfrm>
          <a:prstGeom prst="rightArrow">
            <a:avLst/>
          </a:prstGeom>
          <a:solidFill>
            <a:srgbClr val="A6CE39"/>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364061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426664"/>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Factors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impacting</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decision-making</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process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6" y="751565"/>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0366" y="908720"/>
            <a:ext cx="7254552" cy="4031873"/>
          </a:xfrm>
          <a:prstGeom prst="rect">
            <a:avLst/>
          </a:prstGeom>
        </p:spPr>
        <p:txBody>
          <a:bodyPr wrap="square">
            <a:spAutoFit/>
          </a:bodyPr>
          <a:lstStyle/>
          <a:p>
            <a:pPr algn="just">
              <a:spcAft>
                <a:spcPts val="0"/>
              </a:spcAft>
            </a:pPr>
            <a:r>
              <a:rPr lang="en-US" sz="1600" dirty="0">
                <a:solidFill>
                  <a:srgbClr val="000000"/>
                </a:solidFill>
                <a:latin typeface="Calibri" panose="020F0502020204030204" pitchFamily="34" charset="0"/>
                <a:ea typeface="Arial" panose="020B0604020202020204" pitchFamily="34" charset="0"/>
              </a:rPr>
              <a:t>In the decision-making process, the financial criteria impacting selection of reed beds for treatment of sludge from small WWTP (below 2.000 PE) over other options (transport of the sludge to the central WWTP) are:</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WWTP capacity – impacting sludge volume;</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Technology – affecting sludge volume, sludge characteristics and sludge storage capacity;</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Distance (km) and topography from small WWTP to the centralized WWTP - impacting the costs of transport;</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Vehicle ownership (does public utility owns vehicles and also use them for other services or has to order a service for sludge pumping);</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WWTP ownership – if both small and central WWTP falls under the same public service, the in-house costs are usually cheaper than external costs charged to a client from another municipality. </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Costs of transportation and other fees;</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CAPEX and OPEX of sludge treatment;</a:t>
            </a:r>
            <a:endParaRPr lang="sl-SI" sz="1600" dirty="0">
              <a:solidFill>
                <a:srgbClr val="000000"/>
              </a:solidFill>
              <a:latin typeface="Arial" panose="020B0604020202020204" pitchFamily="34" charset="0"/>
              <a:ea typeface="Arial" panose="020B060402020202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rPr>
              <a:t>Potential revenues derived from </a:t>
            </a:r>
            <a:r>
              <a:rPr lang="en-US" sz="1600" dirty="0" err="1">
                <a:solidFill>
                  <a:srgbClr val="000000"/>
                </a:solidFill>
                <a:latin typeface="Calibri" panose="020F0502020204030204" pitchFamily="34" charset="0"/>
                <a:ea typeface="Arial" panose="020B0604020202020204" pitchFamily="34" charset="0"/>
              </a:rPr>
              <a:t>biosolids</a:t>
            </a:r>
            <a:r>
              <a:rPr lang="en-US" sz="1600" dirty="0">
                <a:solidFill>
                  <a:srgbClr val="000000"/>
                </a:solidFill>
                <a:latin typeface="Calibri" panose="020F0502020204030204" pitchFamily="34" charset="0"/>
                <a:ea typeface="Arial" panose="020B0604020202020204" pitchFamily="34" charset="0"/>
              </a:rPr>
              <a:t> use.</a:t>
            </a:r>
            <a:endParaRPr lang="sl-SI" sz="1600" dirty="0">
              <a:solidFill>
                <a:srgbClr val="000000"/>
              </a:solidFill>
              <a:latin typeface="Arial" panose="020B0604020202020204" pitchFamily="34" charset="0"/>
              <a:ea typeface="Arial" panose="020B0604020202020204" pitchFamily="34" charset="0"/>
            </a:endParaRPr>
          </a:p>
        </p:txBody>
      </p:sp>
      <p:sp>
        <p:nvSpPr>
          <p:cNvPr id="9" name="Rectangle 8"/>
          <p:cNvSpPr/>
          <p:nvPr/>
        </p:nvSpPr>
        <p:spPr>
          <a:xfrm>
            <a:off x="827584" y="5120643"/>
            <a:ext cx="7344816" cy="1077218"/>
          </a:xfrm>
          <a:prstGeom prst="rect">
            <a:avLst/>
          </a:prstGeom>
          <a:ln>
            <a:solidFill>
              <a:srgbClr val="92D050"/>
            </a:solidFill>
          </a:ln>
        </p:spPr>
        <p:txBody>
          <a:bodyPr wrap="square">
            <a:spAutoFit/>
          </a:bodyPr>
          <a:lstStyle/>
          <a:p>
            <a:pPr algn="just">
              <a:spcAft>
                <a:spcPts val="0"/>
              </a:spcAft>
            </a:pPr>
            <a:r>
              <a:rPr lang="en-US" sz="1600" b="1" dirty="0">
                <a:solidFill>
                  <a:srgbClr val="92D050"/>
                </a:solidFill>
                <a:latin typeface="Calibri" panose="020F0502020204030204" pitchFamily="34" charset="0"/>
                <a:ea typeface="Arial" panose="020B0604020202020204" pitchFamily="34" charset="0"/>
              </a:rPr>
              <a:t>At the moment O&amp;M costs of public utility for the whole WWTP (not only RB) with sewerage system are much lower (3.600 €/Y) than estimated O&amp;M costs for RB (3.984 €/Y) because this study also takes into the account labor costs, replacement cost and </a:t>
            </a:r>
            <a:r>
              <a:rPr lang="en-US" sz="1600" b="1" dirty="0" err="1">
                <a:solidFill>
                  <a:srgbClr val="92D050"/>
                </a:solidFill>
                <a:latin typeface="Calibri" panose="020F0502020204030204" pitchFamily="34" charset="0"/>
                <a:ea typeface="Arial" panose="020B0604020202020204" pitchFamily="34" charset="0"/>
              </a:rPr>
              <a:t>biosolids</a:t>
            </a:r>
            <a:r>
              <a:rPr lang="en-US" sz="1600" b="1" dirty="0">
                <a:solidFill>
                  <a:srgbClr val="92D050"/>
                </a:solidFill>
                <a:latin typeface="Calibri" panose="020F0502020204030204" pitchFamily="34" charset="0"/>
                <a:ea typeface="Arial" panose="020B0604020202020204" pitchFamily="34" charset="0"/>
              </a:rPr>
              <a:t> reuse. Public utility is not having this kind of cost at the </a:t>
            </a:r>
            <a:r>
              <a:rPr lang="en-US" sz="1600" b="1" dirty="0" smtClean="0">
                <a:solidFill>
                  <a:srgbClr val="92D050"/>
                </a:solidFill>
                <a:latin typeface="Calibri" panose="020F0502020204030204" pitchFamily="34" charset="0"/>
                <a:ea typeface="Arial" panose="020B0604020202020204" pitchFamily="34" charset="0"/>
              </a:rPr>
              <a:t>moment.</a:t>
            </a:r>
            <a:endParaRPr lang="sl-SI" sz="1600" b="1" dirty="0">
              <a:solidFill>
                <a:srgbClr val="92D05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652730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sl-SI" sz="3375" b="1" dirty="0">
                <a:solidFill>
                  <a:srgbClr val="FFFFFF"/>
                </a:solidFill>
              </a:rPr>
              <a:t>DIRECT AND INDIRECT BENEFITS</a:t>
            </a:r>
            <a:endParaRPr lang="en-US" sz="3375" b="1" dirty="0">
              <a:solidFill>
                <a:srgbClr val="FFFFFF"/>
              </a:solidFill>
            </a:endParaRPr>
          </a:p>
        </p:txBody>
      </p:sp>
    </p:spTree>
    <p:extLst>
      <p:ext uri="{BB962C8B-B14F-4D97-AF65-F5344CB8AC3E}">
        <p14:creationId xmlns:p14="http://schemas.microsoft.com/office/powerpoint/2010/main" val="1338416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Direct</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benefits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 name="PoljeZBesedilom 1"/>
          <p:cNvSpPr txBox="1"/>
          <p:nvPr/>
        </p:nvSpPr>
        <p:spPr>
          <a:xfrm>
            <a:off x="172306" y="1731661"/>
            <a:ext cx="8078947" cy="2585323"/>
          </a:xfrm>
          <a:prstGeom prst="rect">
            <a:avLst/>
          </a:prstGeom>
          <a:noFill/>
        </p:spPr>
        <p:txBody>
          <a:bodyPr wrap="square" rtlCol="0">
            <a:spAutoFit/>
          </a:bodyPr>
          <a:lstStyle/>
          <a:p>
            <a:pPr marL="285750" indent="-285750" eaLnBrk="0" fontAlgn="base" hangingPunct="0">
              <a:spcBef>
                <a:spcPct val="0"/>
              </a:spcBef>
              <a:spcAft>
                <a:spcPct val="0"/>
              </a:spcAft>
              <a:buClr>
                <a:srgbClr val="889A00"/>
              </a:buClr>
              <a:buFont typeface="Wingdings" panose="05000000000000000000" pitchFamily="2" charset="2"/>
              <a:buChar char="v"/>
            </a:pPr>
            <a:r>
              <a:rPr lang="sl-SI" dirty="0" err="1" smtClean="0">
                <a:solidFill>
                  <a:srgbClr val="889A00"/>
                </a:solidFill>
                <a:latin typeface="Calibri" panose="020F0502020204030204" pitchFamily="34" charset="0"/>
                <a:cs typeface="Calibri" panose="020F0502020204030204" pitchFamily="34" charset="0"/>
              </a:rPr>
              <a:t>Reduced</a:t>
            </a:r>
            <a:r>
              <a:rPr lang="sl-SI" dirty="0" smtClean="0">
                <a:solidFill>
                  <a:srgbClr val="889A00"/>
                </a:solidFill>
                <a:latin typeface="Calibri" panose="020F0502020204030204" pitchFamily="34" charset="0"/>
                <a:cs typeface="Calibri" panose="020F0502020204030204" pitchFamily="34" charset="0"/>
              </a:rPr>
              <a:t> </a:t>
            </a:r>
            <a:r>
              <a:rPr lang="sl-SI" dirty="0" err="1">
                <a:solidFill>
                  <a:srgbClr val="889A00"/>
                </a:solidFill>
                <a:latin typeface="Calibri" panose="020F0502020204030204" pitchFamily="34" charset="0"/>
                <a:cs typeface="Calibri" panose="020F0502020204030204" pitchFamily="34" charset="0"/>
              </a:rPr>
              <a:t>s</a:t>
            </a:r>
            <a:r>
              <a:rPr lang="sl-SI" dirty="0" err="1" smtClean="0">
                <a:solidFill>
                  <a:srgbClr val="889A00"/>
                </a:solidFill>
                <a:latin typeface="Calibri" panose="020F0502020204030204" pitchFamily="34" charset="0"/>
                <a:cs typeface="Calibri" panose="020F0502020204030204" pitchFamily="34" charset="0"/>
              </a:rPr>
              <a:t>ludge</a:t>
            </a:r>
            <a:r>
              <a:rPr lang="sl-SI" dirty="0" smtClean="0">
                <a:solidFill>
                  <a:srgbClr val="889A00"/>
                </a:solidFill>
                <a:latin typeface="Calibri" panose="020F0502020204030204" pitchFamily="34" charset="0"/>
                <a:cs typeface="Calibri" panose="020F0502020204030204" pitchFamily="34" charset="0"/>
              </a:rPr>
              <a:t> </a:t>
            </a:r>
            <a:r>
              <a:rPr lang="sl-SI" dirty="0" err="1" smtClean="0">
                <a:solidFill>
                  <a:srgbClr val="889A00"/>
                </a:solidFill>
                <a:latin typeface="Calibri" panose="020F0502020204030204" pitchFamily="34" charset="0"/>
                <a:cs typeface="Calibri" panose="020F0502020204030204" pitchFamily="34" charset="0"/>
              </a:rPr>
              <a:t>volume</a:t>
            </a:r>
            <a:r>
              <a:rPr lang="sl-SI" dirty="0" smtClean="0">
                <a:solidFill>
                  <a:srgbClr val="889A00"/>
                </a:solidFill>
                <a:latin typeface="Calibri" panose="020F0502020204030204" pitchFamily="34" charset="0"/>
                <a:cs typeface="Calibri" panose="020F0502020204030204" pitchFamily="34" charset="0"/>
              </a:rPr>
              <a:t> </a:t>
            </a:r>
          </a:p>
          <a:p>
            <a:pPr eaLnBrk="0" fontAlgn="base" hangingPunct="0">
              <a:spcBef>
                <a:spcPct val="0"/>
              </a:spcBef>
              <a:spcAft>
                <a:spcPct val="0"/>
              </a:spcAft>
              <a:buClr>
                <a:srgbClr val="889A00"/>
              </a:buClr>
            </a:pPr>
            <a:r>
              <a:rPr lang="en-US" dirty="0" smtClean="0">
                <a:latin typeface="Calibri" panose="020F0502020204030204" pitchFamily="34" charset="0"/>
                <a:cs typeface="Calibri" panose="020F0502020204030204" pitchFamily="34" charset="0"/>
              </a:rPr>
              <a:t>RBs </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en-US" dirty="0" smtClean="0">
                <a:latin typeface="Calibri" panose="020F0502020204030204" pitchFamily="34" charset="0"/>
                <a:cs typeface="Calibri" panose="020F0502020204030204" pitchFamily="34" charset="0"/>
              </a:rPr>
              <a:t>18.850 </a:t>
            </a:r>
            <a:r>
              <a:rPr lang="en-US" dirty="0">
                <a:latin typeface="Calibri" panose="020F0502020204030204" pitchFamily="34" charset="0"/>
                <a:cs typeface="Calibri" panose="020F0502020204030204" pitchFamily="34" charset="0"/>
              </a:rPr>
              <a:t>TSS kg/Y </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en-US" dirty="0" smtClean="0">
                <a:latin typeface="Calibri" panose="020F0502020204030204" pitchFamily="34" charset="0"/>
                <a:cs typeface="Calibri" panose="020F0502020204030204" pitchFamily="34" charset="0"/>
              </a:rPr>
              <a:t>40 </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into </a:t>
            </a:r>
            <a:r>
              <a:rPr lang="en-US" dirty="0">
                <a:latin typeface="Calibri" panose="020F0502020204030204" pitchFamily="34" charset="0"/>
                <a:cs typeface="Calibri" panose="020F0502020204030204" pitchFamily="34" charset="0"/>
              </a:rPr>
              <a:t>CO</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through microbiological activity</a:t>
            </a:r>
            <a:r>
              <a:rPr lang="en-US" dirty="0" smtClean="0">
                <a:latin typeface="Calibri" panose="020F0502020204030204" pitchFamily="34" charset="0"/>
                <a:cs typeface="Calibri" panose="020F0502020204030204" pitchFamily="34" charset="0"/>
              </a:rPr>
              <a:t>,</a:t>
            </a:r>
            <a:endParaRPr lang="sl-SI" dirty="0" smtClean="0">
              <a:latin typeface="Calibri" panose="020F0502020204030204" pitchFamily="34" charset="0"/>
              <a:cs typeface="Calibri" panose="020F0502020204030204" pitchFamily="34" charset="0"/>
            </a:endParaRPr>
          </a:p>
          <a:p>
            <a:pPr eaLnBrk="0" fontAlgn="base" hangingPunct="0">
              <a:spcBef>
                <a:spcPct val="0"/>
              </a:spcBef>
              <a:spcAft>
                <a:spcPct val="0"/>
              </a:spcAft>
              <a:buClr>
                <a:srgbClr val="889A00"/>
              </a:buClr>
            </a:pPr>
            <a:r>
              <a:rPr lang="en-US" dirty="0" smtClean="0">
                <a:latin typeface="Calibri" panose="020F0502020204030204" pitchFamily="34" charset="0"/>
                <a:cs typeface="Calibri" panose="020F0502020204030204" pitchFamily="34" charset="0"/>
              </a:rPr>
              <a:t> </a:t>
            </a:r>
            <a:r>
              <a:rPr lang="sl-SI" dirty="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11.310 </a:t>
            </a:r>
            <a:r>
              <a:rPr lang="en-US" dirty="0">
                <a:latin typeface="Calibri" panose="020F0502020204030204" pitchFamily="34" charset="0"/>
                <a:cs typeface="Calibri" panose="020F0502020204030204" pitchFamily="34" charset="0"/>
              </a:rPr>
              <a:t>TSS kg/Y remains on the reed bed. </a:t>
            </a:r>
            <a:endParaRPr lang="sl-SI" dirty="0" smtClean="0">
              <a:latin typeface="Calibri" panose="020F0502020204030204" pitchFamily="34" charset="0"/>
              <a:cs typeface="Calibri" panose="020F0502020204030204" pitchFamily="34" charset="0"/>
            </a:endParaRPr>
          </a:p>
          <a:p>
            <a:pPr lvl="0" eaLnBrk="0" fontAlgn="base" hangingPunct="0">
              <a:spcBef>
                <a:spcPct val="0"/>
              </a:spcBef>
              <a:spcAft>
                <a:spcPct val="0"/>
              </a:spcAft>
              <a:buClr>
                <a:srgbClr val="889A00"/>
              </a:buClr>
            </a:pPr>
            <a:r>
              <a:rPr lang="sl-SI" dirty="0" smtClean="0">
                <a:latin typeface="Calibri" panose="020F0502020204030204" pitchFamily="34" charset="0"/>
                <a:cs typeface="Calibri" panose="020F0502020204030204" pitchFamily="34" charset="0"/>
              </a:rPr>
              <a:t>            </a:t>
            </a:r>
            <a:r>
              <a:rPr lang="en-GB" dirty="0" smtClean="0">
                <a:latin typeface="Calibri" panose="020F0502020204030204" pitchFamily="34" charset="0"/>
                <a:cs typeface="Calibri" panose="020F0502020204030204" pitchFamily="34" charset="0"/>
              </a:rPr>
              <a:t>Municipality </a:t>
            </a:r>
            <a:r>
              <a:rPr lang="en-GB" dirty="0">
                <a:latin typeface="Calibri" panose="020F0502020204030204" pitchFamily="34" charset="0"/>
                <a:cs typeface="Calibri" panose="020F0502020204030204" pitchFamily="34" charset="0"/>
              </a:rPr>
              <a:t>of </a:t>
            </a:r>
            <a:r>
              <a:rPr lang="en-GB" dirty="0" err="1">
                <a:latin typeface="Calibri" panose="020F0502020204030204" pitchFamily="34" charset="0"/>
                <a:cs typeface="Calibri" panose="020F0502020204030204" pitchFamily="34" charset="0"/>
              </a:rPr>
              <a:t>Kastelir</a:t>
            </a:r>
            <a:r>
              <a:rPr lang="en-GB" dirty="0">
                <a:latin typeface="Calibri" panose="020F0502020204030204" pitchFamily="34" charset="0"/>
                <a:cs typeface="Calibri" panose="020F0502020204030204" pitchFamily="34" charset="0"/>
              </a:rPr>
              <a:t> - </a:t>
            </a:r>
            <a:r>
              <a:rPr lang="en-GB" dirty="0" err="1">
                <a:latin typeface="Calibri" panose="020F0502020204030204" pitchFamily="34" charset="0"/>
                <a:cs typeface="Calibri" panose="020F0502020204030204" pitchFamily="34" charset="0"/>
              </a:rPr>
              <a:t>Labinci</a:t>
            </a:r>
            <a:r>
              <a:rPr lang="en-GB" dirty="0">
                <a:latin typeface="Calibri" panose="020F0502020204030204" pitchFamily="34" charset="0"/>
                <a:cs typeface="Calibri" panose="020F0502020204030204" pitchFamily="34" charset="0"/>
              </a:rPr>
              <a:t> reduced sludge volume for more than </a:t>
            </a:r>
            <a:r>
              <a:rPr lang="en-GB" b="1" dirty="0">
                <a:latin typeface="Calibri" panose="020F0502020204030204" pitchFamily="34" charset="0"/>
                <a:cs typeface="Calibri" panose="020F0502020204030204" pitchFamily="34" charset="0"/>
              </a:rPr>
              <a:t>90</a:t>
            </a:r>
            <a:r>
              <a:rPr lang="en-GB" b="1" dirty="0" smtClean="0">
                <a:latin typeface="Calibri" panose="020F0502020204030204" pitchFamily="34" charset="0"/>
                <a:cs typeface="Calibri" panose="020F0502020204030204" pitchFamily="34" charset="0"/>
              </a:rPr>
              <a:t>%.</a:t>
            </a:r>
            <a:endParaRPr lang="sl-SI" b="1" dirty="0" smtClean="0">
              <a:latin typeface="Calibri" panose="020F0502020204030204" pitchFamily="34" charset="0"/>
              <a:cs typeface="Calibri" panose="020F0502020204030204" pitchFamily="34" charset="0"/>
            </a:endParaRPr>
          </a:p>
          <a:p>
            <a:pPr lvl="0" eaLnBrk="0" fontAlgn="base" hangingPunct="0">
              <a:spcBef>
                <a:spcPct val="0"/>
              </a:spcBef>
              <a:spcAft>
                <a:spcPct val="0"/>
              </a:spcAft>
              <a:buClr>
                <a:srgbClr val="889A00"/>
              </a:buClr>
            </a:pPr>
            <a:r>
              <a:rPr lang="en-GB" b="1" dirty="0" smtClean="0">
                <a:latin typeface="Calibri" panose="020F0502020204030204" pitchFamily="34" charset="0"/>
                <a:cs typeface="Calibri" panose="020F0502020204030204" pitchFamily="34" charset="0"/>
              </a:rPr>
              <a:t> </a:t>
            </a:r>
            <a:endParaRPr lang="sl-SI" b="1"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Clr>
                <a:srgbClr val="889A00"/>
              </a:buClr>
              <a:buFont typeface="Wingdings" panose="05000000000000000000" pitchFamily="2" charset="2"/>
              <a:buChar char="v"/>
            </a:pPr>
            <a:r>
              <a:rPr lang="sl-SI" dirty="0" err="1" smtClean="0">
                <a:solidFill>
                  <a:srgbClr val="889A00"/>
                </a:solidFill>
                <a:latin typeface="Calibri" panose="020F0502020204030204" pitchFamily="34" charset="0"/>
                <a:cs typeface="Calibri" panose="020F0502020204030204" pitchFamily="34" charset="0"/>
              </a:rPr>
              <a:t>Changes</a:t>
            </a:r>
            <a:r>
              <a:rPr lang="sl-SI" dirty="0" smtClean="0">
                <a:solidFill>
                  <a:srgbClr val="889A00"/>
                </a:solidFill>
                <a:latin typeface="Calibri" panose="020F0502020204030204" pitchFamily="34" charset="0"/>
                <a:cs typeface="Calibri" panose="020F0502020204030204" pitchFamily="34" charset="0"/>
              </a:rPr>
              <a:t> in </a:t>
            </a:r>
            <a:r>
              <a:rPr lang="sl-SI" dirty="0" err="1" smtClean="0">
                <a:solidFill>
                  <a:srgbClr val="889A00"/>
                </a:solidFill>
                <a:latin typeface="Calibri" panose="020F0502020204030204" pitchFamily="34" charset="0"/>
                <a:cs typeface="Calibri" panose="020F0502020204030204" pitchFamily="34" charset="0"/>
              </a:rPr>
              <a:t>operation</a:t>
            </a:r>
            <a:endParaRPr lang="sl-SI" dirty="0">
              <a:solidFill>
                <a:srgbClr val="889A00"/>
              </a:solidFill>
              <a:latin typeface="Calibri" panose="020F0502020204030204" pitchFamily="34" charset="0"/>
              <a:cs typeface="Calibri" panose="020F0502020204030204" pitchFamily="34" charset="0"/>
            </a:endParaRPr>
          </a:p>
          <a:p>
            <a:pPr eaLnBrk="0" fontAlgn="base" hangingPunct="0">
              <a:spcBef>
                <a:spcPct val="0"/>
              </a:spcBef>
              <a:spcAft>
                <a:spcPct val="0"/>
              </a:spcAft>
              <a:buClr>
                <a:srgbClr val="9AD515"/>
              </a:buClr>
            </a:pPr>
            <a:r>
              <a:rPr lang="sl-SI" dirty="0" smtClean="0">
                <a:solidFill>
                  <a:srgbClr val="000000"/>
                </a:solidFill>
                <a:latin typeface="Calibri" panose="020F0502020204030204" pitchFamily="34" charset="0"/>
                <a:cs typeface="Calibri" panose="020F0502020204030204" pitchFamily="34" charset="0"/>
                <a:sym typeface="Wingdings" panose="05000000000000000000" pitchFamily="2" charset="2"/>
              </a:rPr>
              <a:t>N</a:t>
            </a:r>
            <a:r>
              <a:rPr lang="en-US" dirty="0" smtClean="0">
                <a:latin typeface="Calibri" panose="020F0502020204030204" pitchFamily="34" charset="0"/>
                <a:cs typeface="Calibri" panose="020F0502020204030204" pitchFamily="34" charset="0"/>
              </a:rPr>
              <a:t>o </a:t>
            </a:r>
            <a:r>
              <a:rPr lang="en-US" dirty="0">
                <a:latin typeface="Calibri" panose="020F0502020204030204" pitchFamily="34" charset="0"/>
                <a:cs typeface="Calibri" panose="020F0502020204030204" pitchFamily="34" charset="0"/>
              </a:rPr>
              <a:t>longer a need to pump the sludge out of the </a:t>
            </a:r>
            <a:r>
              <a:rPr lang="en-US" dirty="0" err="1">
                <a:latin typeface="Calibri" panose="020F0502020204030204" pitchFamily="34" charset="0"/>
                <a:cs typeface="Calibri" panose="020F0502020204030204" pitchFamily="34" charset="0"/>
              </a:rPr>
              <a:t>Imhoff</a:t>
            </a:r>
            <a:r>
              <a:rPr lang="en-US" dirty="0">
                <a:latin typeface="Calibri" panose="020F0502020204030204" pitchFamily="34" charset="0"/>
                <a:cs typeface="Calibri" panose="020F0502020204030204" pitchFamily="34" charset="0"/>
              </a:rPr>
              <a:t> tank and transfer it to the central WWTP for further </a:t>
            </a:r>
            <a:r>
              <a:rPr lang="en-US" dirty="0" smtClean="0">
                <a:latin typeface="Calibri" panose="020F0502020204030204" pitchFamily="34" charset="0"/>
                <a:cs typeface="Calibri" panose="020F0502020204030204" pitchFamily="34" charset="0"/>
              </a:rPr>
              <a:t>treatment</a:t>
            </a:r>
            <a:r>
              <a:rPr lang="sl-SI" dirty="0" smtClean="0">
                <a:latin typeface="Calibri" panose="020F0502020204030204" pitchFamily="34" charset="0"/>
                <a:cs typeface="Calibri" panose="020F0502020204030204" pitchFamily="34" charset="0"/>
              </a:rPr>
              <a:t> (at </a:t>
            </a:r>
            <a:r>
              <a:rPr lang="sl-SI" dirty="0" err="1" smtClean="0">
                <a:latin typeface="Calibri" panose="020F0502020204030204" pitchFamily="34" charset="0"/>
                <a:cs typeface="Calibri" panose="020F0502020204030204" pitchFamily="34" charset="0"/>
              </a:rPr>
              <a:t>least</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five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times</a:t>
            </a:r>
            <a:r>
              <a:rPr lang="sl-SI" dirty="0" smtClean="0">
                <a:latin typeface="Calibri" panose="020F0502020204030204" pitchFamily="34" charset="0"/>
                <a:cs typeface="Calibri" panose="020F0502020204030204" pitchFamily="34" charset="0"/>
              </a:rPr>
              <a:t> per </a:t>
            </a:r>
            <a:r>
              <a:rPr lang="sl-SI" dirty="0" err="1" smtClean="0">
                <a:latin typeface="Calibri" panose="020F0502020204030204" pitchFamily="34" charset="0"/>
                <a:cs typeface="Calibri" panose="020F0502020204030204" pitchFamily="34" charset="0"/>
              </a:rPr>
              <a:t>year</a:t>
            </a:r>
            <a:r>
              <a:rPr lang="sl-SI" dirty="0" smtClean="0">
                <a:latin typeface="Calibri" panose="020F0502020204030204" pitchFamily="34" charset="0"/>
                <a:cs typeface="Calibri" panose="020F0502020204030204" pitchFamily="34" charset="0"/>
              </a:rPr>
              <a:t>)</a:t>
            </a:r>
            <a:endParaRPr lang="sl-SI" dirty="0" smtClean="0">
              <a:latin typeface="Calibri" panose="020F0502020204030204" pitchFamily="34" charset="0"/>
              <a:cs typeface="Calibri" panose="020F0502020204030204" pitchFamily="34" charset="0"/>
            </a:endParaRPr>
          </a:p>
          <a:p>
            <a:pPr eaLnBrk="0" fontAlgn="base" hangingPunct="0">
              <a:spcBef>
                <a:spcPct val="0"/>
              </a:spcBef>
              <a:spcAft>
                <a:spcPct val="0"/>
              </a:spcAft>
              <a:buClr>
                <a:srgbClr val="9AD515"/>
              </a:buClr>
            </a:pPr>
            <a:r>
              <a:rPr lang="sl-SI"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avoided costs of sludge transported in slurry tankers </a:t>
            </a:r>
            <a:r>
              <a:rPr lang="sl-SI"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6.320 </a:t>
            </a:r>
            <a:r>
              <a:rPr lang="en-US" b="1" dirty="0">
                <a:latin typeface="Calibri" panose="020F0502020204030204" pitchFamily="34" charset="0"/>
                <a:cs typeface="Calibri" panose="020F0502020204030204" pitchFamily="34" charset="0"/>
              </a:rPr>
              <a:t>€/Y. </a:t>
            </a:r>
            <a:endParaRPr lang="sl-SI" b="1" dirty="0">
              <a:solidFill>
                <a:srgbClr val="000000"/>
              </a:solidFill>
              <a:latin typeface="Calibri" panose="020F0502020204030204" pitchFamily="34" charset="0"/>
              <a:cs typeface="Calibri" panose="020F0502020204030204" pitchFamily="34" charset="0"/>
            </a:endParaRPr>
          </a:p>
        </p:txBody>
      </p:sp>
      <p:sp>
        <p:nvSpPr>
          <p:cNvPr id="3" name="Desna puščica 2"/>
          <p:cNvSpPr/>
          <p:nvPr/>
        </p:nvSpPr>
        <p:spPr>
          <a:xfrm>
            <a:off x="374193" y="2594851"/>
            <a:ext cx="432048" cy="216024"/>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Desna puščica 6"/>
          <p:cNvSpPr/>
          <p:nvPr/>
        </p:nvSpPr>
        <p:spPr>
          <a:xfrm>
            <a:off x="374193" y="4005064"/>
            <a:ext cx="432048" cy="216024"/>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oljeZBesedilom 3"/>
          <p:cNvSpPr txBox="1"/>
          <p:nvPr/>
        </p:nvSpPr>
        <p:spPr>
          <a:xfrm>
            <a:off x="266271" y="1151456"/>
            <a:ext cx="4680520" cy="369332"/>
          </a:xfrm>
          <a:prstGeom prst="rect">
            <a:avLst/>
          </a:prstGeom>
          <a:noFill/>
          <a:ln w="38100">
            <a:solidFill>
              <a:srgbClr val="92D050"/>
            </a:solidFill>
          </a:ln>
          <a:effectLst/>
        </p:spPr>
        <p:txBody>
          <a:bodyPr wrap="square" rtlCol="0">
            <a:spAutoFit/>
          </a:bodyPr>
          <a:lstStyle/>
          <a:p>
            <a:r>
              <a:rPr lang="sl-SI" dirty="0" err="1" smtClean="0">
                <a:latin typeface="Calibri" panose="020F0502020204030204" pitchFamily="34" charset="0"/>
                <a:cs typeface="Calibri" panose="020F0502020204030204" pitchFamily="34" charset="0"/>
              </a:rPr>
              <a:t>Reducing</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sludge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volume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pollutants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and</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costs</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p:txBody>
      </p:sp>
      <p:sp>
        <p:nvSpPr>
          <p:cNvPr id="4" name="Rectangle 3"/>
          <p:cNvSpPr/>
          <p:nvPr/>
        </p:nvSpPr>
        <p:spPr>
          <a:xfrm>
            <a:off x="266271" y="4663741"/>
            <a:ext cx="5169825" cy="1323439"/>
          </a:xfrm>
          <a:prstGeom prst="rect">
            <a:avLst/>
          </a:prstGeom>
          <a:ln>
            <a:solidFill>
              <a:srgbClr val="92D050"/>
            </a:solidFill>
          </a:ln>
        </p:spPr>
        <p:txBody>
          <a:bodyPr wrap="square">
            <a:spAutoFit/>
          </a:bodyPr>
          <a:lstStyle/>
          <a:p>
            <a:pPr algn="just">
              <a:spcAft>
                <a:spcPts val="0"/>
              </a:spcAft>
            </a:pPr>
            <a:r>
              <a:rPr lang="en-US" sz="1600" dirty="0">
                <a:solidFill>
                  <a:srgbClr val="000000"/>
                </a:solidFill>
                <a:latin typeface="Calibri" panose="020F0502020204030204" pitchFamily="34" charset="0"/>
                <a:ea typeface="Arial" panose="020B0604020202020204" pitchFamily="34" charset="0"/>
              </a:rPr>
              <a:t>Considering how much public utility spends for O&amp;M activities of the whole system consisting of CW and RB (3.600 €/Y), the estimated costs of collection and transfer (6.320 €/Y) to the central WWTP are considered to be significant. </a:t>
            </a:r>
            <a:endParaRPr lang="sl-SI" sz="1600" dirty="0">
              <a:solidFill>
                <a:srgbClr val="000000"/>
              </a:solidFill>
              <a:latin typeface="Arial" panose="020B0604020202020204" pitchFamily="34" charset="0"/>
              <a:ea typeface="Arial" panose="020B0604020202020204" pitchFamily="34" charset="0"/>
            </a:endParaRPr>
          </a:p>
        </p:txBody>
      </p:sp>
      <p:pic>
        <p:nvPicPr>
          <p:cNvPr id="5" name="Picture 4"/>
          <p:cNvPicPr>
            <a:picLocks noChangeAspect="1"/>
          </p:cNvPicPr>
          <p:nvPr/>
        </p:nvPicPr>
        <p:blipFill>
          <a:blip r:embed="rId3"/>
          <a:stretch>
            <a:fillRect/>
          </a:stretch>
        </p:blipFill>
        <p:spPr>
          <a:xfrm>
            <a:off x="6156176" y="4221088"/>
            <a:ext cx="2442665" cy="2436512"/>
          </a:xfrm>
          <a:prstGeom prst="rect">
            <a:avLst/>
          </a:prstGeom>
        </p:spPr>
      </p:pic>
      <p:sp>
        <p:nvSpPr>
          <p:cNvPr id="14" name="Rectangle 13"/>
          <p:cNvSpPr/>
          <p:nvPr/>
        </p:nvSpPr>
        <p:spPr>
          <a:xfrm>
            <a:off x="7569162" y="6381328"/>
            <a:ext cx="1561646" cy="215444"/>
          </a:xfrm>
          <a:prstGeom prst="rect">
            <a:avLst/>
          </a:prstGeom>
        </p:spPr>
        <p:txBody>
          <a:bodyPr wrap="none">
            <a:spAutoFit/>
          </a:bodyPr>
          <a:lstStyle/>
          <a:p>
            <a:pPr algn="r" eaLnBrk="0" fontAlgn="base" hangingPunct="0">
              <a:spcBef>
                <a:spcPct val="0"/>
              </a:spcBef>
              <a:spcAft>
                <a:spcPct val="0"/>
              </a:spcAft>
            </a:pPr>
            <a:r>
              <a:rPr lang="sl-SI" sz="800" dirty="0">
                <a:solidFill>
                  <a:srgbClr val="000000"/>
                </a:solidFill>
              </a:rPr>
              <a:t>(</a:t>
            </a:r>
            <a:r>
              <a:rPr lang="sl-SI" sz="800" dirty="0" err="1" smtClean="0">
                <a:solidFill>
                  <a:srgbClr val="000000"/>
                </a:solidFill>
              </a:rPr>
              <a:t>Source</a:t>
            </a:r>
            <a:r>
              <a:rPr lang="sl-SI" sz="800" dirty="0">
                <a:solidFill>
                  <a:srgbClr val="000000"/>
                </a:solidFill>
              </a:rPr>
              <a:t>: TILLEY et </a:t>
            </a:r>
            <a:r>
              <a:rPr lang="sl-SI" sz="800" dirty="0" err="1">
                <a:solidFill>
                  <a:srgbClr val="000000"/>
                </a:solidFill>
              </a:rPr>
              <a:t>al</a:t>
            </a:r>
            <a:r>
              <a:rPr lang="sl-SI" sz="800" dirty="0">
                <a:solidFill>
                  <a:srgbClr val="000000"/>
                </a:solidFill>
              </a:rPr>
              <a:t>. (2014</a:t>
            </a:r>
            <a:r>
              <a:rPr lang="sl-SI" sz="800" dirty="0" smtClean="0">
                <a:solidFill>
                  <a:srgbClr val="000000"/>
                </a:solidFill>
              </a:rPr>
              <a:t>))</a:t>
            </a:r>
            <a:endParaRPr lang="sl-SI" sz="800" dirty="0">
              <a:solidFill>
                <a:srgbClr val="000000"/>
              </a:solidFill>
            </a:endParaRPr>
          </a:p>
        </p:txBody>
      </p:sp>
    </p:spTree>
    <p:extLst>
      <p:ext uri="{BB962C8B-B14F-4D97-AF65-F5344CB8AC3E}">
        <p14:creationId xmlns:p14="http://schemas.microsoft.com/office/powerpoint/2010/main" val="475610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p:nvPr/>
        </p:nvSpPr>
        <p:spPr>
          <a:xfrm>
            <a:off x="179512" y="260648"/>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Indirect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benefits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9" name="PoljeZBesedilom 8"/>
          <p:cNvSpPr txBox="1"/>
          <p:nvPr/>
        </p:nvSpPr>
        <p:spPr>
          <a:xfrm>
            <a:off x="1" y="622385"/>
            <a:ext cx="9144000" cy="5909310"/>
          </a:xfrm>
          <a:prstGeom prst="rect">
            <a:avLst/>
          </a:prstGeom>
          <a:noFill/>
        </p:spPr>
        <p:txBody>
          <a:bodyPr wrap="square" rtlCol="0">
            <a:spAutoFit/>
          </a:bodyPr>
          <a:lstStyle/>
          <a:p>
            <a:pPr marL="285750" lvl="0" indent="-285750">
              <a:buClr>
                <a:srgbClr val="92D050"/>
              </a:buClr>
              <a:buFont typeface="Wingdings" panose="05000000000000000000" pitchFamily="2" charset="2"/>
              <a:buChar char="v"/>
            </a:pPr>
            <a:r>
              <a:rPr lang="en-US" dirty="0">
                <a:solidFill>
                  <a:srgbClr val="92D050"/>
                </a:solidFill>
                <a:latin typeface="Calibri" panose="020F0502020204030204" pitchFamily="34" charset="0"/>
                <a:cs typeface="Calibri" panose="020F0502020204030204" pitchFamily="34" charset="0"/>
              </a:rPr>
              <a:t>WWTP </a:t>
            </a:r>
            <a:r>
              <a:rPr lang="en-US" dirty="0" err="1">
                <a:solidFill>
                  <a:srgbClr val="92D050"/>
                </a:solidFill>
                <a:latin typeface="Calibri" panose="020F0502020204030204" pitchFamily="34" charset="0"/>
                <a:cs typeface="Calibri" panose="020F0502020204030204" pitchFamily="34" charset="0"/>
              </a:rPr>
              <a:t>Kastelir</a:t>
            </a:r>
            <a:r>
              <a:rPr lang="en-US" dirty="0">
                <a:solidFill>
                  <a:srgbClr val="92D050"/>
                </a:solidFill>
                <a:latin typeface="Calibri" panose="020F0502020204030204" pitchFamily="34" charset="0"/>
                <a:cs typeface="Calibri" panose="020F0502020204030204" pitchFamily="34" charset="0"/>
              </a:rPr>
              <a:t> was needed to protect public health and to prevent contamination of water </a:t>
            </a:r>
            <a:r>
              <a:rPr lang="en-US" dirty="0" smtClean="0">
                <a:solidFill>
                  <a:srgbClr val="92D050"/>
                </a:solidFill>
                <a:latin typeface="Calibri" panose="020F0502020204030204" pitchFamily="34" charset="0"/>
                <a:cs typeface="Calibri" panose="020F0502020204030204" pitchFamily="34" charset="0"/>
              </a:rPr>
              <a:t>sources</a:t>
            </a:r>
            <a:r>
              <a:rPr lang="sl-SI" dirty="0" smtClean="0">
                <a:solidFill>
                  <a:srgbClr val="92D050"/>
                </a:solidFill>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Protection</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of</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a:latin typeface="Calibri" panose="020F0502020204030204" pitchFamily="34" charset="0"/>
                <a:cs typeface="Calibri" panose="020F0502020204030204" pitchFamily="34" charset="0"/>
                <a:sym typeface="Wingdings" panose="05000000000000000000" pitchFamily="2" charset="2"/>
              </a:rPr>
              <a:t>c</a:t>
            </a:r>
            <a:r>
              <a:rPr lang="sl-SI" dirty="0" err="1" smtClean="0">
                <a:latin typeface="Calibri" panose="020F0502020204030204" pitchFamily="34" charset="0"/>
                <a:cs typeface="Calibri" panose="020F0502020204030204" pitchFamily="34" charset="0"/>
                <a:sym typeface="Wingdings" panose="05000000000000000000" pitchFamily="2" charset="2"/>
              </a:rPr>
              <a:t>oastal</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sensitive</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rPr>
              <a:t>karst</a:t>
            </a:r>
            <a:r>
              <a:rPr lang="sl-SI" dirty="0" smtClean="0">
                <a:latin typeface="Calibri" panose="020F0502020204030204" pitchFamily="34" charset="0"/>
                <a:cs typeface="Calibri" panose="020F0502020204030204" pitchFamily="34" charset="0"/>
              </a:rPr>
              <a:t> </a:t>
            </a:r>
            <a:r>
              <a:rPr lang="sl-SI" dirty="0">
                <a:latin typeface="Calibri" panose="020F0502020204030204" pitchFamily="34" charset="0"/>
                <a:cs typeface="Calibri" panose="020F0502020204030204" pitchFamily="34" charset="0"/>
              </a:rPr>
              <a:t>area!</a:t>
            </a:r>
            <a:r>
              <a:rPr lang="en-US" dirty="0">
                <a:latin typeface="Calibri" panose="020F0502020204030204" pitchFamily="34" charset="0"/>
                <a:cs typeface="Calibri" panose="020F0502020204030204" pitchFamily="34" charset="0"/>
              </a:rPr>
              <a:t> </a:t>
            </a:r>
            <a:endParaRPr lang="sl-SI" dirty="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sl-SI" dirty="0" smtClean="0">
                <a:solidFill>
                  <a:srgbClr val="92D050"/>
                </a:solidFill>
                <a:latin typeface="Calibri" panose="020F0502020204030204" pitchFamily="34" charset="0"/>
                <a:cs typeface="Calibri" panose="020F0502020204030204" pitchFamily="34" charset="0"/>
              </a:rPr>
              <a:t>T</a:t>
            </a:r>
            <a:r>
              <a:rPr lang="en-US" dirty="0" err="1" smtClean="0">
                <a:solidFill>
                  <a:srgbClr val="92D050"/>
                </a:solidFill>
                <a:latin typeface="Calibri" panose="020F0502020204030204" pitchFamily="34" charset="0"/>
                <a:cs typeface="Calibri" panose="020F0502020204030204" pitchFamily="34" charset="0"/>
              </a:rPr>
              <a:t>ourism</a:t>
            </a:r>
            <a:r>
              <a:rPr lang="en-US" dirty="0" smtClean="0">
                <a:solidFill>
                  <a:srgbClr val="92D050"/>
                </a:solidFill>
                <a:latin typeface="Calibri" panose="020F0502020204030204" pitchFamily="34" charset="0"/>
                <a:cs typeface="Calibri" panose="020F0502020204030204" pitchFamily="34" charset="0"/>
              </a:rPr>
              <a:t> </a:t>
            </a:r>
            <a:r>
              <a:rPr lang="en-US" dirty="0">
                <a:solidFill>
                  <a:srgbClr val="92D050"/>
                </a:solidFill>
                <a:latin typeface="Calibri" panose="020F0502020204030204" pitchFamily="34" charset="0"/>
                <a:cs typeface="Calibri" panose="020F0502020204030204" pitchFamily="34" charset="0"/>
              </a:rPr>
              <a:t>growth </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en-US" dirty="0" smtClean="0">
                <a:latin typeface="Calibri" panose="020F0502020204030204" pitchFamily="34" charset="0"/>
                <a:cs typeface="Calibri" panose="020F0502020204030204" pitchFamily="34" charset="0"/>
              </a:rPr>
              <a:t>preserved </a:t>
            </a:r>
            <a:r>
              <a:rPr lang="en-US" dirty="0">
                <a:latin typeface="Calibri" panose="020F0502020204030204" pitchFamily="34" charset="0"/>
                <a:cs typeface="Calibri" panose="020F0502020204030204" pitchFamily="34" charset="0"/>
              </a:rPr>
              <a:t>environment is a basis for sustainable tourism </a:t>
            </a:r>
            <a:r>
              <a:rPr lang="en-US" dirty="0" smtClean="0">
                <a:latin typeface="Calibri" panose="020F0502020204030204" pitchFamily="34" charset="0"/>
                <a:cs typeface="Calibri" panose="020F0502020204030204" pitchFamily="34" charset="0"/>
              </a:rPr>
              <a:t>development.</a:t>
            </a:r>
            <a:endParaRPr lang="sl-SI" dirty="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sl-SI" dirty="0" err="1" smtClean="0">
                <a:solidFill>
                  <a:srgbClr val="92D050"/>
                </a:solidFill>
                <a:latin typeface="Calibri" panose="020F0502020204030204" pitchFamily="34" charset="0"/>
                <a:cs typeface="Calibri" panose="020F0502020204030204" pitchFamily="34" charset="0"/>
              </a:rPr>
              <a:t>Lower</a:t>
            </a:r>
            <a:r>
              <a:rPr lang="sl-SI" dirty="0" smtClean="0">
                <a:solidFill>
                  <a:srgbClr val="92D050"/>
                </a:solidFill>
                <a:latin typeface="Calibri" panose="020F0502020204030204" pitchFamily="34" charset="0"/>
                <a:cs typeface="Calibri" panose="020F0502020204030204" pitchFamily="34" charset="0"/>
              </a:rPr>
              <a:t> </a:t>
            </a:r>
            <a:r>
              <a:rPr lang="sl-SI" dirty="0" smtClean="0">
                <a:solidFill>
                  <a:srgbClr val="92D050"/>
                </a:solidFill>
                <a:latin typeface="Calibri" panose="020F0502020204030204" pitchFamily="34" charset="0"/>
                <a:cs typeface="Calibri" panose="020F0502020204030204" pitchFamily="34" charset="0"/>
              </a:rPr>
              <a:t>O&amp;M </a:t>
            </a:r>
            <a:r>
              <a:rPr lang="sl-SI" dirty="0" err="1" smtClean="0">
                <a:solidFill>
                  <a:srgbClr val="92D050"/>
                </a:solidFill>
                <a:latin typeface="Calibri" panose="020F0502020204030204" pitchFamily="34" charset="0"/>
                <a:cs typeface="Calibri" panose="020F0502020204030204" pitchFamily="34" charset="0"/>
              </a:rPr>
              <a:t>costs</a:t>
            </a:r>
            <a:r>
              <a:rPr lang="sl-SI" dirty="0" smtClean="0">
                <a:solidFill>
                  <a:srgbClr val="92D050"/>
                </a:solidFill>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l</a:t>
            </a:r>
            <a:r>
              <a:rPr lang="sl-SI" dirty="0" err="1" smtClean="0">
                <a:latin typeface="Calibri" panose="020F0502020204030204" pitchFamily="34" charset="0"/>
                <a:cs typeface="Calibri" panose="020F0502020204030204" pitchFamily="34" charset="0"/>
              </a:rPr>
              <a:t>ow</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cost</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technology</a:t>
            </a:r>
            <a:r>
              <a:rPr lang="sl-SI" dirty="0" smtClean="0">
                <a:latin typeface="Calibri" panose="020F0502020204030204" pitchFamily="34" charset="0"/>
                <a:cs typeface="Calibri" panose="020F0502020204030204" pitchFamily="34" charset="0"/>
              </a:rPr>
              <a:t>.</a:t>
            </a:r>
            <a:endParaRPr lang="sl-SI" dirty="0" smtClean="0">
              <a:latin typeface="Calibri" panose="020F0502020204030204" pitchFamily="34" charset="0"/>
              <a:cs typeface="Calibri" panose="020F0502020204030204" pitchFamily="34" charset="0"/>
            </a:endParaRPr>
          </a:p>
          <a:p>
            <a:pPr marL="285750" indent="-285750">
              <a:buClr>
                <a:srgbClr val="92D050"/>
              </a:buClr>
              <a:buFont typeface="Wingdings" panose="05000000000000000000" pitchFamily="2" charset="2"/>
              <a:buChar char="v"/>
            </a:pPr>
            <a:r>
              <a:rPr lang="sl-SI" dirty="0">
                <a:solidFill>
                  <a:srgbClr val="92D050"/>
                </a:solidFill>
                <a:latin typeface="Calibri" panose="020F0502020204030204" pitchFamily="34" charset="0"/>
                <a:cs typeface="Calibri" panose="020F0502020204030204" pitchFamily="34" charset="0"/>
              </a:rPr>
              <a:t>L</a:t>
            </a:r>
            <a:r>
              <a:rPr lang="en-GB" dirty="0" err="1" smtClean="0">
                <a:solidFill>
                  <a:srgbClr val="92D050"/>
                </a:solidFill>
                <a:latin typeface="Calibri" panose="020F0502020204030204" pitchFamily="34" charset="0"/>
                <a:cs typeface="Calibri" panose="020F0502020204030204" pitchFamily="34" charset="0"/>
              </a:rPr>
              <a:t>andscape</a:t>
            </a:r>
            <a:r>
              <a:rPr lang="en-GB" dirty="0" smtClean="0">
                <a:solidFill>
                  <a:srgbClr val="92D050"/>
                </a:solidFill>
                <a:latin typeface="Calibri" panose="020F0502020204030204" pitchFamily="34" charset="0"/>
                <a:cs typeface="Calibri" panose="020F0502020204030204" pitchFamily="34" charset="0"/>
              </a:rPr>
              <a:t> </a:t>
            </a:r>
            <a:r>
              <a:rPr lang="en-GB" dirty="0" smtClean="0">
                <a:solidFill>
                  <a:srgbClr val="92D050"/>
                </a:solidFill>
                <a:latin typeface="Calibri" panose="020F0502020204030204" pitchFamily="34" charset="0"/>
                <a:cs typeface="Calibri" panose="020F0502020204030204" pitchFamily="34" charset="0"/>
              </a:rPr>
              <a:t>attractiveness</a:t>
            </a:r>
            <a:r>
              <a:rPr lang="sl-SI" dirty="0" smtClean="0">
                <a:solidFill>
                  <a:srgbClr val="92D05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WWTP </a:t>
            </a:r>
            <a:r>
              <a:rPr lang="en-US" dirty="0" err="1">
                <a:latin typeface="Calibri" panose="020F0502020204030204" pitchFamily="34" charset="0"/>
                <a:cs typeface="Calibri" panose="020F0502020204030204" pitchFamily="34" charset="0"/>
              </a:rPr>
              <a:t>Kastelir</a:t>
            </a:r>
            <a:r>
              <a:rPr lang="en-US" dirty="0">
                <a:latin typeface="Calibri" panose="020F0502020204030204" pitchFamily="34" charset="0"/>
                <a:cs typeface="Calibri" panose="020F0502020204030204" pitchFamily="34" charset="0"/>
              </a:rPr>
              <a:t> is aesthetically pleasing – it merges harmoniously with surrounding green areas (vineyards, olive groves). </a:t>
            </a:r>
            <a:endParaRPr lang="sl-SI" dirty="0" smtClean="0">
              <a:solidFill>
                <a:srgbClr val="92D050"/>
              </a:solidFill>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sl-SI" dirty="0" smtClean="0">
                <a:solidFill>
                  <a:srgbClr val="92D050"/>
                </a:solidFill>
                <a:latin typeface="Calibri" panose="020F0502020204030204" pitchFamily="34" charset="0"/>
                <a:cs typeface="Calibri" panose="020F0502020204030204" pitchFamily="34" charset="0"/>
              </a:rPr>
              <a:t>G</a:t>
            </a:r>
            <a:r>
              <a:rPr lang="en-GB" dirty="0" err="1" smtClean="0">
                <a:solidFill>
                  <a:srgbClr val="92D050"/>
                </a:solidFill>
                <a:latin typeface="Calibri" panose="020F0502020204030204" pitchFamily="34" charset="0"/>
                <a:cs typeface="Calibri" panose="020F0502020204030204" pitchFamily="34" charset="0"/>
              </a:rPr>
              <a:t>reen</a:t>
            </a:r>
            <a:r>
              <a:rPr lang="en-GB" dirty="0" smtClean="0">
                <a:solidFill>
                  <a:srgbClr val="92D050"/>
                </a:solidFill>
                <a:latin typeface="Calibri" panose="020F0502020204030204" pitchFamily="34" charset="0"/>
                <a:cs typeface="Calibri" panose="020F0502020204030204" pitchFamily="34" charset="0"/>
              </a:rPr>
              <a:t> space</a:t>
            </a:r>
            <a:r>
              <a:rPr lang="sl-SI" dirty="0" smtClean="0">
                <a:latin typeface="Calibri" panose="020F0502020204030204" pitchFamily="34" charset="0"/>
                <a:cs typeface="Calibri" panose="020F0502020204030204" pitchFamily="34" charset="0"/>
              </a:rPr>
              <a:t>: </a:t>
            </a:r>
            <a:r>
              <a:rPr lang="en-GB" dirty="0" smtClean="0">
                <a:latin typeface="Calibri" panose="020F0502020204030204" pitchFamily="34" charset="0"/>
                <a:cs typeface="Calibri" panose="020F0502020204030204" pitchFamily="34" charset="0"/>
              </a:rPr>
              <a:t>biodiversity </a:t>
            </a:r>
            <a:r>
              <a:rPr lang="en-GB" dirty="0">
                <a:latin typeface="Calibri" panose="020F0502020204030204" pitchFamily="34" charset="0"/>
                <a:cs typeface="Calibri" panose="020F0502020204030204" pitchFamily="34" charset="0"/>
              </a:rPr>
              <a:t>and </a:t>
            </a:r>
            <a:r>
              <a:rPr lang="en-GB" dirty="0" smtClean="0">
                <a:latin typeface="Calibri" panose="020F0502020204030204" pitchFamily="34" charset="0"/>
                <a:cs typeface="Calibri" panose="020F0502020204030204" pitchFamily="34" charset="0"/>
              </a:rPr>
              <a:t>ecosystem </a:t>
            </a:r>
            <a:r>
              <a:rPr lang="en-GB" dirty="0">
                <a:latin typeface="Calibri" panose="020F0502020204030204" pitchFamily="34" charset="0"/>
                <a:cs typeface="Calibri" panose="020F0502020204030204" pitchFamily="34" charset="0"/>
              </a:rPr>
              <a:t>services.  </a:t>
            </a:r>
            <a:endParaRPr lang="sl-SI" dirty="0" smtClean="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en-US" dirty="0" smtClean="0">
                <a:solidFill>
                  <a:srgbClr val="92D050"/>
                </a:solidFill>
                <a:latin typeface="Calibri" panose="020F0502020204030204" pitchFamily="34" charset="0"/>
                <a:cs typeface="Calibri" panose="020F0502020204030204" pitchFamily="34" charset="0"/>
              </a:rPr>
              <a:t>Avoided </a:t>
            </a:r>
            <a:r>
              <a:rPr lang="en-US" dirty="0">
                <a:solidFill>
                  <a:srgbClr val="92D050"/>
                </a:solidFill>
                <a:latin typeface="Calibri" panose="020F0502020204030204" pitchFamily="34" charset="0"/>
                <a:cs typeface="Calibri" panose="020F0502020204030204" pitchFamily="34" charset="0"/>
              </a:rPr>
              <a:t>sludge </a:t>
            </a:r>
            <a:r>
              <a:rPr lang="en-US" dirty="0">
                <a:solidFill>
                  <a:srgbClr val="92D050"/>
                </a:solidFill>
                <a:latin typeface="Calibri" panose="020F0502020204030204" pitchFamily="34" charset="0"/>
                <a:cs typeface="Calibri" panose="020F0502020204030204" pitchFamily="34" charset="0"/>
              </a:rPr>
              <a:t>transfers </a:t>
            </a:r>
            <a:r>
              <a:rPr lang="en-US" dirty="0">
                <a:solidFill>
                  <a:srgbClr val="92D050"/>
                </a:solidFill>
                <a:latin typeface="Calibri" panose="020F0502020204030204" pitchFamily="34" charset="0"/>
                <a:cs typeface="Calibri" panose="020F0502020204030204" pitchFamily="34" charset="0"/>
              </a:rPr>
              <a:t>to </a:t>
            </a:r>
            <a:r>
              <a:rPr lang="en-US" dirty="0">
                <a:solidFill>
                  <a:srgbClr val="92D050"/>
                </a:solidFill>
                <a:latin typeface="Calibri" panose="020F0502020204030204" pitchFamily="34" charset="0"/>
                <a:cs typeface="Calibri" panose="020F0502020204030204" pitchFamily="34" charset="0"/>
              </a:rPr>
              <a:t>central WWTP </a:t>
            </a:r>
            <a:r>
              <a:rPr lang="en-US" dirty="0">
                <a:latin typeface="Calibri" panose="020F0502020204030204" pitchFamily="34" charset="0"/>
                <a:cs typeface="Calibri" panose="020F0502020204030204" pitchFamily="34" charset="0"/>
              </a:rPr>
              <a:t>reduced local traffic, noise stress, air pollution, and gas emissions. </a:t>
            </a:r>
            <a:endParaRPr lang="sl-SI" dirty="0" smtClean="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sl-SI" dirty="0" smtClean="0">
                <a:solidFill>
                  <a:srgbClr val="92D050"/>
                </a:solidFill>
                <a:latin typeface="Calibri" panose="020F0502020204030204" pitchFamily="34" charset="0"/>
                <a:cs typeface="Calibri" panose="020F0502020204030204" pitchFamily="34" charset="0"/>
              </a:rPr>
              <a:t>P</a:t>
            </a:r>
            <a:r>
              <a:rPr lang="en-US" dirty="0" err="1" smtClean="0">
                <a:solidFill>
                  <a:srgbClr val="92D050"/>
                </a:solidFill>
                <a:latin typeface="Calibri" panose="020F0502020204030204" pitchFamily="34" charset="0"/>
                <a:cs typeface="Calibri" panose="020F0502020204030204" pitchFamily="34" charset="0"/>
              </a:rPr>
              <a:t>ilot</a:t>
            </a:r>
            <a:r>
              <a:rPr lang="en-US" dirty="0" smtClean="0">
                <a:solidFill>
                  <a:srgbClr val="92D050"/>
                </a:solidFill>
                <a:latin typeface="Calibri" panose="020F0502020204030204" pitchFamily="34" charset="0"/>
                <a:cs typeface="Calibri" panose="020F0502020204030204" pitchFamily="34" charset="0"/>
              </a:rPr>
              <a:t> </a:t>
            </a:r>
            <a:r>
              <a:rPr lang="en-US" dirty="0">
                <a:solidFill>
                  <a:srgbClr val="92D050"/>
                </a:solidFill>
                <a:latin typeface="Calibri" panose="020F0502020204030204" pitchFamily="34" charset="0"/>
                <a:cs typeface="Calibri" panose="020F0502020204030204" pitchFamily="34" charset="0"/>
              </a:rPr>
              <a:t>case in </a:t>
            </a:r>
            <a:r>
              <a:rPr lang="en-US" dirty="0" err="1">
                <a:solidFill>
                  <a:srgbClr val="92D050"/>
                </a:solidFill>
                <a:latin typeface="Calibri" panose="020F0502020204030204" pitchFamily="34" charset="0"/>
                <a:cs typeface="Calibri" panose="020F0502020204030204" pitchFamily="34" charset="0"/>
              </a:rPr>
              <a:t>Kastelir</a:t>
            </a:r>
            <a:r>
              <a:rPr lang="en-US" dirty="0">
                <a:solidFill>
                  <a:srgbClr val="92D050"/>
                </a:solidFill>
                <a:latin typeface="Calibri" panose="020F0502020204030204" pitchFamily="34" charset="0"/>
                <a:cs typeface="Calibri" panose="020F0502020204030204" pitchFamily="34" charset="0"/>
              </a:rPr>
              <a:t> </a:t>
            </a:r>
            <a:r>
              <a:rPr lang="sl-SI" dirty="0" err="1" smtClean="0">
                <a:solidFill>
                  <a:srgbClr val="92D050"/>
                </a:solidFill>
                <a:latin typeface="Calibri" panose="020F0502020204030204" pitchFamily="34" charset="0"/>
                <a:cs typeface="Calibri" panose="020F0502020204030204" pitchFamily="34" charset="0"/>
              </a:rPr>
              <a:t>became</a:t>
            </a:r>
            <a:r>
              <a:rPr lang="sl-SI" dirty="0" smtClean="0">
                <a:solidFill>
                  <a:srgbClr val="92D050"/>
                </a:solidFill>
                <a:latin typeface="Calibri" panose="020F0502020204030204" pitchFamily="34" charset="0"/>
                <a:cs typeface="Calibri" panose="020F0502020204030204" pitchFamily="34" charset="0"/>
              </a:rPr>
              <a:t> </a:t>
            </a:r>
            <a:r>
              <a:rPr lang="en-US" dirty="0" smtClean="0">
                <a:solidFill>
                  <a:srgbClr val="92D050"/>
                </a:solidFill>
                <a:latin typeface="Calibri" panose="020F0502020204030204" pitchFamily="34" charset="0"/>
                <a:cs typeface="Calibri" panose="020F0502020204030204" pitchFamily="34" charset="0"/>
              </a:rPr>
              <a:t>a </a:t>
            </a:r>
            <a:r>
              <a:rPr lang="en-US" dirty="0">
                <a:solidFill>
                  <a:srgbClr val="92D050"/>
                </a:solidFill>
                <a:latin typeface="Calibri" panose="020F0502020204030204" pitchFamily="34" charset="0"/>
                <a:cs typeface="Calibri" panose="020F0502020204030204" pitchFamily="34" charset="0"/>
              </a:rPr>
              <a:t>well-known example of NBS combining wastewater and sludge </a:t>
            </a:r>
            <a:r>
              <a:rPr lang="en-US" dirty="0" smtClean="0">
                <a:solidFill>
                  <a:srgbClr val="92D050"/>
                </a:solidFill>
                <a:latin typeface="Calibri" panose="020F0502020204030204" pitchFamily="34" charset="0"/>
                <a:cs typeface="Calibri" panose="020F0502020204030204" pitchFamily="34" charset="0"/>
              </a:rPr>
              <a:t>treatment</a:t>
            </a:r>
            <a:r>
              <a:rPr lang="sl-SI" dirty="0" smtClean="0">
                <a:solidFill>
                  <a:srgbClr val="92D050"/>
                </a:solidFill>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sym typeface="Wingdings" panose="05000000000000000000" pitchFamily="2" charset="2"/>
              </a:rPr>
              <a:t>Regionally</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Important</a:t>
            </a:r>
            <a:r>
              <a:rPr lang="sl-SI" dirty="0" smtClean="0">
                <a:latin typeface="Calibri" panose="020F0502020204030204" pitchFamily="34" charset="0"/>
                <a:cs typeface="Calibri" panose="020F0502020204030204" pitchFamily="34" charset="0"/>
                <a:sym typeface="Wingdings" panose="05000000000000000000" pitchFamily="2" charset="2"/>
              </a:rPr>
              <a:t> site </a:t>
            </a:r>
            <a:r>
              <a:rPr lang="sl-SI" dirty="0" err="1" smtClean="0">
                <a:latin typeface="Calibri" panose="020F0502020204030204" pitchFamily="34" charset="0"/>
                <a:cs typeface="Calibri" panose="020F0502020204030204" pitchFamily="34" charset="0"/>
                <a:sym typeface="Wingdings" panose="05000000000000000000" pitchFamily="2" charset="2"/>
              </a:rPr>
              <a:t>for</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education</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and</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promotion</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of</a:t>
            </a:r>
            <a:r>
              <a:rPr lang="sl-SI" dirty="0" smtClean="0">
                <a:latin typeface="Calibri" panose="020F0502020204030204" pitchFamily="34" charset="0"/>
                <a:cs typeface="Calibri" panose="020F0502020204030204" pitchFamily="34" charset="0"/>
                <a:sym typeface="Wingdings" panose="05000000000000000000" pitchFamily="2" charset="2"/>
              </a:rPr>
              <a:t> NBS!</a:t>
            </a:r>
            <a:endParaRPr lang="sl-SI" dirty="0">
              <a:latin typeface="Calibri" panose="020F0502020204030204" pitchFamily="34" charset="0"/>
              <a:cs typeface="Calibri" panose="020F0502020204030204" pitchFamily="34" charset="0"/>
              <a:sym typeface="Wingdings" panose="05000000000000000000" pitchFamily="2" charset="2"/>
            </a:endParaRPr>
          </a:p>
          <a:p>
            <a:pPr marL="285750" lvl="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 </a:t>
            </a:r>
            <a:r>
              <a:rPr lang="sl-SI" dirty="0" smtClean="0">
                <a:solidFill>
                  <a:srgbClr val="92D050"/>
                </a:solidFill>
                <a:latin typeface="Calibri" panose="020F0502020204030204" pitchFamily="34" charset="0"/>
                <a:cs typeface="Calibri" panose="020F0502020204030204" pitchFamily="34" charset="0"/>
              </a:rPr>
              <a:t>P</a:t>
            </a:r>
            <a:r>
              <a:rPr lang="en-US" dirty="0" err="1" smtClean="0">
                <a:solidFill>
                  <a:srgbClr val="92D050"/>
                </a:solidFill>
                <a:latin typeface="Calibri" panose="020F0502020204030204" pitchFamily="34" charset="0"/>
                <a:cs typeface="Calibri" panose="020F0502020204030204" pitchFamily="34" charset="0"/>
              </a:rPr>
              <a:t>ossible</a:t>
            </a:r>
            <a:r>
              <a:rPr lang="en-US" dirty="0" smtClean="0">
                <a:solidFill>
                  <a:srgbClr val="92D050"/>
                </a:solidFill>
                <a:latin typeface="Calibri" panose="020F0502020204030204" pitchFamily="34" charset="0"/>
                <a:cs typeface="Calibri" panose="020F0502020204030204" pitchFamily="34" charset="0"/>
              </a:rPr>
              <a:t> </a:t>
            </a:r>
            <a:r>
              <a:rPr lang="en-US" dirty="0">
                <a:solidFill>
                  <a:srgbClr val="92D050"/>
                </a:solidFill>
                <a:latin typeface="Calibri" panose="020F0502020204030204" pitchFamily="34" charset="0"/>
                <a:cs typeface="Calibri" panose="020F0502020204030204" pitchFamily="34" charset="0"/>
              </a:rPr>
              <a:t>reuse of </a:t>
            </a:r>
            <a:r>
              <a:rPr lang="en-US" dirty="0" err="1" smtClean="0">
                <a:solidFill>
                  <a:srgbClr val="92D050"/>
                </a:solidFill>
                <a:latin typeface="Calibri" panose="020F0502020204030204" pitchFamily="34" charset="0"/>
                <a:cs typeface="Calibri" panose="020F0502020204030204" pitchFamily="34" charset="0"/>
              </a:rPr>
              <a:t>biosolids</a:t>
            </a:r>
            <a:r>
              <a:rPr lang="sl-SI"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RB </a:t>
            </a:r>
            <a:r>
              <a:rPr lang="sl-SI" dirty="0" err="1" smtClean="0">
                <a:latin typeface="Calibri" panose="020F0502020204030204" pitchFamily="34" charset="0"/>
                <a:cs typeface="Calibri" panose="020F0502020204030204" pitchFamily="34" charset="0"/>
              </a:rPr>
              <a:t>will</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produce</a:t>
            </a:r>
            <a:r>
              <a:rPr lang="sl-SI"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469 </a:t>
            </a:r>
            <a:r>
              <a:rPr lang="en-US" dirty="0">
                <a:latin typeface="Calibri" panose="020F0502020204030204" pitchFamily="34" charset="0"/>
                <a:cs typeface="Calibri" panose="020F0502020204030204" pitchFamily="34" charset="0"/>
              </a:rPr>
              <a:t>tons of </a:t>
            </a:r>
            <a:r>
              <a:rPr lang="en-US" dirty="0" err="1" smtClean="0">
                <a:latin typeface="Calibri" panose="020F0502020204030204" pitchFamily="34" charset="0"/>
                <a:cs typeface="Calibri" panose="020F0502020204030204" pitchFamily="34" charset="0"/>
              </a:rPr>
              <a:t>biosolids</a:t>
            </a:r>
            <a:r>
              <a:rPr lang="sl-SI" dirty="0" smtClean="0">
                <a:latin typeface="Calibri" panose="020F0502020204030204" pitchFamily="34" charset="0"/>
                <a:cs typeface="Calibri" panose="020F0502020204030204" pitchFamily="34" charset="0"/>
              </a:rPr>
              <a:t> (40% </a:t>
            </a:r>
            <a:r>
              <a:rPr lang="sl-SI" dirty="0" err="1" smtClean="0">
                <a:latin typeface="Calibri" panose="020F0502020204030204" pitchFamily="34" charset="0"/>
                <a:cs typeface="Calibri" panose="020F0502020204030204" pitchFamily="34" charset="0"/>
              </a:rPr>
              <a:t>dry</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matter</a:t>
            </a:r>
            <a:r>
              <a:rPr lang="sl-SI"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per operating </a:t>
            </a:r>
            <a:r>
              <a:rPr lang="en-US" dirty="0">
                <a:latin typeface="Calibri" panose="020F0502020204030204" pitchFamily="34" charset="0"/>
                <a:cs typeface="Calibri" panose="020F0502020204030204" pitchFamily="34" charset="0"/>
              </a:rPr>
              <a:t>cycle</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which</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could</a:t>
            </a:r>
            <a:r>
              <a:rPr lang="sl-SI" dirty="0">
                <a:latin typeface="Calibri" panose="020F0502020204030204" pitchFamily="34" charset="0"/>
                <a:cs typeface="Calibri" panose="020F0502020204030204" pitchFamily="34" charset="0"/>
              </a:rPr>
              <a:t> be </a:t>
            </a:r>
            <a:r>
              <a:rPr lang="en-US" dirty="0">
                <a:latin typeface="Calibri" panose="020F0502020204030204" pitchFamily="34" charset="0"/>
                <a:cs typeface="Calibri" panose="020F0502020204030204" pitchFamily="34" charset="0"/>
              </a:rPr>
              <a:t>applied </a:t>
            </a:r>
            <a:r>
              <a:rPr lang="en-US" dirty="0">
                <a:latin typeface="Calibri" panose="020F0502020204030204" pitchFamily="34" charset="0"/>
                <a:cs typeface="Calibri" panose="020F0502020204030204" pitchFamily="34" charset="0"/>
              </a:rPr>
              <a:t>to 113 </a:t>
            </a:r>
            <a:r>
              <a:rPr lang="en-US" dirty="0">
                <a:latin typeface="Calibri" panose="020F0502020204030204" pitchFamily="34" charset="0"/>
                <a:cs typeface="Calibri" panose="020F0502020204030204" pitchFamily="34" charset="0"/>
              </a:rPr>
              <a:t>ha</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of</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agricultural</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land</a:t>
            </a:r>
            <a:r>
              <a:rPr lang="sl-SI"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1,</a:t>
            </a:r>
            <a:r>
              <a:rPr lang="sl-SI" dirty="0" smtClean="0">
                <a:latin typeface="Calibri" panose="020F0502020204030204" pitchFamily="34" charset="0"/>
                <a:cs typeface="Calibri" panose="020F0502020204030204" pitchFamily="34" charset="0"/>
              </a:rPr>
              <a:t>6</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tons of sludge dry matter per </a:t>
            </a:r>
            <a:r>
              <a:rPr lang="en-US" dirty="0">
                <a:latin typeface="Calibri" panose="020F0502020204030204" pitchFamily="34" charset="0"/>
                <a:cs typeface="Calibri" panose="020F0502020204030204" pitchFamily="34" charset="0"/>
              </a:rPr>
              <a:t>hectare</a:t>
            </a:r>
            <a:r>
              <a:rPr lang="sl-SI" dirty="0" smtClean="0">
                <a:latin typeface="Calibri" panose="020F0502020204030204" pitchFamily="34" charset="0"/>
                <a:cs typeface="Calibri" panose="020F0502020204030204" pitchFamily="34" charset="0"/>
              </a:rPr>
              <a:t>)</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a:latin typeface="Calibri" panose="020F0502020204030204" pitchFamily="34" charset="0"/>
                <a:cs typeface="Calibri" panose="020F0502020204030204" pitchFamily="34" charset="0"/>
                <a:sym typeface="Wingdings" panose="05000000000000000000" pitchFamily="2" charset="2"/>
              </a:rPr>
              <a:t> </a:t>
            </a:r>
            <a:r>
              <a:rPr lang="en-US" dirty="0">
                <a:latin typeface="Calibri" panose="020F0502020204030204" pitchFamily="34" charset="0"/>
                <a:cs typeface="Calibri" panose="020F0502020204030204" pitchFamily="34" charset="0"/>
                <a:sym typeface="Wingdings" panose="05000000000000000000" pitchFamily="2" charset="2"/>
              </a:rPr>
              <a:t>RB can supply 25% of vineyards in the municipality with soil </a:t>
            </a:r>
            <a:r>
              <a:rPr lang="en-US" dirty="0" smtClean="0">
                <a:latin typeface="Calibri" panose="020F0502020204030204" pitchFamily="34" charset="0"/>
                <a:cs typeface="Calibri" panose="020F0502020204030204" pitchFamily="34" charset="0"/>
                <a:sym typeface="Wingdings" panose="05000000000000000000" pitchFamily="2" charset="2"/>
              </a:rPr>
              <a:t>amendment</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every</a:t>
            </a:r>
            <a:r>
              <a:rPr lang="sl-SI" dirty="0" smtClean="0">
                <a:latin typeface="Calibri" panose="020F0502020204030204" pitchFamily="34" charset="0"/>
                <a:cs typeface="Calibri" panose="020F0502020204030204" pitchFamily="34" charset="0"/>
                <a:sym typeface="Wingdings" panose="05000000000000000000" pitchFamily="2" charset="2"/>
              </a:rPr>
              <a:t> 10 </a:t>
            </a:r>
            <a:r>
              <a:rPr lang="sl-SI" dirty="0" err="1" smtClean="0">
                <a:latin typeface="Calibri" panose="020F0502020204030204" pitchFamily="34" charset="0"/>
                <a:cs typeface="Calibri" panose="020F0502020204030204" pitchFamily="34" charset="0"/>
                <a:sym typeface="Wingdings" panose="05000000000000000000" pitchFamily="2" charset="2"/>
              </a:rPr>
              <a:t>years</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low</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impact</a:t>
            </a:r>
            <a:r>
              <a:rPr lang="sl-SI" dirty="0" smtClean="0">
                <a:latin typeface="Calibri" panose="020F0502020204030204" pitchFamily="34" charset="0"/>
                <a:cs typeface="Calibri" panose="020F0502020204030204" pitchFamily="34" charset="0"/>
                <a:sym typeface="Wingdings" panose="05000000000000000000" pitchFamily="2" charset="2"/>
              </a:rPr>
              <a:t>)</a:t>
            </a:r>
            <a:r>
              <a:rPr lang="en-US" dirty="0" smtClean="0">
                <a:latin typeface="Calibri" panose="020F0502020204030204" pitchFamily="34" charset="0"/>
                <a:cs typeface="Calibri" panose="020F0502020204030204" pitchFamily="34" charset="0"/>
                <a:sym typeface="Wingdings" panose="05000000000000000000" pitchFamily="2" charset="2"/>
              </a:rPr>
              <a:t>. </a:t>
            </a:r>
            <a:endParaRPr lang="sl-SI" dirty="0" smtClean="0">
              <a:latin typeface="Calibri" panose="020F0502020204030204" pitchFamily="34" charset="0"/>
              <a:cs typeface="Calibri" panose="020F0502020204030204" pitchFamily="34" charset="0"/>
              <a:sym typeface="Wingdings" panose="05000000000000000000" pitchFamily="2" charset="2"/>
            </a:endParaRPr>
          </a:p>
          <a:p>
            <a:pPr marL="285750" lvl="0" indent="-285750">
              <a:buClr>
                <a:srgbClr val="92D050"/>
              </a:buClr>
              <a:buFont typeface="Wingdings" panose="05000000000000000000" pitchFamily="2" charset="2"/>
              <a:buChar char="v"/>
            </a:pPr>
            <a:r>
              <a:rPr lang="sl-SI" dirty="0" smtClean="0">
                <a:solidFill>
                  <a:srgbClr val="92D050"/>
                </a:solidFill>
                <a:latin typeface="Calibri" panose="020F0502020204030204" pitchFamily="34" charset="0"/>
                <a:cs typeface="Calibri" panose="020F0502020204030204" pitchFamily="34" charset="0"/>
              </a:rPr>
              <a:t>WWTP </a:t>
            </a:r>
            <a:r>
              <a:rPr lang="sl-SI" dirty="0" err="1" smtClean="0">
                <a:solidFill>
                  <a:srgbClr val="92D050"/>
                </a:solidFill>
                <a:latin typeface="Calibri" panose="020F0502020204030204" pitchFamily="34" charset="0"/>
                <a:cs typeface="Calibri" panose="020F0502020204030204" pitchFamily="34" charset="0"/>
              </a:rPr>
              <a:t>enables</a:t>
            </a:r>
            <a:r>
              <a:rPr lang="sl-SI" dirty="0" smtClean="0">
                <a:solidFill>
                  <a:srgbClr val="92D050"/>
                </a:solidFill>
                <a:latin typeface="Calibri" panose="020F0502020204030204" pitchFamily="34" charset="0"/>
                <a:cs typeface="Calibri" panose="020F0502020204030204" pitchFamily="34" charset="0"/>
              </a:rPr>
              <a:t> </a:t>
            </a:r>
            <a:r>
              <a:rPr lang="sl-SI" dirty="0" err="1" smtClean="0">
                <a:solidFill>
                  <a:srgbClr val="92D050"/>
                </a:solidFill>
                <a:latin typeface="Calibri" panose="020F0502020204030204" pitchFamily="34" charset="0"/>
                <a:cs typeface="Calibri" panose="020F0502020204030204" pitchFamily="34" charset="0"/>
              </a:rPr>
              <a:t>safe</a:t>
            </a:r>
            <a:r>
              <a:rPr lang="sl-SI" dirty="0" smtClean="0">
                <a:solidFill>
                  <a:srgbClr val="92D050"/>
                </a:solidFill>
                <a:latin typeface="Calibri" panose="020F0502020204030204" pitchFamily="34" charset="0"/>
                <a:cs typeface="Calibri" panose="020F0502020204030204" pitchFamily="34" charset="0"/>
              </a:rPr>
              <a:t> </a:t>
            </a:r>
            <a:r>
              <a:rPr lang="sl-SI" dirty="0" err="1" smtClean="0">
                <a:solidFill>
                  <a:srgbClr val="92D050"/>
                </a:solidFill>
                <a:latin typeface="Calibri" panose="020F0502020204030204" pitchFamily="34" charset="0"/>
                <a:cs typeface="Calibri" panose="020F0502020204030204" pitchFamily="34" charset="0"/>
              </a:rPr>
              <a:t>reclamation</a:t>
            </a:r>
            <a:r>
              <a:rPr lang="sl-SI" dirty="0" smtClean="0">
                <a:solidFill>
                  <a:srgbClr val="92D050"/>
                </a:solidFill>
                <a:latin typeface="Calibri" panose="020F0502020204030204" pitchFamily="34" charset="0"/>
                <a:cs typeface="Calibri" panose="020F0502020204030204" pitchFamily="34" charset="0"/>
              </a:rPr>
              <a:t> </a:t>
            </a:r>
            <a:r>
              <a:rPr lang="sl-SI" dirty="0" err="1" smtClean="0">
                <a:solidFill>
                  <a:srgbClr val="92D050"/>
                </a:solidFill>
                <a:latin typeface="Calibri" panose="020F0502020204030204" pitchFamily="34" charset="0"/>
                <a:cs typeface="Calibri" panose="020F0502020204030204" pitchFamily="34" charset="0"/>
              </a:rPr>
              <a:t>of</a:t>
            </a:r>
            <a:r>
              <a:rPr lang="sl-SI" dirty="0" smtClean="0">
                <a:solidFill>
                  <a:srgbClr val="92D050"/>
                </a:solidFill>
                <a:latin typeface="Calibri" panose="020F0502020204030204" pitchFamily="34" charset="0"/>
                <a:cs typeface="Calibri" panose="020F0502020204030204" pitchFamily="34" charset="0"/>
              </a:rPr>
              <a:t> </a:t>
            </a:r>
            <a:r>
              <a:rPr lang="sl-SI" dirty="0" err="1" smtClean="0">
                <a:solidFill>
                  <a:srgbClr val="92D050"/>
                </a:solidFill>
                <a:latin typeface="Calibri" panose="020F0502020204030204" pitchFamily="34" charset="0"/>
                <a:cs typeface="Calibri" panose="020F0502020204030204" pitchFamily="34" charset="0"/>
              </a:rPr>
              <a:t>treated</a:t>
            </a:r>
            <a:r>
              <a:rPr lang="sl-SI" dirty="0" smtClean="0">
                <a:solidFill>
                  <a:srgbClr val="92D050"/>
                </a:solidFill>
                <a:latin typeface="Calibri" panose="020F0502020204030204" pitchFamily="34" charset="0"/>
                <a:cs typeface="Calibri" panose="020F0502020204030204" pitchFamily="34" charset="0"/>
              </a:rPr>
              <a:t> WW</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smtClean="0">
                <a:solidFill>
                  <a:srgbClr val="92D050"/>
                </a:solidFill>
                <a:latin typeface="Calibri" panose="020F0502020204030204" pitchFamily="34" charset="0"/>
                <a:cs typeface="Calibri" panose="020F0502020204030204" pitchFamily="34" charset="0"/>
                <a:sym typeface="Wingdings" panose="05000000000000000000" pitchFamily="2" charset="2"/>
              </a:rPr>
              <a:t>to </a:t>
            </a:r>
            <a:r>
              <a:rPr lang="en-US" dirty="0">
                <a:solidFill>
                  <a:srgbClr val="92D050"/>
                </a:solidFill>
                <a:latin typeface="Calibri" panose="020F0502020204030204" pitchFamily="34" charset="0"/>
                <a:cs typeface="Calibri" panose="020F0502020204030204" pitchFamily="34" charset="0"/>
              </a:rPr>
              <a:t>mitigate </a:t>
            </a:r>
            <a:r>
              <a:rPr lang="en-US" dirty="0">
                <a:solidFill>
                  <a:srgbClr val="92D050"/>
                </a:solidFill>
                <a:latin typeface="Calibri" panose="020F0502020204030204" pitchFamily="34" charset="0"/>
                <a:cs typeface="Calibri" panose="020F0502020204030204" pitchFamily="34" charset="0"/>
              </a:rPr>
              <a:t>water scarcity during the summer </a:t>
            </a:r>
            <a:r>
              <a:rPr lang="en-US" dirty="0">
                <a:solidFill>
                  <a:srgbClr val="92D050"/>
                </a:solidFill>
                <a:latin typeface="Calibri" panose="020F0502020204030204" pitchFamily="34" charset="0"/>
                <a:cs typeface="Calibri" panose="020F0502020204030204" pitchFamily="34" charset="0"/>
              </a:rPr>
              <a:t>months</a:t>
            </a:r>
            <a:r>
              <a:rPr lang="sl-SI" dirty="0">
                <a:solidFill>
                  <a:srgbClr val="92D050"/>
                </a:solidFill>
                <a:latin typeface="Calibri" panose="020F0502020204030204" pitchFamily="34" charset="0"/>
                <a:cs typeface="Calibri" panose="020F0502020204030204" pitchFamily="34" charset="0"/>
              </a:rPr>
              <a:t>:</a:t>
            </a:r>
            <a:r>
              <a:rPr lang="en-US" dirty="0" smtClean="0"/>
              <a:t> </a:t>
            </a:r>
            <a:r>
              <a:rPr lang="sl-SI" dirty="0" err="1" smtClean="0">
                <a:latin typeface="Calibri" panose="020F0502020204030204" pitchFamily="34" charset="0"/>
                <a:cs typeface="Calibri" panose="020F0502020204030204" pitchFamily="34" charset="0"/>
              </a:rPr>
              <a:t>Reclaimed</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water</a:t>
            </a:r>
            <a:r>
              <a:rPr lang="sl-SI" dirty="0" smtClean="0">
                <a:latin typeface="Calibri" panose="020F0502020204030204" pitchFamily="34" charset="0"/>
                <a:cs typeface="Calibri" panose="020F0502020204030204" pitchFamily="34" charset="0"/>
              </a:rPr>
              <a:t> c</a:t>
            </a:r>
            <a:r>
              <a:rPr lang="en-US" dirty="0" err="1" smtClean="0">
                <a:latin typeface="Calibri" panose="020F0502020204030204" pitchFamily="34" charset="0"/>
                <a:cs typeface="Calibri" panose="020F0502020204030204" pitchFamily="34" charset="0"/>
              </a:rPr>
              <a:t>ould</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be potentially used for </a:t>
            </a:r>
            <a:r>
              <a:rPr lang="en-US" dirty="0" smtClean="0">
                <a:latin typeface="Calibri" panose="020F0502020204030204" pitchFamily="34" charset="0"/>
                <a:cs typeface="Calibri" panose="020F0502020204030204" pitchFamily="34" charset="0"/>
              </a:rPr>
              <a:t>irrigation</a:t>
            </a:r>
            <a:r>
              <a:rPr lang="sl-SI" dirty="0" smtClean="0">
                <a:latin typeface="Calibri" panose="020F0502020204030204" pitchFamily="34" charset="0"/>
                <a:cs typeface="Calibri" panose="020F0502020204030204" pitchFamily="34" charset="0"/>
              </a:rPr>
              <a:t> up to </a:t>
            </a:r>
            <a:r>
              <a:rPr lang="en-US" dirty="0" smtClean="0">
                <a:latin typeface="Calibri" panose="020F0502020204030204" pitchFamily="34" charset="0"/>
                <a:cs typeface="Calibri" panose="020F0502020204030204" pitchFamily="34" charset="0"/>
              </a:rPr>
              <a:t>83 ha</a:t>
            </a:r>
            <a:r>
              <a:rPr lang="sl-SI" dirty="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of</a:t>
            </a:r>
            <a:r>
              <a:rPr lang="sl-SI" dirty="0" smtClean="0">
                <a:latin typeface="Calibri" panose="020F0502020204030204" pitchFamily="34" charset="0"/>
                <a:cs typeface="Calibri" panose="020F0502020204030204" pitchFamily="34" charset="0"/>
              </a:rPr>
              <a:t> olive </a:t>
            </a:r>
            <a:r>
              <a:rPr lang="sl-SI" dirty="0" err="1" smtClean="0">
                <a:latin typeface="Calibri" panose="020F0502020204030204" pitchFamily="34" charset="0"/>
                <a:cs typeface="Calibri" panose="020F0502020204030204" pitchFamily="34" charset="0"/>
              </a:rPr>
              <a:t>trees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during</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vegetation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season</a:t>
            </a:r>
            <a:r>
              <a:rPr lang="sl-SI"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Even though the WWTP has been in operation since 2016, the use of reclaimed wastewater has never been practiced by local </a:t>
            </a:r>
            <a:r>
              <a:rPr lang="en-US" dirty="0" smtClean="0">
                <a:latin typeface="Calibri" panose="020F0502020204030204" pitchFamily="34" charset="0"/>
                <a:cs typeface="Calibri" panose="020F0502020204030204" pitchFamily="34" charset="0"/>
              </a:rPr>
              <a:t>farmers </a:t>
            </a:r>
            <a:r>
              <a:rPr lang="sl-SI" dirty="0">
                <a:latin typeface="Calibri" panose="020F0502020204030204" pitchFamily="34" charset="0"/>
                <a:cs typeface="Calibri" panose="020F0502020204030204" pitchFamily="34" charset="0"/>
              </a:rPr>
              <a:t>(</a:t>
            </a:r>
            <a:r>
              <a:rPr lang="en-US" b="1" dirty="0" smtClean="0">
                <a:latin typeface="Calibri" panose="020F0502020204030204" pitchFamily="34" charset="0"/>
                <a:cs typeface="Calibri" panose="020F0502020204030204" pitchFamily="34" charset="0"/>
              </a:rPr>
              <a:t>controversy </a:t>
            </a:r>
            <a:r>
              <a:rPr lang="en-US" b="1" dirty="0">
                <a:latin typeface="Calibri" panose="020F0502020204030204" pitchFamily="34" charset="0"/>
                <a:cs typeface="Calibri" panose="020F0502020204030204" pitchFamily="34" charset="0"/>
              </a:rPr>
              <a:t>around wastewater and </a:t>
            </a:r>
            <a:r>
              <a:rPr lang="en-US" b="1" dirty="0" err="1">
                <a:latin typeface="Calibri" panose="020F0502020204030204" pitchFamily="34" charset="0"/>
                <a:cs typeface="Calibri" panose="020F0502020204030204" pitchFamily="34" charset="0"/>
              </a:rPr>
              <a:t>biosolids</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reuse</a:t>
            </a:r>
            <a:r>
              <a:rPr lang="sl-SI"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Even</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though</a:t>
            </a:r>
            <a:r>
              <a:rPr lang="sl-SI" dirty="0">
                <a:latin typeface="Calibri" panose="020F0502020204030204" pitchFamily="34" charset="0"/>
                <a:cs typeface="Calibri" panose="020F0502020204030204" pitchFamily="34" charset="0"/>
              </a:rPr>
              <a:t> t</a:t>
            </a:r>
            <a:r>
              <a:rPr lang="en-US" dirty="0">
                <a:latin typeface="Calibri" panose="020F0502020204030204" pitchFamily="34" charset="0"/>
                <a:cs typeface="Calibri" panose="020F0502020204030204" pitchFamily="34" charset="0"/>
              </a:rPr>
              <a:t>he </a:t>
            </a:r>
            <a:r>
              <a:rPr lang="en-US" dirty="0">
                <a:latin typeface="Calibri" panose="020F0502020204030204" pitchFamily="34" charset="0"/>
                <a:cs typeface="Calibri" panose="020F0502020204030204" pitchFamily="34" charset="0"/>
              </a:rPr>
              <a:t>costs of </a:t>
            </a:r>
            <a:r>
              <a:rPr lang="en-US" dirty="0">
                <a:latin typeface="Calibri" panose="020F0502020204030204" pitchFamily="34" charset="0"/>
                <a:cs typeface="Calibri" panose="020F0502020204030204" pitchFamily="34" charset="0"/>
              </a:rPr>
              <a:t>freshwater </a:t>
            </a:r>
            <a:r>
              <a:rPr lang="en-US" dirty="0" smtClean="0">
                <a:latin typeface="Calibri" panose="020F0502020204030204" pitchFamily="34" charset="0"/>
                <a:cs typeface="Calibri" panose="020F0502020204030204" pitchFamily="34" charset="0"/>
              </a:rPr>
              <a:t>for irrigation</a:t>
            </a:r>
            <a:r>
              <a:rPr lang="sl-SI" dirty="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(41.000 €)</a:t>
            </a:r>
            <a:r>
              <a:rPr lang="en-US" dirty="0" smtClean="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are </a:t>
            </a:r>
            <a:r>
              <a:rPr lang="sl-SI" dirty="0" err="1">
                <a:latin typeface="Calibri" panose="020F0502020204030204" pitchFamily="34" charset="0"/>
                <a:cs typeface="Calibri" panose="020F0502020204030204" pitchFamily="34" charset="0"/>
              </a:rPr>
              <a:t>much</a:t>
            </a:r>
            <a:r>
              <a:rPr lang="sl-SI" dirty="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higher</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compared</a:t>
            </a:r>
            <a:r>
              <a:rPr lang="sl-SI" dirty="0" smtClean="0">
                <a:latin typeface="Calibri" panose="020F0502020204030204" pitchFamily="34" charset="0"/>
                <a:cs typeface="Calibri" panose="020F0502020204030204" pitchFamily="34" charset="0"/>
              </a:rPr>
              <a:t> to 0&amp;M </a:t>
            </a:r>
            <a:r>
              <a:rPr lang="sl-SI" dirty="0" err="1" smtClean="0">
                <a:latin typeface="Calibri" panose="020F0502020204030204" pitchFamily="34" charset="0"/>
                <a:cs typeface="Calibri" panose="020F0502020204030204" pitchFamily="34" charset="0"/>
              </a:rPr>
              <a:t>costs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of</a:t>
            </a:r>
            <a:r>
              <a:rPr lang="sl-SI" dirty="0" smtClean="0">
                <a:latin typeface="Calibri" panose="020F0502020204030204" pitchFamily="34" charset="0"/>
                <a:cs typeface="Calibri" panose="020F0502020204030204" pitchFamily="34" charset="0"/>
              </a:rPr>
              <a:t> WWTP (2.100 €). </a:t>
            </a:r>
            <a:endParaRPr lang="sl-SI" dirty="0">
              <a:latin typeface="Calibri" panose="020F0502020204030204" pitchFamily="34" charset="0"/>
              <a:cs typeface="Calibri" panose="020F0502020204030204" pitchFamily="34" charset="0"/>
            </a:endParaRPr>
          </a:p>
        </p:txBody>
      </p:sp>
      <p:cxnSp>
        <p:nvCxnSpPr>
          <p:cNvPr id="11" name="Straight Connector 10"/>
          <p:cNvCxnSpPr/>
          <p:nvPr/>
        </p:nvCxnSpPr>
        <p:spPr>
          <a:xfrm>
            <a:off x="170628" y="519693"/>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07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sl-SI" sz="3375" b="1" dirty="0">
                <a:solidFill>
                  <a:srgbClr val="FFFFFF"/>
                </a:solidFill>
              </a:rPr>
              <a:t>IMPLEMENTATION CHALLENGES</a:t>
            </a:r>
            <a:endParaRPr lang="en-US" sz="3375" b="1" dirty="0">
              <a:solidFill>
                <a:srgbClr val="FFFFFF"/>
              </a:solidFill>
            </a:endParaRPr>
          </a:p>
        </p:txBody>
      </p:sp>
    </p:spTree>
    <p:extLst>
      <p:ext uri="{BB962C8B-B14F-4D97-AF65-F5344CB8AC3E}">
        <p14:creationId xmlns:p14="http://schemas.microsoft.com/office/powerpoint/2010/main" val="188655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sl-SI" sz="3375" b="1" dirty="0">
                <a:solidFill>
                  <a:srgbClr val="FFFFFF"/>
                </a:solidFill>
              </a:rPr>
              <a:t>STUDY AREA</a:t>
            </a:r>
            <a:endParaRPr lang="en-US" sz="3375" b="1" dirty="0">
              <a:solidFill>
                <a:srgbClr val="FFFFFF"/>
              </a:solidFill>
            </a:endParaRPr>
          </a:p>
        </p:txBody>
      </p:sp>
    </p:spTree>
    <p:extLst>
      <p:ext uri="{BB962C8B-B14F-4D97-AF65-F5344CB8AC3E}">
        <p14:creationId xmlns:p14="http://schemas.microsoft.com/office/powerpoint/2010/main" val="1342342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Innovative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technology</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1" name="Pravokotnik 20"/>
          <p:cNvSpPr/>
          <p:nvPr/>
        </p:nvSpPr>
        <p:spPr>
          <a:xfrm>
            <a:off x="330828" y="1778938"/>
            <a:ext cx="7848872" cy="923330"/>
          </a:xfrm>
          <a:prstGeom prst="rect">
            <a:avLst/>
          </a:prstGeom>
        </p:spPr>
        <p:txBody>
          <a:bodyPr wrap="square">
            <a:spAutoFit/>
          </a:bodyPr>
          <a:lstStyle/>
          <a:p>
            <a:r>
              <a:rPr lang="sl-SI" b="1" dirty="0" err="1" smtClean="0">
                <a:latin typeface="Calibri" panose="020F0502020204030204" pitchFamily="34" charset="0"/>
                <a:cs typeface="Calibri" panose="020F0502020204030204" pitchFamily="34" charset="0"/>
              </a:rPr>
              <a:t>What</a:t>
            </a:r>
            <a:r>
              <a:rPr lang="sl-SI" b="1" dirty="0" smtClean="0">
                <a:latin typeface="Calibri" panose="020F0502020204030204" pitchFamily="34" charset="0"/>
                <a:cs typeface="Calibri" panose="020F0502020204030204" pitchFamily="34" charset="0"/>
              </a:rPr>
              <a:t> a</a:t>
            </a:r>
            <a:r>
              <a:rPr lang="en-US" b="1" dirty="0" err="1" smtClean="0">
                <a:latin typeface="Calibri" panose="020F0502020204030204" pitchFamily="34" charset="0"/>
                <a:cs typeface="Calibri" panose="020F0502020204030204" pitchFamily="34" charset="0"/>
              </a:rPr>
              <a:t>ction</a:t>
            </a:r>
            <a:r>
              <a:rPr lang="sl-SI" b="1" dirty="0" smtClean="0">
                <a:latin typeface="Calibri" panose="020F0502020204030204" pitchFamily="34" charset="0"/>
                <a:cs typeface="Calibri" panose="020F0502020204030204" pitchFamily="34" charset="0"/>
              </a:rPr>
              <a:t> </a:t>
            </a:r>
            <a:r>
              <a:rPr lang="sl-SI" b="1" dirty="0" err="1" smtClean="0">
                <a:latin typeface="Calibri" panose="020F0502020204030204" pitchFamily="34" charset="0"/>
                <a:cs typeface="Calibri" panose="020F0502020204030204" pitchFamily="34" charset="0"/>
              </a:rPr>
              <a:t>was</a:t>
            </a:r>
            <a:r>
              <a:rPr lang="en-US" b="1" dirty="0" smtClean="0">
                <a:latin typeface="Calibri" panose="020F0502020204030204" pitchFamily="34" charset="0"/>
                <a:cs typeface="Calibri" panose="020F0502020204030204" pitchFamily="34" charset="0"/>
              </a:rPr>
              <a:t> needed:</a:t>
            </a:r>
            <a:r>
              <a:rPr lang="sl-SI" b="1" dirty="0" smtClean="0">
                <a:latin typeface="Calibri" panose="020F0502020204030204" pitchFamily="34" charset="0"/>
                <a:cs typeface="Calibri" panose="020F0502020204030204" pitchFamily="34" charset="0"/>
              </a:rPr>
              <a:t> </a:t>
            </a:r>
          </a:p>
          <a:p>
            <a:pPr marL="28575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Technology </a:t>
            </a:r>
            <a:r>
              <a:rPr lang="en-US" dirty="0">
                <a:latin typeface="Calibri" panose="020F0502020204030204" pitchFamily="34" charset="0"/>
                <a:cs typeface="Calibri" panose="020F0502020204030204" pitchFamily="34" charset="0"/>
              </a:rPr>
              <a:t>presentation by the RB </a:t>
            </a:r>
            <a:r>
              <a:rPr lang="en-US" dirty="0" smtClean="0">
                <a:latin typeface="Calibri" panose="020F0502020204030204" pitchFamily="34" charset="0"/>
                <a:cs typeface="Calibri" panose="020F0502020204030204" pitchFamily="34" charset="0"/>
              </a:rPr>
              <a:t>expert</a:t>
            </a:r>
            <a:r>
              <a:rPr lang="sl-SI" dirty="0" smtClean="0">
                <a:latin typeface="Calibri" panose="020F0502020204030204" pitchFamily="34" charset="0"/>
                <a:cs typeface="Calibri" panose="020F0502020204030204" pitchFamily="34" charset="0"/>
              </a:rPr>
              <a:t>.</a:t>
            </a:r>
          </a:p>
          <a:p>
            <a:pPr marL="285750" indent="-285750">
              <a:buClr>
                <a:srgbClr val="92D050"/>
              </a:buClr>
              <a:buFont typeface="Wingdings" panose="05000000000000000000" pitchFamily="2" charset="2"/>
              <a:buChar char="v"/>
            </a:pPr>
            <a:r>
              <a:rPr lang="sl-SI" dirty="0" err="1" smtClean="0">
                <a:latin typeface="Calibri" panose="020F0502020204030204" pitchFamily="34" charset="0"/>
                <a:cs typeface="Calibri" panose="020F0502020204030204" pitchFamily="34" charset="0"/>
              </a:rPr>
              <a:t>Organization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of</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the</a:t>
            </a:r>
            <a:r>
              <a:rPr lang="sl-SI" dirty="0" smtClean="0">
                <a:latin typeface="Calibri" panose="020F0502020204030204" pitchFamily="34" charset="0"/>
                <a:cs typeface="Calibri" panose="020F0502020204030204" pitchFamily="34" charset="0"/>
              </a:rPr>
              <a:t> f</a:t>
            </a:r>
            <a:r>
              <a:rPr lang="en-US" dirty="0" err="1" smtClean="0">
                <a:latin typeface="Calibri" panose="020F0502020204030204" pitchFamily="34" charset="0"/>
                <a:cs typeface="Calibri" panose="020F0502020204030204" pitchFamily="34" charset="0"/>
              </a:rPr>
              <a:t>ield</a:t>
            </a:r>
            <a:r>
              <a:rPr lang="en-US" dirty="0" smtClean="0">
                <a:latin typeface="Calibri" panose="020F0502020204030204" pitchFamily="34" charset="0"/>
                <a:cs typeface="Calibri" panose="020F0502020204030204" pitchFamily="34" charset="0"/>
              </a:rPr>
              <a:t> visit</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abroad</a:t>
            </a:r>
            <a:r>
              <a:rPr lang="en-US" dirty="0" smtClean="0">
                <a:latin typeface="Calibri" panose="020F0502020204030204" pitchFamily="34" charset="0"/>
                <a:cs typeface="Calibri" panose="020F0502020204030204" pitchFamily="34" charset="0"/>
              </a:rPr>
              <a:t> for </a:t>
            </a:r>
            <a:r>
              <a:rPr lang="en-US" dirty="0">
                <a:latin typeface="Calibri" panose="020F0502020204030204" pitchFamily="34" charset="0"/>
                <a:cs typeface="Calibri" panose="020F0502020204030204" pitchFamily="34" charset="0"/>
              </a:rPr>
              <a:t>local and national </a:t>
            </a:r>
            <a:r>
              <a:rPr lang="en-US" dirty="0" smtClean="0">
                <a:latin typeface="Calibri" panose="020F0502020204030204" pitchFamily="34" charset="0"/>
                <a:cs typeface="Calibri" panose="020F0502020204030204" pitchFamily="34" charset="0"/>
              </a:rPr>
              <a:t>authorities</a:t>
            </a:r>
            <a:r>
              <a:rPr lang="sl-SI" dirty="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p:txBody>
      </p:sp>
      <p:sp>
        <p:nvSpPr>
          <p:cNvPr id="22" name="Pravokotnik 21"/>
          <p:cNvSpPr/>
          <p:nvPr/>
        </p:nvSpPr>
        <p:spPr>
          <a:xfrm>
            <a:off x="330828" y="3868719"/>
            <a:ext cx="8206942" cy="2031325"/>
          </a:xfrm>
          <a:prstGeom prst="rect">
            <a:avLst/>
          </a:prstGeom>
        </p:spPr>
        <p:txBody>
          <a:bodyPr wrap="square">
            <a:spAutoFit/>
          </a:bodyPr>
          <a:lstStyle/>
          <a:p>
            <a:r>
              <a:rPr lang="en-US" b="1" dirty="0" smtClean="0">
                <a:latin typeface="Calibri" panose="020F0502020204030204" pitchFamily="34" charset="0"/>
                <a:cs typeface="Calibri" panose="020F0502020204030204" pitchFamily="34" charset="0"/>
              </a:rPr>
              <a:t>What action was needed</a:t>
            </a:r>
            <a:r>
              <a:rPr lang="sl-SI" b="1" dirty="0" smtClean="0">
                <a:latin typeface="Calibri" panose="020F0502020204030204" pitchFamily="34" charset="0"/>
                <a:cs typeface="Calibri" panose="020F0502020204030204" pitchFamily="34" charset="0"/>
              </a:rPr>
              <a:t>?</a:t>
            </a:r>
            <a:endParaRPr lang="en-US" b="1" dirty="0" smtClean="0">
              <a:latin typeface="Calibri" panose="020F0502020204030204" pitchFamily="34" charset="0"/>
              <a:cs typeface="Calibri" panose="020F0502020204030204" pitchFamily="34" charset="0"/>
            </a:endParaRPr>
          </a:p>
          <a:p>
            <a:pPr marL="28575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Inclusion of NBS expert in the </a:t>
            </a:r>
            <a:r>
              <a:rPr lang="en-US" dirty="0" smtClean="0">
                <a:latin typeface="Calibri" panose="020F0502020204030204" pitchFamily="34" charset="0"/>
                <a:cs typeface="Calibri" panose="020F0502020204030204" pitchFamily="34" charset="0"/>
              </a:rPr>
              <a:t>project</a:t>
            </a:r>
            <a:r>
              <a:rPr lang="sl-SI" dirty="0" smtClean="0">
                <a:latin typeface="Calibri" panose="020F0502020204030204" pitchFamily="34" charset="0"/>
                <a:cs typeface="Calibri" panose="020F0502020204030204" pitchFamily="34" charset="0"/>
              </a:rPr>
              <a:t> (c</a:t>
            </a:r>
            <a:r>
              <a:rPr lang="en-US" dirty="0" err="1" smtClean="0">
                <a:latin typeface="Calibri" panose="020F0502020204030204" pitchFamily="34" charset="0"/>
                <a:cs typeface="Calibri" panose="020F0502020204030204" pitchFamily="34" charset="0"/>
              </a:rPr>
              <a:t>ollaboration</a:t>
            </a:r>
            <a:r>
              <a:rPr lang="en-US"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with Slovenian experts – a foreign company with experience with the design of </a:t>
            </a:r>
            <a:r>
              <a:rPr lang="en-US" dirty="0" smtClean="0">
                <a:latin typeface="Calibri" panose="020F0502020204030204" pitchFamily="34" charset="0"/>
                <a:cs typeface="Calibri" panose="020F0502020204030204" pitchFamily="34" charset="0"/>
              </a:rPr>
              <a:t>RBs</a:t>
            </a:r>
            <a:r>
              <a:rPr lang="sl-SI"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a:t>
            </a:r>
            <a:endParaRPr lang="sl-SI" dirty="0" smtClean="0">
              <a:latin typeface="Calibri" panose="020F0502020204030204" pitchFamily="34" charset="0"/>
              <a:cs typeface="Calibri" panose="020F0502020204030204" pitchFamily="34" charset="0"/>
            </a:endParaRPr>
          </a:p>
          <a:p>
            <a:pPr marL="28575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Collaboration </a:t>
            </a:r>
            <a:r>
              <a:rPr lang="en-US" dirty="0" smtClean="0">
                <a:latin typeface="Calibri" panose="020F0502020204030204" pitchFamily="34" charset="0"/>
                <a:cs typeface="Calibri" panose="020F0502020204030204" pitchFamily="34" charset="0"/>
              </a:rPr>
              <a:t>of engineers of various disciplines (civil engineer, RB process design engineer, mechanical engineer, electrical engineer, etc.);</a:t>
            </a:r>
            <a:endParaRPr lang="sl-SI" dirty="0" smtClean="0">
              <a:latin typeface="Calibri" panose="020F0502020204030204" pitchFamily="34" charset="0"/>
              <a:cs typeface="Calibri" panose="020F0502020204030204" pitchFamily="34" charset="0"/>
            </a:endParaRPr>
          </a:p>
          <a:p>
            <a:pPr marL="28575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Cooperation between the designer and the construction contractor during final design preparation. </a:t>
            </a:r>
            <a:endParaRPr lang="en-US" dirty="0">
              <a:latin typeface="Calibri" panose="020F0502020204030204" pitchFamily="34" charset="0"/>
              <a:cs typeface="Calibri" panose="020F0502020204030204" pitchFamily="34" charset="0"/>
            </a:endParaRPr>
          </a:p>
        </p:txBody>
      </p:sp>
      <p:sp>
        <p:nvSpPr>
          <p:cNvPr id="24" name="Zaobljeni pravokotnik 23"/>
          <p:cNvSpPr/>
          <p:nvPr/>
        </p:nvSpPr>
        <p:spPr>
          <a:xfrm>
            <a:off x="268144" y="1201941"/>
            <a:ext cx="8342502"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b="1" dirty="0" err="1">
                <a:solidFill>
                  <a:srgbClr val="000000"/>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sl-SI" dirty="0">
                <a:solidFill>
                  <a:schemeClr val="tx1"/>
                </a:solidFill>
                <a:latin typeface="Calibri" panose="020F0502020204030204" pitchFamily="34" charset="0"/>
                <a:cs typeface="Calibri" panose="020F0502020204030204" pitchFamily="34" charset="0"/>
              </a:rPr>
              <a:t>T</a:t>
            </a:r>
            <a:r>
              <a:rPr lang="en-US" dirty="0">
                <a:solidFill>
                  <a:schemeClr val="tx1"/>
                </a:solidFill>
                <a:latin typeface="Calibri" panose="020F0502020204030204" pitchFamily="34" charset="0"/>
                <a:cs typeface="Calibri" panose="020F0502020204030204" pitchFamily="34" charset="0"/>
              </a:rPr>
              <a:t>he first-ever constructed NBS for sludge treatment in Croatia</a:t>
            </a:r>
            <a:r>
              <a:rPr lang="sl-SI" dirty="0" smtClean="0">
                <a:solidFill>
                  <a:schemeClr val="tx1"/>
                </a:solidFill>
                <a:latin typeface="Calibri" panose="020F0502020204030204" pitchFamily="34" charset="0"/>
                <a:cs typeface="Calibri" panose="020F0502020204030204" pitchFamily="34" charset="0"/>
              </a:rPr>
              <a:t>.</a:t>
            </a:r>
            <a:endParaRPr lang="sl-SI" dirty="0">
              <a:solidFill>
                <a:schemeClr val="tx1"/>
              </a:solidFill>
              <a:latin typeface="Calibri" panose="020F0502020204030204" pitchFamily="34" charset="0"/>
              <a:cs typeface="Calibri" panose="020F0502020204030204" pitchFamily="34" charset="0"/>
            </a:endParaRPr>
          </a:p>
        </p:txBody>
      </p:sp>
      <p:sp>
        <p:nvSpPr>
          <p:cNvPr id="25" name="Zaobljeni pravokotnik 24"/>
          <p:cNvSpPr/>
          <p:nvPr/>
        </p:nvSpPr>
        <p:spPr>
          <a:xfrm>
            <a:off x="268144" y="3302907"/>
            <a:ext cx="8342502"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latin typeface="Calibri" panose="020F0502020204030204" pitchFamily="34" charset="0"/>
                <a:cs typeface="Calibri" panose="020F0502020204030204" pitchFamily="34" charset="0"/>
              </a:rPr>
              <a:t>Challenge</a:t>
            </a:r>
            <a:r>
              <a:rPr lang="sl-SI" b="1" dirty="0">
                <a:solidFill>
                  <a:schemeClr val="tx1"/>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NBS technologies require expert knowledge and </a:t>
            </a:r>
            <a:r>
              <a:rPr lang="en-US" dirty="0" smtClean="0">
                <a:solidFill>
                  <a:schemeClr val="tx1"/>
                </a:solidFill>
                <a:latin typeface="Calibri" panose="020F0502020204030204" pitchFamily="34" charset="0"/>
                <a:cs typeface="Calibri" panose="020F0502020204030204" pitchFamily="34" charset="0"/>
              </a:rPr>
              <a:t>specialization.</a:t>
            </a:r>
            <a:endParaRPr lang="sl-SI" dirty="0">
              <a:solidFill>
                <a:schemeClr val="tx1"/>
              </a:solidFill>
              <a:latin typeface="Calibri" panose="020F0502020204030204" pitchFamily="34" charset="0"/>
              <a:cs typeface="Calibri" panose="020F0502020204030204" pitchFamily="34" charset="0"/>
            </a:endParaRPr>
          </a:p>
        </p:txBody>
      </p:sp>
      <p:sp>
        <p:nvSpPr>
          <p:cNvPr id="9" name="Rectangle 8"/>
          <p:cNvSpPr/>
          <p:nvPr/>
        </p:nvSpPr>
        <p:spPr>
          <a:xfrm>
            <a:off x="6873883" y="6248153"/>
            <a:ext cx="643061" cy="276999"/>
          </a:xfrm>
          <a:prstGeom prst="rect">
            <a:avLst/>
          </a:prstGeom>
        </p:spPr>
        <p:txBody>
          <a:bodyPr wrap="none">
            <a:spAutoFit/>
          </a:bodyPr>
          <a:lstStyle/>
          <a:p>
            <a:r>
              <a:rPr lang="sl-SI" sz="1200" b="1" dirty="0" err="1" smtClean="0">
                <a:solidFill>
                  <a:srgbClr val="889A00"/>
                </a:solidFill>
                <a:latin typeface="Calibri" panose="020F0502020204030204" pitchFamily="34" charset="0"/>
                <a:cs typeface="Calibri" panose="020F0502020204030204" pitchFamily="34" charset="0"/>
              </a:rPr>
              <a:t>Croatia</a:t>
            </a:r>
            <a:endParaRPr lang="sl-SI" sz="1200" b="1" dirty="0">
              <a:solidFill>
                <a:srgbClr val="889A00"/>
              </a:solidFill>
              <a:latin typeface="Calibri" panose="020F0502020204030204" pitchFamily="34" charset="0"/>
              <a:cs typeface="Calibri" panose="020F0502020204030204" pitchFamily="34" charset="0"/>
            </a:endParaRPr>
          </a:p>
        </p:txBody>
      </p:sp>
      <p:sp>
        <p:nvSpPr>
          <p:cNvPr id="11" name="Rectangle 10"/>
          <p:cNvSpPr/>
          <p:nvPr/>
        </p:nvSpPr>
        <p:spPr>
          <a:xfrm>
            <a:off x="5188566" y="6256223"/>
            <a:ext cx="723018" cy="276999"/>
          </a:xfrm>
          <a:prstGeom prst="rect">
            <a:avLst/>
          </a:prstGeom>
        </p:spPr>
        <p:txBody>
          <a:bodyPr wrap="none">
            <a:spAutoFit/>
          </a:bodyPr>
          <a:lstStyle/>
          <a:p>
            <a:r>
              <a:rPr lang="sl-SI" sz="1200" b="1" dirty="0" err="1" smtClean="0">
                <a:solidFill>
                  <a:srgbClr val="889A00"/>
                </a:solidFill>
                <a:latin typeface="Calibri" panose="020F0502020204030204" pitchFamily="34" charset="0"/>
                <a:cs typeface="Calibri" panose="020F0502020204030204" pitchFamily="34" charset="0"/>
              </a:rPr>
              <a:t>Slovenia</a:t>
            </a:r>
            <a:endParaRPr lang="sl-SI" sz="1200" b="1" dirty="0">
              <a:solidFill>
                <a:srgbClr val="889A00"/>
              </a:solidFill>
              <a:latin typeface="Calibri" panose="020F0502020204030204" pitchFamily="34" charset="0"/>
              <a:cs typeface="Calibri" panose="020F0502020204030204" pitchFamily="34" charset="0"/>
            </a:endParaRPr>
          </a:p>
        </p:txBody>
      </p:sp>
      <p:sp>
        <p:nvSpPr>
          <p:cNvPr id="12" name="Left-Right Arrow 11"/>
          <p:cNvSpPr/>
          <p:nvPr/>
        </p:nvSpPr>
        <p:spPr>
          <a:xfrm>
            <a:off x="6009147" y="6145893"/>
            <a:ext cx="767173" cy="190635"/>
          </a:xfrm>
          <a:prstGeom prst="leftRightArrow">
            <a:avLst/>
          </a:prstGeom>
          <a:solidFill>
            <a:srgbClr val="A6CE39"/>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889A00"/>
                </a:solidFill>
              </a:ln>
              <a:solidFill>
                <a:srgbClr val="B9D200"/>
              </a:solidFill>
            </a:endParaRPr>
          </a:p>
        </p:txBody>
      </p:sp>
      <p:sp>
        <p:nvSpPr>
          <p:cNvPr id="14" name="Rectangle 13"/>
          <p:cNvSpPr/>
          <p:nvPr/>
        </p:nvSpPr>
        <p:spPr>
          <a:xfrm>
            <a:off x="5499628" y="5807138"/>
            <a:ext cx="1695785" cy="276999"/>
          </a:xfrm>
          <a:prstGeom prst="rect">
            <a:avLst/>
          </a:prstGeom>
        </p:spPr>
        <p:txBody>
          <a:bodyPr wrap="none">
            <a:spAutoFit/>
          </a:bodyPr>
          <a:lstStyle/>
          <a:p>
            <a:r>
              <a:rPr lang="sl-SI" sz="1200" b="1" dirty="0" smtClean="0">
                <a:solidFill>
                  <a:srgbClr val="889A00"/>
                </a:solidFill>
                <a:latin typeface="Calibri" panose="020F0502020204030204" pitchFamily="34" charset="0"/>
                <a:cs typeface="Calibri" panose="020F0502020204030204" pitchFamily="34" charset="0"/>
              </a:rPr>
              <a:t>KNOW-HOW TRANSFER</a:t>
            </a:r>
            <a:endParaRPr lang="sl-SI" sz="1200" b="1" dirty="0">
              <a:solidFill>
                <a:srgbClr val="889A00"/>
              </a:solidFill>
              <a:latin typeface="Calibri" panose="020F0502020204030204" pitchFamily="34" charset="0"/>
              <a:cs typeface="Calibri" panose="020F0502020204030204" pitchFamily="34" charset="0"/>
            </a:endParaRPr>
          </a:p>
        </p:txBody>
      </p:sp>
      <p:sp>
        <p:nvSpPr>
          <p:cNvPr id="15" name="Elipsa 15"/>
          <p:cNvSpPr/>
          <p:nvPr/>
        </p:nvSpPr>
        <p:spPr>
          <a:xfrm>
            <a:off x="2339752" y="2824385"/>
            <a:ext cx="3880752" cy="342510"/>
          </a:xfrm>
          <a:prstGeom prst="roundRect">
            <a:avLst/>
          </a:prstGeom>
          <a:solidFill>
            <a:srgbClr val="CEEA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Calibri" panose="020F0502020204030204" pitchFamily="34" charset="0"/>
                <a:cs typeface="Calibri" panose="020F0502020204030204" pitchFamily="34" charset="0"/>
              </a:rPr>
              <a:t>DECISION</a:t>
            </a:r>
            <a:r>
              <a:rPr lang="sl-SI" sz="1400" dirty="0" smtClean="0">
                <a:solidFill>
                  <a:schemeClr val="tx1"/>
                </a:solidFill>
                <a:latin typeface="Calibri" panose="020F0502020204030204" pitchFamily="34" charset="0"/>
                <a:cs typeface="Calibri" panose="020F0502020204030204" pitchFamily="34" charset="0"/>
              </a:rPr>
              <a:t>-</a:t>
            </a:r>
            <a:r>
              <a:rPr lang="en-US" sz="1400" dirty="0" smtClean="0">
                <a:solidFill>
                  <a:schemeClr val="tx1"/>
                </a:solidFill>
                <a:latin typeface="Calibri" panose="020F0502020204030204" pitchFamily="34" charset="0"/>
                <a:cs typeface="Calibri" panose="020F0502020204030204" pitchFamily="34" charset="0"/>
              </a:rPr>
              <a:t>MAKERS </a:t>
            </a:r>
            <a:r>
              <a:rPr lang="en-US" sz="1400" dirty="0">
                <a:solidFill>
                  <a:schemeClr val="tx1"/>
                </a:solidFill>
                <a:latin typeface="Calibri" panose="020F0502020204030204" pitchFamily="34" charset="0"/>
                <a:cs typeface="Calibri" panose="020F0502020204030204" pitchFamily="34" charset="0"/>
              </a:rPr>
              <a:t>NEEDED TO BE </a:t>
            </a:r>
            <a:r>
              <a:rPr lang="en-US" sz="1400" dirty="0" smtClean="0">
                <a:solidFill>
                  <a:schemeClr val="tx1"/>
                </a:solidFill>
                <a:latin typeface="Calibri" panose="020F0502020204030204" pitchFamily="34" charset="0"/>
                <a:cs typeface="Calibri" panose="020F0502020204030204" pitchFamily="34" charset="0"/>
              </a:rPr>
              <a:t>CONVINCED</a:t>
            </a:r>
            <a:r>
              <a:rPr lang="sl-SI" sz="1400" dirty="0" smtClean="0">
                <a:solidFill>
                  <a:schemeClr val="tx1"/>
                </a:solidFill>
                <a:latin typeface="Calibri" panose="020F0502020204030204" pitchFamily="34" charset="0"/>
                <a:cs typeface="Calibri" panose="020F0502020204030204" pitchFamily="34" charset="0"/>
              </a:rPr>
              <a:t>.</a:t>
            </a:r>
            <a:endParaRPr lang="sl-SI" sz="1400" dirty="0" smtClean="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167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Seasonal</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variation</a:t>
            </a:r>
            <a:r>
              <a:rPr lang="sl-SI" sz="2500" b="1" kern="0" dirty="0" smtClean="0">
                <a:solidFill>
                  <a:srgbClr val="889A00"/>
                </a:solidFill>
                <a:latin typeface="Calibri" panose="020F0502020204030204" pitchFamily="34" charset="0"/>
                <a:cs typeface="Calibri" panose="020F0502020204030204" pitchFamily="34" charset="0"/>
              </a:rPr>
              <a:t> in RB</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9" name="Zaobljeni pravokotnik 8"/>
          <p:cNvSpPr/>
          <p:nvPr/>
        </p:nvSpPr>
        <p:spPr>
          <a:xfrm>
            <a:off x="200366" y="1124744"/>
            <a:ext cx="8342502"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en-US" dirty="0" err="1" smtClean="0">
                <a:solidFill>
                  <a:schemeClr val="tx1"/>
                </a:solidFill>
                <a:latin typeface="Calibri" panose="020F0502020204030204" pitchFamily="34" charset="0"/>
                <a:cs typeface="Calibri" panose="020F0502020204030204" pitchFamily="34" charset="0"/>
              </a:rPr>
              <a:t>Kastelir</a:t>
            </a:r>
            <a:r>
              <a:rPr lang="en-US" dirty="0" smtClean="0">
                <a:solidFill>
                  <a:schemeClr val="tx1"/>
                </a:solidFill>
                <a:latin typeface="Calibri" panose="020F0502020204030204" pitchFamily="34" charset="0"/>
                <a:cs typeface="Calibri" panose="020F0502020204030204" pitchFamily="34" charset="0"/>
              </a:rPr>
              <a:t> is a tourist village characterized by seasonal load</a:t>
            </a:r>
            <a:r>
              <a:rPr lang="sl-SI" dirty="0" smtClean="0">
                <a:solidFill>
                  <a:schemeClr val="tx1"/>
                </a:solidFill>
                <a:latin typeface="Calibri" panose="020F0502020204030204" pitchFamily="34" charset="0"/>
                <a:cs typeface="Calibri" panose="020F0502020204030204" pitchFamily="34" charset="0"/>
              </a:rPr>
              <a:t>.</a:t>
            </a:r>
            <a:r>
              <a:rPr lang="en-US" dirty="0" smtClean="0">
                <a:solidFill>
                  <a:schemeClr val="tx1"/>
                </a:solidFill>
                <a:latin typeface="Calibri" panose="020F0502020204030204" pitchFamily="34" charset="0"/>
                <a:cs typeface="Calibri" panose="020F0502020204030204" pitchFamily="34" charset="0"/>
              </a:rPr>
              <a:t> </a:t>
            </a:r>
            <a:endParaRPr lang="sl-SI" dirty="0" smtClean="0">
              <a:solidFill>
                <a:schemeClr val="tx1"/>
              </a:solidFill>
              <a:latin typeface="Calibri" panose="020F0502020204030204" pitchFamily="34" charset="0"/>
              <a:cs typeface="Calibri" panose="020F0502020204030204" pitchFamily="34" charset="0"/>
            </a:endParaRPr>
          </a:p>
        </p:txBody>
      </p:sp>
      <p:sp>
        <p:nvSpPr>
          <p:cNvPr id="3" name="Pravokotnik 2"/>
          <p:cNvSpPr/>
          <p:nvPr/>
        </p:nvSpPr>
        <p:spPr>
          <a:xfrm>
            <a:off x="560332" y="1700808"/>
            <a:ext cx="6624736" cy="1200329"/>
          </a:xfrm>
          <a:prstGeom prst="rect">
            <a:avLst/>
          </a:prstGeom>
        </p:spPr>
        <p:txBody>
          <a:bodyPr wrap="square">
            <a:spAutoFit/>
          </a:bodyPr>
          <a:lstStyle/>
          <a:p>
            <a:r>
              <a:rPr lang="en-US" b="1" dirty="0">
                <a:latin typeface="Calibri" panose="020F0502020204030204" pitchFamily="34" charset="0"/>
                <a:cs typeface="Calibri" panose="020F0502020204030204" pitchFamily="34" charset="0"/>
              </a:rPr>
              <a:t>What action was </a:t>
            </a:r>
            <a:r>
              <a:rPr lang="en-US" b="1" dirty="0" smtClean="0">
                <a:latin typeface="Calibri" panose="020F0502020204030204" pitchFamily="34" charset="0"/>
                <a:cs typeface="Calibri" panose="020F0502020204030204" pitchFamily="34" charset="0"/>
              </a:rPr>
              <a:t>needed</a:t>
            </a:r>
            <a:r>
              <a:rPr lang="sl-SI" b="1" dirty="0" smtClean="0">
                <a:latin typeface="Calibri" panose="020F0502020204030204" pitchFamily="34" charset="0"/>
                <a:cs typeface="Calibri" panose="020F0502020204030204" pitchFamily="34" charset="0"/>
              </a:rPr>
              <a:t>?</a:t>
            </a:r>
            <a:endParaRPr lang="sl-SI" b="1" dirty="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en-US" dirty="0">
                <a:latin typeface="Calibri" panose="020F0502020204030204" pitchFamily="34" charset="0"/>
                <a:cs typeface="Calibri" panose="020F0502020204030204" pitchFamily="34" charset="0"/>
              </a:rPr>
              <a:t>Analyses of pollution and hydraulic </a:t>
            </a:r>
            <a:r>
              <a:rPr lang="en-US" dirty="0" smtClean="0">
                <a:latin typeface="Calibri" panose="020F0502020204030204" pitchFamily="34" charset="0"/>
                <a:cs typeface="Calibri" panose="020F0502020204030204" pitchFamily="34" charset="0"/>
              </a:rPr>
              <a:t>loadings;</a:t>
            </a:r>
            <a:endParaRPr lang="sl-SI" dirty="0" smtClean="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Impact </a:t>
            </a:r>
            <a:r>
              <a:rPr lang="en-US" dirty="0">
                <a:latin typeface="Calibri" panose="020F0502020204030204" pitchFamily="34" charset="0"/>
                <a:cs typeface="Calibri" panose="020F0502020204030204" pitchFamily="34" charset="0"/>
              </a:rPr>
              <a:t>assessment on the RB </a:t>
            </a:r>
            <a:r>
              <a:rPr lang="en-US" dirty="0" smtClean="0">
                <a:latin typeface="Calibri" panose="020F0502020204030204" pitchFamily="34" charset="0"/>
                <a:cs typeface="Calibri" panose="020F0502020204030204" pitchFamily="34" charset="0"/>
              </a:rPr>
              <a:t>operation;</a:t>
            </a:r>
            <a:endParaRPr lang="sl-SI" dirty="0" smtClean="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Multi-year </a:t>
            </a:r>
            <a:r>
              <a:rPr lang="en-US" dirty="0">
                <a:latin typeface="Calibri" panose="020F0502020204030204" pitchFamily="34" charset="0"/>
                <a:cs typeface="Calibri" panose="020F0502020204030204" pitchFamily="34" charset="0"/>
              </a:rPr>
              <a:t>load proposal and operational plan.</a:t>
            </a:r>
            <a:endParaRPr lang="sl-SI" dirty="0">
              <a:latin typeface="Calibri" panose="020F0502020204030204" pitchFamily="34" charset="0"/>
              <a:cs typeface="Calibri" panose="020F0502020204030204" pitchFamily="34" charset="0"/>
            </a:endParaRPr>
          </a:p>
        </p:txBody>
      </p:sp>
      <p:sp>
        <p:nvSpPr>
          <p:cNvPr id="5" name="Pravokotnik 4"/>
          <p:cNvSpPr/>
          <p:nvPr/>
        </p:nvSpPr>
        <p:spPr>
          <a:xfrm>
            <a:off x="379899" y="3449859"/>
            <a:ext cx="3113353" cy="259045"/>
          </a:xfrm>
          <a:prstGeom prst="rect">
            <a:avLst/>
          </a:prstGeom>
        </p:spPr>
        <p:txBody>
          <a:bodyPr wrap="none">
            <a:spAutoFit/>
          </a:bodyPr>
          <a:lstStyle/>
          <a:p>
            <a:pPr eaLnBrk="0" fontAlgn="base" hangingPunct="0">
              <a:lnSpc>
                <a:spcPts val="1300"/>
              </a:lnSpc>
              <a:spcBef>
                <a:spcPct val="0"/>
              </a:spcBef>
              <a:spcAft>
                <a:spcPct val="0"/>
              </a:spcAft>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Financing</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and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funding</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4" name="Straight Connector 10"/>
          <p:cNvCxnSpPr/>
          <p:nvPr/>
        </p:nvCxnSpPr>
        <p:spPr>
          <a:xfrm>
            <a:off x="242312" y="3717032"/>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6" name="Pravokotnik 5"/>
          <p:cNvSpPr/>
          <p:nvPr/>
        </p:nvSpPr>
        <p:spPr>
          <a:xfrm>
            <a:off x="379899" y="4532928"/>
            <a:ext cx="5301768" cy="1477328"/>
          </a:xfrm>
          <a:prstGeom prst="rect">
            <a:avLst/>
          </a:prstGeom>
        </p:spPr>
        <p:txBody>
          <a:bodyPr wrap="square">
            <a:spAutoFit/>
          </a:bodyPr>
          <a:lstStyle/>
          <a:p>
            <a:r>
              <a:rPr lang="en-US" b="1" dirty="0">
                <a:latin typeface="Calibri" panose="020F0502020204030204" pitchFamily="34" charset="0"/>
                <a:cs typeface="Calibri" panose="020F0502020204030204" pitchFamily="34" charset="0"/>
              </a:rPr>
              <a:t>What action was </a:t>
            </a:r>
            <a:r>
              <a:rPr lang="en-US" b="1" dirty="0" smtClean="0">
                <a:latin typeface="Calibri" panose="020F0502020204030204" pitchFamily="34" charset="0"/>
                <a:cs typeface="Calibri" panose="020F0502020204030204" pitchFamily="34" charset="0"/>
              </a:rPr>
              <a:t>needed</a:t>
            </a:r>
            <a:r>
              <a:rPr lang="sl-SI" b="1" dirty="0" smtClean="0">
                <a:latin typeface="Calibri" panose="020F0502020204030204" pitchFamily="34" charset="0"/>
                <a:cs typeface="Calibri" panose="020F0502020204030204" pitchFamily="34" charset="0"/>
              </a:rPr>
              <a:t>?</a:t>
            </a:r>
            <a:endParaRPr lang="sl-SI" b="1" dirty="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en-US" dirty="0">
                <a:latin typeface="Calibri" panose="020F0502020204030204" pitchFamily="34" charset="0"/>
                <a:cs typeface="Calibri" panose="020F0502020204030204" pitchFamily="34" charset="0"/>
              </a:rPr>
              <a:t>Willingness of Municipality to cooperate with project </a:t>
            </a:r>
            <a:r>
              <a:rPr lang="en-US" dirty="0" smtClean="0">
                <a:latin typeface="Calibri" panose="020F0502020204030204" pitchFamily="34" charset="0"/>
                <a:cs typeface="Calibri" panose="020F0502020204030204" pitchFamily="34" charset="0"/>
              </a:rPr>
              <a:t>initiator</a:t>
            </a:r>
            <a:r>
              <a:rPr lang="sl-SI" dirty="0" smtClean="0">
                <a:latin typeface="Calibri" panose="020F0502020204030204" pitchFamily="34" charset="0"/>
                <a:cs typeface="Calibri" panose="020F0502020204030204" pitchFamily="34" charset="0"/>
              </a:rPr>
              <a:t>;</a:t>
            </a:r>
          </a:p>
          <a:p>
            <a:pPr marL="285750" lvl="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Coordination </a:t>
            </a:r>
            <a:r>
              <a:rPr lang="en-US" dirty="0">
                <a:latin typeface="Calibri" panose="020F0502020204030204" pitchFamily="34" charset="0"/>
                <a:cs typeface="Calibri" panose="020F0502020204030204" pitchFamily="34" charset="0"/>
              </a:rPr>
              <a:t>on multiple levels of </a:t>
            </a:r>
            <a:r>
              <a:rPr lang="en-US" dirty="0" smtClean="0">
                <a:latin typeface="Calibri" panose="020F0502020204030204" pitchFamily="34" charset="0"/>
                <a:cs typeface="Calibri" panose="020F0502020204030204" pitchFamily="34" charset="0"/>
              </a:rPr>
              <a:t>government;</a:t>
            </a:r>
            <a:endParaRPr lang="sl-SI" dirty="0" smtClean="0">
              <a:latin typeface="Calibri" panose="020F0502020204030204" pitchFamily="34" charset="0"/>
              <a:cs typeface="Calibri" panose="020F0502020204030204" pitchFamily="34" charset="0"/>
            </a:endParaRPr>
          </a:p>
          <a:p>
            <a:pPr marL="285750" lvl="0" indent="-285750">
              <a:buClr>
                <a:srgbClr val="92D05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Perform </a:t>
            </a:r>
            <a:r>
              <a:rPr lang="en-US" dirty="0">
                <a:latin typeface="Calibri" panose="020F0502020204030204" pitchFamily="34" charset="0"/>
                <a:cs typeface="Calibri" panose="020F0502020204030204" pitchFamily="34" charset="0"/>
              </a:rPr>
              <a:t>administrative processes on </a:t>
            </a:r>
            <a:r>
              <a:rPr lang="en-US" dirty="0" smtClean="0">
                <a:latin typeface="Calibri" panose="020F0502020204030204" pitchFamily="34" charset="0"/>
                <a:cs typeface="Calibri" panose="020F0502020204030204" pitchFamily="34" charset="0"/>
              </a:rPr>
              <a:t>time</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p:txBody>
      </p:sp>
      <p:sp>
        <p:nvSpPr>
          <p:cNvPr id="7" name="Pravokotnik 6"/>
          <p:cNvSpPr/>
          <p:nvPr/>
        </p:nvSpPr>
        <p:spPr>
          <a:xfrm>
            <a:off x="413442" y="3831964"/>
            <a:ext cx="6771626" cy="646331"/>
          </a:xfrm>
          <a:prstGeom prst="rect">
            <a:avLst/>
          </a:prstGeom>
          <a:ln w="12700">
            <a:solidFill>
              <a:srgbClr val="92D050"/>
            </a:solidFill>
          </a:ln>
        </p:spPr>
        <p:txBody>
          <a:bodyPr wrap="square">
            <a:spAutoFit/>
          </a:bodyPr>
          <a:lstStyle/>
          <a:p>
            <a:r>
              <a:rPr lang="en-US" dirty="0">
                <a:latin typeface="Calibri" panose="020F0502020204030204" pitchFamily="34" charset="0"/>
                <a:cs typeface="Calibri" panose="020F0502020204030204" pitchFamily="34" charset="0"/>
              </a:rPr>
              <a:t>The project was fully funded through a grant agreement by the Global Environment Facility (GEF). </a:t>
            </a:r>
            <a:endParaRPr lang="sl-SI" dirty="0">
              <a:latin typeface="Calibri" panose="020F0502020204030204" pitchFamily="34" charset="0"/>
              <a:cs typeface="Calibri" panose="020F0502020204030204" pitchFamily="34" charset="0"/>
            </a:endParaRPr>
          </a:p>
        </p:txBody>
      </p:sp>
      <p:sp>
        <p:nvSpPr>
          <p:cNvPr id="11" name="Elipsa 15"/>
          <p:cNvSpPr/>
          <p:nvPr/>
        </p:nvSpPr>
        <p:spPr>
          <a:xfrm>
            <a:off x="5739861" y="1844823"/>
            <a:ext cx="2951568" cy="1761585"/>
          </a:xfrm>
          <a:prstGeom prst="roundRect">
            <a:avLst/>
          </a:prstGeom>
          <a:solidFill>
            <a:srgbClr val="CEEA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Calibri" panose="020F0502020204030204" pitchFamily="34" charset="0"/>
                <a:cs typeface="Calibri" panose="020F0502020204030204" pitchFamily="34" charset="0"/>
              </a:rPr>
              <a:t>The loading pattern in </a:t>
            </a:r>
            <a:r>
              <a:rPr lang="en-US" sz="1200" dirty="0" err="1">
                <a:solidFill>
                  <a:schemeClr val="tx1"/>
                </a:solidFill>
                <a:latin typeface="Calibri" panose="020F0502020204030204" pitchFamily="34" charset="0"/>
                <a:cs typeface="Calibri" panose="020F0502020204030204" pitchFamily="34" charset="0"/>
              </a:rPr>
              <a:t>Kastelir</a:t>
            </a:r>
            <a:r>
              <a:rPr lang="en-US" sz="1200" dirty="0">
                <a:solidFill>
                  <a:schemeClr val="tx1"/>
                </a:solidFill>
                <a:latin typeface="Calibri" panose="020F0502020204030204" pitchFamily="34" charset="0"/>
                <a:cs typeface="Calibri" panose="020F0502020204030204" pitchFamily="34" charset="0"/>
              </a:rPr>
              <a:t> takes into account:</a:t>
            </a:r>
            <a:endParaRPr lang="sl-SI" sz="1200" dirty="0">
              <a:solidFill>
                <a:schemeClr val="tx1"/>
              </a:solidFill>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200" dirty="0">
                <a:solidFill>
                  <a:schemeClr val="tx1"/>
                </a:solidFill>
                <a:latin typeface="Calibri" panose="020F0502020204030204" pitchFamily="34" charset="0"/>
                <a:cs typeface="Calibri" panose="020F0502020204030204" pitchFamily="34" charset="0"/>
              </a:rPr>
              <a:t>Volume of accumulated sludge in </a:t>
            </a:r>
            <a:r>
              <a:rPr lang="en-US" sz="1200" dirty="0" err="1">
                <a:solidFill>
                  <a:schemeClr val="tx1"/>
                </a:solidFill>
                <a:latin typeface="Calibri" panose="020F0502020204030204" pitchFamily="34" charset="0"/>
                <a:cs typeface="Calibri" panose="020F0502020204030204" pitchFamily="34" charset="0"/>
              </a:rPr>
              <a:t>Imhoff</a:t>
            </a:r>
            <a:r>
              <a:rPr lang="en-US" sz="1200" dirty="0">
                <a:solidFill>
                  <a:schemeClr val="tx1"/>
                </a:solidFill>
                <a:latin typeface="Calibri" panose="020F0502020204030204" pitchFamily="34" charset="0"/>
                <a:cs typeface="Calibri" panose="020F0502020204030204" pitchFamily="34" charset="0"/>
              </a:rPr>
              <a:t> tank;</a:t>
            </a:r>
            <a:endParaRPr lang="sl-SI" sz="1200" dirty="0">
              <a:solidFill>
                <a:schemeClr val="tx1"/>
              </a:solidFill>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200" dirty="0">
                <a:solidFill>
                  <a:schemeClr val="tx1"/>
                </a:solidFill>
                <a:latin typeface="Calibri" panose="020F0502020204030204" pitchFamily="34" charset="0"/>
                <a:cs typeface="Calibri" panose="020F0502020204030204" pitchFamily="34" charset="0"/>
              </a:rPr>
              <a:t>Time required for anaerobic stabilization of sludge;</a:t>
            </a:r>
            <a:endParaRPr lang="sl-SI" sz="1200" dirty="0">
              <a:solidFill>
                <a:schemeClr val="tx1"/>
              </a:solidFill>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200" dirty="0">
                <a:solidFill>
                  <a:schemeClr val="tx1"/>
                </a:solidFill>
                <a:latin typeface="Calibri" panose="020F0502020204030204" pitchFamily="34" charset="0"/>
                <a:cs typeface="Calibri" panose="020F0502020204030204" pitchFamily="34" charset="0"/>
              </a:rPr>
              <a:t>Seasonal variation;</a:t>
            </a:r>
            <a:endParaRPr lang="sl-SI" sz="1200" dirty="0">
              <a:solidFill>
                <a:schemeClr val="tx1"/>
              </a:solidFill>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200" dirty="0" smtClean="0">
                <a:solidFill>
                  <a:schemeClr val="tx1"/>
                </a:solidFill>
                <a:latin typeface="Calibri" panose="020F0502020204030204" pitchFamily="34" charset="0"/>
                <a:cs typeface="Calibri" panose="020F0502020204030204" pitchFamily="34" charset="0"/>
              </a:rPr>
              <a:t>Weather</a:t>
            </a:r>
            <a:r>
              <a:rPr lang="sl-SI" sz="1200" dirty="0" smtClean="0">
                <a:solidFill>
                  <a:schemeClr val="tx1"/>
                </a:solidFill>
                <a:latin typeface="Calibri" panose="020F0502020204030204" pitchFamily="34" charset="0"/>
                <a:cs typeface="Calibri" panose="020F0502020204030204" pitchFamily="34" charset="0"/>
              </a:rPr>
              <a:t> / </a:t>
            </a:r>
            <a:r>
              <a:rPr lang="sl-SI" sz="1200" dirty="0" err="1" smtClean="0">
                <a:solidFill>
                  <a:schemeClr val="tx1"/>
                </a:solidFill>
                <a:latin typeface="Calibri" panose="020F0502020204030204" pitchFamily="34" charset="0"/>
                <a:cs typeface="Calibri" panose="020F0502020204030204" pitchFamily="34" charset="0"/>
              </a:rPr>
              <a:t>climate</a:t>
            </a:r>
            <a:r>
              <a:rPr lang="en-US" sz="1200" dirty="0" smtClean="0">
                <a:solidFill>
                  <a:schemeClr val="tx1"/>
                </a:solidFill>
                <a:latin typeface="Calibri" panose="020F0502020204030204" pitchFamily="34" charset="0"/>
                <a:cs typeface="Calibri" panose="020F0502020204030204" pitchFamily="34" charset="0"/>
              </a:rPr>
              <a:t>. </a:t>
            </a:r>
            <a:endParaRPr lang="sl-SI" sz="1200" dirty="0">
              <a:solidFill>
                <a:schemeClr val="tx1"/>
              </a:solidFill>
              <a:latin typeface="Calibri" panose="020F0502020204030204" pitchFamily="34" charset="0"/>
              <a:cs typeface="Calibri" panose="020F0502020204030204" pitchFamily="34" charset="0"/>
            </a:endParaRPr>
          </a:p>
        </p:txBody>
      </p:sp>
      <p:sp>
        <p:nvSpPr>
          <p:cNvPr id="12" name="Elipsa 15"/>
          <p:cNvSpPr/>
          <p:nvPr/>
        </p:nvSpPr>
        <p:spPr>
          <a:xfrm>
            <a:off x="5770008" y="4989369"/>
            <a:ext cx="2921421" cy="991418"/>
          </a:xfrm>
          <a:prstGeom prst="roundRect">
            <a:avLst/>
          </a:prstGeom>
          <a:solidFill>
            <a:srgbClr val="CEEA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Calibri" panose="020F0502020204030204" pitchFamily="34" charset="0"/>
                <a:cs typeface="Calibri" panose="020F0502020204030204" pitchFamily="34" charset="0"/>
              </a:rPr>
              <a:t>Kastelir</a:t>
            </a:r>
            <a:r>
              <a:rPr lang="en-US" sz="1200" dirty="0">
                <a:solidFill>
                  <a:schemeClr val="tx1"/>
                </a:solidFill>
                <a:latin typeface="Calibri" panose="020F0502020204030204" pitchFamily="34" charset="0"/>
                <a:cs typeface="Calibri" panose="020F0502020204030204" pitchFamily="34" charset="0"/>
              </a:rPr>
              <a:t> was one of the areas to be addressed among the priority pollution hotspot sites, as identified by UNEP-MAP in 2003 and then confirmed by the World Bank study in 2011. </a:t>
            </a:r>
            <a:endParaRPr lang="sl-SI" sz="1200" dirty="0">
              <a:solidFill>
                <a:schemeClr val="tx1"/>
              </a:solidFill>
              <a:latin typeface="Calibri" panose="020F0502020204030204" pitchFamily="34" charset="0"/>
              <a:cs typeface="Calibri" panose="020F0502020204030204" pitchFamily="34" charset="0"/>
            </a:endParaRPr>
          </a:p>
        </p:txBody>
      </p:sp>
      <p:sp>
        <p:nvSpPr>
          <p:cNvPr id="15" name="Pravokotnik 4"/>
          <p:cNvSpPr/>
          <p:nvPr/>
        </p:nvSpPr>
        <p:spPr>
          <a:xfrm>
            <a:off x="971600" y="6019565"/>
            <a:ext cx="1285718" cy="584775"/>
          </a:xfrm>
          <a:prstGeom prst="rect">
            <a:avLst/>
          </a:prstGeom>
        </p:spPr>
        <p:txBody>
          <a:bodyPr wrap="square">
            <a:spAutoFit/>
          </a:bodyPr>
          <a:lstStyle/>
          <a:p>
            <a:r>
              <a:rPr lang="sl-SI" sz="1600" dirty="0" smtClean="0">
                <a:solidFill>
                  <a:srgbClr val="FF0000"/>
                </a:solidFill>
                <a:latin typeface="Calibri" panose="020F0502020204030204" pitchFamily="34" charset="0"/>
                <a:cs typeface="Calibri" panose="020F0502020204030204" pitchFamily="34" charset="0"/>
              </a:rPr>
              <a:t>Top-</a:t>
            </a:r>
            <a:r>
              <a:rPr lang="sl-SI" sz="1600" dirty="0" err="1" smtClean="0">
                <a:solidFill>
                  <a:srgbClr val="FF0000"/>
                </a:solidFill>
                <a:latin typeface="Calibri" panose="020F0502020204030204" pitchFamily="34" charset="0"/>
                <a:cs typeface="Calibri" panose="020F0502020204030204" pitchFamily="34" charset="0"/>
              </a:rPr>
              <a:t>down</a:t>
            </a:r>
            <a:r>
              <a:rPr lang="sl-SI" sz="1600" dirty="0" smtClean="0">
                <a:solidFill>
                  <a:srgbClr val="FF0000"/>
                </a:solidFill>
                <a:latin typeface="Calibri" panose="020F0502020204030204" pitchFamily="34" charset="0"/>
                <a:cs typeface="Calibri" panose="020F0502020204030204" pitchFamily="34" charset="0"/>
              </a:rPr>
              <a:t> </a:t>
            </a:r>
            <a:r>
              <a:rPr lang="sl-SI" sz="1600" dirty="0" err="1" smtClean="0">
                <a:solidFill>
                  <a:srgbClr val="FF0000"/>
                </a:solidFill>
                <a:latin typeface="Calibri" panose="020F0502020204030204" pitchFamily="34" charset="0"/>
                <a:cs typeface="Calibri" panose="020F0502020204030204" pitchFamily="34" charset="0"/>
              </a:rPr>
              <a:t>approach</a:t>
            </a:r>
            <a:endParaRPr lang="sl-SI" sz="1600" dirty="0">
              <a:solidFill>
                <a:srgbClr val="FF0000"/>
              </a:solidFill>
              <a:latin typeface="Calibri" panose="020F0502020204030204" pitchFamily="34" charset="0"/>
              <a:cs typeface="Calibri" panose="020F0502020204030204" pitchFamily="34" charset="0"/>
            </a:endParaRPr>
          </a:p>
        </p:txBody>
      </p:sp>
      <p:sp>
        <p:nvSpPr>
          <p:cNvPr id="16" name="Down Arrow 15"/>
          <p:cNvSpPr/>
          <p:nvPr/>
        </p:nvSpPr>
        <p:spPr>
          <a:xfrm>
            <a:off x="2102903" y="6081630"/>
            <a:ext cx="308829" cy="587729"/>
          </a:xfrm>
          <a:prstGeom prst="downArrow">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345659" y="6010256"/>
            <a:ext cx="1370247" cy="276999"/>
          </a:xfrm>
          <a:prstGeom prst="rect">
            <a:avLst/>
          </a:prstGeom>
        </p:spPr>
        <p:txBody>
          <a:bodyPr wrap="none">
            <a:spAutoFit/>
          </a:bodyPr>
          <a:lstStyle/>
          <a:p>
            <a:r>
              <a:rPr lang="en-US" sz="1200" dirty="0">
                <a:solidFill>
                  <a:srgbClr val="000000"/>
                </a:solidFill>
                <a:latin typeface="Calibri" panose="020F0502020204030204" pitchFamily="34" charset="0"/>
                <a:ea typeface="Arial" panose="020B0604020202020204" pitchFamily="34" charset="0"/>
              </a:rPr>
              <a:t>Ministry's initiative</a:t>
            </a:r>
            <a:endParaRPr lang="en-US" sz="1200" dirty="0"/>
          </a:p>
        </p:txBody>
      </p:sp>
      <p:sp>
        <p:nvSpPr>
          <p:cNvPr id="17" name="Rectangle 16"/>
          <p:cNvSpPr/>
          <p:nvPr/>
        </p:nvSpPr>
        <p:spPr>
          <a:xfrm>
            <a:off x="2364053" y="6250715"/>
            <a:ext cx="1187633" cy="276999"/>
          </a:xfrm>
          <a:prstGeom prst="rect">
            <a:avLst/>
          </a:prstGeom>
        </p:spPr>
        <p:txBody>
          <a:bodyPr wrap="none">
            <a:spAutoFit/>
          </a:bodyPr>
          <a:lstStyle/>
          <a:p>
            <a:r>
              <a:rPr lang="sl-SI" sz="1200" dirty="0" err="1" smtClean="0">
                <a:solidFill>
                  <a:srgbClr val="000000"/>
                </a:solidFill>
                <a:latin typeface="Calibri" panose="020F0502020204030204" pitchFamily="34" charset="0"/>
                <a:ea typeface="Arial" panose="020B0604020202020204" pitchFamily="34" charset="0"/>
              </a:rPr>
              <a:t>Croatian</a:t>
            </a:r>
            <a:r>
              <a:rPr lang="sl-SI" sz="1200" dirty="0" smtClean="0">
                <a:solidFill>
                  <a:srgbClr val="000000"/>
                </a:solidFill>
                <a:latin typeface="Calibri" panose="020F0502020204030204" pitchFamily="34" charset="0"/>
                <a:ea typeface="Arial" panose="020B0604020202020204" pitchFamily="34" charset="0"/>
              </a:rPr>
              <a:t> Waters</a:t>
            </a:r>
            <a:endParaRPr lang="en-US" sz="1200" dirty="0"/>
          </a:p>
        </p:txBody>
      </p:sp>
      <p:sp>
        <p:nvSpPr>
          <p:cNvPr id="18" name="Rectangle 17"/>
          <p:cNvSpPr/>
          <p:nvPr/>
        </p:nvSpPr>
        <p:spPr>
          <a:xfrm>
            <a:off x="2364052" y="6491174"/>
            <a:ext cx="984565" cy="276999"/>
          </a:xfrm>
          <a:prstGeom prst="rect">
            <a:avLst/>
          </a:prstGeom>
        </p:spPr>
        <p:txBody>
          <a:bodyPr wrap="none">
            <a:spAutoFit/>
          </a:bodyPr>
          <a:lstStyle/>
          <a:p>
            <a:r>
              <a:rPr lang="sl-SI" sz="1200" dirty="0" err="1" smtClean="0">
                <a:latin typeface="Calibri" panose="020F0502020204030204" pitchFamily="34" charset="0"/>
                <a:cs typeface="Calibri" panose="020F0502020204030204" pitchFamily="34" charset="0"/>
              </a:rPr>
              <a:t>Municipality</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067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Construction</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 name="Pravokotnik 1"/>
          <p:cNvSpPr/>
          <p:nvPr/>
        </p:nvSpPr>
        <p:spPr>
          <a:xfrm>
            <a:off x="221771" y="1773543"/>
            <a:ext cx="3949263" cy="1477328"/>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largest construction </a:t>
            </a:r>
            <a:r>
              <a:rPr lang="en-US" dirty="0" smtClean="0">
                <a:latin typeface="Calibri" panose="020F0502020204030204" pitchFamily="34" charset="0"/>
                <a:cs typeface="Calibri" panose="020F0502020204030204" pitchFamily="34" charset="0"/>
              </a:rPr>
              <a:t>company</a:t>
            </a:r>
            <a:r>
              <a:rPr lang="sl-SI" dirty="0" smtClean="0">
                <a:latin typeface="Calibri" panose="020F0502020204030204" pitchFamily="34" charset="0"/>
                <a:cs typeface="Calibri" panose="020F0502020204030204" pitchFamily="34" charset="0"/>
              </a:rPr>
              <a:t> at </a:t>
            </a:r>
            <a:r>
              <a:rPr lang="sl-SI" dirty="0" err="1" smtClean="0">
                <a:latin typeface="Calibri" panose="020F0502020204030204" pitchFamily="34" charset="0"/>
                <a:cs typeface="Calibri" panose="020F0502020204030204" pitchFamily="34" charset="0"/>
              </a:rPr>
              <a:t>that</a:t>
            </a:r>
            <a:r>
              <a:rPr lang="sl-SI" dirty="0" smtClean="0">
                <a:latin typeface="Calibri" panose="020F0502020204030204" pitchFamily="34" charset="0"/>
                <a:cs typeface="Calibri" panose="020F0502020204030204" pitchFamily="34" charset="0"/>
              </a:rPr>
              <a:t> time </a:t>
            </a:r>
            <a:r>
              <a:rPr lang="sl-SI" dirty="0" smtClean="0">
                <a:latin typeface="Calibri" panose="020F0502020204030204" pitchFamily="34" charset="0"/>
                <a:cs typeface="Calibri" panose="020F0502020204030204" pitchFamily="34" charset="0"/>
              </a:rPr>
              <a:t>(Viadukt d.d.)</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led the construction of </a:t>
            </a:r>
            <a:r>
              <a:rPr lang="sl-SI" dirty="0" err="1" smtClean="0">
                <a:latin typeface="Calibri" panose="020F0502020204030204" pitchFamily="34" charset="0"/>
                <a:cs typeface="Calibri" panose="020F0502020204030204" pitchFamily="34" charset="0"/>
              </a:rPr>
              <a:t>RBs</a:t>
            </a:r>
            <a:endParaRPr lang="sl-SI"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b="1" dirty="0">
                <a:latin typeface="Calibri" panose="020F0502020204030204" pitchFamily="34" charset="0"/>
                <a:cs typeface="Calibri" panose="020F0502020204030204" pitchFamily="34" charset="0"/>
              </a:rPr>
              <a:t>I</a:t>
            </a:r>
            <a:r>
              <a:rPr lang="en-US" b="1" dirty="0" err="1" smtClean="0">
                <a:latin typeface="Calibri" panose="020F0502020204030204" pitchFamily="34" charset="0"/>
                <a:cs typeface="Calibri" panose="020F0502020204030204" pitchFamily="34" charset="0"/>
              </a:rPr>
              <a:t>nclusion</a:t>
            </a:r>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of technological supervision </a:t>
            </a:r>
            <a:endParaRPr lang="sl-SI" b="1" dirty="0">
              <a:latin typeface="Calibri" panose="020F0502020204030204" pitchFamily="34" charset="0"/>
              <a:cs typeface="Calibri" panose="020F0502020204030204" pitchFamily="34" charset="0"/>
            </a:endParaRPr>
          </a:p>
        </p:txBody>
      </p:sp>
      <p:sp>
        <p:nvSpPr>
          <p:cNvPr id="4" name="Pravokotnik 3"/>
          <p:cNvSpPr/>
          <p:nvPr/>
        </p:nvSpPr>
        <p:spPr>
          <a:xfrm>
            <a:off x="5292080" y="2276417"/>
            <a:ext cx="2566344"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RB was constructed </a:t>
            </a:r>
            <a:r>
              <a:rPr lang="en-US" dirty="0" smtClean="0">
                <a:latin typeface="Calibri" panose="020F0502020204030204" pitchFamily="34" charset="0"/>
                <a:cs typeface="Calibri" panose="020F0502020204030204" pitchFamily="34" charset="0"/>
              </a:rPr>
              <a:t>well </a:t>
            </a:r>
            <a:endParaRPr lang="sl-SI" dirty="0">
              <a:latin typeface="Calibri" panose="020F0502020204030204" pitchFamily="34" charset="0"/>
              <a:cs typeface="Calibri" panose="020F0502020204030204" pitchFamily="34" charset="0"/>
            </a:endParaRPr>
          </a:p>
        </p:txBody>
      </p:sp>
      <p:sp>
        <p:nvSpPr>
          <p:cNvPr id="8" name="Desna puščica 7"/>
          <p:cNvSpPr/>
          <p:nvPr/>
        </p:nvSpPr>
        <p:spPr>
          <a:xfrm>
            <a:off x="4381656" y="2350579"/>
            <a:ext cx="504056" cy="216024"/>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Pravokotnik 11"/>
          <p:cNvSpPr/>
          <p:nvPr/>
        </p:nvSpPr>
        <p:spPr>
          <a:xfrm>
            <a:off x="200365" y="3294816"/>
            <a:ext cx="6606480" cy="477054"/>
          </a:xfrm>
          <a:prstGeom prst="rect">
            <a:avLst/>
          </a:prstGeom>
        </p:spPr>
        <p:txBody>
          <a:bodyPr wrap="square">
            <a:spAutoFit/>
          </a:bodyPr>
          <a:lstStyle/>
          <a:p>
            <a:r>
              <a:rPr lang="sl-SI" sz="2500" b="1" kern="0" dirty="0" err="1">
                <a:solidFill>
                  <a:srgbClr val="889A00"/>
                </a:solidFill>
                <a:latin typeface="Calibri" panose="020F0502020204030204" pitchFamily="34" charset="0"/>
                <a:cs typeface="Calibri" panose="020F0502020204030204" pitchFamily="34" charset="0"/>
              </a:rPr>
              <a:t>Commissioning</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operation</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and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maintenance</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5" name="Straight Connector 10"/>
          <p:cNvCxnSpPr/>
          <p:nvPr/>
        </p:nvCxnSpPr>
        <p:spPr>
          <a:xfrm>
            <a:off x="200365" y="3820451"/>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200365" y="4621303"/>
            <a:ext cx="5883802" cy="2031325"/>
          </a:xfrm>
          <a:prstGeom prst="rect">
            <a:avLst/>
          </a:prstGeom>
        </p:spPr>
        <p:txBody>
          <a:bodyPr wrap="square">
            <a:spAutoFit/>
          </a:bodyPr>
          <a:lstStyle/>
          <a:p>
            <a:r>
              <a:rPr lang="en-US" b="1" dirty="0">
                <a:latin typeface="Calibri" panose="020F0502020204030204" pitchFamily="34" charset="0"/>
                <a:cs typeface="Calibri" panose="020F0502020204030204" pitchFamily="34" charset="0"/>
              </a:rPr>
              <a:t>What action was needed:</a:t>
            </a:r>
            <a:endParaRPr lang="sl-SI" b="1"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Commissioning at the presence of key stakeholders (investor </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WWTP owner, WWTP operator) and project consortium team (incl. lead process engineer</a:t>
            </a:r>
            <a:r>
              <a:rPr lang="en-US" dirty="0" smtClean="0">
                <a:latin typeface="Calibri" panose="020F0502020204030204" pitchFamily="34" charset="0"/>
                <a:cs typeface="Calibri" panose="020F0502020204030204" pitchFamily="34" charset="0"/>
              </a:rPr>
              <a:t>);</a:t>
            </a:r>
            <a:endParaRPr lang="sl-SI" dirty="0" smtClean="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Elaboration </a:t>
            </a:r>
            <a:r>
              <a:rPr lang="en-US" dirty="0">
                <a:latin typeface="Calibri" panose="020F0502020204030204" pitchFamily="34" charset="0"/>
                <a:cs typeface="Calibri" panose="020F0502020204030204" pitchFamily="34" charset="0"/>
              </a:rPr>
              <a:t>and discussion of O&amp;M </a:t>
            </a:r>
            <a:r>
              <a:rPr lang="en-US" dirty="0" smtClean="0">
                <a:latin typeface="Calibri" panose="020F0502020204030204" pitchFamily="34" charset="0"/>
                <a:cs typeface="Calibri" panose="020F0502020204030204" pitchFamily="34" charset="0"/>
              </a:rPr>
              <a:t>manual;</a:t>
            </a:r>
            <a:endParaRPr lang="sl-SI" dirty="0" smtClean="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Transfer </a:t>
            </a:r>
            <a:r>
              <a:rPr lang="en-US" dirty="0">
                <a:latin typeface="Calibri" panose="020F0502020204030204" pitchFamily="34" charset="0"/>
                <a:cs typeface="Calibri" panose="020F0502020204030204" pitchFamily="34" charset="0"/>
              </a:rPr>
              <a:t>of key messages - </a:t>
            </a:r>
            <a:r>
              <a:rPr lang="en-US" b="1" i="1" dirty="0">
                <a:latin typeface="Calibri" panose="020F0502020204030204" pitchFamily="34" charset="0"/>
                <a:cs typeface="Calibri" panose="020F0502020204030204" pitchFamily="34" charset="0"/>
              </a:rPr>
              <a:t>poor maintenance and operation can result in poor performance of the system</a:t>
            </a:r>
            <a:r>
              <a:rPr lang="en-US" dirty="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p:txBody>
      </p:sp>
      <p:sp>
        <p:nvSpPr>
          <p:cNvPr id="11" name="Zaobljeni pravokotnik 8"/>
          <p:cNvSpPr/>
          <p:nvPr/>
        </p:nvSpPr>
        <p:spPr>
          <a:xfrm>
            <a:off x="200366" y="1124744"/>
            <a:ext cx="8342502"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sl-SI" dirty="0" smtClean="0">
                <a:solidFill>
                  <a:schemeClr val="tx1"/>
                </a:solidFill>
                <a:latin typeface="Calibri" panose="020F0502020204030204" pitchFamily="34" charset="0"/>
                <a:cs typeface="Calibri" panose="020F0502020204030204" pitchFamily="34" charset="0"/>
              </a:rPr>
              <a:t>To </a:t>
            </a:r>
            <a:r>
              <a:rPr lang="sl-SI" dirty="0" err="1" smtClean="0">
                <a:solidFill>
                  <a:schemeClr val="tx1"/>
                </a:solidFill>
                <a:latin typeface="Calibri" panose="020F0502020204030204" pitchFamily="34" charset="0"/>
                <a:cs typeface="Calibri" panose="020F0502020204030204" pitchFamily="34" charset="0"/>
              </a:rPr>
              <a:t>prevent</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p</a:t>
            </a:r>
            <a:r>
              <a:rPr lang="sl-SI" dirty="0" err="1" smtClean="0">
                <a:solidFill>
                  <a:schemeClr val="tx1"/>
                </a:solidFill>
                <a:latin typeface="Calibri" panose="020F0502020204030204" pitchFamily="34" charset="0"/>
                <a:cs typeface="Calibri" panose="020F0502020204030204" pitchFamily="34" charset="0"/>
              </a:rPr>
              <a:t>oor</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construction</a:t>
            </a:r>
            <a:endParaRPr lang="sl-SI" dirty="0" smtClean="0">
              <a:solidFill>
                <a:schemeClr val="tx1"/>
              </a:solidFill>
              <a:latin typeface="Calibri" panose="020F0502020204030204" pitchFamily="34" charset="0"/>
              <a:cs typeface="Calibri" panose="020F0502020204030204" pitchFamily="34" charset="0"/>
            </a:endParaRPr>
          </a:p>
        </p:txBody>
      </p:sp>
      <p:sp>
        <p:nvSpPr>
          <p:cNvPr id="14" name="Zaobljeni pravokotnik 8"/>
          <p:cNvSpPr/>
          <p:nvPr/>
        </p:nvSpPr>
        <p:spPr>
          <a:xfrm>
            <a:off x="200365" y="3916881"/>
            <a:ext cx="8342502"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sl-SI" dirty="0" smtClean="0">
                <a:solidFill>
                  <a:schemeClr val="tx1"/>
                </a:solidFill>
                <a:latin typeface="Calibri" panose="020F0502020204030204" pitchFamily="34" charset="0"/>
                <a:cs typeface="Calibri" panose="020F0502020204030204" pitchFamily="34" charset="0"/>
              </a:rPr>
              <a:t>To </a:t>
            </a:r>
            <a:r>
              <a:rPr lang="sl-SI" dirty="0" err="1" smtClean="0">
                <a:solidFill>
                  <a:schemeClr val="tx1"/>
                </a:solidFill>
                <a:latin typeface="Calibri" panose="020F0502020204030204" pitchFamily="34" charset="0"/>
                <a:cs typeface="Calibri" panose="020F0502020204030204" pitchFamily="34" charset="0"/>
              </a:rPr>
              <a:t>prevent</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p</a:t>
            </a:r>
            <a:r>
              <a:rPr lang="sl-SI" dirty="0" err="1" smtClean="0">
                <a:solidFill>
                  <a:schemeClr val="tx1"/>
                </a:solidFill>
                <a:latin typeface="Calibri" panose="020F0502020204030204" pitchFamily="34" charset="0"/>
                <a:cs typeface="Calibri" panose="020F0502020204030204" pitchFamily="34" charset="0"/>
              </a:rPr>
              <a:t>oor</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maintenance</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and</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operation</a:t>
            </a:r>
            <a:endParaRPr lang="sl-SI" dirty="0" smtClean="0">
              <a:solidFill>
                <a:schemeClr val="tx1"/>
              </a:solidFill>
              <a:latin typeface="Calibri" panose="020F0502020204030204" pitchFamily="34" charset="0"/>
              <a:cs typeface="Calibri" panose="020F0502020204030204" pitchFamily="34" charset="0"/>
            </a:endParaRPr>
          </a:p>
        </p:txBody>
      </p:sp>
      <p:sp>
        <p:nvSpPr>
          <p:cNvPr id="20" name="Rectangle 19"/>
          <p:cNvSpPr/>
          <p:nvPr/>
        </p:nvSpPr>
        <p:spPr>
          <a:xfrm>
            <a:off x="6516216" y="5368903"/>
            <a:ext cx="1722587" cy="646331"/>
          </a:xfrm>
          <a:prstGeom prst="rect">
            <a:avLst/>
          </a:prstGeom>
        </p:spPr>
        <p:txBody>
          <a:bodyPr wrap="none">
            <a:spAutoFit/>
          </a:bodyPr>
          <a:lstStyle/>
          <a:p>
            <a:r>
              <a:rPr lang="sl-SI" sz="1200" b="1" dirty="0" err="1" smtClean="0">
                <a:solidFill>
                  <a:srgbClr val="889A00"/>
                </a:solidFill>
                <a:latin typeface="Calibri" panose="020F0502020204030204" pitchFamily="34" charset="0"/>
                <a:cs typeface="Calibri" panose="020F0502020204030204" pitchFamily="34" charset="0"/>
              </a:rPr>
              <a:t>Important</a:t>
            </a:r>
            <a:r>
              <a:rPr lang="sl-SI" sz="1200" b="1" dirty="0" smtClean="0">
                <a:solidFill>
                  <a:srgbClr val="889A00"/>
                </a:solidFill>
                <a:latin typeface="Calibri" panose="020F0502020204030204" pitchFamily="34" charset="0"/>
                <a:cs typeface="Calibri" panose="020F0502020204030204" pitchFamily="34" charset="0"/>
              </a:rPr>
              <a:t> </a:t>
            </a:r>
            <a:r>
              <a:rPr lang="sl-SI" sz="1200" b="1" dirty="0" err="1" smtClean="0">
                <a:solidFill>
                  <a:srgbClr val="889A00"/>
                </a:solidFill>
                <a:latin typeface="Calibri" panose="020F0502020204030204" pitchFamily="34" charset="0"/>
                <a:cs typeface="Calibri" panose="020F0502020204030204" pitchFamily="34" charset="0"/>
              </a:rPr>
              <a:t>stakeholders</a:t>
            </a:r>
            <a:r>
              <a:rPr lang="sl-SI" sz="1200" b="1" dirty="0" smtClean="0">
                <a:solidFill>
                  <a:srgbClr val="889A00"/>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sl-SI" sz="1200" b="1" dirty="0" err="1" smtClean="0">
                <a:solidFill>
                  <a:srgbClr val="889A00"/>
                </a:solidFill>
                <a:latin typeface="Calibri" panose="020F0502020204030204" pitchFamily="34" charset="0"/>
                <a:cs typeface="Calibri" panose="020F0502020204030204" pitchFamily="34" charset="0"/>
              </a:rPr>
              <a:t>Municipality</a:t>
            </a:r>
            <a:endParaRPr lang="sl-SI" sz="1200" b="1" dirty="0" smtClean="0">
              <a:solidFill>
                <a:srgbClr val="889A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sl-SI" sz="1200" b="1" dirty="0" smtClean="0">
                <a:solidFill>
                  <a:srgbClr val="889A00"/>
                </a:solidFill>
                <a:latin typeface="Calibri" panose="020F0502020204030204" pitchFamily="34" charset="0"/>
                <a:cs typeface="Calibri" panose="020F0502020204030204" pitchFamily="34" charset="0"/>
              </a:rPr>
              <a:t>Operator</a:t>
            </a:r>
            <a:endParaRPr lang="sl-SI" sz="1200" b="1" dirty="0">
              <a:solidFill>
                <a:srgbClr val="889A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115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467795"/>
            <a:ext cx="7395970" cy="477054"/>
          </a:xfrm>
          <a:prstGeom prst="rect">
            <a:avLst/>
          </a:prstGeom>
        </p:spPr>
        <p:txBody>
          <a:bodyPr wrap="square">
            <a:spAutoFit/>
          </a:bodyPr>
          <a:lstStyle/>
          <a:p>
            <a:r>
              <a:rPr lang="sl-SI" sz="2500" b="1" kern="0" dirty="0" err="1" smtClean="0">
                <a:solidFill>
                  <a:srgbClr val="889A00"/>
                </a:solidFill>
                <a:latin typeface="Calibri" panose="020F0502020204030204" pitchFamily="34" charset="0"/>
                <a:cs typeface="Calibri" panose="020F0502020204030204" pitchFamily="34" charset="0"/>
              </a:rPr>
              <a:t>Future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challenges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4" name="Pravokotnik 23"/>
          <p:cNvSpPr/>
          <p:nvPr/>
        </p:nvSpPr>
        <p:spPr>
          <a:xfrm>
            <a:off x="196309" y="2450025"/>
            <a:ext cx="6391916" cy="1354217"/>
          </a:xfrm>
          <a:prstGeom prst="rect">
            <a:avLst/>
          </a:prstGeom>
        </p:spPr>
        <p:txBody>
          <a:bodyPr wrap="square">
            <a:spAutoFit/>
          </a:bodyPr>
          <a:lstStyle/>
          <a:p>
            <a:r>
              <a:rPr lang="en-US" sz="1600" b="1" dirty="0" smtClean="0">
                <a:solidFill>
                  <a:srgbClr val="000000"/>
                </a:solidFill>
                <a:latin typeface="Calibri" panose="020F0502020204030204" pitchFamily="34" charset="0"/>
                <a:cs typeface="Calibri" panose="020F0502020204030204" pitchFamily="34" charset="0"/>
              </a:rPr>
              <a:t>What action is needed</a:t>
            </a:r>
            <a:r>
              <a:rPr lang="sl-SI" sz="1600" b="1" dirty="0" smtClean="0">
                <a:solidFill>
                  <a:srgbClr val="000000"/>
                </a:solidFill>
                <a:latin typeface="Calibri" panose="020F0502020204030204" pitchFamily="34" charset="0"/>
                <a:cs typeface="Calibri" panose="020F0502020204030204" pitchFamily="34" charset="0"/>
              </a:rPr>
              <a:t>?</a:t>
            </a:r>
            <a:endParaRPr lang="sl-SI" sz="1600" b="1" dirty="0" smtClean="0">
              <a:solidFill>
                <a:srgbClr val="000000"/>
              </a:solidFill>
              <a:latin typeface="Calibri" panose="020F0502020204030204" pitchFamily="34" charset="0"/>
              <a:cs typeface="Calibri" panose="020F0502020204030204" pitchFamily="34" charset="0"/>
            </a:endParaRPr>
          </a:p>
          <a:p>
            <a:pPr marL="285750" indent="-285750">
              <a:buClr>
                <a:srgbClr val="92D050"/>
              </a:buClr>
              <a:buFont typeface="Arial" panose="020B0604020202020204" pitchFamily="34" charset="0"/>
              <a:buChar char="•"/>
            </a:pPr>
            <a:r>
              <a:rPr lang="sl-SI" sz="1600" dirty="0" smtClean="0">
                <a:solidFill>
                  <a:srgbClr val="000000"/>
                </a:solidFill>
                <a:latin typeface="Calibri" panose="020F0502020204030204" pitchFamily="34" charset="0"/>
                <a:cs typeface="Calibri" panose="020F0502020204030204" pitchFamily="34" charset="0"/>
              </a:rPr>
              <a:t>C</a:t>
            </a:r>
            <a:r>
              <a:rPr lang="en-US" sz="1600" dirty="0" smtClean="0">
                <a:solidFill>
                  <a:srgbClr val="000000"/>
                </a:solidFill>
                <a:latin typeface="Calibri" panose="020F0502020204030204" pitchFamily="34" charset="0"/>
                <a:cs typeface="Calibri" panose="020F0502020204030204" pitchFamily="34" charset="0"/>
              </a:rPr>
              <a:t>ross-sectoral discussion on the Regional level;</a:t>
            </a:r>
            <a:r>
              <a:rPr lang="sl-SI" sz="1600" dirty="0" smtClean="0">
                <a:solidFill>
                  <a:srgbClr val="000000"/>
                </a:solidFill>
                <a:latin typeface="Calibri" panose="020F0502020204030204" pitchFamily="34" charset="0"/>
                <a:cs typeface="Calibri" panose="020F0502020204030204" pitchFamily="34" charset="0"/>
              </a:rPr>
              <a:t> </a:t>
            </a:r>
          </a:p>
          <a:p>
            <a:pPr marL="285750" indent="-285750">
              <a:buClr>
                <a:srgbClr val="92D050"/>
              </a:buClr>
              <a:buFont typeface="Arial" panose="020B0604020202020204" pitchFamily="34" charset="0"/>
              <a:buChar char="•"/>
            </a:pPr>
            <a:r>
              <a:rPr lang="sl-SI" sz="1600" dirty="0" smtClean="0">
                <a:solidFill>
                  <a:srgbClr val="000000"/>
                </a:solidFill>
                <a:latin typeface="Calibri" panose="020F0502020204030204" pitchFamily="34" charset="0"/>
                <a:cs typeface="Calibri" panose="020F0502020204030204" pitchFamily="34" charset="0"/>
              </a:rPr>
              <a:t>E</a:t>
            </a:r>
            <a:r>
              <a:rPr lang="en-US" sz="1600" dirty="0" err="1" smtClean="0">
                <a:solidFill>
                  <a:srgbClr val="000000"/>
                </a:solidFill>
                <a:latin typeface="Calibri" panose="020F0502020204030204" pitchFamily="34" charset="0"/>
                <a:cs typeface="Calibri" panose="020F0502020204030204" pitchFamily="34" charset="0"/>
              </a:rPr>
              <a:t>laboration</a:t>
            </a:r>
            <a:r>
              <a:rPr lang="en-US" sz="1600" dirty="0" smtClean="0">
                <a:solidFill>
                  <a:srgbClr val="000000"/>
                </a:solidFill>
                <a:latin typeface="Calibri" panose="020F0502020204030204" pitchFamily="34" charset="0"/>
                <a:cs typeface="Calibri" panose="020F0502020204030204" pitchFamily="34" charset="0"/>
              </a:rPr>
              <a:t> of municipal sludge strategy document or feasibility study based on national strategies but taking into account local conditions;</a:t>
            </a:r>
            <a:r>
              <a:rPr lang="sl-SI" sz="1600" dirty="0" smtClean="0">
                <a:solidFill>
                  <a:srgbClr val="000000"/>
                </a:solidFill>
                <a:latin typeface="Calibri" panose="020F0502020204030204" pitchFamily="34" charset="0"/>
                <a:cs typeface="Calibri" panose="020F0502020204030204" pitchFamily="34" charset="0"/>
              </a:rPr>
              <a:t> </a:t>
            </a:r>
          </a:p>
          <a:p>
            <a:pPr marL="285750" indent="-285750">
              <a:buClr>
                <a:srgbClr val="92D050"/>
              </a:buClr>
              <a:buFont typeface="Arial" panose="020B0604020202020204" pitchFamily="34" charset="0"/>
              <a:buChar char="•"/>
            </a:pPr>
            <a:r>
              <a:rPr lang="sl-SI" sz="1600" dirty="0" smtClean="0">
                <a:solidFill>
                  <a:srgbClr val="000000"/>
                </a:solidFill>
                <a:latin typeface="Calibri" panose="020F0502020204030204" pitchFamily="34" charset="0"/>
                <a:cs typeface="Calibri" panose="020F0502020204030204" pitchFamily="34" charset="0"/>
              </a:rPr>
              <a:t>E</a:t>
            </a:r>
            <a:r>
              <a:rPr lang="en-US" sz="1600" dirty="0" err="1" smtClean="0">
                <a:solidFill>
                  <a:srgbClr val="000000"/>
                </a:solidFill>
                <a:latin typeface="Calibri" panose="020F0502020204030204" pitchFamily="34" charset="0"/>
                <a:cs typeface="Calibri" panose="020F0502020204030204" pitchFamily="34" charset="0"/>
              </a:rPr>
              <a:t>laboration</a:t>
            </a:r>
            <a:r>
              <a:rPr lang="en-US" sz="1600" dirty="0" smtClean="0">
                <a:solidFill>
                  <a:srgbClr val="000000"/>
                </a:solidFill>
                <a:latin typeface="Calibri" panose="020F0502020204030204" pitchFamily="34" charset="0"/>
                <a:cs typeface="Calibri" panose="020F0502020204030204" pitchFamily="34" charset="0"/>
              </a:rPr>
              <a:t> of Guidelines for sewage sludge use.</a:t>
            </a:r>
            <a:endParaRPr lang="sl-SI" sz="1600" dirty="0">
              <a:solidFill>
                <a:srgbClr val="000000"/>
              </a:solidFill>
              <a:latin typeface="Calibri" panose="020F0502020204030204" pitchFamily="34" charset="0"/>
              <a:cs typeface="Calibri" panose="020F0502020204030204" pitchFamily="34" charset="0"/>
            </a:endParaRPr>
          </a:p>
        </p:txBody>
      </p:sp>
      <p:sp>
        <p:nvSpPr>
          <p:cNvPr id="3" name="Zaobljeni pravokotnik 2"/>
          <p:cNvSpPr/>
          <p:nvPr/>
        </p:nvSpPr>
        <p:spPr>
          <a:xfrm>
            <a:off x="196308" y="1020811"/>
            <a:ext cx="8476090" cy="49315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en-US" dirty="0" err="1" smtClean="0">
                <a:solidFill>
                  <a:schemeClr val="tx1"/>
                </a:solidFill>
                <a:latin typeface="Calibri" panose="020F0502020204030204" pitchFamily="34" charset="0"/>
                <a:cs typeface="Calibri" panose="020F0502020204030204" pitchFamily="34" charset="0"/>
              </a:rPr>
              <a:t>Biosolids</a:t>
            </a:r>
            <a:r>
              <a:rPr lang="en-US" dirty="0" smtClean="0">
                <a:solidFill>
                  <a:schemeClr val="tx1"/>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use in agriculture</a:t>
            </a:r>
            <a:endParaRPr lang="sl-SI" dirty="0">
              <a:solidFill>
                <a:schemeClr val="tx1"/>
              </a:solidFill>
              <a:latin typeface="Calibri" panose="020F0502020204030204" pitchFamily="34" charset="0"/>
              <a:cs typeface="Calibri" panose="020F0502020204030204" pitchFamily="34" charset="0"/>
            </a:endParaRPr>
          </a:p>
        </p:txBody>
      </p:sp>
      <p:sp>
        <p:nvSpPr>
          <p:cNvPr id="20" name="Zaobljeni pravokotnik 19"/>
          <p:cNvSpPr/>
          <p:nvPr/>
        </p:nvSpPr>
        <p:spPr>
          <a:xfrm>
            <a:off x="261335" y="3734989"/>
            <a:ext cx="8358841" cy="55762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Other</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final</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disposals</a:t>
            </a:r>
            <a:endParaRPr lang="sl-SI" dirty="0">
              <a:solidFill>
                <a:schemeClr val="tx1"/>
              </a:solidFill>
              <a:latin typeface="Calibri" panose="020F0502020204030204" pitchFamily="34" charset="0"/>
              <a:cs typeface="Calibri" panose="020F0502020204030204" pitchFamily="34" charset="0"/>
            </a:endParaRPr>
          </a:p>
        </p:txBody>
      </p:sp>
      <p:sp>
        <p:nvSpPr>
          <p:cNvPr id="5" name="Pravokotnik 4"/>
          <p:cNvSpPr/>
          <p:nvPr/>
        </p:nvSpPr>
        <p:spPr>
          <a:xfrm>
            <a:off x="251520" y="1478819"/>
            <a:ext cx="3960440" cy="584775"/>
          </a:xfrm>
          <a:prstGeom prst="rect">
            <a:avLst/>
          </a:prstGeom>
        </p:spPr>
        <p:txBody>
          <a:bodyPr wrap="square">
            <a:spAutoFit/>
          </a:bodyPr>
          <a:lstStyle/>
          <a:p>
            <a:r>
              <a:rPr lang="sl-SI" sz="1600" dirty="0">
                <a:latin typeface="Calibri" panose="020F0502020204030204" pitchFamily="34" charset="0"/>
                <a:cs typeface="Calibri" panose="020F0502020204030204" pitchFamily="34" charset="0"/>
              </a:rPr>
              <a:t>N</a:t>
            </a:r>
            <a:r>
              <a:rPr lang="en-US" sz="1600" dirty="0" err="1" smtClean="0">
                <a:latin typeface="Calibri" panose="020F0502020204030204" pitchFamily="34" charset="0"/>
                <a:cs typeface="Calibri" panose="020F0502020204030204" pitchFamily="34" charset="0"/>
              </a:rPr>
              <a:t>ational</a:t>
            </a:r>
            <a:r>
              <a:rPr lang="en-US" sz="1600" dirty="0" smtClean="0">
                <a:latin typeface="Calibri" panose="020F0502020204030204" pitchFamily="34" charset="0"/>
                <a:cs typeface="Calibri" panose="020F0502020204030204" pitchFamily="34" charset="0"/>
              </a:rPr>
              <a:t> legislation allows the use of </a:t>
            </a:r>
            <a:r>
              <a:rPr lang="en-US" sz="1600" dirty="0" err="1" smtClean="0">
                <a:latin typeface="Calibri" panose="020F0502020204030204" pitchFamily="34" charset="0"/>
                <a:cs typeface="Calibri" panose="020F0502020204030204" pitchFamily="34" charset="0"/>
              </a:rPr>
              <a:t>biosolids</a:t>
            </a:r>
            <a:r>
              <a:rPr lang="en-US" sz="1600" dirty="0" smtClean="0">
                <a:latin typeface="Calibri" panose="020F0502020204030204" pitchFamily="34" charset="0"/>
                <a:cs typeface="Calibri" panose="020F0502020204030204" pitchFamily="34" charset="0"/>
              </a:rPr>
              <a:t> in agriculture since 2008</a:t>
            </a:r>
            <a:endParaRPr lang="sl-SI" sz="1600" dirty="0">
              <a:latin typeface="Calibri" panose="020F0502020204030204" pitchFamily="34" charset="0"/>
              <a:cs typeface="Calibri" panose="020F0502020204030204" pitchFamily="34" charset="0"/>
            </a:endParaRPr>
          </a:p>
        </p:txBody>
      </p:sp>
      <p:sp>
        <p:nvSpPr>
          <p:cNvPr id="6" name="Pravokotnik 5"/>
          <p:cNvSpPr/>
          <p:nvPr/>
        </p:nvSpPr>
        <p:spPr>
          <a:xfrm>
            <a:off x="5285111" y="1477840"/>
            <a:ext cx="3816424" cy="830997"/>
          </a:xfrm>
          <a:prstGeom prst="rect">
            <a:avLst/>
          </a:prstGeom>
        </p:spPr>
        <p:txBody>
          <a:bodyPr wrap="square">
            <a:spAutoFit/>
          </a:bodyPr>
          <a:lstStyle/>
          <a:p>
            <a:r>
              <a:rPr lang="sl-SI" sz="1600" dirty="0" smtClean="0">
                <a:latin typeface="Calibri" panose="020F0502020204030204" pitchFamily="34" charset="0"/>
                <a:cs typeface="Calibri" panose="020F0502020204030204" pitchFamily="34" charset="0"/>
              </a:rPr>
              <a:t>In 2019 </a:t>
            </a:r>
            <a:r>
              <a:rPr lang="en-US" sz="1600" dirty="0" smtClean="0">
                <a:latin typeface="Calibri" panose="020F0502020204030204" pitchFamily="34" charset="0"/>
                <a:cs typeface="Calibri" panose="020F0502020204030204" pitchFamily="34" charset="0"/>
              </a:rPr>
              <a:t>Ministry </a:t>
            </a:r>
            <a:r>
              <a:rPr lang="en-US" sz="1600" dirty="0">
                <a:latin typeface="Calibri" panose="020F0502020204030204" pitchFamily="34" charset="0"/>
                <a:cs typeface="Calibri" panose="020F0502020204030204" pitchFamily="34" charset="0"/>
              </a:rPr>
              <a:t>for </a:t>
            </a:r>
            <a:r>
              <a:rPr lang="en-US" sz="1600" dirty="0" smtClean="0">
                <a:latin typeface="Calibri" panose="020F0502020204030204" pitchFamily="34" charset="0"/>
                <a:cs typeface="Calibri" panose="020F0502020204030204" pitchFamily="34" charset="0"/>
              </a:rPr>
              <a:t>agriculture</a:t>
            </a:r>
            <a:r>
              <a:rPr lang="sl-SI" sz="1600" dirty="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accepted</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another</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Rulebook</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that</a:t>
            </a:r>
            <a:r>
              <a:rPr lang="sl-SI" sz="1600" dirty="0" smtClean="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doesn`t </a:t>
            </a:r>
            <a:r>
              <a:rPr lang="en-US" sz="1600" dirty="0">
                <a:latin typeface="Calibri" panose="020F0502020204030204" pitchFamily="34" charset="0"/>
                <a:cs typeface="Calibri" panose="020F0502020204030204" pitchFamily="34" charset="0"/>
              </a:rPr>
              <a:t>allow the use of sludge on food production </a:t>
            </a:r>
            <a:r>
              <a:rPr lang="en-US" sz="1600" dirty="0" smtClean="0">
                <a:latin typeface="Calibri" panose="020F0502020204030204" pitchFamily="34" charset="0"/>
                <a:cs typeface="Calibri" panose="020F0502020204030204" pitchFamily="34" charset="0"/>
              </a:rPr>
              <a:t>crops</a:t>
            </a:r>
            <a:endParaRPr lang="sl-SI" sz="1600" dirty="0">
              <a:latin typeface="Calibri" panose="020F0502020204030204" pitchFamily="34" charset="0"/>
              <a:cs typeface="Calibri" panose="020F0502020204030204" pitchFamily="34" charset="0"/>
            </a:endParaRPr>
          </a:p>
        </p:txBody>
      </p:sp>
      <p:sp>
        <p:nvSpPr>
          <p:cNvPr id="7" name="Dvosmerna vodoravna puščica 6"/>
          <p:cNvSpPr/>
          <p:nvPr/>
        </p:nvSpPr>
        <p:spPr>
          <a:xfrm>
            <a:off x="3903572" y="1656896"/>
            <a:ext cx="889673" cy="306616"/>
          </a:xfrm>
          <a:prstGeom prst="lef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Rectangle 1"/>
          <p:cNvSpPr/>
          <p:nvPr/>
        </p:nvSpPr>
        <p:spPr>
          <a:xfrm>
            <a:off x="218523" y="2004132"/>
            <a:ext cx="3367580" cy="338554"/>
          </a:xfrm>
          <a:prstGeom prst="rect">
            <a:avLst/>
          </a:prstGeom>
        </p:spPr>
        <p:txBody>
          <a:bodyPr wrap="square">
            <a:spAutoFit/>
          </a:bodyPr>
          <a:lstStyle/>
          <a:p>
            <a:r>
              <a:rPr lang="en-US" sz="800" dirty="0">
                <a:solidFill>
                  <a:srgbClr val="000000"/>
                </a:solidFill>
                <a:latin typeface="Calibri" panose="020F0502020204030204" pitchFamily="34" charset="0"/>
                <a:ea typeface="Arial" panose="020B0604020202020204" pitchFamily="34" charset="0"/>
                <a:cs typeface="Calibri" panose="020F0502020204030204" pitchFamily="34" charset="0"/>
              </a:rPr>
              <a:t>Rulebook on the management of sludge from wastewater treatment </a:t>
            </a:r>
            <a:r>
              <a:rPr lang="en-US" sz="800" dirty="0" smtClean="0">
                <a:solidFill>
                  <a:srgbClr val="000000"/>
                </a:solidFill>
                <a:latin typeface="Calibri" panose="020F0502020204030204" pitchFamily="34" charset="0"/>
                <a:ea typeface="Arial" panose="020B0604020202020204" pitchFamily="34" charset="0"/>
                <a:cs typeface="Calibri" panose="020F0502020204030204" pitchFamily="34" charset="0"/>
              </a:rPr>
              <a:t>plants</a:t>
            </a:r>
            <a:r>
              <a:rPr lang="sl-SI" sz="8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800" dirty="0" smtClean="0">
                <a:latin typeface="Calibri" panose="020F0502020204030204" pitchFamily="34" charset="0"/>
                <a:cs typeface="Calibri" panose="020F0502020204030204" pitchFamily="34" charset="0"/>
              </a:rPr>
              <a:t>when </a:t>
            </a:r>
            <a:r>
              <a:rPr lang="en-US" sz="800" dirty="0">
                <a:latin typeface="Calibri" panose="020F0502020204030204" pitchFamily="34" charset="0"/>
                <a:cs typeface="Calibri" panose="020F0502020204030204" pitchFamily="34" charset="0"/>
              </a:rPr>
              <a:t>sludge is used in agriculture </a:t>
            </a:r>
            <a:r>
              <a:rPr lang="sl-SI" sz="8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rPr>
              <a:t>Official Gazette of Croatia, No. </a:t>
            </a:r>
            <a:r>
              <a:rPr lang="en-US" sz="800" dirty="0" smtClean="0">
                <a:latin typeface="Calibri" panose="020F0502020204030204" pitchFamily="34" charset="0"/>
                <a:cs typeface="Calibri" panose="020F0502020204030204" pitchFamily="34" charset="0"/>
              </a:rPr>
              <a:t>38/08</a:t>
            </a:r>
            <a:r>
              <a:rPr lang="sl-SI" sz="800" dirty="0">
                <a:latin typeface="Calibri" panose="020F0502020204030204" pitchFamily="34" charset="0"/>
                <a:cs typeface="Calibri" panose="020F0502020204030204" pitchFamily="34" charset="0"/>
              </a:rPr>
              <a:t>)</a:t>
            </a:r>
            <a:endParaRPr lang="en-US" sz="800" dirty="0">
              <a:latin typeface="Calibri" panose="020F0502020204030204" pitchFamily="34" charset="0"/>
              <a:cs typeface="Calibri" panose="020F0502020204030204" pitchFamily="34" charset="0"/>
            </a:endParaRPr>
          </a:p>
        </p:txBody>
      </p:sp>
      <p:sp>
        <p:nvSpPr>
          <p:cNvPr id="4" name="Rectangle 3"/>
          <p:cNvSpPr/>
          <p:nvPr/>
        </p:nvSpPr>
        <p:spPr>
          <a:xfrm>
            <a:off x="5285111" y="2255821"/>
            <a:ext cx="3387287" cy="338554"/>
          </a:xfrm>
          <a:prstGeom prst="rect">
            <a:avLst/>
          </a:prstGeom>
        </p:spPr>
        <p:txBody>
          <a:bodyPr wrap="square">
            <a:spAutoFit/>
          </a:bodyPr>
          <a:lstStyle/>
          <a:p>
            <a:r>
              <a:rPr lang="en-US" sz="800" i="1" dirty="0">
                <a:latin typeface="Calibri" panose="020F0502020204030204" pitchFamily="34" charset="0"/>
                <a:ea typeface="Arial" panose="020B0604020202020204" pitchFamily="34" charset="0"/>
              </a:rPr>
              <a:t>Rulebook on the protection of agricultural land from pollution (Official Gazette of Croatia, No. 71/2019</a:t>
            </a:r>
            <a:endParaRPr lang="en-US" sz="800" i="1" dirty="0"/>
          </a:p>
        </p:txBody>
      </p:sp>
      <p:sp>
        <p:nvSpPr>
          <p:cNvPr id="15" name="Rectangle 14"/>
          <p:cNvSpPr/>
          <p:nvPr/>
        </p:nvSpPr>
        <p:spPr>
          <a:xfrm>
            <a:off x="3641315" y="1998667"/>
            <a:ext cx="1416022" cy="461665"/>
          </a:xfrm>
          <a:prstGeom prst="rect">
            <a:avLst/>
          </a:prstGeom>
        </p:spPr>
        <p:txBody>
          <a:bodyPr wrap="square">
            <a:spAutoFit/>
          </a:bodyPr>
          <a:lstStyle/>
          <a:p>
            <a:r>
              <a:rPr lang="sl-SI" sz="1200" b="1" dirty="0" smtClean="0">
                <a:solidFill>
                  <a:srgbClr val="889A00"/>
                </a:solidFill>
                <a:latin typeface="Calibri" panose="020F0502020204030204" pitchFamily="34" charset="0"/>
                <a:cs typeface="Calibri" panose="020F0502020204030204" pitchFamily="34" charset="0"/>
              </a:rPr>
              <a:t>Both </a:t>
            </a:r>
            <a:r>
              <a:rPr lang="sl-SI" sz="1200" b="1" dirty="0" err="1" smtClean="0">
                <a:solidFill>
                  <a:srgbClr val="889A00"/>
                </a:solidFill>
                <a:latin typeface="Calibri" panose="020F0502020204030204" pitchFamily="34" charset="0"/>
                <a:cs typeface="Calibri" panose="020F0502020204030204" pitchFamily="34" charset="0"/>
              </a:rPr>
              <a:t>regulation</a:t>
            </a:r>
            <a:r>
              <a:rPr lang="sl-SI" sz="1200" b="1" dirty="0" err="1" smtClean="0">
                <a:solidFill>
                  <a:srgbClr val="889A00"/>
                </a:solidFill>
                <a:latin typeface="Calibri" panose="020F0502020204030204" pitchFamily="34" charset="0"/>
                <a:cs typeface="Calibri" panose="020F0502020204030204" pitchFamily="34" charset="0"/>
              </a:rPr>
              <a:t>s</a:t>
            </a:r>
            <a:r>
              <a:rPr lang="sl-SI" sz="1200" b="1" dirty="0" smtClean="0">
                <a:solidFill>
                  <a:srgbClr val="889A00"/>
                </a:solidFill>
                <a:latin typeface="Calibri" panose="020F0502020204030204" pitchFamily="34" charset="0"/>
                <a:cs typeface="Calibri" panose="020F0502020204030204" pitchFamily="34" charset="0"/>
              </a:rPr>
              <a:t> </a:t>
            </a:r>
            <a:r>
              <a:rPr lang="sl-SI" sz="1200" b="1" dirty="0" err="1" smtClean="0">
                <a:solidFill>
                  <a:srgbClr val="889A00"/>
                </a:solidFill>
                <a:latin typeface="Calibri" panose="020F0502020204030204" pitchFamily="34" charset="0"/>
                <a:cs typeface="Calibri" panose="020F0502020204030204" pitchFamily="34" charset="0"/>
              </a:rPr>
              <a:t>exclude</a:t>
            </a:r>
            <a:r>
              <a:rPr lang="sl-SI" sz="1200" b="1" dirty="0" smtClean="0">
                <a:solidFill>
                  <a:srgbClr val="889A00"/>
                </a:solidFill>
                <a:latin typeface="Calibri" panose="020F0502020204030204" pitchFamily="34" charset="0"/>
                <a:cs typeface="Calibri" panose="020F0502020204030204" pitchFamily="34" charset="0"/>
              </a:rPr>
              <a:t> </a:t>
            </a:r>
            <a:r>
              <a:rPr lang="sl-SI" sz="1200" b="1" dirty="0" err="1" smtClean="0">
                <a:solidFill>
                  <a:srgbClr val="889A00"/>
                </a:solidFill>
                <a:latin typeface="Calibri" panose="020F0502020204030204" pitchFamily="34" charset="0"/>
                <a:cs typeface="Calibri" panose="020F0502020204030204" pitchFamily="34" charset="0"/>
              </a:rPr>
              <a:t>each</a:t>
            </a:r>
            <a:r>
              <a:rPr lang="sl-SI" sz="1200" b="1" dirty="0" smtClean="0">
                <a:solidFill>
                  <a:srgbClr val="889A00"/>
                </a:solidFill>
                <a:latin typeface="Calibri" panose="020F0502020204030204" pitchFamily="34" charset="0"/>
                <a:cs typeface="Calibri" panose="020F0502020204030204" pitchFamily="34" charset="0"/>
              </a:rPr>
              <a:t> </a:t>
            </a:r>
            <a:r>
              <a:rPr lang="sl-SI" sz="1200" b="1" dirty="0" err="1" smtClean="0">
                <a:solidFill>
                  <a:srgbClr val="889A00"/>
                </a:solidFill>
                <a:latin typeface="Calibri" panose="020F0502020204030204" pitchFamily="34" charset="0"/>
                <a:cs typeface="Calibri" panose="020F0502020204030204" pitchFamily="34" charset="0"/>
              </a:rPr>
              <a:t>other</a:t>
            </a:r>
            <a:r>
              <a:rPr lang="sl-SI" sz="1200" b="1" dirty="0" smtClean="0">
                <a:solidFill>
                  <a:srgbClr val="889A00"/>
                </a:solidFill>
                <a:latin typeface="Calibri" panose="020F0502020204030204" pitchFamily="34" charset="0"/>
                <a:cs typeface="Calibri" panose="020F0502020204030204" pitchFamily="34" charset="0"/>
              </a:rPr>
              <a:t>.</a:t>
            </a:r>
            <a:endParaRPr lang="sl-SI" sz="1200" b="1" dirty="0">
              <a:solidFill>
                <a:srgbClr val="889A00"/>
              </a:solidFill>
              <a:latin typeface="Calibri" panose="020F0502020204030204" pitchFamily="34" charset="0"/>
              <a:cs typeface="Calibri" panose="020F0502020204030204" pitchFamily="34" charset="0"/>
            </a:endParaRPr>
          </a:p>
        </p:txBody>
      </p:sp>
      <p:sp>
        <p:nvSpPr>
          <p:cNvPr id="12" name="Rectangle 11"/>
          <p:cNvSpPr/>
          <p:nvPr/>
        </p:nvSpPr>
        <p:spPr>
          <a:xfrm>
            <a:off x="218523" y="4232398"/>
            <a:ext cx="8529941" cy="830997"/>
          </a:xfrm>
          <a:prstGeom prst="rect">
            <a:avLst/>
          </a:prstGeom>
        </p:spPr>
        <p:txBody>
          <a:bodyPr wrap="square">
            <a:spAutoFit/>
          </a:bodyPr>
          <a:lstStyle/>
          <a:p>
            <a:r>
              <a:rPr lang="en-US" sz="1600" dirty="0">
                <a:solidFill>
                  <a:srgbClr val="92D050"/>
                </a:solidFill>
                <a:latin typeface="Calibri" panose="020F0502020204030204" pitchFamily="34" charset="0"/>
                <a:ea typeface="Arial" panose="020B0604020202020204" pitchFamily="34" charset="0"/>
              </a:rPr>
              <a:t>If the Municipality of </a:t>
            </a:r>
            <a:r>
              <a:rPr lang="en-US" sz="1600" dirty="0" err="1">
                <a:solidFill>
                  <a:srgbClr val="92D050"/>
                </a:solidFill>
                <a:latin typeface="Calibri" panose="020F0502020204030204" pitchFamily="34" charset="0"/>
                <a:ea typeface="Arial" panose="020B0604020202020204" pitchFamily="34" charset="0"/>
              </a:rPr>
              <a:t>Kastelir</a:t>
            </a:r>
            <a:r>
              <a:rPr lang="en-US" sz="1600" dirty="0">
                <a:solidFill>
                  <a:srgbClr val="92D050"/>
                </a:solidFill>
                <a:latin typeface="Calibri" panose="020F0502020204030204" pitchFamily="34" charset="0"/>
                <a:ea typeface="Arial" panose="020B0604020202020204" pitchFamily="34" charset="0"/>
              </a:rPr>
              <a:t> will not be able to use </a:t>
            </a:r>
            <a:r>
              <a:rPr lang="en-US" sz="1600" dirty="0" err="1">
                <a:solidFill>
                  <a:srgbClr val="92D050"/>
                </a:solidFill>
                <a:latin typeface="Calibri" panose="020F0502020204030204" pitchFamily="34" charset="0"/>
                <a:ea typeface="Arial" panose="020B0604020202020204" pitchFamily="34" charset="0"/>
              </a:rPr>
              <a:t>biosolids</a:t>
            </a:r>
            <a:r>
              <a:rPr lang="en-US" sz="1600" dirty="0">
                <a:solidFill>
                  <a:srgbClr val="92D050"/>
                </a:solidFill>
                <a:latin typeface="Calibri" panose="020F0502020204030204" pitchFamily="34" charset="0"/>
                <a:ea typeface="Arial" panose="020B0604020202020204" pitchFamily="34" charset="0"/>
              </a:rPr>
              <a:t> in agriculture, other options are very limited by the legislation, permitting processes, existing infrastructure for sludge management, and karst terrain. </a:t>
            </a:r>
            <a:endParaRPr lang="en-US" sz="1600" dirty="0">
              <a:solidFill>
                <a:srgbClr val="92D050"/>
              </a:solidFill>
            </a:endParaRPr>
          </a:p>
        </p:txBody>
      </p:sp>
      <p:sp>
        <p:nvSpPr>
          <p:cNvPr id="14" name="Rectangle 13"/>
          <p:cNvSpPr/>
          <p:nvPr/>
        </p:nvSpPr>
        <p:spPr>
          <a:xfrm>
            <a:off x="244087" y="4993221"/>
            <a:ext cx="4471930" cy="1815882"/>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For now, the material cannot be incinerated because there is no incineration plant in Istria County or in whole Croatia that would accept dewatered </a:t>
            </a:r>
            <a:r>
              <a:rPr lang="en-US"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sludge</a:t>
            </a:r>
            <a:endPar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a:buFont typeface="Arial" panose="020B0604020202020204" pitchFamily="34" charset="0"/>
              <a:buChar char="•"/>
            </a:pPr>
            <a:r>
              <a:rPr lang="sl-SI" sz="1600" dirty="0" err="1" smtClean="0">
                <a:solidFill>
                  <a:srgbClr val="000000"/>
                </a:solidFill>
                <a:latin typeface="Calibri" panose="020F0502020204030204" pitchFamily="34" charset="0"/>
                <a:cs typeface="Calibri" panose="020F0502020204030204" pitchFamily="34" charset="0"/>
              </a:rPr>
              <a:t>Revitalization</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of</a:t>
            </a:r>
            <a:r>
              <a:rPr lang="sl-SI" sz="1600" dirty="0" smtClean="0">
                <a:solidFill>
                  <a:srgbClr val="00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quarries or other degraded </a:t>
            </a:r>
            <a:r>
              <a:rPr lang="en-US" sz="1600" dirty="0" smtClean="0">
                <a:latin typeface="Calibri" panose="020F0502020204030204" pitchFamily="34" charset="0"/>
                <a:cs typeface="Calibri" panose="020F0502020204030204" pitchFamily="34" charset="0"/>
              </a:rPr>
              <a:t>areas</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sanitation</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of</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erosion</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greening</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construction</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etc</a:t>
            </a:r>
            <a:r>
              <a:rPr lang="sl-SI" sz="1600" dirty="0" smtClean="0">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p:txBody>
      </p:sp>
      <p:sp>
        <p:nvSpPr>
          <p:cNvPr id="16" name="Rectangle 15"/>
          <p:cNvSpPr/>
          <p:nvPr/>
        </p:nvSpPr>
        <p:spPr>
          <a:xfrm>
            <a:off x="4741581" y="4874698"/>
            <a:ext cx="3930897" cy="1815882"/>
          </a:xfrm>
          <a:prstGeom prst="rect">
            <a:avLst/>
          </a:prstGeom>
        </p:spPr>
        <p:txBody>
          <a:bodyPr wrap="square">
            <a:spAutoFit/>
          </a:bodyPr>
          <a:lstStyle/>
          <a:p>
            <a:pPr algn="just">
              <a:spcAft>
                <a:spcPts val="0"/>
              </a:spcAft>
            </a:pPr>
            <a:r>
              <a:rPr lang="en-US" sz="1600" b="1" dirty="0">
                <a:solidFill>
                  <a:srgbClr val="000000"/>
                </a:solidFill>
                <a:latin typeface="Calibri" panose="020F0502020204030204" pitchFamily="34" charset="0"/>
                <a:ea typeface="Arial" panose="020B0604020202020204" pitchFamily="34" charset="0"/>
                <a:cs typeface="Calibri" panose="020F0502020204030204" pitchFamily="34" charset="0"/>
              </a:rPr>
              <a:t>What action is needed:</a:t>
            </a:r>
            <a:endParaRPr lang="sl-SI" sz="16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Cross-sectoral collaboration on the Regional level;</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Environmental and economic assessment of feasible options;</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Establishment of pilot cases;</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Monitoring.</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601610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467795"/>
            <a:ext cx="7395970" cy="477054"/>
          </a:xfrm>
          <a:prstGeom prst="rect">
            <a:avLst/>
          </a:prstGeom>
        </p:spPr>
        <p:txBody>
          <a:bodyPr wrap="square">
            <a:spAutoFit/>
          </a:bodyPr>
          <a:lstStyle/>
          <a:p>
            <a:r>
              <a:rPr lang="sl-SI" sz="2500" b="1" kern="0" dirty="0" err="1" smtClean="0">
                <a:solidFill>
                  <a:srgbClr val="889A00"/>
                </a:solidFill>
                <a:latin typeface="Calibri" panose="020F0502020204030204" pitchFamily="34" charset="0"/>
                <a:cs typeface="Calibri" panose="020F0502020204030204" pitchFamily="34" charset="0"/>
              </a:rPr>
              <a:t>Lessons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learnes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5" name="Pravokotnik 4"/>
          <p:cNvSpPr/>
          <p:nvPr/>
        </p:nvSpPr>
        <p:spPr>
          <a:xfrm>
            <a:off x="200365" y="901867"/>
            <a:ext cx="7756011" cy="5078313"/>
          </a:xfrm>
          <a:prstGeom prst="rect">
            <a:avLst/>
          </a:prstGeom>
        </p:spPr>
        <p:txBody>
          <a:bodyPr wrap="square">
            <a:spAutoFit/>
          </a:bodyPr>
          <a:lstStyle/>
          <a:p>
            <a:pPr marL="285750" indent="-285750">
              <a:buFont typeface="Wingdings" panose="05000000000000000000" pitchFamily="2" charset="2"/>
              <a:buChar char="Ø"/>
            </a:pPr>
            <a:r>
              <a:rPr lang="en-US" dirty="0">
                <a:solidFill>
                  <a:srgbClr val="92D050"/>
                </a:solidFill>
                <a:latin typeface="Calibri" panose="020F0502020204030204" pitchFamily="34" charset="0"/>
                <a:cs typeface="Calibri" panose="020F0502020204030204" pitchFamily="34" charset="0"/>
              </a:rPr>
              <a:t>RBs </a:t>
            </a:r>
            <a:r>
              <a:rPr lang="en-US" dirty="0" smtClean="0">
                <a:solidFill>
                  <a:srgbClr val="92D050"/>
                </a:solidFill>
                <a:latin typeface="Calibri" panose="020F0502020204030204" pitchFamily="34" charset="0"/>
                <a:cs typeface="Calibri" panose="020F0502020204030204" pitchFamily="34" charset="0"/>
              </a:rPr>
              <a:t>can </a:t>
            </a:r>
            <a:r>
              <a:rPr lang="en-US" dirty="0">
                <a:solidFill>
                  <a:srgbClr val="92D050"/>
                </a:solidFill>
                <a:latin typeface="Calibri" panose="020F0502020204030204" pitchFamily="34" charset="0"/>
                <a:cs typeface="Calibri" panose="020F0502020204030204" pitchFamily="34" charset="0"/>
              </a:rPr>
              <a:t>prolong the lifetime of the </a:t>
            </a:r>
            <a:r>
              <a:rPr lang="sl-SI" dirty="0" smtClean="0">
                <a:solidFill>
                  <a:srgbClr val="92D050"/>
                </a:solidFill>
                <a:latin typeface="Calibri" panose="020F0502020204030204" pitchFamily="34" charset="0"/>
                <a:cs typeface="Calibri" panose="020F0502020204030204" pitchFamily="34" charset="0"/>
              </a:rPr>
              <a:t>CW </a:t>
            </a:r>
            <a:r>
              <a:rPr lang="sl-SI" dirty="0" err="1" smtClean="0">
                <a:latin typeface="Calibri" panose="020F0502020204030204" pitchFamily="34" charset="0"/>
                <a:cs typeface="Calibri" panose="020F0502020204030204" pitchFamily="34" charset="0"/>
              </a:rPr>
              <a:t>because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of</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irregular</a:t>
            </a:r>
            <a:r>
              <a:rPr lang="sl-SI" dirty="0" smtClean="0">
                <a:latin typeface="Calibri" panose="020F0502020204030204" pitchFamily="34" charset="0"/>
                <a:cs typeface="Calibri" panose="020F0502020204030204" pitchFamily="34" charset="0"/>
              </a:rPr>
              <a:t> s</a:t>
            </a:r>
            <a:r>
              <a:rPr lang="en-US" dirty="0" err="1" smtClean="0">
                <a:latin typeface="Calibri" panose="020F0502020204030204" pitchFamily="34" charset="0"/>
                <a:cs typeface="Calibri" panose="020F0502020204030204" pitchFamily="34" charset="0"/>
              </a:rPr>
              <a:t>ludge</a:t>
            </a:r>
            <a:r>
              <a:rPr lang="en-US" dirty="0" smtClean="0">
                <a:latin typeface="Calibri" panose="020F0502020204030204" pitchFamily="34" charset="0"/>
                <a:cs typeface="Calibri" panose="020F0502020204030204" pitchFamily="34" charset="0"/>
              </a:rPr>
              <a:t> pumping</a:t>
            </a:r>
            <a:r>
              <a:rPr lang="sl-SI" dirty="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 </a:t>
            </a:r>
            <a:endParaRPr lang="sl-SI" dirty="0" smtClean="0">
              <a:latin typeface="Calibri" panose="020F0502020204030204" pitchFamily="34" charset="0"/>
              <a:cs typeface="Calibri" panose="020F0502020204030204" pitchFamily="34" charset="0"/>
            </a:endParaRPr>
          </a:p>
          <a:p>
            <a:endParaRPr lang="sl-SI"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smtClean="0">
                <a:solidFill>
                  <a:srgbClr val="92D050"/>
                </a:solidFill>
                <a:latin typeface="Calibri" panose="020F0502020204030204" pitchFamily="34" charset="0"/>
                <a:cs typeface="Calibri" panose="020F0502020204030204" pitchFamily="34" charset="0"/>
              </a:rPr>
              <a:t>RB </a:t>
            </a:r>
            <a:r>
              <a:rPr lang="en-US" dirty="0">
                <a:solidFill>
                  <a:srgbClr val="92D050"/>
                </a:solidFill>
                <a:latin typeface="Calibri" panose="020F0502020204030204" pitchFamily="34" charset="0"/>
                <a:cs typeface="Calibri" panose="020F0502020204030204" pitchFamily="34" charset="0"/>
              </a:rPr>
              <a:t>technology can be designed as modular. </a:t>
            </a:r>
            <a:r>
              <a:rPr lang="en-US" dirty="0">
                <a:latin typeface="Calibri" panose="020F0502020204030204" pitchFamily="34" charset="0"/>
                <a:cs typeface="Calibri" panose="020F0502020204030204" pitchFamily="34" charset="0"/>
              </a:rPr>
              <a:t>Implementation can be planned in a series of phases, according to need. In </a:t>
            </a:r>
            <a:r>
              <a:rPr lang="en-US" dirty="0" err="1">
                <a:latin typeface="Calibri" panose="020F0502020204030204" pitchFamily="34" charset="0"/>
                <a:cs typeface="Calibri" panose="020F0502020204030204" pitchFamily="34" charset="0"/>
              </a:rPr>
              <a:t>Kastelir</a:t>
            </a:r>
            <a:r>
              <a:rPr lang="en-US" dirty="0">
                <a:latin typeface="Calibri" panose="020F0502020204030204" pitchFamily="34" charset="0"/>
                <a:cs typeface="Calibri" panose="020F0502020204030204" pitchFamily="34" charset="0"/>
              </a:rPr>
              <a:t>, three reed beds were designed, but so far, only one was constructed. </a:t>
            </a:r>
            <a:endParaRPr lang="sl-SI"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sl-SI"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a:solidFill>
                  <a:srgbClr val="92D050"/>
                </a:solidFill>
                <a:latin typeface="Calibri" panose="020F0502020204030204" pitchFamily="34" charset="0"/>
                <a:cs typeface="Calibri" panose="020F0502020204030204" pitchFamily="34" charset="0"/>
              </a:rPr>
              <a:t>RB technology can be transferred and adapted to different climate conditions. </a:t>
            </a:r>
            <a:r>
              <a:rPr lang="en-US" dirty="0">
                <a:latin typeface="Calibri" panose="020F0502020204030204" pitchFamily="34" charset="0"/>
                <a:cs typeface="Calibri" panose="020F0502020204030204" pitchFamily="34" charset="0"/>
              </a:rPr>
              <a:t>Our pilot case is a first-ever constructed RB system in Croatia and adapted to the Mediterranean climate. Most of the adaptation is related to the operation, which also impacts design. </a:t>
            </a:r>
            <a:endParaRPr lang="sl-SI"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sl-SI"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a:solidFill>
                  <a:srgbClr val="92D050"/>
                </a:solidFill>
                <a:latin typeface="Calibri" panose="020F0502020204030204" pitchFamily="34" charset="0"/>
                <a:cs typeface="Calibri" panose="020F0502020204030204" pitchFamily="34" charset="0"/>
              </a:rPr>
              <a:t>RBs work well under seasonal loading variations </a:t>
            </a:r>
            <a:r>
              <a:rPr lang="en-US" dirty="0">
                <a:latin typeface="Calibri" panose="020F0502020204030204" pitchFamily="34" charset="0"/>
                <a:cs typeface="Calibri" panose="020F0502020204030204" pitchFamily="34" charset="0"/>
              </a:rPr>
              <a:t>and are thus appropriate solution for touristic </a:t>
            </a:r>
            <a:r>
              <a:rPr lang="en-US" dirty="0" smtClean="0">
                <a:latin typeface="Calibri" panose="020F0502020204030204" pitchFamily="34" charset="0"/>
                <a:cs typeface="Calibri" panose="020F0502020204030204" pitchFamily="34" charset="0"/>
              </a:rPr>
              <a:t>areas</a:t>
            </a:r>
            <a:endParaRPr lang="sl-SI"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sl-SI"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Along the Mediterranean coastline, </a:t>
            </a:r>
            <a:r>
              <a:rPr lang="en-US" dirty="0">
                <a:solidFill>
                  <a:srgbClr val="92D050"/>
                </a:solidFill>
                <a:latin typeface="Calibri" panose="020F0502020204030204" pitchFamily="34" charset="0"/>
                <a:cs typeface="Calibri" panose="020F0502020204030204" pitchFamily="34" charset="0"/>
              </a:rPr>
              <a:t>RBs implementation is limited by the availability and high prices of land</a:t>
            </a:r>
            <a:r>
              <a:rPr lang="en-US" dirty="0">
                <a:latin typeface="Calibri" panose="020F0502020204030204" pitchFamily="34" charset="0"/>
                <a:cs typeface="Calibri" panose="020F0502020204030204" pitchFamily="34" charset="0"/>
              </a:rPr>
              <a:t>. Nevertheless, this case showed that RBs could be implemented in inland regions of coastline where land is cheaper or owned by the Municipality. </a:t>
            </a:r>
            <a:endParaRPr lang="sl-SI"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0164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sl-SI" sz="3375" b="1" dirty="0">
                <a:solidFill>
                  <a:srgbClr val="FFFFFF"/>
                </a:solidFill>
              </a:rPr>
              <a:t>BUSINESS MODEL</a:t>
            </a:r>
            <a:endParaRPr lang="en-US" sz="3375" b="1" dirty="0">
              <a:solidFill>
                <a:srgbClr val="FFFFFF"/>
              </a:solidFill>
            </a:endParaRPr>
          </a:p>
        </p:txBody>
      </p:sp>
    </p:spTree>
    <p:extLst>
      <p:ext uri="{BB962C8B-B14F-4D97-AF65-F5344CB8AC3E}">
        <p14:creationId xmlns:p14="http://schemas.microsoft.com/office/powerpoint/2010/main" val="32977755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2853" y="431477"/>
            <a:ext cx="8862821" cy="369332"/>
          </a:xfrm>
          <a:prstGeom prst="rect">
            <a:avLst/>
          </a:prstGeom>
        </p:spPr>
        <p:txBody>
          <a:bodyPr wrap="square">
            <a:spAutoFit/>
          </a:bodyPr>
          <a:lstStyle/>
          <a:p>
            <a:pPr eaLnBrk="0" fontAlgn="base" hangingPunct="0">
              <a:spcBef>
                <a:spcPct val="0"/>
              </a:spcBef>
              <a:spcAft>
                <a:spcPct val="0"/>
              </a:spcAft>
              <a:tabLst>
                <a:tab pos="1692275" algn="l"/>
              </a:tabLst>
            </a:pPr>
            <a:r>
              <a:rPr lang="sl-SI" b="1" kern="0" dirty="0">
                <a:solidFill>
                  <a:srgbClr val="889A00"/>
                </a:solidFill>
                <a:latin typeface="Calibri" panose="020F0502020204030204" pitchFamily="34" charset="0"/>
                <a:cs typeface="Calibri" panose="020F0502020204030204" pitchFamily="34" charset="0"/>
              </a:rPr>
              <a:t>BM1: </a:t>
            </a:r>
            <a:r>
              <a:rPr lang="en-US" b="1" kern="0" dirty="0">
                <a:solidFill>
                  <a:srgbClr val="889A00"/>
                </a:solidFill>
                <a:latin typeface="Calibri" panose="020F0502020204030204" pitchFamily="34" charset="0"/>
                <a:cs typeface="Calibri" panose="020F0502020204030204" pitchFamily="34" charset="0"/>
              </a:rPr>
              <a:t>Contractual partnership </a:t>
            </a:r>
            <a:r>
              <a:rPr lang="sl-SI" b="1" kern="0" dirty="0">
                <a:solidFill>
                  <a:srgbClr val="889A00"/>
                </a:solidFill>
                <a:latin typeface="Calibri" panose="020F0502020204030204" pitchFamily="34" charset="0"/>
                <a:cs typeface="Calibri" panose="020F0502020204030204" pitchFamily="34" charset="0"/>
              </a:rPr>
              <a:t> </a:t>
            </a:r>
            <a:r>
              <a:rPr lang="en-US" b="1" kern="0" dirty="0">
                <a:solidFill>
                  <a:srgbClr val="889A00"/>
                </a:solidFill>
                <a:latin typeface="Calibri" panose="020F0502020204030204" pitchFamily="34" charset="0"/>
                <a:cs typeface="Calibri" panose="020F0502020204030204" pitchFamily="34" charset="0"/>
              </a:rPr>
              <a:t>(municipality/operator – business</a:t>
            </a:r>
            <a:r>
              <a:rPr lang="sl-SI" b="1" kern="0" dirty="0">
                <a:solidFill>
                  <a:srgbClr val="889A00"/>
                </a:solidFill>
                <a:latin typeface="Calibri" panose="020F0502020204030204" pitchFamily="34" charset="0"/>
                <a:cs typeface="Calibri" panose="020F0502020204030204" pitchFamily="34" charset="0"/>
              </a:rPr>
              <a:t> </a:t>
            </a:r>
            <a:r>
              <a:rPr lang="en-US" b="1" kern="0" dirty="0">
                <a:solidFill>
                  <a:srgbClr val="889A00"/>
                </a:solidFill>
                <a:latin typeface="Calibri" panose="020F0502020204030204" pitchFamily="34" charset="0"/>
                <a:cs typeface="Calibri" panose="020F0502020204030204" pitchFamily="34" charset="0"/>
              </a:rPr>
              <a:t>entity) </a:t>
            </a:r>
            <a:endParaRPr lang="sl-SI" b="1" kern="0" dirty="0">
              <a:solidFill>
                <a:srgbClr val="889A00"/>
              </a:solidFill>
              <a:latin typeface="Calibri" panose="020F0502020204030204" pitchFamily="34" charset="0"/>
              <a:cs typeface="Calibri" panose="020F0502020204030204" pitchFamily="34" charset="0"/>
            </a:endParaRPr>
          </a:p>
        </p:txBody>
      </p:sp>
      <p:sp>
        <p:nvSpPr>
          <p:cNvPr id="3" name="Pravokotnik 2"/>
          <p:cNvSpPr/>
          <p:nvPr/>
        </p:nvSpPr>
        <p:spPr>
          <a:xfrm>
            <a:off x="182852" y="1143597"/>
            <a:ext cx="8277579" cy="1323439"/>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Business entity signs a contractual agreement with the </a:t>
            </a:r>
            <a:r>
              <a:rPr lang="sl-SI" sz="1600" dirty="0">
                <a:solidFill>
                  <a:srgbClr val="000000"/>
                </a:solidFill>
                <a:latin typeface="Calibri" panose="020F0502020204030204" pitchFamily="34" charset="0"/>
                <a:cs typeface="Calibri" panose="020F0502020204030204" pitchFamily="34" charset="0"/>
              </a:rPr>
              <a:t>M</a:t>
            </a:r>
            <a:r>
              <a:rPr lang="en-US" sz="1600" dirty="0" err="1" smtClean="0">
                <a:solidFill>
                  <a:srgbClr val="000000"/>
                </a:solidFill>
                <a:latin typeface="Calibri" panose="020F0502020204030204" pitchFamily="34" charset="0"/>
                <a:cs typeface="Calibri" panose="020F0502020204030204" pitchFamily="34" charset="0"/>
              </a:rPr>
              <a:t>unicipality</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of</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Kastelir</a:t>
            </a:r>
            <a:r>
              <a:rPr lang="sl-SI" sz="1600" dirty="0" smtClean="0">
                <a:solidFill>
                  <a:srgbClr val="000000"/>
                </a:solidFill>
                <a:latin typeface="Calibri" panose="020F0502020204030204" pitchFamily="34" charset="0"/>
                <a:cs typeface="Calibri" panose="020F0502020204030204" pitchFamily="34" charset="0"/>
              </a:rPr>
              <a:t>-</a:t>
            </a:r>
            <a:r>
              <a:rPr lang="sl-SI" sz="1600" dirty="0" err="1" smtClean="0">
                <a:solidFill>
                  <a:srgbClr val="000000"/>
                </a:solidFill>
                <a:latin typeface="Calibri" panose="020F0502020204030204" pitchFamily="34" charset="0"/>
                <a:cs typeface="Calibri" panose="020F0502020204030204" pitchFamily="34" charset="0"/>
              </a:rPr>
              <a:t>Labinci</a:t>
            </a:r>
            <a:r>
              <a:rPr lang="sl-SI"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to </a:t>
            </a:r>
            <a:r>
              <a:rPr lang="en-US" sz="1600" dirty="0">
                <a:solidFill>
                  <a:srgbClr val="000000"/>
                </a:solidFill>
                <a:latin typeface="Calibri" panose="020F0502020204030204" pitchFamily="34" charset="0"/>
                <a:cs typeface="Calibri" panose="020F0502020204030204" pitchFamily="34" charset="0"/>
              </a:rPr>
              <a:t>collect </a:t>
            </a:r>
            <a:r>
              <a:rPr lang="en-US" sz="1600" dirty="0" err="1">
                <a:solidFill>
                  <a:srgbClr val="000000"/>
                </a:solidFill>
                <a:latin typeface="Calibri" panose="020F0502020204030204" pitchFamily="34" charset="0"/>
                <a:cs typeface="Calibri" panose="020F0502020204030204" pitchFamily="34" charset="0"/>
              </a:rPr>
              <a:t>biosolids</a:t>
            </a:r>
            <a:r>
              <a:rPr lang="en-US" sz="1600" dirty="0">
                <a:solidFill>
                  <a:srgbClr val="000000"/>
                </a:solidFill>
                <a:latin typeface="Calibri" panose="020F0502020204030204" pitchFamily="34" charset="0"/>
                <a:cs typeface="Calibri" panose="020F0502020204030204" pitchFamily="34" charset="0"/>
              </a:rPr>
              <a:t> at the WWTP site and transport them to the storage site from where distribution or sale of </a:t>
            </a:r>
            <a:r>
              <a:rPr lang="en-US" sz="1600" dirty="0" err="1">
                <a:solidFill>
                  <a:srgbClr val="000000"/>
                </a:solidFill>
                <a:latin typeface="Calibri" panose="020F0502020204030204" pitchFamily="34" charset="0"/>
                <a:cs typeface="Calibri" panose="020F0502020204030204" pitchFamily="34" charset="0"/>
              </a:rPr>
              <a:t>biosolids</a:t>
            </a:r>
            <a:r>
              <a:rPr lang="en-US" sz="1600" dirty="0">
                <a:solidFill>
                  <a:srgbClr val="000000"/>
                </a:solidFill>
                <a:latin typeface="Calibri" panose="020F0502020204030204" pitchFamily="34" charset="0"/>
                <a:cs typeface="Calibri" panose="020F0502020204030204" pitchFamily="34" charset="0"/>
              </a:rPr>
              <a:t> products is permitted.</a:t>
            </a:r>
            <a:r>
              <a:rPr lang="sl-SI" sz="1600" dirty="0">
                <a:solidFill>
                  <a:srgbClr val="000000"/>
                </a:solidFill>
                <a:latin typeface="Calibri" panose="020F0502020204030204" pitchFamily="34" charset="0"/>
                <a:cs typeface="Calibri" panose="020F0502020204030204" pitchFamily="34" charset="0"/>
              </a:rPr>
              <a:t> </a:t>
            </a:r>
          </a:p>
          <a:p>
            <a:pPr marL="285750" indent="-285750" eaLnBrk="0" fontAlgn="base" hangingPunct="0">
              <a:spcBef>
                <a:spcPct val="0"/>
              </a:spcBef>
              <a:spcAft>
                <a:spcPct val="0"/>
              </a:spcAft>
              <a:buFont typeface="Arial" panose="020B0604020202020204" pitchFamily="34" charset="0"/>
              <a:buChar char="•"/>
            </a:pPr>
            <a:r>
              <a:rPr lang="sl-SI" sz="1600" dirty="0" err="1" smtClean="0">
                <a:solidFill>
                  <a:srgbClr val="000000"/>
                </a:solidFill>
                <a:latin typeface="Calibri" panose="020F0502020204030204" pitchFamily="34" charset="0"/>
                <a:cs typeface="Calibri" panose="020F0502020204030204" pitchFamily="34" charset="0"/>
              </a:rPr>
              <a:t>Provider</a:t>
            </a:r>
            <a:r>
              <a:rPr lang="sl-SI" sz="1600" dirty="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of</a:t>
            </a:r>
            <a:r>
              <a:rPr lang="sl-SI" sz="1600" dirty="0" smtClean="0">
                <a:solidFill>
                  <a:srgbClr val="000000"/>
                </a:solidFill>
                <a:latin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cs typeface="Calibri" panose="020F0502020204030204" pitchFamily="34" charset="0"/>
              </a:rPr>
              <a:t>biosolids</a:t>
            </a:r>
            <a:r>
              <a:rPr lang="sl-SI"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charges </a:t>
            </a:r>
            <a:r>
              <a:rPr lang="en-US" sz="1600" dirty="0">
                <a:solidFill>
                  <a:srgbClr val="000000"/>
                </a:solidFill>
                <a:latin typeface="Calibri" panose="020F0502020204030204" pitchFamily="34" charset="0"/>
                <a:cs typeface="Calibri" panose="020F0502020204030204" pitchFamily="34" charset="0"/>
              </a:rPr>
              <a:t>a business entity collection fee for </a:t>
            </a:r>
            <a:r>
              <a:rPr lang="en-US" sz="1600" dirty="0" err="1">
                <a:solidFill>
                  <a:srgbClr val="000000"/>
                </a:solidFill>
                <a:latin typeface="Calibri" panose="020F0502020204030204" pitchFamily="34" charset="0"/>
                <a:cs typeface="Calibri" panose="020F0502020204030204" pitchFamily="34" charset="0"/>
              </a:rPr>
              <a:t>biosolids</a:t>
            </a:r>
            <a:r>
              <a:rPr lang="en-US" sz="1600" dirty="0">
                <a:solidFill>
                  <a:srgbClr val="000000"/>
                </a:solidFill>
                <a:latin typeface="Calibri" panose="020F0502020204030204" pitchFamily="34" charset="0"/>
                <a:cs typeface="Calibri" panose="020F0502020204030204" pitchFamily="34" charset="0"/>
              </a:rPr>
              <a:t> in EUR/ton. </a:t>
            </a: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pitchFamily="34" charset="0"/>
                <a:cs typeface="Calibri" panose="020F0502020204030204" pitchFamily="34" charset="0"/>
              </a:rPr>
              <a:t>Business can be profitable with revenue earned from the </a:t>
            </a:r>
            <a:r>
              <a:rPr lang="en-US" sz="1600" dirty="0" err="1">
                <a:solidFill>
                  <a:srgbClr val="000000"/>
                </a:solidFill>
                <a:latin typeface="Calibri" panose="020F0502020204030204" pitchFamily="34" charset="0"/>
                <a:cs typeface="Calibri" panose="020F0502020204030204" pitchFamily="34" charset="0"/>
              </a:rPr>
              <a:t>biosolids</a:t>
            </a:r>
            <a:r>
              <a:rPr lang="en-US" sz="1600" dirty="0">
                <a:solidFill>
                  <a:srgbClr val="000000"/>
                </a:solidFill>
                <a:latin typeface="Calibri" panose="020F0502020204030204" pitchFamily="34" charset="0"/>
                <a:cs typeface="Calibri" panose="020F0502020204030204" pitchFamily="34" charset="0"/>
              </a:rPr>
              <a:t> selling to end-customers.   </a:t>
            </a:r>
            <a:endParaRPr lang="sl-SI" sz="1600" dirty="0">
              <a:solidFill>
                <a:srgbClr val="000000"/>
              </a:solidFill>
              <a:latin typeface="Calibri" panose="020F0502020204030204" pitchFamily="34" charset="0"/>
              <a:cs typeface="Calibri" panose="020F0502020204030204" pitchFamily="34" charset="0"/>
            </a:endParaRPr>
          </a:p>
        </p:txBody>
      </p:sp>
      <p:sp>
        <p:nvSpPr>
          <p:cNvPr id="16" name="Zaobljeni pravokotnik 15"/>
          <p:cNvSpPr/>
          <p:nvPr/>
        </p:nvSpPr>
        <p:spPr>
          <a:xfrm>
            <a:off x="191568" y="4471047"/>
            <a:ext cx="8469667" cy="284460"/>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sl-SI" b="1" dirty="0" err="1">
                <a:solidFill>
                  <a:srgbClr val="000000"/>
                </a:solidFill>
                <a:latin typeface="Calibri" panose="020F0502020204030204" pitchFamily="34" charset="0"/>
                <a:cs typeface="Calibri" panose="020F0502020204030204" pitchFamily="34" charset="0"/>
              </a:rPr>
              <a:t>Potential</a:t>
            </a:r>
            <a:r>
              <a:rPr lang="sl-SI" b="1" dirty="0">
                <a:solidFill>
                  <a:srgbClr val="000000"/>
                </a:solidFill>
                <a:latin typeface="Calibri" panose="020F0502020204030204" pitchFamily="34" charset="0"/>
                <a:cs typeface="Calibri" panose="020F0502020204030204" pitchFamily="34" charset="0"/>
              </a:rPr>
              <a:t> </a:t>
            </a:r>
            <a:r>
              <a:rPr lang="sl-SI" b="1" dirty="0" err="1">
                <a:solidFill>
                  <a:srgbClr val="000000"/>
                </a:solidFill>
                <a:latin typeface="Calibri" panose="020F0502020204030204" pitchFamily="34" charset="0"/>
                <a:cs typeface="Calibri" panose="020F0502020204030204" pitchFamily="34" charset="0"/>
              </a:rPr>
              <a:t>earnings</a:t>
            </a:r>
            <a:r>
              <a:rPr lang="sl-SI" b="1" dirty="0">
                <a:solidFill>
                  <a:srgbClr val="000000"/>
                </a:solidFill>
                <a:latin typeface="Calibri" panose="020F0502020204030204" pitchFamily="34" charset="0"/>
                <a:cs typeface="Calibri" panose="020F0502020204030204" pitchFamily="34" charset="0"/>
              </a:rPr>
              <a:t> </a:t>
            </a:r>
            <a:r>
              <a:rPr lang="sl-SI" dirty="0">
                <a:solidFill>
                  <a:srgbClr val="000000"/>
                </a:solidFill>
                <a:latin typeface="Calibri" panose="020F0502020204030204" pitchFamily="34" charset="0"/>
                <a:cs typeface="Calibri" panose="020F0502020204030204" pitchFamily="34" charset="0"/>
              </a:rPr>
              <a:t>(</a:t>
            </a:r>
            <a:r>
              <a:rPr lang="en-GB" i="1" dirty="0">
                <a:solidFill>
                  <a:srgbClr val="000000"/>
                </a:solidFill>
                <a:latin typeface="Calibri"/>
                <a:ea typeface="Times New Roman"/>
                <a:cs typeface="Times New Roman"/>
              </a:rPr>
              <a:t>collection fee</a:t>
            </a:r>
            <a:r>
              <a:rPr lang="sl-SI" i="1" dirty="0">
                <a:solidFill>
                  <a:srgbClr val="000000"/>
                </a:solidFill>
                <a:latin typeface="Calibri"/>
                <a:ea typeface="Times New Roman"/>
                <a:cs typeface="Times New Roman"/>
              </a:rPr>
              <a:t>: </a:t>
            </a:r>
            <a:r>
              <a:rPr lang="sl-SI" i="1" dirty="0" smtClean="0">
                <a:solidFill>
                  <a:srgbClr val="000000"/>
                </a:solidFill>
                <a:latin typeface="Calibri"/>
                <a:ea typeface="Times New Roman"/>
                <a:cs typeface="Times New Roman"/>
              </a:rPr>
              <a:t>2</a:t>
            </a:r>
            <a:r>
              <a:rPr lang="en-GB" i="1" dirty="0" smtClean="0">
                <a:solidFill>
                  <a:srgbClr val="000000"/>
                </a:solidFill>
                <a:latin typeface="Calibri"/>
                <a:ea typeface="Times New Roman"/>
                <a:cs typeface="Times New Roman"/>
              </a:rPr>
              <a:t>0 </a:t>
            </a:r>
            <a:r>
              <a:rPr lang="en-GB" i="1" dirty="0">
                <a:solidFill>
                  <a:srgbClr val="000000"/>
                </a:solidFill>
                <a:latin typeface="Calibri"/>
                <a:ea typeface="Times New Roman"/>
                <a:cs typeface="Times New Roman"/>
              </a:rPr>
              <a:t>EUR/ton)</a:t>
            </a:r>
            <a:r>
              <a:rPr lang="sl-SI" b="1" dirty="0">
                <a:solidFill>
                  <a:srgbClr val="000000"/>
                </a:solidFill>
                <a:latin typeface="Calibri" panose="020F0502020204030204" pitchFamily="34" charset="0"/>
                <a:cs typeface="Calibri" panose="020F0502020204030204" pitchFamily="34" charset="0"/>
              </a:rPr>
              <a:t> = </a:t>
            </a:r>
            <a:r>
              <a:rPr lang="sl-SI" b="1" dirty="0" smtClean="0">
                <a:solidFill>
                  <a:srgbClr val="000000"/>
                </a:solidFill>
                <a:latin typeface="Calibri" panose="020F0502020204030204" pitchFamily="34" charset="0"/>
                <a:cs typeface="Calibri" panose="020F0502020204030204" pitchFamily="34" charset="0"/>
              </a:rPr>
              <a:t>4.488 </a:t>
            </a:r>
            <a:r>
              <a:rPr lang="sl-SI" b="1" dirty="0">
                <a:solidFill>
                  <a:srgbClr val="000000"/>
                </a:solidFill>
                <a:latin typeface="Calibri" panose="020F0502020204030204" pitchFamily="34" charset="0"/>
                <a:cs typeface="Calibri" panose="020F0502020204030204" pitchFamily="34" charset="0"/>
              </a:rPr>
              <a:t>EUR/</a:t>
            </a:r>
            <a:r>
              <a:rPr lang="sl-SI" b="1" dirty="0" err="1">
                <a:solidFill>
                  <a:srgbClr val="000000"/>
                </a:solidFill>
                <a:latin typeface="Calibri" panose="020F0502020204030204" pitchFamily="34" charset="0"/>
                <a:cs typeface="Calibri" panose="020F0502020204030204" pitchFamily="34" charset="0"/>
              </a:rPr>
              <a:t>operating</a:t>
            </a:r>
            <a:r>
              <a:rPr lang="sl-SI" b="1" dirty="0">
                <a:solidFill>
                  <a:srgbClr val="000000"/>
                </a:solidFill>
                <a:latin typeface="Calibri" panose="020F0502020204030204" pitchFamily="34" charset="0"/>
                <a:cs typeface="Calibri" panose="020F0502020204030204" pitchFamily="34" charset="0"/>
              </a:rPr>
              <a:t> </a:t>
            </a:r>
            <a:r>
              <a:rPr lang="sl-SI" b="1" dirty="0" err="1" smtClean="0">
                <a:solidFill>
                  <a:srgbClr val="000000"/>
                </a:solidFill>
                <a:latin typeface="Calibri" panose="020F0502020204030204" pitchFamily="34" charset="0"/>
                <a:cs typeface="Calibri" panose="020F0502020204030204" pitchFamily="34" charset="0"/>
              </a:rPr>
              <a:t>cycle</a:t>
            </a:r>
            <a:endParaRPr lang="sl-SI" b="1" dirty="0">
              <a:solidFill>
                <a:srgbClr val="000000"/>
              </a:solidFill>
              <a:latin typeface="Calibri" panose="020F0502020204030204" pitchFamily="34" charset="0"/>
              <a:cs typeface="Calibri" panose="020F0502020204030204" pitchFamily="34" charset="0"/>
            </a:endParaRPr>
          </a:p>
        </p:txBody>
      </p:sp>
      <p:sp>
        <p:nvSpPr>
          <p:cNvPr id="2" name="Rectangle 1"/>
          <p:cNvSpPr/>
          <p:nvPr/>
        </p:nvSpPr>
        <p:spPr>
          <a:xfrm>
            <a:off x="158918" y="2504225"/>
            <a:ext cx="8157498" cy="1791260"/>
          </a:xfrm>
          <a:prstGeom prst="rect">
            <a:avLst/>
          </a:prstGeom>
        </p:spPr>
        <p:txBody>
          <a:bodyPr wrap="square">
            <a:spAutoFit/>
          </a:bodyPr>
          <a:lstStyle/>
          <a:p>
            <a:pPr algn="just" eaLnBrk="0" fontAlgn="base" hangingPunct="0">
              <a:lnSpc>
                <a:spcPct val="115000"/>
              </a:lnSpc>
              <a:spcBef>
                <a:spcPct val="0"/>
              </a:spcBef>
            </a:pPr>
            <a:r>
              <a:rPr lang="sl-SI"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Key</a:t>
            </a:r>
            <a:r>
              <a:rPr lang="sl-SI" sz="1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actors</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sl-SI"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eaLnBrk="0" fontAlgn="base" hangingPunct="0">
              <a:lnSpc>
                <a:spcPct val="115000"/>
              </a:lnSpc>
              <a:spcBef>
                <a:spcPct val="0"/>
              </a:spcBef>
              <a:buFont typeface="Symbol" panose="05050102010706020507" pitchFamily="18" charset="2"/>
              <a:buChar char=""/>
            </a:pPr>
            <a:r>
              <a:rPr lang="en-US"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Biosolids</a:t>
            </a:r>
            <a:r>
              <a:rPr lang="en-US"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provider: Municipality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or</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public</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utility</a:t>
            </a:r>
            <a:endPar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eaLnBrk="0" fontAlgn="base" hangingPunct="0">
              <a:lnSpc>
                <a:spcPct val="115000"/>
              </a:lnSpc>
              <a:spcBef>
                <a:spcPct val="0"/>
              </a:spcBef>
              <a:buFont typeface="Symbol" panose="05050102010706020507" pitchFamily="18" charset="2"/>
              <a:buChar char=""/>
            </a:pPr>
            <a:r>
              <a:rPr lang="en-US" sz="1600" dirty="0" err="1" smtClean="0">
                <a:latin typeface="Calibri" panose="020F0502020204030204" pitchFamily="34" charset="0"/>
                <a:cs typeface="Calibri" panose="020F0502020204030204" pitchFamily="34" charset="0"/>
              </a:rPr>
              <a:t>Biosolids</a:t>
            </a:r>
            <a:r>
              <a:rPr lang="en-US" sz="1600" dirty="0" smtClean="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buyer: Business </a:t>
            </a:r>
            <a:r>
              <a:rPr lang="en-US" sz="1600" dirty="0" smtClean="0">
                <a:latin typeface="Calibri" panose="020F0502020204030204" pitchFamily="34" charset="0"/>
                <a:cs typeface="Calibri" panose="020F0502020204030204" pitchFamily="34" charset="0"/>
              </a:rPr>
              <a:t>entity</a:t>
            </a:r>
            <a:endParaRPr lang="sl-SI" sz="1600" dirty="0" smtClean="0">
              <a:latin typeface="Calibri" panose="020F0502020204030204" pitchFamily="34" charset="0"/>
              <a:cs typeface="Calibri" panose="020F0502020204030204" pitchFamily="34" charset="0"/>
            </a:endParaRPr>
          </a:p>
          <a:p>
            <a:pPr marL="800100" lvl="1" indent="-342900" algn="just" eaLnBrk="0" fontAlgn="base" hangingPunct="0">
              <a:lnSpc>
                <a:spcPct val="115000"/>
              </a:lnSpc>
              <a:spcBef>
                <a:spcPct val="0"/>
              </a:spcBef>
              <a:buFont typeface="Symbol" panose="05050102010706020507" pitchFamily="18" charset="2"/>
              <a:buChar char=""/>
            </a:pPr>
            <a:r>
              <a:rPr lang="en-US" sz="1600" dirty="0">
                <a:latin typeface="Calibri" panose="020F0502020204030204" pitchFamily="34" charset="0"/>
                <a:cs typeface="Calibri" panose="020F0502020204030204" pitchFamily="34" charset="0"/>
              </a:rPr>
              <a:t>End-user: Farmers</a:t>
            </a:r>
            <a:endParaRPr lang="sl-SI" sz="1600" dirty="0">
              <a:latin typeface="Calibri" panose="020F0502020204030204" pitchFamily="34" charset="0"/>
              <a:cs typeface="Calibri" panose="020F0502020204030204" pitchFamily="34" charset="0"/>
            </a:endParaRPr>
          </a:p>
          <a:p>
            <a:pPr marL="800100" lvl="1" indent="-342900" algn="just" eaLnBrk="0" fontAlgn="base" hangingPunct="0">
              <a:lnSpc>
                <a:spcPct val="115000"/>
              </a:lnSpc>
              <a:spcBef>
                <a:spcPct val="0"/>
              </a:spcBef>
              <a:buFont typeface="Symbol" panose="05050102010706020507" pitchFamily="18" charset="2"/>
              <a:buChar char=""/>
            </a:pPr>
            <a:endParaRPr lang="sl-SI" sz="1600" dirty="0">
              <a:latin typeface="Calibri" panose="020F0502020204030204" pitchFamily="34" charset="0"/>
              <a:cs typeface="Calibri" panose="020F0502020204030204" pitchFamily="34" charset="0"/>
            </a:endParaRPr>
          </a:p>
          <a:p>
            <a:pPr marL="800100" lvl="1" indent="-342900" algn="just" eaLnBrk="0" fontAlgn="base" hangingPunct="0">
              <a:lnSpc>
                <a:spcPct val="115000"/>
              </a:lnSpc>
              <a:spcBef>
                <a:spcPct val="0"/>
              </a:spcBef>
              <a:buFont typeface="Symbol" panose="05050102010706020507" pitchFamily="18" charset="2"/>
              <a:buChar char=""/>
            </a:pP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Zaobljeni pravokotnik 15"/>
          <p:cNvSpPr/>
          <p:nvPr/>
        </p:nvSpPr>
        <p:spPr>
          <a:xfrm>
            <a:off x="158918" y="4013298"/>
            <a:ext cx="8493602" cy="284460"/>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GB" b="1" dirty="0">
                <a:solidFill>
                  <a:srgbClr val="000000"/>
                </a:solidFill>
                <a:latin typeface="Calibri"/>
                <a:ea typeface="Times New Roman"/>
                <a:cs typeface="Times New Roman"/>
              </a:rPr>
              <a:t>Cost recovery price</a:t>
            </a:r>
            <a:r>
              <a:rPr lang="sl-SI" b="1" dirty="0">
                <a:solidFill>
                  <a:srgbClr val="000000"/>
                </a:solidFill>
                <a:latin typeface="Calibri"/>
                <a:ea typeface="Times New Roman"/>
                <a:cs typeface="Times New Roman"/>
              </a:rPr>
              <a:t> </a:t>
            </a:r>
            <a:r>
              <a:rPr lang="sl-SI" dirty="0">
                <a:solidFill>
                  <a:srgbClr val="000000"/>
                </a:solidFill>
                <a:latin typeface="Calibri"/>
                <a:ea typeface="Times New Roman"/>
                <a:cs typeface="Times New Roman"/>
              </a:rPr>
              <a:t>(</a:t>
            </a:r>
            <a:r>
              <a:rPr lang="sl-SI" dirty="0" err="1">
                <a:solidFill>
                  <a:srgbClr val="000000"/>
                </a:solidFill>
                <a:latin typeface="Calibri"/>
                <a:ea typeface="Times New Roman"/>
                <a:cs typeface="Times New Roman"/>
              </a:rPr>
              <a:t>covers</a:t>
            </a:r>
            <a:r>
              <a:rPr lang="sl-SI" dirty="0">
                <a:solidFill>
                  <a:srgbClr val="000000"/>
                </a:solidFill>
                <a:latin typeface="Calibri"/>
                <a:ea typeface="Times New Roman"/>
                <a:cs typeface="Times New Roman"/>
              </a:rPr>
              <a:t> </a:t>
            </a:r>
            <a:r>
              <a:rPr lang="sl-SI" dirty="0" err="1">
                <a:solidFill>
                  <a:srgbClr val="000000"/>
                </a:solidFill>
                <a:latin typeface="Calibri"/>
                <a:ea typeface="Times New Roman"/>
                <a:cs typeface="Times New Roman"/>
              </a:rPr>
              <a:t>excavation</a:t>
            </a:r>
            <a:r>
              <a:rPr lang="sl-SI" dirty="0">
                <a:solidFill>
                  <a:srgbClr val="000000"/>
                </a:solidFill>
                <a:latin typeface="Calibri"/>
                <a:ea typeface="Times New Roman"/>
                <a:cs typeface="Times New Roman"/>
              </a:rPr>
              <a:t> </a:t>
            </a:r>
            <a:r>
              <a:rPr lang="sl-SI" dirty="0" err="1">
                <a:solidFill>
                  <a:srgbClr val="000000"/>
                </a:solidFill>
                <a:latin typeface="Calibri"/>
                <a:ea typeface="Times New Roman"/>
                <a:cs typeface="Times New Roman"/>
              </a:rPr>
              <a:t>costs</a:t>
            </a:r>
            <a:r>
              <a:rPr lang="sl-SI" dirty="0">
                <a:solidFill>
                  <a:srgbClr val="000000"/>
                </a:solidFill>
                <a:latin typeface="Calibri"/>
                <a:ea typeface="Times New Roman"/>
                <a:cs typeface="Times New Roman"/>
              </a:rPr>
              <a:t>) = </a:t>
            </a:r>
            <a:r>
              <a:rPr lang="sl-SI" b="1" dirty="0" smtClean="0">
                <a:solidFill>
                  <a:srgbClr val="000000"/>
                </a:solidFill>
                <a:latin typeface="Calibri"/>
                <a:ea typeface="Times New Roman"/>
                <a:cs typeface="Times New Roman"/>
              </a:rPr>
              <a:t>10,43 €</a:t>
            </a:r>
            <a:r>
              <a:rPr lang="en-GB" b="1" dirty="0">
                <a:solidFill>
                  <a:srgbClr val="000000"/>
                </a:solidFill>
                <a:latin typeface="Calibri"/>
                <a:ea typeface="Times New Roman"/>
                <a:cs typeface="Times New Roman"/>
              </a:rPr>
              <a:t>/ton</a:t>
            </a:r>
            <a:r>
              <a:rPr lang="sl-SI" b="1" dirty="0">
                <a:solidFill>
                  <a:srgbClr val="000000"/>
                </a:solidFill>
                <a:latin typeface="Calibri"/>
                <a:ea typeface="Times New Roman"/>
                <a:cs typeface="Times New Roman"/>
              </a:rPr>
              <a:t> </a:t>
            </a:r>
            <a:r>
              <a:rPr lang="sl-SI" b="1" dirty="0" err="1">
                <a:solidFill>
                  <a:srgbClr val="000000"/>
                </a:solidFill>
                <a:latin typeface="Calibri"/>
                <a:ea typeface="Times New Roman"/>
                <a:cs typeface="Times New Roman"/>
              </a:rPr>
              <a:t>of</a:t>
            </a:r>
            <a:r>
              <a:rPr lang="sl-SI" b="1" dirty="0">
                <a:solidFill>
                  <a:srgbClr val="000000"/>
                </a:solidFill>
                <a:latin typeface="Calibri"/>
                <a:ea typeface="Times New Roman"/>
                <a:cs typeface="Times New Roman"/>
              </a:rPr>
              <a:t> </a:t>
            </a:r>
            <a:r>
              <a:rPr lang="sl-SI" b="1" dirty="0" err="1">
                <a:solidFill>
                  <a:srgbClr val="000000"/>
                </a:solidFill>
                <a:latin typeface="Calibri"/>
                <a:ea typeface="Times New Roman"/>
                <a:cs typeface="Times New Roman"/>
              </a:rPr>
              <a:t>biosolids</a:t>
            </a:r>
            <a:endParaRPr lang="sl-SI" b="1" dirty="0">
              <a:solidFill>
                <a:srgbClr val="000000"/>
              </a:solidFill>
              <a:ea typeface="Arial"/>
              <a:cs typeface="Times New Roman"/>
            </a:endParaRPr>
          </a:p>
        </p:txBody>
      </p:sp>
      <p:sp>
        <p:nvSpPr>
          <p:cNvPr id="4" name="Rectangle 3"/>
          <p:cNvSpPr/>
          <p:nvPr/>
        </p:nvSpPr>
        <p:spPr>
          <a:xfrm>
            <a:off x="141831" y="5094749"/>
            <a:ext cx="3765010" cy="1169551"/>
          </a:xfrm>
          <a:prstGeom prst="rect">
            <a:avLst/>
          </a:prstGeom>
          <a:solidFill>
            <a:srgbClr val="D7F595"/>
          </a:solidFill>
        </p:spPr>
        <p:txBody>
          <a:bodyPr wrap="square">
            <a:spAutoFit/>
          </a:bodyPr>
          <a:lstStyle/>
          <a:p>
            <a:pPr eaLnBrk="0" fontAlgn="base" hangingPunct="0">
              <a:spcBef>
                <a:spcPct val="0"/>
              </a:spcBef>
              <a:spcAft>
                <a:spcPct val="0"/>
              </a:spcAft>
            </a:pPr>
            <a:r>
              <a:rPr lang="sl-SI" sz="1400" b="1" dirty="0" err="1">
                <a:solidFill>
                  <a:srgbClr val="000000"/>
                </a:solidFill>
                <a:latin typeface="Calibri" panose="020F0502020204030204" pitchFamily="34" charset="0"/>
                <a:ea typeface="Arial" panose="020B0604020202020204" pitchFamily="34" charset="0"/>
              </a:rPr>
              <a:t>Competitors</a:t>
            </a:r>
            <a:endParaRPr lang="sl-SI" sz="1400" b="1" dirty="0">
              <a:solidFill>
                <a:srgbClr val="000000"/>
              </a:solidFill>
              <a:latin typeface="Calibri" panose="020F0502020204030204" pitchFamily="34" charset="0"/>
              <a:ea typeface="Arial" panose="020B0604020202020204" pitchFamily="34" charset="0"/>
            </a:endParaRPr>
          </a:p>
          <a:p>
            <a:pPr eaLnBrk="0" fontAlgn="base" hangingPunct="0">
              <a:spcBef>
                <a:spcPct val="0"/>
              </a:spcBef>
              <a:spcAft>
                <a:spcPct val="0"/>
              </a:spcAft>
            </a:pPr>
            <a:r>
              <a:rPr lang="en-US" sz="1400" dirty="0" err="1">
                <a:solidFill>
                  <a:srgbClr val="000000"/>
                </a:solidFill>
                <a:latin typeface="Calibri" panose="020F0502020204030204" pitchFamily="34" charset="0"/>
                <a:ea typeface="Arial" panose="020B0604020202020204" pitchFamily="34" charset="0"/>
              </a:rPr>
              <a:t>Biosolids</a:t>
            </a:r>
            <a:r>
              <a:rPr lang="en-US" sz="1400" dirty="0">
                <a:solidFill>
                  <a:srgbClr val="000000"/>
                </a:solidFill>
                <a:latin typeface="Calibri" panose="020F0502020204030204" pitchFamily="34" charset="0"/>
                <a:ea typeface="Arial" panose="020B0604020202020204" pitchFamily="34" charset="0"/>
              </a:rPr>
              <a:t> compete with animal manure and mineral fertilizers. Fertilizer prices in Croatia are:</a:t>
            </a:r>
          </a:p>
          <a:p>
            <a:pPr eaLnBrk="0" fontAlgn="base" hangingPunct="0">
              <a:spcBef>
                <a:spcPct val="0"/>
              </a:spcBef>
              <a:spcAft>
                <a:spcPct val="0"/>
              </a:spcAft>
            </a:pPr>
            <a:r>
              <a:rPr lang="en-US" sz="1400" dirty="0" smtClean="0">
                <a:solidFill>
                  <a:srgbClr val="000000"/>
                </a:solidFill>
                <a:latin typeface="Calibri" panose="020F0502020204030204" pitchFamily="34" charset="0"/>
                <a:ea typeface="Arial" panose="020B0604020202020204" pitchFamily="34" charset="0"/>
              </a:rPr>
              <a:t>•</a:t>
            </a:r>
            <a:r>
              <a:rPr lang="sl-SI" sz="1400" dirty="0" smtClean="0">
                <a:solidFill>
                  <a:srgbClr val="000000"/>
                </a:solidFill>
                <a:latin typeface="Calibri" panose="020F0502020204030204" pitchFamily="34" charset="0"/>
                <a:ea typeface="Arial" panose="020B0604020202020204" pitchFamily="34" charset="0"/>
              </a:rPr>
              <a:t> </a:t>
            </a:r>
            <a:r>
              <a:rPr lang="en-US" sz="1400" dirty="0" smtClean="0">
                <a:solidFill>
                  <a:srgbClr val="000000"/>
                </a:solidFill>
                <a:latin typeface="Calibri" panose="020F0502020204030204" pitchFamily="34" charset="0"/>
                <a:ea typeface="Arial" panose="020B0604020202020204" pitchFamily="34" charset="0"/>
              </a:rPr>
              <a:t>140  </a:t>
            </a:r>
            <a:r>
              <a:rPr lang="en-US" sz="1400" dirty="0">
                <a:solidFill>
                  <a:srgbClr val="000000"/>
                </a:solidFill>
                <a:latin typeface="Calibri" panose="020F0502020204030204" pitchFamily="34" charset="0"/>
                <a:ea typeface="Arial" panose="020B0604020202020204" pitchFamily="34" charset="0"/>
              </a:rPr>
              <a:t>€/ton for animal manure (sold by farmers);</a:t>
            </a:r>
          </a:p>
          <a:p>
            <a:pPr eaLnBrk="0" fontAlgn="base" hangingPunct="0">
              <a:spcBef>
                <a:spcPct val="0"/>
              </a:spcBef>
              <a:spcAft>
                <a:spcPct val="0"/>
              </a:spcAft>
            </a:pPr>
            <a:r>
              <a:rPr lang="en-US" sz="1400" dirty="0" smtClean="0">
                <a:solidFill>
                  <a:srgbClr val="000000"/>
                </a:solidFill>
                <a:latin typeface="Calibri" panose="020F0502020204030204" pitchFamily="34" charset="0"/>
                <a:ea typeface="Arial" panose="020B0604020202020204" pitchFamily="34" charset="0"/>
              </a:rPr>
              <a:t>•</a:t>
            </a:r>
            <a:r>
              <a:rPr lang="sl-SI" sz="1400" dirty="0" smtClean="0">
                <a:solidFill>
                  <a:srgbClr val="000000"/>
                </a:solidFill>
                <a:latin typeface="Calibri" panose="020F0502020204030204" pitchFamily="34" charset="0"/>
                <a:ea typeface="Arial" panose="020B0604020202020204" pitchFamily="34" charset="0"/>
              </a:rPr>
              <a:t> </a:t>
            </a:r>
            <a:r>
              <a:rPr lang="en-US" sz="1400" dirty="0" smtClean="0">
                <a:solidFill>
                  <a:srgbClr val="000000"/>
                </a:solidFill>
                <a:latin typeface="Calibri" panose="020F0502020204030204" pitchFamily="34" charset="0"/>
                <a:ea typeface="Arial" panose="020B0604020202020204" pitchFamily="34" charset="0"/>
              </a:rPr>
              <a:t>337  </a:t>
            </a:r>
            <a:r>
              <a:rPr lang="en-US" sz="1400" dirty="0">
                <a:solidFill>
                  <a:srgbClr val="000000"/>
                </a:solidFill>
                <a:latin typeface="Calibri" panose="020F0502020204030204" pitchFamily="34" charset="0"/>
                <a:ea typeface="Arial" panose="020B0604020202020204" pitchFamily="34" charset="0"/>
              </a:rPr>
              <a:t>€/ton for mineral fertilizer (sold in stores). </a:t>
            </a:r>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4008876" y="4933704"/>
            <a:ext cx="4185617" cy="1496125"/>
          </a:xfrm>
          <a:prstGeom prst="rect">
            <a:avLst/>
          </a:prstGeom>
          <a:noFill/>
          <a:ln>
            <a:noFill/>
          </a:ln>
        </p:spPr>
      </p:pic>
      <p:sp>
        <p:nvSpPr>
          <p:cNvPr id="14" name="Rectangle 13"/>
          <p:cNvSpPr/>
          <p:nvPr/>
        </p:nvSpPr>
        <p:spPr>
          <a:xfrm>
            <a:off x="4614263" y="6425388"/>
            <a:ext cx="2783134" cy="215444"/>
          </a:xfrm>
          <a:prstGeom prst="rect">
            <a:avLst/>
          </a:prstGeom>
        </p:spPr>
        <p:txBody>
          <a:bodyPr wrap="none">
            <a:spAutoFit/>
          </a:bodyPr>
          <a:lstStyle/>
          <a:p>
            <a:pPr algn="r" eaLnBrk="0" fontAlgn="base" hangingPunct="0">
              <a:spcBef>
                <a:spcPct val="0"/>
              </a:spcBef>
              <a:spcAft>
                <a:spcPct val="0"/>
              </a:spcAft>
            </a:pPr>
            <a:r>
              <a:rPr lang="sl-SI" sz="800" dirty="0">
                <a:solidFill>
                  <a:srgbClr val="000000"/>
                </a:solidFill>
              </a:rPr>
              <a:t>(</a:t>
            </a:r>
            <a:r>
              <a:rPr lang="sl-SI" sz="800" dirty="0" err="1">
                <a:solidFill>
                  <a:srgbClr val="000000"/>
                </a:solidFill>
              </a:rPr>
              <a:t>Source</a:t>
            </a:r>
            <a:r>
              <a:rPr lang="sl-SI" sz="800" dirty="0">
                <a:solidFill>
                  <a:srgbClr val="000000"/>
                </a:solidFill>
              </a:rPr>
              <a:t>: www. https://www.seljak.me/kategorija/dubrivo/)</a:t>
            </a:r>
          </a:p>
        </p:txBody>
      </p:sp>
    </p:spTree>
    <p:extLst>
      <p:ext uri="{BB962C8B-B14F-4D97-AF65-F5344CB8AC3E}">
        <p14:creationId xmlns:p14="http://schemas.microsoft.com/office/powerpoint/2010/main" val="3570690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78281"/>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en-US" b="1" kern="0" dirty="0">
                <a:solidFill>
                  <a:srgbClr val="889A00"/>
                </a:solidFill>
                <a:latin typeface="Calibri" panose="020F0502020204030204" pitchFamily="34" charset="0"/>
                <a:cs typeface="Calibri" panose="020F0502020204030204" pitchFamily="34" charset="0"/>
              </a:rPr>
              <a:t>BM 2: Local-public partnership (municipality-operator-farmer truck)</a:t>
            </a:r>
            <a:endParaRPr lang="sl-SI" b="1" kern="0" dirty="0">
              <a:solidFill>
                <a:srgbClr val="889A00"/>
              </a:solidFill>
              <a:latin typeface="Calibri" panose="020F0502020204030204" pitchFamily="34" charset="0"/>
              <a:cs typeface="Calibri" panose="020F0502020204030204" pitchFamily="34" charset="0"/>
            </a:endParaRPr>
          </a:p>
        </p:txBody>
      </p:sp>
      <p:sp>
        <p:nvSpPr>
          <p:cNvPr id="2" name="Pravokotnik 1"/>
          <p:cNvSpPr/>
          <p:nvPr/>
        </p:nvSpPr>
        <p:spPr>
          <a:xfrm>
            <a:off x="200365" y="1213207"/>
            <a:ext cx="8640960" cy="1569660"/>
          </a:xfrm>
          <a:prstGeom prst="rect">
            <a:avLst/>
          </a:prstGeom>
          <a:ln>
            <a:solidFill>
              <a:srgbClr val="92D05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Plant operator, public utility MARTINELA Ltd, is contracted by the Municipality of </a:t>
            </a:r>
            <a:r>
              <a:rPr lang="en-US" sz="1600" dirty="0" err="1">
                <a:latin typeface="Calibri" panose="020F0502020204030204" pitchFamily="34" charset="0"/>
                <a:cs typeface="Calibri" panose="020F0502020204030204" pitchFamily="34" charset="0"/>
              </a:rPr>
              <a:t>Kastelir-Labinci</a:t>
            </a:r>
            <a:r>
              <a:rPr lang="en-US" sz="1600" dirty="0">
                <a:latin typeface="Calibri" panose="020F0502020204030204" pitchFamily="34" charset="0"/>
                <a:cs typeface="Calibri" panose="020F0502020204030204" pitchFamily="34" charset="0"/>
              </a:rPr>
              <a:t> to implement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use in the Municipality. </a:t>
            </a:r>
            <a:endParaRPr lang="sl-SI" sz="1600" dirty="0" smtClean="0">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This </a:t>
            </a:r>
            <a:r>
              <a:rPr lang="en-GB" sz="1600" dirty="0">
                <a:solidFill>
                  <a:srgbClr val="000000"/>
                </a:solidFill>
                <a:latin typeface="Calibri" panose="020F0502020204030204" pitchFamily="34" charset="0"/>
                <a:cs typeface="Calibri" panose="020F0502020204030204" pitchFamily="34" charset="0"/>
              </a:rPr>
              <a:t>might require the plant operator to enter the strategic partnership with </a:t>
            </a:r>
            <a:r>
              <a:rPr lang="en-US" sz="1600" dirty="0">
                <a:latin typeface="Calibri" panose="020F0502020204030204" pitchFamily="34" charset="0"/>
                <a:cs typeface="Calibri" panose="020F0502020204030204" pitchFamily="34" charset="0"/>
              </a:rPr>
              <a:t>community-based organizations to reach end-costumers.</a:t>
            </a:r>
            <a:endParaRPr lang="sl-SI" sz="16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Community </a:t>
            </a:r>
            <a:r>
              <a:rPr lang="en-GB" sz="1600" dirty="0">
                <a:solidFill>
                  <a:srgbClr val="000000"/>
                </a:solidFill>
                <a:latin typeface="Calibri" panose="020F0502020204030204" pitchFamily="34" charset="0"/>
                <a:cs typeface="Calibri" panose="020F0502020204030204" pitchFamily="34" charset="0"/>
              </a:rPr>
              <a:t>mobilization and campaigns </a:t>
            </a:r>
            <a:r>
              <a:rPr lang="en-US" sz="1600" dirty="0">
                <a:latin typeface="Calibri" panose="020F0502020204030204" pitchFamily="34" charset="0"/>
                <a:cs typeface="Calibri" panose="020F0502020204030204" pitchFamily="34" charset="0"/>
              </a:rPr>
              <a:t>can help to sell and use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a:t>
            </a:r>
            <a:endParaRPr lang="sl-SI" sz="16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The </a:t>
            </a:r>
            <a:r>
              <a:rPr lang="en-GB" sz="1600" dirty="0" err="1" smtClean="0">
                <a:solidFill>
                  <a:srgbClr val="000000"/>
                </a:solidFill>
                <a:latin typeface="Calibri" panose="020F0502020204030204" pitchFamily="34" charset="0"/>
                <a:cs typeface="Calibri" panose="020F0502020204030204" pitchFamily="34" charset="0"/>
              </a:rPr>
              <a:t>biosolids</a:t>
            </a:r>
            <a:r>
              <a:rPr lang="sl-SI" sz="1600" dirty="0">
                <a:solidFill>
                  <a:srgbClr val="000000"/>
                </a:solidFill>
                <a:latin typeface="Calibri" panose="020F0502020204030204" pitchFamily="34" charset="0"/>
                <a:cs typeface="Calibri" panose="020F0502020204030204" pitchFamily="34" charset="0"/>
              </a:rPr>
              <a:t> </a:t>
            </a:r>
            <a:r>
              <a:rPr lang="en-GB" sz="1600" dirty="0" smtClean="0">
                <a:solidFill>
                  <a:srgbClr val="000000"/>
                </a:solidFill>
                <a:latin typeface="Calibri" panose="020F0502020204030204" pitchFamily="34" charset="0"/>
                <a:cs typeface="Calibri" panose="020F0502020204030204" pitchFamily="34" charset="0"/>
              </a:rPr>
              <a:t>can </a:t>
            </a:r>
            <a:r>
              <a:rPr lang="en-US" sz="1600" dirty="0">
                <a:solidFill>
                  <a:srgbClr val="000000"/>
                </a:solidFill>
                <a:latin typeface="Calibri" panose="020F0502020204030204" pitchFamily="34" charset="0"/>
                <a:cs typeface="Calibri" panose="020F0502020204030204" pitchFamily="34" charset="0"/>
              </a:rPr>
              <a:t>become the income source for the </a:t>
            </a:r>
            <a:r>
              <a:rPr lang="en-US" sz="1600" dirty="0" err="1">
                <a:solidFill>
                  <a:srgbClr val="000000"/>
                </a:solidFill>
                <a:latin typeface="Calibri" panose="020F0502020204030204" pitchFamily="34" charset="0"/>
                <a:cs typeface="Calibri" panose="020F0502020204030204" pitchFamily="34" charset="0"/>
              </a:rPr>
              <a:t>biosolids</a:t>
            </a:r>
            <a:r>
              <a:rPr lang="en-US" sz="1600" dirty="0">
                <a:solidFill>
                  <a:srgbClr val="000000"/>
                </a:solidFill>
                <a:latin typeface="Calibri" panose="020F0502020204030204" pitchFamily="34" charset="0"/>
                <a:cs typeface="Calibri" panose="020F0502020204030204" pitchFamily="34" charset="0"/>
              </a:rPr>
              <a:t> provider</a:t>
            </a:r>
            <a:r>
              <a:rPr lang="en-US" sz="1600" dirty="0" smtClean="0">
                <a:solidFill>
                  <a:srgbClr val="000000"/>
                </a:solidFill>
                <a:latin typeface="Calibri" panose="020F0502020204030204" pitchFamily="34" charset="0"/>
                <a:cs typeface="Calibri" panose="020F0502020204030204" pitchFamily="34" charset="0"/>
              </a:rPr>
              <a:t>.</a:t>
            </a:r>
            <a:endParaRPr lang="en-US" sz="1600" dirty="0">
              <a:solidFill>
                <a:srgbClr val="000000"/>
              </a:solidFill>
              <a:latin typeface="Calibri" panose="020F0502020204030204" pitchFamily="34" charset="0"/>
              <a:cs typeface="Calibri" panose="020F0502020204030204" pitchFamily="34" charset="0"/>
            </a:endParaRPr>
          </a:p>
        </p:txBody>
      </p:sp>
      <p:sp>
        <p:nvSpPr>
          <p:cNvPr id="8" name="Zaobljeni pravokotnik 7"/>
          <p:cNvSpPr/>
          <p:nvPr/>
        </p:nvSpPr>
        <p:spPr>
          <a:xfrm>
            <a:off x="177338" y="4506055"/>
            <a:ext cx="8458412" cy="432048"/>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b="1" dirty="0" err="1">
                <a:solidFill>
                  <a:srgbClr val="000000"/>
                </a:solidFill>
                <a:latin typeface="Calibri" panose="020F0502020204030204" pitchFamily="34" charset="0"/>
                <a:cs typeface="Calibri" panose="020F0502020204030204" pitchFamily="34" charset="0"/>
              </a:rPr>
              <a:t>Potential</a:t>
            </a:r>
            <a:r>
              <a:rPr lang="sl-SI" b="1" dirty="0">
                <a:solidFill>
                  <a:srgbClr val="000000"/>
                </a:solidFill>
                <a:latin typeface="Calibri" panose="020F0502020204030204" pitchFamily="34" charset="0"/>
                <a:cs typeface="Calibri" panose="020F0502020204030204" pitchFamily="34" charset="0"/>
              </a:rPr>
              <a:t> </a:t>
            </a:r>
            <a:r>
              <a:rPr lang="sl-SI" b="1" dirty="0" err="1">
                <a:solidFill>
                  <a:srgbClr val="000000"/>
                </a:solidFill>
                <a:latin typeface="Calibri" panose="020F0502020204030204" pitchFamily="34" charset="0"/>
                <a:cs typeface="Calibri" panose="020F0502020204030204" pitchFamily="34" charset="0"/>
              </a:rPr>
              <a:t>earnings</a:t>
            </a:r>
            <a:r>
              <a:rPr lang="sl-SI" b="1" dirty="0">
                <a:solidFill>
                  <a:srgbClr val="000000"/>
                </a:solidFill>
                <a:latin typeface="Calibri" panose="020F0502020204030204" pitchFamily="34" charset="0"/>
                <a:cs typeface="Calibri" panose="020F0502020204030204" pitchFamily="34" charset="0"/>
              </a:rPr>
              <a:t> </a:t>
            </a:r>
            <a:r>
              <a:rPr lang="sl-SI" dirty="0" smtClean="0">
                <a:solidFill>
                  <a:srgbClr val="000000"/>
                </a:solidFill>
                <a:latin typeface="Calibri" panose="020F0502020204030204" pitchFamily="34" charset="0"/>
                <a:cs typeface="Calibri" panose="020F0502020204030204" pitchFamily="34" charset="0"/>
              </a:rPr>
              <a:t>(</a:t>
            </a:r>
            <a:r>
              <a:rPr lang="sl-SI" i="1" dirty="0" err="1" smtClean="0">
                <a:solidFill>
                  <a:srgbClr val="000000"/>
                </a:solidFill>
                <a:latin typeface="Calibri"/>
                <a:ea typeface="Times New Roman"/>
                <a:cs typeface="Times New Roman"/>
              </a:rPr>
              <a:t>collection</a:t>
            </a:r>
            <a:r>
              <a:rPr lang="sl-SI" i="1" dirty="0" smtClean="0">
                <a:solidFill>
                  <a:srgbClr val="000000"/>
                </a:solidFill>
                <a:latin typeface="Calibri"/>
                <a:ea typeface="Times New Roman"/>
                <a:cs typeface="Times New Roman"/>
              </a:rPr>
              <a:t> </a:t>
            </a:r>
            <a:r>
              <a:rPr lang="sl-SI" i="1" dirty="0" err="1" smtClean="0">
                <a:solidFill>
                  <a:srgbClr val="000000"/>
                </a:solidFill>
                <a:latin typeface="Calibri"/>
                <a:ea typeface="Times New Roman"/>
                <a:cs typeface="Times New Roman"/>
              </a:rPr>
              <a:t>fee</a:t>
            </a:r>
            <a:r>
              <a:rPr lang="sl-SI" i="1" dirty="0" smtClean="0">
                <a:solidFill>
                  <a:srgbClr val="000000"/>
                </a:solidFill>
                <a:latin typeface="Calibri"/>
                <a:ea typeface="Times New Roman"/>
                <a:cs typeface="Times New Roman"/>
              </a:rPr>
              <a:t>: </a:t>
            </a:r>
            <a:r>
              <a:rPr lang="sl-SI" i="1" dirty="0">
                <a:solidFill>
                  <a:srgbClr val="000000"/>
                </a:solidFill>
                <a:latin typeface="Calibri"/>
                <a:ea typeface="Times New Roman"/>
                <a:cs typeface="Times New Roman"/>
              </a:rPr>
              <a:t>40</a:t>
            </a:r>
            <a:r>
              <a:rPr lang="en-GB" i="1" dirty="0">
                <a:solidFill>
                  <a:srgbClr val="000000"/>
                </a:solidFill>
                <a:latin typeface="Calibri"/>
                <a:ea typeface="Times New Roman"/>
                <a:cs typeface="Times New Roman"/>
              </a:rPr>
              <a:t> EUR/ton)</a:t>
            </a:r>
            <a:r>
              <a:rPr lang="sl-SI" i="1" dirty="0">
                <a:solidFill>
                  <a:srgbClr val="000000"/>
                </a:solidFill>
                <a:latin typeface="Calibri"/>
                <a:ea typeface="Times New Roman"/>
                <a:cs typeface="Times New Roman"/>
              </a:rPr>
              <a:t> </a:t>
            </a:r>
            <a:r>
              <a:rPr lang="sl-SI" b="1" dirty="0">
                <a:solidFill>
                  <a:srgbClr val="000000"/>
                </a:solidFill>
                <a:latin typeface="Calibri" panose="020F0502020204030204" pitchFamily="34" charset="0"/>
                <a:cs typeface="Calibri" panose="020F0502020204030204" pitchFamily="34" charset="0"/>
              </a:rPr>
              <a:t> = </a:t>
            </a:r>
            <a:r>
              <a:rPr lang="sl-SI" b="1" dirty="0" smtClean="0">
                <a:solidFill>
                  <a:srgbClr val="000000"/>
                </a:solidFill>
                <a:latin typeface="Calibri" panose="020F0502020204030204" pitchFamily="34" charset="0"/>
                <a:cs typeface="Calibri" panose="020F0502020204030204" pitchFamily="34" charset="0"/>
              </a:rPr>
              <a:t>13.872 </a:t>
            </a:r>
            <a:r>
              <a:rPr lang="sl-SI" b="1" dirty="0">
                <a:solidFill>
                  <a:srgbClr val="000000"/>
                </a:solidFill>
                <a:latin typeface="Calibri" panose="020F0502020204030204" pitchFamily="34" charset="0"/>
                <a:cs typeface="Calibri" panose="020F0502020204030204" pitchFamily="34" charset="0"/>
              </a:rPr>
              <a:t>€/operating </a:t>
            </a:r>
            <a:r>
              <a:rPr lang="sl-SI" b="1" dirty="0" smtClean="0">
                <a:solidFill>
                  <a:srgbClr val="000000"/>
                </a:solidFill>
                <a:latin typeface="Calibri" panose="020F0502020204030204" pitchFamily="34" charset="0"/>
                <a:cs typeface="Calibri" panose="020F0502020204030204" pitchFamily="34" charset="0"/>
              </a:rPr>
              <a:t>cycle</a:t>
            </a:r>
            <a:endParaRPr lang="sl-SI" b="1" dirty="0">
              <a:solidFill>
                <a:srgbClr val="000000"/>
              </a:solidFill>
              <a:latin typeface="Calibri" panose="020F0502020204030204" pitchFamily="34" charset="0"/>
              <a:cs typeface="Calibri" panose="020F0502020204030204" pitchFamily="34" charset="0"/>
            </a:endParaRPr>
          </a:p>
        </p:txBody>
      </p:sp>
      <p:sp>
        <p:nvSpPr>
          <p:cNvPr id="14" name="Zaobljeni pravokotnik 15"/>
          <p:cNvSpPr/>
          <p:nvPr/>
        </p:nvSpPr>
        <p:spPr>
          <a:xfrm>
            <a:off x="177338" y="3933057"/>
            <a:ext cx="8493602" cy="360040"/>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b="1" dirty="0">
                <a:solidFill>
                  <a:srgbClr val="000000"/>
                </a:solidFill>
                <a:latin typeface="Calibri" panose="020F0502020204030204" pitchFamily="34" charset="0"/>
                <a:ea typeface="Times New Roman"/>
                <a:cs typeface="Calibri" panose="020F0502020204030204" pitchFamily="34" charset="0"/>
              </a:rPr>
              <a:t>Cost recovery price</a:t>
            </a:r>
            <a:r>
              <a:rPr lang="sl-SI" b="1" dirty="0">
                <a:solidFill>
                  <a:srgbClr val="000000"/>
                </a:solidFill>
                <a:latin typeface="Calibri" panose="020F0502020204030204" pitchFamily="34" charset="0"/>
                <a:ea typeface="Times New Roman"/>
                <a:cs typeface="Calibri" panose="020F0502020204030204" pitchFamily="34" charset="0"/>
              </a:rPr>
              <a:t> </a:t>
            </a:r>
            <a:r>
              <a:rPr lang="sl-SI" dirty="0" smtClean="0">
                <a:solidFill>
                  <a:srgbClr val="000000"/>
                </a:solidFill>
                <a:latin typeface="Calibri" panose="020F0502020204030204" pitchFamily="34" charset="0"/>
                <a:ea typeface="Times New Roman"/>
                <a:cs typeface="Calibri" panose="020F0502020204030204" pitchFamily="34" charset="0"/>
              </a:rPr>
              <a:t>= </a:t>
            </a:r>
            <a:r>
              <a:rPr lang="sl-SI" b="1" dirty="0" smtClean="0">
                <a:solidFill>
                  <a:srgbClr val="000000"/>
                </a:solidFill>
                <a:latin typeface="Calibri"/>
                <a:ea typeface="Times New Roman"/>
                <a:cs typeface="Times New Roman"/>
              </a:rPr>
              <a:t>10,43 </a:t>
            </a:r>
            <a:r>
              <a:rPr lang="sl-SI" b="1" dirty="0">
                <a:solidFill>
                  <a:srgbClr val="000000"/>
                </a:solidFill>
                <a:latin typeface="Calibri"/>
                <a:ea typeface="Times New Roman"/>
                <a:cs typeface="Times New Roman"/>
              </a:rPr>
              <a:t>€</a:t>
            </a:r>
            <a:r>
              <a:rPr lang="en-GB" b="1" dirty="0">
                <a:solidFill>
                  <a:srgbClr val="000000"/>
                </a:solidFill>
                <a:latin typeface="Calibri"/>
                <a:ea typeface="Times New Roman"/>
                <a:cs typeface="Times New Roman"/>
              </a:rPr>
              <a:t>/ton</a:t>
            </a:r>
            <a:r>
              <a:rPr lang="sl-SI" b="1" dirty="0">
                <a:solidFill>
                  <a:srgbClr val="000000"/>
                </a:solidFill>
                <a:latin typeface="Calibri"/>
                <a:ea typeface="Times New Roman"/>
                <a:cs typeface="Times New Roman"/>
              </a:rPr>
              <a:t> </a:t>
            </a:r>
            <a:r>
              <a:rPr lang="sl-SI" b="1" dirty="0" err="1">
                <a:solidFill>
                  <a:srgbClr val="000000"/>
                </a:solidFill>
                <a:latin typeface="Calibri"/>
                <a:ea typeface="Times New Roman"/>
                <a:cs typeface="Times New Roman"/>
              </a:rPr>
              <a:t>of</a:t>
            </a:r>
            <a:r>
              <a:rPr lang="sl-SI" b="1" dirty="0">
                <a:solidFill>
                  <a:srgbClr val="000000"/>
                </a:solidFill>
                <a:latin typeface="Calibri"/>
                <a:ea typeface="Times New Roman"/>
                <a:cs typeface="Times New Roman"/>
              </a:rPr>
              <a:t> </a:t>
            </a:r>
            <a:r>
              <a:rPr lang="sl-SI" b="1" dirty="0" err="1">
                <a:solidFill>
                  <a:srgbClr val="000000"/>
                </a:solidFill>
                <a:latin typeface="Calibri"/>
                <a:ea typeface="Times New Roman"/>
                <a:cs typeface="Times New Roman"/>
              </a:rPr>
              <a:t>biosolids</a:t>
            </a:r>
            <a:endParaRPr lang="sl-SI" b="1" dirty="0">
              <a:solidFill>
                <a:srgbClr val="000000"/>
              </a:solidFill>
              <a:ea typeface="Arial"/>
              <a:cs typeface="Times New Roman"/>
            </a:endParaRPr>
          </a:p>
        </p:txBody>
      </p:sp>
      <p:sp>
        <p:nvSpPr>
          <p:cNvPr id="3" name="Pravokotnik 2"/>
          <p:cNvSpPr/>
          <p:nvPr/>
        </p:nvSpPr>
        <p:spPr>
          <a:xfrm>
            <a:off x="217793" y="2856140"/>
            <a:ext cx="6552728" cy="830997"/>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Key actors:</a:t>
            </a:r>
            <a:endParaRPr lang="sl-SI" sz="16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provider</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Municipality</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and</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Public</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utility</a:t>
            </a:r>
            <a:endParaRPr lang="sl-SI"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buyers are also end-users: Farmers</a:t>
            </a:r>
            <a:endParaRPr lang="sl-SI" sz="1600" dirty="0">
              <a:latin typeface="Calibri" panose="020F0502020204030204" pitchFamily="34" charset="0"/>
              <a:cs typeface="Calibri" panose="020F0502020204030204" pitchFamily="34" charset="0"/>
            </a:endParaRPr>
          </a:p>
        </p:txBody>
      </p:sp>
      <p:sp>
        <p:nvSpPr>
          <p:cNvPr id="10" name="Rectangle 9"/>
          <p:cNvSpPr/>
          <p:nvPr/>
        </p:nvSpPr>
        <p:spPr>
          <a:xfrm>
            <a:off x="-324544" y="5229200"/>
            <a:ext cx="8995484" cy="658642"/>
          </a:xfrm>
          <a:prstGeom prst="rect">
            <a:avLst/>
          </a:prstGeom>
        </p:spPr>
        <p:txBody>
          <a:bodyPr wrap="square">
            <a:spAutoFit/>
          </a:bodyPr>
          <a:lstStyle/>
          <a:p>
            <a:pPr lvl="1" eaLnBrk="0" fontAlgn="base" hangingPunct="0">
              <a:lnSpc>
                <a:spcPct val="115000"/>
              </a:lnSpc>
              <a:spcBef>
                <a:spcPct val="0"/>
              </a:spcBef>
            </a:pP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The forecasting of a price for </a:t>
            </a:r>
            <a:r>
              <a:rPr lang="en-US" sz="1600" dirty="0" err="1">
                <a:solidFill>
                  <a:srgbClr val="000000"/>
                </a:solidFill>
                <a:latin typeface="Calibri" panose="020F0502020204030204" pitchFamily="34" charset="0"/>
                <a:ea typeface="Arial" panose="020B0604020202020204" pitchFamily="34" charset="0"/>
                <a:cs typeface="Calibri" panose="020F0502020204030204" pitchFamily="34" charset="0"/>
              </a:rPr>
              <a:t>biosolids</a:t>
            </a: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 is difficult as there is no regional experience with </a:t>
            </a:r>
            <a:r>
              <a:rPr lang="en-US" sz="1600" dirty="0" err="1">
                <a:solidFill>
                  <a:srgbClr val="000000"/>
                </a:solidFill>
                <a:latin typeface="Calibri" panose="020F0502020204030204" pitchFamily="34" charset="0"/>
                <a:ea typeface="Arial" panose="020B0604020202020204" pitchFamily="34" charset="0"/>
                <a:cs typeface="Calibri" panose="020F0502020204030204" pitchFamily="34" charset="0"/>
              </a:rPr>
              <a:t>biosolids</a:t>
            </a:r>
            <a:r>
              <a:rPr lang="en-US" sz="1600" dirty="0">
                <a:solidFill>
                  <a:srgbClr val="000000"/>
                </a:solidFill>
                <a:latin typeface="Calibri" panose="020F0502020204030204" pitchFamily="34" charset="0"/>
                <a:ea typeface="Arial" panose="020B0604020202020204" pitchFamily="34" charset="0"/>
                <a:cs typeface="Calibri" panose="020F0502020204030204" pitchFamily="34" charset="0"/>
              </a:rPr>
              <a:t> reuse in terms of what price the farmers are willing to pay. It is reasonable to expect a reduced </a:t>
            </a:r>
            <a:r>
              <a:rPr lang="en-US"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price</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US"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0265983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2853" y="431477"/>
            <a:ext cx="8862821" cy="369332"/>
          </a:xfrm>
          <a:prstGeom prst="rect">
            <a:avLst/>
          </a:prstGeom>
        </p:spPr>
        <p:txBody>
          <a:bodyPr wrap="square">
            <a:spAutoFit/>
          </a:bodyPr>
          <a:lstStyle/>
          <a:p>
            <a:pPr eaLnBrk="0" fontAlgn="base" hangingPunct="0">
              <a:spcBef>
                <a:spcPct val="0"/>
              </a:spcBef>
              <a:spcAft>
                <a:spcPct val="0"/>
              </a:spcAft>
              <a:tabLst>
                <a:tab pos="1692275" algn="l"/>
              </a:tabLst>
            </a:pPr>
            <a:r>
              <a:rPr lang="en-US" b="1" kern="0" dirty="0">
                <a:solidFill>
                  <a:srgbClr val="889A00"/>
                </a:solidFill>
                <a:latin typeface="Calibri" panose="020F0502020204030204" pitchFamily="34" charset="0"/>
                <a:cs typeface="Calibri" panose="020F0502020204030204" pitchFamily="34" charset="0"/>
              </a:rPr>
              <a:t>BM 3: Subsidizing </a:t>
            </a:r>
            <a:r>
              <a:rPr lang="en-US" b="1" kern="0" dirty="0" err="1">
                <a:solidFill>
                  <a:srgbClr val="889A00"/>
                </a:solidFill>
                <a:latin typeface="Calibri" panose="020F0502020204030204" pitchFamily="34" charset="0"/>
                <a:cs typeface="Calibri" panose="020F0502020204030204" pitchFamily="34" charset="0"/>
              </a:rPr>
              <a:t>biosolids</a:t>
            </a:r>
            <a:r>
              <a:rPr lang="en-US" b="1" kern="0" dirty="0">
                <a:solidFill>
                  <a:srgbClr val="889A00"/>
                </a:solidFill>
                <a:latin typeface="Calibri" panose="020F0502020204030204" pitchFamily="34" charset="0"/>
                <a:cs typeface="Calibri" panose="020F0502020204030204" pitchFamily="34" charset="0"/>
              </a:rPr>
              <a:t> use </a:t>
            </a:r>
            <a:endParaRPr lang="sl-SI" b="1" kern="0" dirty="0">
              <a:solidFill>
                <a:srgbClr val="889A00"/>
              </a:solidFill>
              <a:latin typeface="Calibri" panose="020F0502020204030204" pitchFamily="34" charset="0"/>
              <a:cs typeface="Calibri" panose="020F0502020204030204" pitchFamily="34" charset="0"/>
            </a:endParaRPr>
          </a:p>
        </p:txBody>
      </p:sp>
      <p:sp>
        <p:nvSpPr>
          <p:cNvPr id="3" name="Pravokotnik 2"/>
          <p:cNvSpPr/>
          <p:nvPr/>
        </p:nvSpPr>
        <p:spPr>
          <a:xfrm>
            <a:off x="182853" y="1150270"/>
            <a:ext cx="8496944" cy="1323439"/>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use application requires incentives. </a:t>
            </a:r>
            <a:endParaRPr lang="sl-SI" sz="1600" dirty="0" smtClean="0">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A </a:t>
            </a:r>
            <a:r>
              <a:rPr lang="en-GB" sz="1600" dirty="0">
                <a:solidFill>
                  <a:srgbClr val="000000"/>
                </a:solidFill>
                <a:latin typeface="Calibri" panose="020F0502020204030204" pitchFamily="34" charset="0"/>
                <a:cs typeface="Calibri" panose="020F0502020204030204" pitchFamily="34" charset="0"/>
              </a:rPr>
              <a:t>strategy with subsidies payable to consumers for </a:t>
            </a: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could be one of the mechanisms </a:t>
            </a:r>
            <a:r>
              <a:rPr lang="en-GB" sz="1600" dirty="0" smtClean="0">
                <a:solidFill>
                  <a:srgbClr val="000000"/>
                </a:solidFill>
                <a:latin typeface="Calibri" panose="020F0502020204030204" pitchFamily="34" charset="0"/>
                <a:cs typeface="Calibri" panose="020F0502020204030204" pitchFamily="34" charset="0"/>
              </a:rPr>
              <a:t>to</a:t>
            </a:r>
            <a:r>
              <a:rPr lang="sl-SI" sz="1600" dirty="0" smtClean="0">
                <a:solidFill>
                  <a:srgbClr val="00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stimulate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use among farmers. </a:t>
            </a:r>
            <a:r>
              <a:rPr lang="en-GB" sz="1600" dirty="0" smtClean="0">
                <a:solidFill>
                  <a:srgbClr val="000000"/>
                </a:solidFill>
                <a:latin typeface="Calibri" panose="020F0502020204030204" pitchFamily="34" charset="0"/>
                <a:cs typeface="Calibri" panose="020F0502020204030204" pitchFamily="34" charset="0"/>
              </a:rPr>
              <a:t> </a:t>
            </a:r>
            <a:endParaRPr lang="sl-SI" sz="16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smtClean="0">
                <a:solidFill>
                  <a:srgbClr val="000000"/>
                </a:solidFill>
                <a:latin typeface="Calibri" panose="020F0502020204030204" pitchFamily="34" charset="0"/>
                <a:cs typeface="Calibri" panose="020F0502020204030204" pitchFamily="34" charset="0"/>
              </a:rPr>
              <a:t>Reasonable </a:t>
            </a:r>
            <a:r>
              <a:rPr lang="en-GB" sz="1600" dirty="0">
                <a:solidFill>
                  <a:srgbClr val="000000"/>
                </a:solidFill>
                <a:latin typeface="Calibri" panose="020F0502020204030204" pitchFamily="34" charset="0"/>
                <a:cs typeface="Calibri" panose="020F0502020204030204" pitchFamily="34" charset="0"/>
              </a:rPr>
              <a:t>subsidies could reduce O&amp;M costs for the final disposal of </a:t>
            </a: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a:t>
            </a: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a:solidFill>
                  <a:srgbClr val="000000"/>
                </a:solidFill>
                <a:latin typeface="Calibri" panose="020F0502020204030204" pitchFamily="34" charset="0"/>
                <a:cs typeface="Calibri" panose="020F0502020204030204" pitchFamily="34" charset="0"/>
              </a:rPr>
              <a:t>The model is dependent on government support. </a:t>
            </a:r>
            <a:endParaRPr lang="sl-SI" sz="1600" dirty="0">
              <a:solidFill>
                <a:srgbClr val="000000"/>
              </a:solidFill>
              <a:latin typeface="Calibri" panose="020F0502020204030204" pitchFamily="34" charset="0"/>
              <a:cs typeface="Calibri" panose="020F0502020204030204" pitchFamily="34" charset="0"/>
            </a:endParaRPr>
          </a:p>
        </p:txBody>
      </p:sp>
      <p:sp>
        <p:nvSpPr>
          <p:cNvPr id="16" name="Zaobljeni pravokotnik 15"/>
          <p:cNvSpPr/>
          <p:nvPr/>
        </p:nvSpPr>
        <p:spPr>
          <a:xfrm>
            <a:off x="177061" y="3432947"/>
            <a:ext cx="8508528" cy="322228"/>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b="1" dirty="0" err="1">
                <a:solidFill>
                  <a:srgbClr val="000000"/>
                </a:solidFill>
                <a:latin typeface="Calibri" panose="020F0502020204030204" pitchFamily="34" charset="0"/>
                <a:cs typeface="Calibri" panose="020F0502020204030204" pitchFamily="34" charset="0"/>
              </a:rPr>
              <a:t>Potential</a:t>
            </a:r>
            <a:r>
              <a:rPr lang="sl-SI" b="1" dirty="0">
                <a:solidFill>
                  <a:srgbClr val="000000"/>
                </a:solidFill>
                <a:latin typeface="Calibri" panose="020F0502020204030204" pitchFamily="34" charset="0"/>
                <a:cs typeface="Calibri" panose="020F0502020204030204" pitchFamily="34" charset="0"/>
              </a:rPr>
              <a:t> c</a:t>
            </a:r>
            <a:r>
              <a:rPr lang="en-GB" b="1" dirty="0" err="1">
                <a:solidFill>
                  <a:srgbClr val="000000"/>
                </a:solidFill>
                <a:latin typeface="Calibri" panose="020F0502020204030204" pitchFamily="34" charset="0"/>
                <a:cs typeface="Calibri" panose="020F0502020204030204" pitchFamily="34" charset="0"/>
              </a:rPr>
              <a:t>ost</a:t>
            </a:r>
            <a:r>
              <a:rPr lang="en-GB" b="1" dirty="0">
                <a:solidFill>
                  <a:srgbClr val="000000"/>
                </a:solidFill>
                <a:latin typeface="Calibri" panose="020F0502020204030204" pitchFamily="34" charset="0"/>
                <a:cs typeface="Calibri" panose="020F0502020204030204" pitchFamily="34" charset="0"/>
              </a:rPr>
              <a:t> savings </a:t>
            </a:r>
            <a:r>
              <a:rPr lang="sl-SI" b="1" dirty="0">
                <a:solidFill>
                  <a:srgbClr val="000000"/>
                </a:solidFill>
                <a:latin typeface="Calibri" panose="020F0502020204030204" pitchFamily="34" charset="0"/>
                <a:cs typeface="Calibri" panose="020F0502020204030204" pitchFamily="34" charset="0"/>
              </a:rPr>
              <a:t>= </a:t>
            </a:r>
            <a:r>
              <a:rPr lang="sl-SI" b="1" dirty="0" smtClean="0">
                <a:solidFill>
                  <a:srgbClr val="000000"/>
                </a:solidFill>
                <a:latin typeface="Calibri" panose="020F0502020204030204" pitchFamily="34" charset="0"/>
                <a:cs typeface="Calibri" panose="020F0502020204030204" pitchFamily="34" charset="0"/>
              </a:rPr>
              <a:t>11</a:t>
            </a:r>
            <a:r>
              <a:rPr lang="en-GB" b="1" dirty="0" smtClean="0">
                <a:solidFill>
                  <a:srgbClr val="000000"/>
                </a:solidFill>
                <a:latin typeface="Calibri" panose="020F0502020204030204" pitchFamily="34" charset="0"/>
                <a:cs typeface="Calibri" panose="020F0502020204030204" pitchFamily="34" charset="0"/>
              </a:rPr>
              <a:t>.</a:t>
            </a:r>
            <a:r>
              <a:rPr lang="sl-SI" b="1" dirty="0" smtClean="0">
                <a:solidFill>
                  <a:srgbClr val="000000"/>
                </a:solidFill>
                <a:latin typeface="Calibri" panose="020F0502020204030204" pitchFamily="34" charset="0"/>
                <a:cs typeface="Calibri" panose="020F0502020204030204" pitchFamily="34" charset="0"/>
              </a:rPr>
              <a:t>261</a:t>
            </a:r>
            <a:r>
              <a:rPr lang="en-GB" b="1" dirty="0" smtClean="0">
                <a:solidFill>
                  <a:srgbClr val="000000"/>
                </a:solidFill>
                <a:latin typeface="Calibri" panose="020F0502020204030204" pitchFamily="34" charset="0"/>
                <a:cs typeface="Calibri" panose="020F0502020204030204" pitchFamily="34" charset="0"/>
              </a:rPr>
              <a:t> </a:t>
            </a:r>
            <a:r>
              <a:rPr lang="sl-SI" b="1" dirty="0">
                <a:solidFill>
                  <a:srgbClr val="000000"/>
                </a:solidFill>
                <a:latin typeface="Calibri" panose="020F0502020204030204" pitchFamily="34" charset="0"/>
                <a:cs typeface="Calibri" panose="020F0502020204030204" pitchFamily="34" charset="0"/>
              </a:rPr>
              <a:t>€/operating </a:t>
            </a:r>
            <a:r>
              <a:rPr lang="sl-SI" b="1" dirty="0" smtClean="0">
                <a:solidFill>
                  <a:srgbClr val="000000"/>
                </a:solidFill>
                <a:latin typeface="Calibri" panose="020F0502020204030204" pitchFamily="34" charset="0"/>
                <a:cs typeface="Calibri" panose="020F0502020204030204" pitchFamily="34" charset="0"/>
              </a:rPr>
              <a:t>cycle</a:t>
            </a:r>
            <a:endParaRPr lang="sl-SI" b="1" dirty="0">
              <a:solidFill>
                <a:srgbClr val="000000"/>
              </a:solidFill>
              <a:latin typeface="Calibri" panose="020F0502020204030204" pitchFamily="34" charset="0"/>
              <a:cs typeface="Calibri" panose="020F0502020204030204" pitchFamily="34" charset="0"/>
            </a:endParaRPr>
          </a:p>
        </p:txBody>
      </p:sp>
      <p:sp>
        <p:nvSpPr>
          <p:cNvPr id="2" name="Rectangle 1"/>
          <p:cNvSpPr/>
          <p:nvPr/>
        </p:nvSpPr>
        <p:spPr>
          <a:xfrm>
            <a:off x="131698" y="3741974"/>
            <a:ext cx="8508528" cy="1077218"/>
          </a:xfrm>
          <a:prstGeom prst="rect">
            <a:avLst/>
          </a:prstGeom>
        </p:spPr>
        <p:txBody>
          <a:bodyPr wrap="square">
            <a:spAutoFit/>
          </a:bodyPr>
          <a:lstStyle/>
          <a:p>
            <a:pPr algn="just" eaLnBrk="0" fontAlgn="base" hangingPunct="0">
              <a:spcBef>
                <a:spcPct val="0"/>
              </a:spcBef>
            </a:pPr>
            <a:r>
              <a:rPr lang="sl-SI" sz="1600" b="1" dirty="0" err="1">
                <a:solidFill>
                  <a:srgbClr val="889A00"/>
                </a:solidFill>
                <a:latin typeface="Calibri" panose="020F0502020204030204" pitchFamily="34" charset="0"/>
                <a:ea typeface="Arial" panose="020B0604020202020204" pitchFamily="34" charset="0"/>
                <a:cs typeface="Calibri" panose="020F0502020204030204" pitchFamily="34" charset="0"/>
              </a:rPr>
              <a:t>Explanation</a:t>
            </a:r>
            <a:r>
              <a:rPr lang="sl-SI" sz="1600" b="1" dirty="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a:solidFill>
                  <a:srgbClr val="889A00"/>
                </a:solidFill>
                <a:latin typeface="Calibri" panose="020F0502020204030204" pitchFamily="34" charset="0"/>
                <a:ea typeface="Arial" panose="020B0604020202020204" pitchFamily="34" charset="0"/>
                <a:cs typeface="Calibri" panose="020F0502020204030204" pitchFamily="34" charset="0"/>
              </a:rPr>
              <a:t>of</a:t>
            </a:r>
            <a:r>
              <a:rPr lang="sl-SI" sz="1600" b="1" dirty="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a:solidFill>
                  <a:srgbClr val="889A00"/>
                </a:solidFill>
                <a:latin typeface="Calibri" panose="020F0502020204030204" pitchFamily="34" charset="0"/>
                <a:ea typeface="Arial" panose="020B0604020202020204" pitchFamily="34" charset="0"/>
                <a:cs typeface="Calibri" panose="020F0502020204030204" pitchFamily="34" charset="0"/>
              </a:rPr>
              <a:t>potential</a:t>
            </a:r>
            <a:r>
              <a:rPr lang="sl-SI" sz="1600" b="1" dirty="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a:solidFill>
                  <a:srgbClr val="889A00"/>
                </a:solidFill>
                <a:latin typeface="Calibri" panose="020F0502020204030204" pitchFamily="34" charset="0"/>
                <a:ea typeface="Arial" panose="020B0604020202020204" pitchFamily="34" charset="0"/>
                <a:cs typeface="Calibri" panose="020F0502020204030204" pitchFamily="34" charset="0"/>
              </a:rPr>
              <a:t>cost</a:t>
            </a:r>
            <a:r>
              <a:rPr lang="sl-SI" sz="1600" b="1" dirty="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a:solidFill>
                  <a:srgbClr val="889A00"/>
                </a:solidFill>
                <a:latin typeface="Calibri" panose="020F0502020204030204" pitchFamily="34" charset="0"/>
                <a:ea typeface="Arial" panose="020B0604020202020204" pitchFamily="34" charset="0"/>
                <a:cs typeface="Calibri" panose="020F0502020204030204" pitchFamily="34" charset="0"/>
              </a:rPr>
              <a:t>saving</a:t>
            </a:r>
            <a:r>
              <a:rPr lang="sl-SI" sz="1600" b="1" dirty="0">
                <a:solidFill>
                  <a:srgbClr val="889A00"/>
                </a:solidFill>
                <a:latin typeface="Calibri" panose="020F0502020204030204" pitchFamily="34" charset="0"/>
                <a:ea typeface="Arial" panose="020B0604020202020204" pitchFamily="34" charset="0"/>
                <a:cs typeface="Calibri" panose="020F0502020204030204" pitchFamily="34" charset="0"/>
              </a:rPr>
              <a:t>:</a:t>
            </a:r>
          </a:p>
          <a:p>
            <a:pPr eaLnBrk="0" fontAlgn="base" hangingPunct="0">
              <a:spcBef>
                <a:spcPct val="0"/>
              </a:spcBef>
              <a:spcAft>
                <a:spcPct val="0"/>
              </a:spcAft>
            </a:pPr>
            <a:r>
              <a:rPr lang="sl-SI" sz="1600" dirty="0" err="1" smtClean="0">
                <a:latin typeface="Calibri" panose="020F0502020204030204" pitchFamily="34" charset="0"/>
                <a:cs typeface="Calibri" panose="020F0502020204030204" pitchFamily="34" charset="0"/>
              </a:rPr>
              <a:t>We</a:t>
            </a:r>
            <a:r>
              <a:rPr lang="sl-SI" sz="1600" dirty="0" smtClean="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used the assumption that final </a:t>
            </a:r>
            <a:r>
              <a:rPr lang="en-US" sz="1600" dirty="0">
                <a:latin typeface="Calibri" panose="020F0502020204030204" pitchFamily="34" charset="0"/>
                <a:cs typeface="Calibri" panose="020F0502020204030204" pitchFamily="34" charset="0"/>
              </a:rPr>
              <a:t>disposal costs for sludge in </a:t>
            </a:r>
            <a:r>
              <a:rPr lang="en-US" sz="1600" dirty="0" err="1">
                <a:latin typeface="Calibri" panose="020F0502020204030204" pitchFamily="34" charset="0"/>
                <a:cs typeface="Calibri" panose="020F0502020204030204" pitchFamily="34" charset="0"/>
              </a:rPr>
              <a:t>Kastelir</a:t>
            </a:r>
            <a:r>
              <a:rPr lang="en-US" sz="1600" dirty="0">
                <a:latin typeface="Calibri" panose="020F0502020204030204" pitchFamily="34" charset="0"/>
                <a:cs typeface="Calibri" panose="020F0502020204030204" pitchFamily="34" charset="0"/>
              </a:rPr>
              <a:t> are 14.076 € (30 €/ton), while excavation costs (4.896 €) and subsidizing the use of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at 6 €/ton (2.815 €) would together amount to 7.711 </a:t>
            </a:r>
            <a:r>
              <a:rPr lang="sl-SI" sz="1600" dirty="0" smtClean="0">
                <a:latin typeface="Calibri" panose="020F0502020204030204" pitchFamily="34" charset="0"/>
                <a:cs typeface="Calibri" panose="020F0502020204030204" pitchFamily="34" charset="0"/>
              </a:rPr>
              <a:t>€.</a:t>
            </a:r>
            <a:endParaRPr lang="en-US" sz="1600" dirty="0">
              <a:solidFill>
                <a:srgbClr val="000000"/>
              </a:solidFill>
              <a:latin typeface="Calibri" panose="020F0502020204030204" pitchFamily="34" charset="0"/>
              <a:cs typeface="Calibri" panose="020F0502020204030204" pitchFamily="34" charset="0"/>
            </a:endParaRPr>
          </a:p>
        </p:txBody>
      </p:sp>
      <p:cxnSp>
        <p:nvCxnSpPr>
          <p:cNvPr id="9" name="Straight Connector 8"/>
          <p:cNvCxnSpPr/>
          <p:nvPr/>
        </p:nvCxnSpPr>
        <p:spPr>
          <a:xfrm>
            <a:off x="149210" y="5296435"/>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31698" y="4819192"/>
            <a:ext cx="8862821" cy="369332"/>
          </a:xfrm>
          <a:prstGeom prst="rect">
            <a:avLst/>
          </a:prstGeom>
        </p:spPr>
        <p:txBody>
          <a:bodyPr wrap="square">
            <a:spAutoFit/>
          </a:bodyPr>
          <a:lstStyle/>
          <a:p>
            <a:pPr eaLnBrk="0" fontAlgn="base" hangingPunct="0">
              <a:spcBef>
                <a:spcPct val="0"/>
              </a:spcBef>
              <a:spcAft>
                <a:spcPct val="0"/>
              </a:spcAft>
              <a:tabLst>
                <a:tab pos="1692275" algn="l"/>
              </a:tabLst>
            </a:pPr>
            <a:r>
              <a:rPr lang="en-US" b="1" kern="0" dirty="0">
                <a:solidFill>
                  <a:srgbClr val="889A00"/>
                </a:solidFill>
                <a:latin typeface="Calibri" panose="020F0502020204030204" pitchFamily="34" charset="0"/>
                <a:cs typeface="Calibri" panose="020F0502020204030204" pitchFamily="34" charset="0"/>
              </a:rPr>
              <a:t>BM 3: </a:t>
            </a:r>
            <a:r>
              <a:rPr lang="sl-SI" b="1" kern="0" dirty="0" err="1">
                <a:solidFill>
                  <a:srgbClr val="889A00"/>
                </a:solidFill>
                <a:latin typeface="Calibri" panose="020F0502020204030204" pitchFamily="34" charset="0"/>
                <a:cs typeface="Calibri" panose="020F0502020204030204" pitchFamily="34" charset="0"/>
              </a:rPr>
              <a:t>Biosolids</a:t>
            </a:r>
            <a:r>
              <a:rPr lang="sl-SI" b="1" kern="0" dirty="0">
                <a:solidFill>
                  <a:srgbClr val="889A00"/>
                </a:solidFill>
                <a:latin typeface="Calibri" panose="020F0502020204030204" pitchFamily="34" charset="0"/>
                <a:cs typeface="Calibri" panose="020F0502020204030204" pitchFamily="34" charset="0"/>
              </a:rPr>
              <a:t> </a:t>
            </a:r>
            <a:r>
              <a:rPr lang="sl-SI" b="1" kern="0" dirty="0" err="1">
                <a:solidFill>
                  <a:srgbClr val="889A00"/>
                </a:solidFill>
                <a:latin typeface="Calibri" panose="020F0502020204030204" pitchFamily="34" charset="0"/>
                <a:cs typeface="Calibri" panose="020F0502020204030204" pitchFamily="34" charset="0"/>
              </a:rPr>
              <a:t>free</a:t>
            </a:r>
            <a:r>
              <a:rPr lang="sl-SI" b="1" kern="0" dirty="0">
                <a:solidFill>
                  <a:srgbClr val="889A00"/>
                </a:solidFill>
                <a:latin typeface="Calibri" panose="020F0502020204030204" pitchFamily="34" charset="0"/>
                <a:cs typeface="Calibri" panose="020F0502020204030204" pitchFamily="34" charset="0"/>
              </a:rPr>
              <a:t> </a:t>
            </a:r>
            <a:r>
              <a:rPr lang="sl-SI" b="1" kern="0" dirty="0" err="1">
                <a:solidFill>
                  <a:srgbClr val="889A00"/>
                </a:solidFill>
                <a:latin typeface="Calibri" panose="020F0502020204030204" pitchFamily="34" charset="0"/>
                <a:cs typeface="Calibri" panose="020F0502020204030204" pitchFamily="34" charset="0"/>
              </a:rPr>
              <a:t>of</a:t>
            </a:r>
            <a:r>
              <a:rPr lang="sl-SI" b="1" kern="0" dirty="0">
                <a:solidFill>
                  <a:srgbClr val="889A00"/>
                </a:solidFill>
                <a:latin typeface="Calibri" panose="020F0502020204030204" pitchFamily="34" charset="0"/>
                <a:cs typeface="Calibri" panose="020F0502020204030204" pitchFamily="34" charset="0"/>
              </a:rPr>
              <a:t> </a:t>
            </a:r>
            <a:r>
              <a:rPr lang="sl-SI" b="1" kern="0" dirty="0" err="1">
                <a:solidFill>
                  <a:srgbClr val="889A00"/>
                </a:solidFill>
                <a:latin typeface="Calibri" panose="020F0502020204030204" pitchFamily="34" charset="0"/>
                <a:cs typeface="Calibri" panose="020F0502020204030204" pitchFamily="34" charset="0"/>
              </a:rPr>
              <a:t>charge</a:t>
            </a:r>
            <a:endParaRPr lang="sl-SI" b="1" kern="0" dirty="0">
              <a:solidFill>
                <a:srgbClr val="889A00"/>
              </a:solidFill>
              <a:latin typeface="Calibri" panose="020F0502020204030204" pitchFamily="34" charset="0"/>
              <a:cs typeface="Calibri" panose="020F0502020204030204" pitchFamily="34" charset="0"/>
            </a:endParaRPr>
          </a:p>
        </p:txBody>
      </p:sp>
      <p:sp>
        <p:nvSpPr>
          <p:cNvPr id="12" name="Pravokotnik 2"/>
          <p:cNvSpPr/>
          <p:nvPr/>
        </p:nvSpPr>
        <p:spPr>
          <a:xfrm>
            <a:off x="200364" y="5445224"/>
            <a:ext cx="8439861" cy="830997"/>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GB" sz="1600" dirty="0">
                <a:solidFill>
                  <a:srgbClr val="000000"/>
                </a:solidFill>
                <a:latin typeface="Calibri" panose="020F0502020204030204" pitchFamily="34" charset="0"/>
                <a:cs typeface="Calibri" panose="020F0502020204030204" pitchFamily="34" charset="0"/>
              </a:rPr>
              <a:t>Municipality of </a:t>
            </a:r>
            <a:r>
              <a:rPr lang="en-GB" sz="1600" dirty="0" err="1" smtClean="0">
                <a:solidFill>
                  <a:srgbClr val="000000"/>
                </a:solidFill>
                <a:latin typeface="Calibri" panose="020F0502020204030204" pitchFamily="34" charset="0"/>
                <a:cs typeface="Calibri" panose="020F0502020204030204" pitchFamily="34" charset="0"/>
              </a:rPr>
              <a:t>Kastelir-Labinci</a:t>
            </a:r>
            <a:r>
              <a:rPr lang="en-GB" sz="1600" dirty="0" smtClean="0">
                <a:solidFill>
                  <a:srgbClr val="000000"/>
                </a:solidFill>
                <a:latin typeface="Calibri" panose="020F0502020204030204" pitchFamily="34" charset="0"/>
                <a:cs typeface="Calibri" panose="020F0502020204030204" pitchFamily="34" charset="0"/>
              </a:rPr>
              <a:t> </a:t>
            </a:r>
            <a:r>
              <a:rPr lang="en-GB" sz="1600" dirty="0">
                <a:solidFill>
                  <a:srgbClr val="000000"/>
                </a:solidFill>
                <a:latin typeface="Calibri" panose="020F0502020204030204" pitchFamily="34" charset="0"/>
                <a:cs typeface="Calibri" panose="020F0502020204030204" pitchFamily="34" charset="0"/>
              </a:rPr>
              <a:t>may decide to give </a:t>
            </a: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free of charge in compliance with valid conditions, standards, regulations, and legislation. </a:t>
            </a: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give away would reduce O&amp;M costs for the final disposal of </a:t>
            </a: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a:t>
            </a:r>
            <a:endParaRPr lang="sl-SI" sz="1600" dirty="0">
              <a:solidFill>
                <a:srgbClr val="000000"/>
              </a:solidFill>
              <a:latin typeface="Calibri" panose="020F0502020204030204" pitchFamily="34" charset="0"/>
              <a:cs typeface="Calibri" panose="020F0502020204030204" pitchFamily="34" charset="0"/>
            </a:endParaRPr>
          </a:p>
        </p:txBody>
      </p:sp>
      <p:sp>
        <p:nvSpPr>
          <p:cNvPr id="4" name="Pravokotnik 3"/>
          <p:cNvSpPr/>
          <p:nvPr/>
        </p:nvSpPr>
        <p:spPr>
          <a:xfrm>
            <a:off x="227974" y="2470548"/>
            <a:ext cx="6624736" cy="830997"/>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Key actors:</a:t>
            </a:r>
            <a:endParaRPr lang="sl-SI" sz="16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Subsidies provider: Municipality </a:t>
            </a:r>
            <a:endParaRPr lang="sl-SI" sz="1600" dirty="0" smtClean="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Subsidy </a:t>
            </a:r>
            <a:r>
              <a:rPr lang="en-US" sz="1600" dirty="0">
                <a:latin typeface="Calibri" panose="020F0502020204030204" pitchFamily="34" charset="0"/>
                <a:cs typeface="Calibri" panose="020F0502020204030204" pitchFamily="34" charset="0"/>
              </a:rPr>
              <a:t>receivers: Farmers</a:t>
            </a:r>
            <a:endParaRPr lang="sl-SI"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715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2853" y="431477"/>
            <a:ext cx="8862821" cy="369332"/>
          </a:xfrm>
          <a:prstGeom prst="rect">
            <a:avLst/>
          </a:prstGeom>
        </p:spPr>
        <p:txBody>
          <a:bodyPr wrap="square">
            <a:spAutoFit/>
          </a:bodyPr>
          <a:lstStyle/>
          <a:p>
            <a:pPr eaLnBrk="0" fontAlgn="base" hangingPunct="0">
              <a:spcBef>
                <a:spcPct val="0"/>
              </a:spcBef>
              <a:spcAft>
                <a:spcPct val="0"/>
              </a:spcAft>
              <a:tabLst>
                <a:tab pos="1692275" algn="l"/>
              </a:tabLst>
            </a:pPr>
            <a:r>
              <a:rPr lang="sl-SI" b="1" kern="0" dirty="0">
                <a:solidFill>
                  <a:srgbClr val="889A00"/>
                </a:solidFill>
                <a:latin typeface="Calibri" panose="020F0502020204030204" pitchFamily="34" charset="0"/>
                <a:cs typeface="Calibri" panose="020F0502020204030204" pitchFamily="34" charset="0"/>
              </a:rPr>
              <a:t>Business model </a:t>
            </a:r>
            <a:r>
              <a:rPr lang="sl-SI" b="1" kern="0" dirty="0" err="1" smtClean="0">
                <a:solidFill>
                  <a:srgbClr val="889A00"/>
                </a:solidFill>
                <a:latin typeface="Calibri" panose="020F0502020204030204" pitchFamily="34" charset="0"/>
                <a:cs typeface="Calibri" panose="020F0502020204030204" pitchFamily="34" charset="0"/>
              </a:rPr>
              <a:t>conclusions</a:t>
            </a:r>
            <a:endParaRPr lang="sl-SI" b="1" kern="0" dirty="0">
              <a:solidFill>
                <a:srgbClr val="889A00"/>
              </a:solidFill>
              <a:latin typeface="Calibri" panose="020F0502020204030204" pitchFamily="34" charset="0"/>
              <a:cs typeface="Calibri" panose="020F0502020204030204" pitchFamily="34" charset="0"/>
            </a:endParaRPr>
          </a:p>
        </p:txBody>
      </p:sp>
      <p:sp>
        <p:nvSpPr>
          <p:cNvPr id="3" name="Pravokotnik 2"/>
          <p:cNvSpPr/>
          <p:nvPr/>
        </p:nvSpPr>
        <p:spPr>
          <a:xfrm>
            <a:off x="143508" y="1423142"/>
            <a:ext cx="8712968" cy="5262979"/>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lvl="0" indent="-285750" eaLnBrk="0" fontAlgn="base" hangingPunct="0">
              <a:spcBef>
                <a:spcPct val="0"/>
              </a:spcBef>
              <a:spcAft>
                <a:spcPct val="0"/>
              </a:spcAft>
              <a:buFont typeface="Wingdings" panose="05000000000000000000" pitchFamily="2" charset="2"/>
              <a:buChar char="Ø"/>
            </a:pPr>
            <a:r>
              <a:rPr lang="en-US" sz="1600" dirty="0">
                <a:latin typeface="Calibri" panose="020F0502020204030204" pitchFamily="34" charset="0"/>
                <a:cs typeface="Calibri" panose="020F0502020204030204" pitchFamily="34" charset="0"/>
              </a:rPr>
              <a:t>Local-public partnership is the most profitable BM and also the most feasible model to create revenue</a:t>
            </a:r>
            <a:r>
              <a:rPr lang="en-US" sz="1600" dirty="0" smtClean="0">
                <a:latin typeface="Calibri" panose="020F0502020204030204" pitchFamily="34" charset="0"/>
                <a:cs typeface="Calibri" panose="020F0502020204030204" pitchFamily="34" charset="0"/>
              </a:rPr>
              <a:t>;</a:t>
            </a:r>
            <a:r>
              <a:rPr lang="sl-SI" sz="1600" dirty="0" smtClean="0">
                <a:latin typeface="Calibri" panose="020F0502020204030204" pitchFamily="34" charset="0"/>
                <a:cs typeface="Calibri" panose="020F0502020204030204" pitchFamily="34" charset="0"/>
              </a:rPr>
              <a:t> </a:t>
            </a:r>
          </a:p>
          <a:p>
            <a:pPr eaLnBrk="0" fontAlgn="base" hangingPunct="0">
              <a:spcBef>
                <a:spcPct val="0"/>
              </a:spcBef>
              <a:spcAft>
                <a:spcPct val="0"/>
              </a:spcAft>
            </a:pP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Wingdings" panose="05000000000000000000" pitchFamily="2" charset="2"/>
              <a:buChar char="Ø"/>
            </a:pP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free of charge or subsidizing </a:t>
            </a: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use does not make revenue, but reduce costs for final disposal;  </a:t>
            </a:r>
            <a:endParaRPr lang="sl-SI" sz="16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Wingdings" panose="05000000000000000000" pitchFamily="2" charset="2"/>
              <a:buChar char="Ø"/>
            </a:pPr>
            <a:endParaRPr lang="sl-SI" sz="16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Wingdings" panose="05000000000000000000" pitchFamily="2" charset="2"/>
              <a:buChar char="Ø"/>
            </a:pPr>
            <a:r>
              <a:rPr lang="en-US" sz="1600" dirty="0">
                <a:solidFill>
                  <a:srgbClr val="000000"/>
                </a:solidFill>
                <a:latin typeface="Calibri" panose="020F0502020204030204" pitchFamily="34" charset="0"/>
                <a:cs typeface="Calibri" panose="020F0502020204030204" pitchFamily="34" charset="0"/>
              </a:rPr>
              <a:t>Farmers from </a:t>
            </a:r>
            <a:r>
              <a:rPr lang="en-US" sz="1600" dirty="0" err="1">
                <a:solidFill>
                  <a:srgbClr val="000000"/>
                </a:solidFill>
                <a:latin typeface="Calibri" panose="020F0502020204030204" pitchFamily="34" charset="0"/>
                <a:cs typeface="Calibri" panose="020F0502020204030204" pitchFamily="34" charset="0"/>
              </a:rPr>
              <a:t>Kastelir</a:t>
            </a:r>
            <a:r>
              <a:rPr lang="en-US" sz="1600" dirty="0">
                <a:solidFill>
                  <a:srgbClr val="000000"/>
                </a:solidFill>
                <a:latin typeface="Calibri" panose="020F0502020204030204" pitchFamily="34" charset="0"/>
                <a:cs typeface="Calibri" panose="020F0502020204030204" pitchFamily="34" charset="0"/>
              </a:rPr>
              <a:t> are not yet considering wastewater or </a:t>
            </a:r>
            <a:r>
              <a:rPr lang="en-US" sz="1600" dirty="0" err="1">
                <a:solidFill>
                  <a:srgbClr val="000000"/>
                </a:solidFill>
                <a:latin typeface="Calibri" panose="020F0502020204030204" pitchFamily="34" charset="0"/>
                <a:cs typeface="Calibri" panose="020F0502020204030204" pitchFamily="34" charset="0"/>
              </a:rPr>
              <a:t>biosolids</a:t>
            </a:r>
            <a:r>
              <a:rPr lang="en-US" sz="1600" dirty="0">
                <a:solidFill>
                  <a:srgbClr val="000000"/>
                </a:solidFill>
                <a:latin typeface="Calibri" panose="020F0502020204030204" pitchFamily="34" charset="0"/>
                <a:cs typeface="Calibri" panose="020F0502020204030204" pitchFamily="34" charset="0"/>
              </a:rPr>
              <a:t> use as an </a:t>
            </a:r>
            <a:r>
              <a:rPr lang="en-US" sz="1600" dirty="0">
                <a:solidFill>
                  <a:srgbClr val="000000"/>
                </a:solidFill>
                <a:latin typeface="Calibri" panose="020F0502020204030204" pitchFamily="34" charset="0"/>
                <a:cs typeface="Calibri" panose="020F0502020204030204" pitchFamily="34" charset="0"/>
              </a:rPr>
              <a:t>option</a:t>
            </a:r>
            <a:r>
              <a:rPr lang="sl-SI"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The </a:t>
            </a:r>
            <a:r>
              <a:rPr lang="en-US" sz="1600" dirty="0" err="1">
                <a:solidFill>
                  <a:srgbClr val="000000"/>
                </a:solidFill>
                <a:latin typeface="Calibri" panose="020F0502020204030204" pitchFamily="34" charset="0"/>
                <a:cs typeface="Calibri" panose="020F0502020204030204" pitchFamily="34" charset="0"/>
              </a:rPr>
              <a:t>biosolids</a:t>
            </a:r>
            <a:r>
              <a:rPr lang="en-US" sz="1600" dirty="0">
                <a:solidFill>
                  <a:srgbClr val="000000"/>
                </a:solidFill>
                <a:latin typeface="Calibri" panose="020F0502020204030204" pitchFamily="34" charset="0"/>
                <a:cs typeface="Calibri" panose="020F0502020204030204" pitchFamily="34" charset="0"/>
              </a:rPr>
              <a:t> land application initiative would require a long-term effort of multiple levels and allocation of financial </a:t>
            </a:r>
            <a:r>
              <a:rPr lang="en-US" sz="1600" dirty="0" smtClean="0">
                <a:solidFill>
                  <a:srgbClr val="000000"/>
                </a:solidFill>
                <a:latin typeface="Calibri" panose="020F0502020204030204" pitchFamily="34" charset="0"/>
                <a:cs typeface="Calibri" panose="020F0502020204030204" pitchFamily="34" charset="0"/>
              </a:rPr>
              <a:t>resources</a:t>
            </a:r>
            <a:r>
              <a:rPr lang="sl-SI" sz="1600" dirty="0" smtClean="0">
                <a:solidFill>
                  <a:srgbClr val="000000"/>
                </a:solidFill>
                <a:latin typeface="Calibri" panose="020F0502020204030204" pitchFamily="34" charset="0"/>
                <a:cs typeface="Calibri" panose="020F0502020204030204" pitchFamily="34" charset="0"/>
              </a:rPr>
              <a:t>;</a:t>
            </a:r>
            <a:endParaRPr lang="sl-SI" sz="1600" dirty="0">
              <a:solidFill>
                <a:srgbClr val="000000"/>
              </a:solidFill>
              <a:latin typeface="Calibri" panose="020F0502020204030204" pitchFamily="34" charset="0"/>
              <a:cs typeface="Calibri" panose="020F0502020204030204" pitchFamily="34" charset="0"/>
            </a:endParaRPr>
          </a:p>
          <a:p>
            <a:pPr eaLnBrk="0" fontAlgn="base" hangingPunct="0">
              <a:spcBef>
                <a:spcPct val="0"/>
              </a:spcBef>
              <a:spcAft>
                <a:spcPct val="0"/>
              </a:spcAft>
            </a:pPr>
            <a:endParaRPr lang="sl-SI" sz="1600" dirty="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Wingdings" panose="05000000000000000000" pitchFamily="2" charset="2"/>
              <a:buChar char="Ø"/>
            </a:pP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can compare in cost with commercial fertilizer under the assumption that municipality bears the cost of </a:t>
            </a:r>
            <a:r>
              <a:rPr lang="en-GB" sz="1600" dirty="0" err="1">
                <a:solidFill>
                  <a:srgbClr val="000000"/>
                </a:solidFill>
                <a:latin typeface="Calibri" panose="020F0502020204030204" pitchFamily="34" charset="0"/>
                <a:cs typeface="Calibri" panose="020F0502020204030204" pitchFamily="34" charset="0"/>
              </a:rPr>
              <a:t>biosolids</a:t>
            </a:r>
            <a:r>
              <a:rPr lang="en-GB" sz="1600" dirty="0">
                <a:solidFill>
                  <a:srgbClr val="000000"/>
                </a:solidFill>
                <a:latin typeface="Calibri" panose="020F0502020204030204" pitchFamily="34" charset="0"/>
                <a:cs typeface="Calibri" panose="020F0502020204030204" pitchFamily="34" charset="0"/>
              </a:rPr>
              <a:t> </a:t>
            </a:r>
            <a:r>
              <a:rPr lang="en-GB" sz="1600" dirty="0" smtClean="0">
                <a:solidFill>
                  <a:srgbClr val="000000"/>
                </a:solidFill>
                <a:latin typeface="Calibri" panose="020F0502020204030204" pitchFamily="34" charset="0"/>
                <a:cs typeface="Calibri" panose="020F0502020204030204" pitchFamily="34" charset="0"/>
              </a:rPr>
              <a:t>production</a:t>
            </a:r>
            <a:r>
              <a:rPr lang="sl-SI"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a:t>
            </a:r>
            <a:r>
              <a:rPr lang="sl-SI" sz="1600" dirty="0" smtClean="0">
                <a:solidFill>
                  <a:srgbClr val="000000"/>
                </a:solidFill>
                <a:latin typeface="Calibri" panose="020F0502020204030204" pitchFamily="34" charset="0"/>
                <a:cs typeface="Calibri" panose="020F0502020204030204" pitchFamily="34" charset="0"/>
              </a:rPr>
              <a:t>CAPEX </a:t>
            </a:r>
            <a:r>
              <a:rPr lang="en-US" sz="1600" dirty="0" smtClean="0">
                <a:solidFill>
                  <a:srgbClr val="000000"/>
                </a:solidFill>
                <a:latin typeface="Calibri" panose="020F0502020204030204" pitchFamily="34" charset="0"/>
                <a:cs typeface="Calibri" panose="020F0502020204030204" pitchFamily="34" charset="0"/>
              </a:rPr>
              <a:t>and </a:t>
            </a:r>
            <a:r>
              <a:rPr lang="sl-SI" sz="1600" dirty="0" smtClean="0">
                <a:solidFill>
                  <a:srgbClr val="000000"/>
                </a:solidFill>
                <a:latin typeface="Calibri" panose="020F0502020204030204" pitchFamily="34" charset="0"/>
                <a:cs typeface="Calibri" panose="020F0502020204030204" pitchFamily="34" charset="0"/>
              </a:rPr>
              <a:t>O</a:t>
            </a:r>
            <a:r>
              <a:rPr lang="en-US" sz="1600" dirty="0" smtClean="0">
                <a:solidFill>
                  <a:srgbClr val="000000"/>
                </a:solidFill>
                <a:latin typeface="Calibri" panose="020F0502020204030204" pitchFamily="34" charset="0"/>
                <a:cs typeface="Calibri" panose="020F0502020204030204" pitchFamily="34" charset="0"/>
              </a:rPr>
              <a:t>PEX </a:t>
            </a:r>
            <a:r>
              <a:rPr lang="en-US" sz="1600" dirty="0">
                <a:solidFill>
                  <a:srgbClr val="000000"/>
                </a:solidFill>
                <a:latin typeface="Calibri" panose="020F0502020204030204" pitchFamily="34" charset="0"/>
                <a:cs typeface="Calibri" panose="020F0502020204030204" pitchFamily="34" charset="0"/>
              </a:rPr>
              <a:t>of sludge treatment with RB technology</a:t>
            </a:r>
            <a:r>
              <a:rPr lang="en-US" sz="1600" dirty="0" smtClean="0">
                <a:solidFill>
                  <a:srgbClr val="000000"/>
                </a:solidFill>
                <a:latin typeface="Calibri" panose="020F0502020204030204" pitchFamily="34" charset="0"/>
                <a:cs typeface="Calibri" panose="020F0502020204030204" pitchFamily="34" charset="0"/>
              </a:rPr>
              <a:t>)</a:t>
            </a:r>
            <a:r>
              <a:rPr lang="sl-SI" sz="1600" dirty="0" smtClean="0">
                <a:solidFill>
                  <a:srgbClr val="000000"/>
                </a:solidFill>
                <a:latin typeface="Calibri" panose="020F0502020204030204" pitchFamily="34" charset="0"/>
                <a:cs typeface="Calibri" panose="020F0502020204030204" pitchFamily="34" charset="0"/>
              </a:rPr>
              <a:t>;</a:t>
            </a:r>
            <a:endParaRPr lang="sl-SI" sz="1600" dirty="0" smtClean="0">
              <a:solidFill>
                <a:srgbClr val="000000"/>
              </a:solidFill>
              <a:latin typeface="Calibri" panose="020F0502020204030204" pitchFamily="34" charset="0"/>
              <a:cs typeface="Calibri" panose="020F0502020204030204" pitchFamily="34" charset="0"/>
            </a:endParaRPr>
          </a:p>
          <a:p>
            <a:pPr marL="285750" indent="-285750" eaLnBrk="0" fontAlgn="base" hangingPunct="0">
              <a:spcBef>
                <a:spcPct val="0"/>
              </a:spcBef>
              <a:spcAft>
                <a:spcPct val="0"/>
              </a:spcAft>
              <a:buFont typeface="Wingdings" panose="05000000000000000000" pitchFamily="2" charset="2"/>
              <a:buChar char="Ø"/>
            </a:pPr>
            <a:endParaRPr lang="sl-SI" sz="1600" dirty="0">
              <a:solidFill>
                <a:srgbClr val="000000"/>
              </a:solidFill>
              <a:latin typeface="Calibri" panose="020F0502020204030204" pitchFamily="34" charset="0"/>
              <a:cs typeface="Calibri" panose="020F0502020204030204" pitchFamily="34" charset="0"/>
            </a:endParaRPr>
          </a:p>
          <a:p>
            <a:pPr marL="285750" lvl="0" indent="-285750" eaLnBrk="0" fontAlgn="base" hangingPunct="0">
              <a:spcBef>
                <a:spcPct val="0"/>
              </a:spcBef>
              <a:spcAft>
                <a:spcPct val="0"/>
              </a:spcAft>
              <a:buFont typeface="Wingdings" panose="05000000000000000000" pitchFamily="2" charset="2"/>
              <a:buChar char="Ø"/>
            </a:pPr>
            <a:r>
              <a:rPr lang="en-US" sz="1600" dirty="0">
                <a:latin typeface="Calibri" panose="020F0502020204030204" pitchFamily="34" charset="0"/>
                <a:cs typeface="Calibri" panose="020F0502020204030204" pitchFamily="34" charset="0"/>
              </a:rPr>
              <a:t>All presented business models can reduce O&amp;M costs because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land application is a cheaper option than other final disposal </a:t>
            </a:r>
            <a:r>
              <a:rPr lang="en-US" sz="1600" dirty="0" smtClean="0">
                <a:latin typeface="Calibri" panose="020F0502020204030204" pitchFamily="34" charset="0"/>
                <a:cs typeface="Calibri" panose="020F0502020204030204" pitchFamily="34" charset="0"/>
              </a:rPr>
              <a:t>options;</a:t>
            </a:r>
            <a:endParaRPr lang="sl-SI" sz="1600" dirty="0" smtClean="0">
              <a:latin typeface="Calibri" panose="020F0502020204030204" pitchFamily="34" charset="0"/>
              <a:cs typeface="Calibri" panose="020F0502020204030204" pitchFamily="34" charset="0"/>
            </a:endParaRPr>
          </a:p>
          <a:p>
            <a:pPr marL="285750" lvl="0" indent="-285750" eaLnBrk="0" fontAlgn="base" hangingPunct="0">
              <a:spcBef>
                <a:spcPct val="0"/>
              </a:spcBef>
              <a:spcAft>
                <a:spcPct val="0"/>
              </a:spcAft>
              <a:buFont typeface="Wingdings" panose="05000000000000000000" pitchFamily="2" charset="2"/>
              <a:buChar char="Ø"/>
            </a:pPr>
            <a:endParaRPr lang="sl-SI" sz="1600" dirty="0" smtClean="0">
              <a:latin typeface="Calibri" panose="020F0502020204030204" pitchFamily="34" charset="0"/>
              <a:cs typeface="Calibri" panose="020F0502020204030204" pitchFamily="34" charset="0"/>
            </a:endParaRPr>
          </a:p>
          <a:p>
            <a:pPr marL="285750" lvl="0" indent="-285750" eaLnBrk="0" fontAlgn="base" hangingPunct="0">
              <a:spcBef>
                <a:spcPct val="0"/>
              </a:spcBef>
              <a:spcAft>
                <a:spcPct val="0"/>
              </a:spcAft>
              <a:buFont typeface="Wingdings" panose="05000000000000000000" pitchFamily="2" charset="2"/>
              <a:buChar char="Ø"/>
            </a:pPr>
            <a:r>
              <a:rPr lang="en-US" sz="1600" dirty="0" smtClean="0">
                <a:latin typeface="Calibri" panose="020F0502020204030204" pitchFamily="34" charset="0"/>
                <a:cs typeface="Calibri" panose="020F0502020204030204" pitchFamily="34" charset="0"/>
              </a:rPr>
              <a:t>In </a:t>
            </a:r>
            <a:r>
              <a:rPr lang="en-US" sz="1600" dirty="0">
                <a:latin typeface="Calibri" panose="020F0502020204030204" pitchFamily="34" charset="0"/>
                <a:cs typeface="Calibri" panose="020F0502020204030204" pitchFamily="34" charset="0"/>
              </a:rPr>
              <a:t>order to safely apply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to land, BM should be built around the health issues. The monitoring and supervision should support rules governing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use; </a:t>
            </a:r>
            <a:endParaRPr lang="sl-SI" sz="1600" dirty="0" smtClean="0">
              <a:latin typeface="Calibri" panose="020F0502020204030204" pitchFamily="34" charset="0"/>
              <a:cs typeface="Calibri" panose="020F0502020204030204" pitchFamily="34" charset="0"/>
            </a:endParaRPr>
          </a:p>
          <a:p>
            <a:pPr marL="285750" lvl="0" indent="-285750" eaLnBrk="0" fontAlgn="base" hangingPunct="0">
              <a:spcBef>
                <a:spcPct val="0"/>
              </a:spcBef>
              <a:spcAft>
                <a:spcPct val="0"/>
              </a:spcAft>
              <a:buFont typeface="Wingdings" panose="05000000000000000000" pitchFamily="2" charset="2"/>
              <a:buChar char="Ø"/>
            </a:pPr>
            <a:endParaRPr lang="sl-SI" sz="1600" dirty="0" smtClean="0">
              <a:latin typeface="Calibri" panose="020F0502020204030204" pitchFamily="34" charset="0"/>
              <a:cs typeface="Calibri" panose="020F0502020204030204" pitchFamily="34" charset="0"/>
            </a:endParaRPr>
          </a:p>
          <a:p>
            <a:pPr marL="285750" lvl="0" indent="-285750" eaLnBrk="0" fontAlgn="base" hangingPunct="0">
              <a:spcBef>
                <a:spcPct val="0"/>
              </a:spcBef>
              <a:spcAft>
                <a:spcPct val="0"/>
              </a:spcAft>
              <a:buFont typeface="Wingdings" panose="05000000000000000000" pitchFamily="2" charset="2"/>
              <a:buChar char="Ø"/>
            </a:pPr>
            <a:r>
              <a:rPr lang="en-US" sz="1600" dirty="0" smtClean="0">
                <a:latin typeface="Calibri" panose="020F0502020204030204" pitchFamily="34" charset="0"/>
                <a:cs typeface="Calibri" panose="020F0502020204030204" pitchFamily="34" charset="0"/>
              </a:rPr>
              <a:t>The </a:t>
            </a:r>
            <a:r>
              <a:rPr lang="en-US" sz="1600" dirty="0">
                <a:latin typeface="Calibri" panose="020F0502020204030204" pitchFamily="34" charset="0"/>
                <a:cs typeface="Calibri" panose="020F0502020204030204" pitchFamily="34" charset="0"/>
              </a:rPr>
              <a:t>process of establishment of BM in Municipality of </a:t>
            </a:r>
            <a:r>
              <a:rPr lang="en-US" sz="1600" dirty="0" err="1">
                <a:latin typeface="Calibri" panose="020F0502020204030204" pitchFamily="34" charset="0"/>
                <a:cs typeface="Calibri" panose="020F0502020204030204" pitchFamily="34" charset="0"/>
              </a:rPr>
              <a:t>Kastelir-Labinci</a:t>
            </a:r>
            <a:r>
              <a:rPr lang="en-US" sz="1600" dirty="0">
                <a:latin typeface="Calibri" panose="020F0502020204030204" pitchFamily="34" charset="0"/>
                <a:cs typeface="Calibri" panose="020F0502020204030204" pitchFamily="34" charset="0"/>
              </a:rPr>
              <a:t> would require the initiative, development and operational team, and involvement of various stakeholders. </a:t>
            </a:r>
            <a:endParaRPr lang="sl-SI" sz="1600" dirty="0">
              <a:solidFill>
                <a:srgbClr val="000000"/>
              </a:solidFill>
              <a:latin typeface="Calibri" panose="020F0502020204030204" pitchFamily="34" charset="0"/>
              <a:cs typeface="Calibri" panose="020F0502020204030204" pitchFamily="34" charset="0"/>
            </a:endParaRPr>
          </a:p>
        </p:txBody>
      </p:sp>
      <p:sp>
        <p:nvSpPr>
          <p:cNvPr id="14" name="Rectangle 13"/>
          <p:cNvSpPr/>
          <p:nvPr/>
        </p:nvSpPr>
        <p:spPr>
          <a:xfrm>
            <a:off x="1544323" y="1077498"/>
            <a:ext cx="1243134" cy="307777"/>
          </a:xfrm>
          <a:prstGeom prst="rect">
            <a:avLst/>
          </a:prstGeom>
          <a:solidFill>
            <a:srgbClr val="92D050"/>
          </a:solidFill>
        </p:spPr>
        <p:txBody>
          <a:bodyPr wrap="square">
            <a:spAutoFit/>
          </a:bodyPr>
          <a:lstStyle/>
          <a:p>
            <a:pPr eaLnBrk="0" fontAlgn="base" hangingPunct="0">
              <a:spcBef>
                <a:spcPct val="0"/>
              </a:spcBef>
              <a:spcAft>
                <a:spcPct val="0"/>
              </a:spcAft>
            </a:pPr>
            <a:r>
              <a:rPr lang="sl-SI" sz="1400" b="1" dirty="0" err="1">
                <a:solidFill>
                  <a:srgbClr val="000000"/>
                </a:solidFill>
                <a:latin typeface="Calibri" panose="020F0502020204030204" pitchFamily="34" charset="0"/>
                <a:ea typeface="Arial" panose="020B0604020202020204" pitchFamily="34" charset="0"/>
              </a:rPr>
              <a:t>Biosolids</a:t>
            </a:r>
            <a:endParaRPr lang="en-US" sz="1400" dirty="0">
              <a:solidFill>
                <a:srgbClr val="000000"/>
              </a:solidFill>
            </a:endParaRPr>
          </a:p>
        </p:txBody>
      </p:sp>
      <p:sp>
        <p:nvSpPr>
          <p:cNvPr id="4" name="Striped Right Arrow 3"/>
          <p:cNvSpPr/>
          <p:nvPr/>
        </p:nvSpPr>
        <p:spPr>
          <a:xfrm>
            <a:off x="2987824" y="997906"/>
            <a:ext cx="1512168" cy="425236"/>
          </a:xfrm>
          <a:prstGeom prst="stripedRightArrow">
            <a:avLst/>
          </a:prstGeom>
          <a:solidFill>
            <a:srgbClr val="9AD515"/>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5" name="Rectangle 14"/>
          <p:cNvSpPr/>
          <p:nvPr/>
        </p:nvSpPr>
        <p:spPr>
          <a:xfrm>
            <a:off x="4700359" y="1059217"/>
            <a:ext cx="1152128" cy="307777"/>
          </a:xfrm>
          <a:prstGeom prst="rect">
            <a:avLst/>
          </a:prstGeom>
          <a:solidFill>
            <a:srgbClr val="92D050"/>
          </a:solidFill>
        </p:spPr>
        <p:txBody>
          <a:bodyPr wrap="square">
            <a:spAutoFit/>
          </a:bodyPr>
          <a:lstStyle/>
          <a:p>
            <a:pPr eaLnBrk="0" fontAlgn="base" hangingPunct="0">
              <a:spcBef>
                <a:spcPct val="0"/>
              </a:spcBef>
              <a:spcAft>
                <a:spcPct val="0"/>
              </a:spcAft>
            </a:pPr>
            <a:r>
              <a:rPr lang="sl-SI" sz="1400" b="1" dirty="0" err="1">
                <a:solidFill>
                  <a:srgbClr val="000000"/>
                </a:solidFill>
                <a:latin typeface="Calibri" panose="020F0502020204030204" pitchFamily="34" charset="0"/>
                <a:ea typeface="Arial" panose="020B0604020202020204" pitchFamily="34" charset="0"/>
              </a:rPr>
              <a:t>Revenue</a:t>
            </a:r>
            <a:endParaRPr lang="en-US" sz="1400" dirty="0">
              <a:solidFill>
                <a:srgbClr val="000000"/>
              </a:solidFill>
            </a:endParaRPr>
          </a:p>
        </p:txBody>
      </p:sp>
      <p:sp>
        <p:nvSpPr>
          <p:cNvPr id="5" name="TextBox 4"/>
          <p:cNvSpPr txBox="1"/>
          <p:nvPr/>
        </p:nvSpPr>
        <p:spPr>
          <a:xfrm>
            <a:off x="3300690" y="1053244"/>
            <a:ext cx="1299485" cy="307777"/>
          </a:xfrm>
          <a:prstGeom prst="rect">
            <a:avLst/>
          </a:prstGeom>
          <a:noFill/>
        </p:spPr>
        <p:txBody>
          <a:bodyPr wrap="square" rtlCol="0">
            <a:spAutoFit/>
          </a:bodyPr>
          <a:lstStyle/>
          <a:p>
            <a:pPr eaLnBrk="0" fontAlgn="base" hangingPunct="0">
              <a:spcBef>
                <a:spcPct val="0"/>
              </a:spcBef>
              <a:spcAft>
                <a:spcPct val="0"/>
              </a:spcAft>
            </a:pPr>
            <a:r>
              <a:rPr lang="sl-SI" sz="1400" dirty="0" err="1">
                <a:solidFill>
                  <a:srgbClr val="000000"/>
                </a:solidFill>
                <a:latin typeface="Calibri" panose="020F0502020204030204" pitchFamily="34" charset="0"/>
                <a:cs typeface="Calibri" panose="020F0502020204030204" pitchFamily="34" charset="0"/>
              </a:rPr>
              <a:t>create</a:t>
            </a:r>
            <a:endParaRPr lang="en-US"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207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a:solidFill>
                  <a:srgbClr val="889A00"/>
                </a:solidFill>
                <a:latin typeface="Calibri" panose="020F0502020204030204" pitchFamily="34" charset="0"/>
                <a:cs typeface="Calibri" panose="020F0502020204030204" pitchFamily="34" charset="0"/>
              </a:rPr>
              <a:t>Problem </a:t>
            </a:r>
            <a:r>
              <a:rPr lang="sl-SI" sz="2500" b="1" kern="0" dirty="0" err="1">
                <a:solidFill>
                  <a:srgbClr val="889A00"/>
                </a:solidFill>
                <a:latin typeface="Calibri" panose="020F0502020204030204" pitchFamily="34" charset="0"/>
                <a:cs typeface="Calibri" panose="020F0502020204030204" pitchFamily="34" charset="0"/>
              </a:rPr>
              <a:t>description</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200365" y="1067268"/>
            <a:ext cx="8587444" cy="923330"/>
          </a:xfrm>
          <a:prstGeom prst="rect">
            <a:avLst/>
          </a:prstGeom>
        </p:spPr>
        <p:txBody>
          <a:bodyPr wrap="square">
            <a:spAutoFit/>
          </a:bodyPr>
          <a:lstStyle/>
          <a:p>
            <a:pPr algn="ctr" eaLnBrk="0" fontAlgn="base" hangingPunct="0">
              <a:spcBef>
                <a:spcPct val="0"/>
              </a:spcBef>
              <a:spcAft>
                <a:spcPct val="0"/>
              </a:spcAft>
            </a:pPr>
            <a:r>
              <a:rPr lang="sl-SI" b="1" dirty="0" err="1" smtClean="0">
                <a:solidFill>
                  <a:srgbClr val="000000"/>
                </a:solidFill>
                <a:latin typeface="Calibri" panose="020F0502020204030204" pitchFamily="34" charset="0"/>
                <a:cs typeface="Times New Roman" panose="02020603050405020304" pitchFamily="18" charset="0"/>
              </a:rPr>
              <a:t>Sludge</a:t>
            </a:r>
            <a:r>
              <a:rPr lang="sl-SI" b="1" dirty="0" smtClean="0">
                <a:solidFill>
                  <a:srgbClr val="000000"/>
                </a:solidFill>
                <a:latin typeface="Calibri" panose="020F0502020204030204" pitchFamily="34" charset="0"/>
                <a:cs typeface="Times New Roman" panose="02020603050405020304" pitchFamily="18" charset="0"/>
              </a:rPr>
              <a:t> </a:t>
            </a:r>
            <a:r>
              <a:rPr lang="sl-SI" b="1" dirty="0" err="1">
                <a:solidFill>
                  <a:srgbClr val="000000"/>
                </a:solidFill>
                <a:latin typeface="Calibri" panose="020F0502020204030204" pitchFamily="34" charset="0"/>
                <a:cs typeface="Times New Roman" panose="02020603050405020304" pitchFamily="18" charset="0"/>
              </a:rPr>
              <a:t>disposal</a:t>
            </a:r>
            <a:r>
              <a:rPr lang="sl-SI" b="1" dirty="0">
                <a:solidFill>
                  <a:srgbClr val="000000"/>
                </a:solidFill>
                <a:latin typeface="Calibri" panose="020F0502020204030204" pitchFamily="34" charset="0"/>
                <a:cs typeface="Times New Roman" panose="02020603050405020304" pitchFamily="18" charset="0"/>
              </a:rPr>
              <a:t> </a:t>
            </a:r>
            <a:r>
              <a:rPr lang="sl-SI" b="1" dirty="0" err="1">
                <a:solidFill>
                  <a:srgbClr val="000000"/>
                </a:solidFill>
                <a:latin typeface="Calibri" panose="020F0502020204030204" pitchFamily="34" charset="0"/>
                <a:cs typeface="Times New Roman" panose="02020603050405020304" pitchFamily="18" charset="0"/>
              </a:rPr>
              <a:t>problems</a:t>
            </a:r>
            <a:r>
              <a:rPr lang="sl-SI" b="1" dirty="0">
                <a:solidFill>
                  <a:srgbClr val="000000"/>
                </a:solidFill>
                <a:latin typeface="Calibri" panose="020F0502020204030204" pitchFamily="34" charset="0"/>
                <a:cs typeface="Times New Roman" panose="02020603050405020304" pitchFamily="18" charset="0"/>
              </a:rPr>
              <a:t> </a:t>
            </a:r>
            <a:r>
              <a:rPr lang="sl-SI" dirty="0" smtClean="0">
                <a:solidFill>
                  <a:srgbClr val="000000"/>
                </a:solidFill>
                <a:latin typeface="Calibri" panose="020F0502020204030204" pitchFamily="34" charset="0"/>
                <a:cs typeface="Times New Roman" panose="02020603050405020304" pitchFamily="18" charset="0"/>
              </a:rPr>
              <a:t>(t</a:t>
            </a:r>
            <a:r>
              <a:rPr lang="en-US" dirty="0" smtClean="0">
                <a:solidFill>
                  <a:srgbClr val="000000"/>
                </a:solidFill>
                <a:latin typeface="Calibri" panose="020F0502020204030204" pitchFamily="34" charset="0"/>
                <a:cs typeface="Times New Roman" panose="02020603050405020304" pitchFamily="18" charset="0"/>
              </a:rPr>
              <a:t>he </a:t>
            </a:r>
            <a:r>
              <a:rPr lang="en-US" dirty="0">
                <a:solidFill>
                  <a:srgbClr val="000000"/>
                </a:solidFill>
                <a:latin typeface="Calibri" panose="020F0502020204030204" pitchFamily="34" charset="0"/>
                <a:cs typeface="Times New Roman" panose="02020603050405020304" pitchFamily="18" charset="0"/>
              </a:rPr>
              <a:t>central WWTP refused to accept </a:t>
            </a:r>
            <a:r>
              <a:rPr lang="en-US" dirty="0" smtClean="0">
                <a:solidFill>
                  <a:srgbClr val="000000"/>
                </a:solidFill>
                <a:latin typeface="Calibri" panose="020F0502020204030204" pitchFamily="34" charset="0"/>
                <a:cs typeface="Times New Roman" panose="02020603050405020304" pitchFamily="18" charset="0"/>
              </a:rPr>
              <a:t>sludge</a:t>
            </a:r>
            <a:r>
              <a:rPr lang="sl-SI" dirty="0" smtClean="0">
                <a:solidFill>
                  <a:srgbClr val="000000"/>
                </a:solidFill>
                <a:latin typeface="Calibri" panose="020F0502020204030204" pitchFamily="34" charset="0"/>
                <a:cs typeface="Times New Roman" panose="02020603050405020304" pitchFamily="18" charset="0"/>
              </a:rPr>
              <a:t>,</a:t>
            </a:r>
            <a:r>
              <a:rPr lang="en-US" dirty="0" smtClean="0">
                <a:solidFill>
                  <a:srgbClr val="000000"/>
                </a:solidFill>
                <a:latin typeface="Calibri" panose="020F0502020204030204" pitchFamily="34" charset="0"/>
                <a:cs typeface="Times New Roman" panose="02020603050405020304" pitchFamily="18" charset="0"/>
              </a:rPr>
              <a:t> </a:t>
            </a:r>
            <a:r>
              <a:rPr lang="sl-SI" dirty="0" smtClean="0">
                <a:latin typeface="Calibri" panose="020F0502020204030204" pitchFamily="34" charset="0"/>
                <a:cs typeface="Calibri" panose="020F0502020204030204" pitchFamily="34" charset="0"/>
              </a:rPr>
              <a:t>no </a:t>
            </a:r>
            <a:r>
              <a:rPr lang="sl-SI" dirty="0" err="1" smtClean="0">
                <a:solidFill>
                  <a:srgbClr val="000000"/>
                </a:solidFill>
                <a:latin typeface="Calibri" panose="020F0502020204030204" pitchFamily="34" charset="0"/>
                <a:cs typeface="Times New Roman" panose="02020603050405020304" pitchFamily="18" charset="0"/>
              </a:rPr>
              <a:t>incineration</a:t>
            </a:r>
            <a:r>
              <a:rPr lang="sl-SI" dirty="0" smtClean="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plant</a:t>
            </a:r>
            <a:r>
              <a:rPr lang="sl-SI" dirty="0">
                <a:solidFill>
                  <a:srgbClr val="000000"/>
                </a:solidFill>
                <a:latin typeface="Calibri" panose="020F0502020204030204" pitchFamily="34" charset="0"/>
                <a:cs typeface="Times New Roman" panose="02020603050405020304" pitchFamily="18" charset="0"/>
              </a:rPr>
              <a:t> in </a:t>
            </a:r>
            <a:r>
              <a:rPr lang="sl-SI" dirty="0" err="1" smtClean="0">
                <a:solidFill>
                  <a:srgbClr val="000000"/>
                </a:solidFill>
                <a:latin typeface="Calibri" panose="020F0502020204030204" pitchFamily="34" charset="0"/>
                <a:cs typeface="Times New Roman" panose="02020603050405020304" pitchFamily="18" charset="0"/>
              </a:rPr>
              <a:t>Croatia</a:t>
            </a:r>
            <a:r>
              <a:rPr lang="sl-SI" dirty="0" smtClean="0">
                <a:solidFill>
                  <a:srgbClr val="000000"/>
                </a:solidFill>
                <a:latin typeface="Calibri" panose="020F0502020204030204" pitchFamily="34" charset="0"/>
                <a:cs typeface="Times New Roman" panose="02020603050405020304" pitchFamily="18" charset="0"/>
              </a:rPr>
              <a:t>) </a:t>
            </a:r>
            <a:r>
              <a:rPr lang="sl-SI" dirty="0" err="1" smtClean="0">
                <a:solidFill>
                  <a:srgbClr val="000000"/>
                </a:solidFill>
                <a:latin typeface="Calibri" panose="020F0502020204030204" pitchFamily="34" charset="0"/>
                <a:cs typeface="Times New Roman" panose="02020603050405020304" pitchFamily="18" charset="0"/>
              </a:rPr>
              <a:t>were</a:t>
            </a:r>
            <a:r>
              <a:rPr lang="sl-SI" dirty="0" smtClean="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the</a:t>
            </a:r>
            <a:r>
              <a:rPr lang="sl-SI" dirty="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key</a:t>
            </a:r>
            <a:r>
              <a:rPr lang="sl-SI" dirty="0">
                <a:solidFill>
                  <a:srgbClr val="000000"/>
                </a:solidFill>
                <a:latin typeface="Calibri" panose="020F0502020204030204" pitchFamily="34" charset="0"/>
                <a:cs typeface="Times New Roman" panose="02020603050405020304" pitchFamily="18" charset="0"/>
              </a:rPr>
              <a:t> </a:t>
            </a:r>
            <a:r>
              <a:rPr lang="sl-SI" dirty="0" err="1" smtClean="0">
                <a:solidFill>
                  <a:srgbClr val="000000"/>
                </a:solidFill>
                <a:latin typeface="Calibri" panose="020F0502020204030204" pitchFamily="34" charset="0"/>
                <a:cs typeface="Times New Roman" panose="02020603050405020304" pitchFamily="18" charset="0"/>
              </a:rPr>
              <a:t>drivers</a:t>
            </a:r>
            <a:r>
              <a:rPr lang="sl-SI" dirty="0" smtClean="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of</a:t>
            </a:r>
            <a:r>
              <a:rPr lang="sl-SI" dirty="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search</a:t>
            </a:r>
            <a:r>
              <a:rPr lang="sl-SI" dirty="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for</a:t>
            </a:r>
            <a:r>
              <a:rPr lang="sl-SI" dirty="0">
                <a:solidFill>
                  <a:srgbClr val="000000"/>
                </a:solidFill>
                <a:latin typeface="Calibri" panose="020F0502020204030204" pitchFamily="34" charset="0"/>
                <a:cs typeface="Times New Roman" panose="02020603050405020304" pitchFamily="18" charset="0"/>
              </a:rPr>
              <a:t> alternative </a:t>
            </a:r>
            <a:r>
              <a:rPr lang="sl-SI" dirty="0" err="1">
                <a:solidFill>
                  <a:srgbClr val="000000"/>
                </a:solidFill>
                <a:latin typeface="Calibri" panose="020F0502020204030204" pitchFamily="34" charset="0"/>
                <a:cs typeface="Times New Roman" panose="02020603050405020304" pitchFamily="18" charset="0"/>
              </a:rPr>
              <a:t>sludge</a:t>
            </a:r>
            <a:r>
              <a:rPr lang="sl-SI" dirty="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treatment</a:t>
            </a:r>
            <a:r>
              <a:rPr lang="sl-SI" dirty="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solutions</a:t>
            </a:r>
            <a:r>
              <a:rPr lang="sl-SI" dirty="0">
                <a:solidFill>
                  <a:srgbClr val="000000"/>
                </a:solidFill>
                <a:latin typeface="Calibri" panose="020F0502020204030204" pitchFamily="34" charset="0"/>
                <a:cs typeface="Times New Roman" panose="02020603050405020304" pitchFamily="18" charset="0"/>
              </a:rPr>
              <a:t> in </a:t>
            </a:r>
            <a:r>
              <a:rPr lang="sl-SI" dirty="0" err="1">
                <a:solidFill>
                  <a:srgbClr val="000000"/>
                </a:solidFill>
                <a:latin typeface="Calibri" panose="020F0502020204030204" pitchFamily="34" charset="0"/>
                <a:cs typeface="Times New Roman" panose="02020603050405020304" pitchFamily="18" charset="0"/>
              </a:rPr>
              <a:t>the</a:t>
            </a:r>
            <a:r>
              <a:rPr lang="sl-SI" dirty="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Municipality</a:t>
            </a:r>
            <a:r>
              <a:rPr lang="sl-SI" dirty="0">
                <a:solidFill>
                  <a:srgbClr val="000000"/>
                </a:solidFill>
                <a:latin typeface="Calibri" panose="020F0502020204030204" pitchFamily="34" charset="0"/>
                <a:cs typeface="Times New Roman" panose="02020603050405020304" pitchFamily="18" charset="0"/>
              </a:rPr>
              <a:t> </a:t>
            </a:r>
            <a:r>
              <a:rPr lang="sl-SI" dirty="0" err="1">
                <a:solidFill>
                  <a:srgbClr val="000000"/>
                </a:solidFill>
                <a:latin typeface="Calibri" panose="020F0502020204030204" pitchFamily="34" charset="0"/>
                <a:cs typeface="Times New Roman" panose="02020603050405020304" pitchFamily="18" charset="0"/>
              </a:rPr>
              <a:t>of</a:t>
            </a:r>
            <a:r>
              <a:rPr lang="sl-SI" dirty="0">
                <a:solidFill>
                  <a:srgbClr val="000000"/>
                </a:solidFill>
                <a:latin typeface="Calibri" panose="020F0502020204030204" pitchFamily="34" charset="0"/>
                <a:cs typeface="Times New Roman" panose="02020603050405020304" pitchFamily="18" charset="0"/>
              </a:rPr>
              <a:t> </a:t>
            </a:r>
            <a:r>
              <a:rPr lang="sl-SI" dirty="0" err="1" smtClean="0">
                <a:solidFill>
                  <a:srgbClr val="000000"/>
                </a:solidFill>
                <a:latin typeface="Calibri" panose="020F0502020204030204" pitchFamily="34" charset="0"/>
                <a:cs typeface="Times New Roman" panose="02020603050405020304" pitchFamily="18" charset="0"/>
              </a:rPr>
              <a:t>Kastelir</a:t>
            </a:r>
            <a:r>
              <a:rPr lang="sl-SI" dirty="0" smtClean="0">
                <a:solidFill>
                  <a:srgbClr val="000000"/>
                </a:solidFill>
                <a:latin typeface="Calibri" panose="020F0502020204030204" pitchFamily="34" charset="0"/>
                <a:cs typeface="Times New Roman" panose="02020603050405020304" pitchFamily="18" charset="0"/>
              </a:rPr>
              <a:t> - </a:t>
            </a:r>
            <a:r>
              <a:rPr lang="sl-SI" dirty="0" err="1" smtClean="0">
                <a:solidFill>
                  <a:srgbClr val="000000"/>
                </a:solidFill>
                <a:latin typeface="Calibri" panose="020F0502020204030204" pitchFamily="34" charset="0"/>
                <a:cs typeface="Times New Roman" panose="02020603050405020304" pitchFamily="18" charset="0"/>
              </a:rPr>
              <a:t>Labinci</a:t>
            </a:r>
            <a:endParaRPr lang="sl-SI" dirty="0">
              <a:solidFill>
                <a:srgbClr val="000000"/>
              </a:solidFill>
            </a:endParaRPr>
          </a:p>
        </p:txBody>
      </p:sp>
      <p:sp>
        <p:nvSpPr>
          <p:cNvPr id="2" name="Down Arrow 1"/>
          <p:cNvSpPr/>
          <p:nvPr/>
        </p:nvSpPr>
        <p:spPr>
          <a:xfrm>
            <a:off x="4283968" y="1946941"/>
            <a:ext cx="468209" cy="542698"/>
          </a:xfrm>
          <a:prstGeom prst="downArrow">
            <a:avLst/>
          </a:prstGeom>
          <a:solidFill>
            <a:srgbClr val="98CD15"/>
          </a:solidFill>
          <a:ln>
            <a:solidFill>
              <a:srgbClr val="98C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4" name="Rectangle 3"/>
          <p:cNvSpPr/>
          <p:nvPr/>
        </p:nvSpPr>
        <p:spPr>
          <a:xfrm>
            <a:off x="1933889" y="2489639"/>
            <a:ext cx="5184576" cy="360040"/>
          </a:xfrm>
          <a:prstGeom prst="rect">
            <a:avLst/>
          </a:prstGeom>
          <a:solidFill>
            <a:srgbClr val="98CD15"/>
          </a:solidFill>
          <a:ln>
            <a:solidFill>
              <a:srgbClr val="98C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dirty="0">
                <a:solidFill>
                  <a:srgbClr val="FFFFFF"/>
                </a:solidFill>
                <a:latin typeface="Calibri" panose="020F0502020204030204" pitchFamily="34" charset="0"/>
                <a:cs typeface="Calibri" panose="020F0502020204030204" pitchFamily="34" charset="0"/>
              </a:rPr>
              <a:t>SLUDGE DRYING REED </a:t>
            </a:r>
            <a:r>
              <a:rPr lang="sl-SI" dirty="0" smtClean="0">
                <a:solidFill>
                  <a:srgbClr val="FFFFFF"/>
                </a:solidFill>
                <a:latin typeface="Calibri" panose="020F0502020204030204" pitchFamily="34" charset="0"/>
                <a:cs typeface="Calibri" panose="020F0502020204030204" pitchFamily="34" charset="0"/>
              </a:rPr>
              <a:t>BEDS (</a:t>
            </a:r>
            <a:r>
              <a:rPr lang="sl-SI" dirty="0" err="1" smtClean="0">
                <a:solidFill>
                  <a:srgbClr val="FFFFFF"/>
                </a:solidFill>
                <a:latin typeface="Calibri" panose="020F0502020204030204" pitchFamily="34" charset="0"/>
                <a:cs typeface="Calibri" panose="020F0502020204030204" pitchFamily="34" charset="0"/>
              </a:rPr>
              <a:t>RBs</a:t>
            </a:r>
            <a:r>
              <a:rPr lang="sl-SI" dirty="0" smtClean="0">
                <a:solidFill>
                  <a:srgbClr val="FFFFFF"/>
                </a:solidFill>
                <a:latin typeface="Calibri" panose="020F0502020204030204" pitchFamily="34" charset="0"/>
                <a:cs typeface="Calibri" panose="020F0502020204030204" pitchFamily="34" charset="0"/>
              </a:rPr>
              <a:t>)</a:t>
            </a:r>
            <a:endParaRPr lang="en-US" dirty="0">
              <a:solidFill>
                <a:srgbClr val="FFFFFF"/>
              </a:solidFill>
              <a:latin typeface="Calibri" panose="020F0502020204030204" pitchFamily="34" charset="0"/>
              <a:cs typeface="Calibri" panose="020F0502020204030204" pitchFamily="34" charset="0"/>
            </a:endParaRPr>
          </a:p>
        </p:txBody>
      </p:sp>
      <p:sp>
        <p:nvSpPr>
          <p:cNvPr id="7" name="Rectangle 6"/>
          <p:cNvSpPr/>
          <p:nvPr/>
        </p:nvSpPr>
        <p:spPr>
          <a:xfrm>
            <a:off x="323528" y="2860669"/>
            <a:ext cx="8587444" cy="1200329"/>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sl-SI" dirty="0" err="1" smtClean="0">
                <a:solidFill>
                  <a:srgbClr val="000000"/>
                </a:solidFill>
                <a:latin typeface="Calibri" panose="020F0502020204030204" pitchFamily="34" charset="0"/>
                <a:cs typeface="Times New Roman" panose="02020603050405020304" pitchFamily="18" charset="0"/>
              </a:rPr>
              <a:t>RBs</a:t>
            </a:r>
            <a:r>
              <a:rPr lang="sl-SI" dirty="0" smtClean="0">
                <a:solidFill>
                  <a:srgbClr val="000000"/>
                </a:solidFill>
                <a:latin typeface="Calibri" panose="020F0502020204030204" pitchFamily="34" charset="0"/>
                <a:cs typeface="Times New Roman" panose="02020603050405020304" pitchFamily="18" charset="0"/>
              </a:rPr>
              <a:t> </a:t>
            </a:r>
            <a:r>
              <a:rPr lang="sl-SI" dirty="0" err="1" smtClean="0">
                <a:solidFill>
                  <a:srgbClr val="000000"/>
                </a:solidFill>
                <a:latin typeface="Calibri" panose="020F0502020204030204" pitchFamily="34" charset="0"/>
                <a:cs typeface="Times New Roman" panose="02020603050405020304" pitchFamily="18" charset="0"/>
              </a:rPr>
              <a:t>implemented</a:t>
            </a:r>
            <a:r>
              <a:rPr lang="sl-SI" dirty="0" smtClean="0">
                <a:solidFill>
                  <a:srgbClr val="000000"/>
                </a:solidFill>
                <a:latin typeface="Calibri" panose="020F0502020204030204" pitchFamily="34" charset="0"/>
                <a:cs typeface="Times New Roman" panose="02020603050405020304" pitchFamily="18" charset="0"/>
              </a:rPr>
              <a:t> </a:t>
            </a:r>
            <a:r>
              <a:rPr lang="sl-SI" dirty="0">
                <a:solidFill>
                  <a:srgbClr val="000000"/>
                </a:solidFill>
                <a:latin typeface="Calibri" panose="020F0502020204030204" pitchFamily="34" charset="0"/>
                <a:cs typeface="Times New Roman" panose="02020603050405020304" pitchFamily="18" charset="0"/>
              </a:rPr>
              <a:t>in </a:t>
            </a:r>
            <a:r>
              <a:rPr lang="sl-SI" dirty="0" smtClean="0">
                <a:solidFill>
                  <a:srgbClr val="000000"/>
                </a:solidFill>
                <a:latin typeface="Calibri" panose="020F0502020204030204" pitchFamily="34" charset="0"/>
                <a:cs typeface="Times New Roman" panose="02020603050405020304" pitchFamily="18" charset="0"/>
              </a:rPr>
              <a:t>2016, </a:t>
            </a:r>
            <a:r>
              <a:rPr lang="sl-SI" dirty="0">
                <a:solidFill>
                  <a:srgbClr val="000000"/>
                </a:solidFill>
                <a:latin typeface="Calibri" panose="020F0502020204030204" pitchFamily="34" charset="0"/>
                <a:cs typeface="Times New Roman" panose="02020603050405020304" pitchFamily="18" charset="0"/>
              </a:rPr>
              <a:t>as part </a:t>
            </a:r>
            <a:r>
              <a:rPr lang="en-US" dirty="0">
                <a:solidFill>
                  <a:srgbClr val="000000"/>
                </a:solidFill>
                <a:latin typeface="Calibri" panose="020F0502020204030204" pitchFamily="34" charset="0"/>
                <a:cs typeface="Times New Roman" panose="02020603050405020304" pitchFamily="18" charset="0"/>
              </a:rPr>
              <a:t>of the project for the protection of pollution in the coastal </a:t>
            </a:r>
            <a:r>
              <a:rPr lang="en-US" dirty="0" smtClean="0">
                <a:solidFill>
                  <a:srgbClr val="000000"/>
                </a:solidFill>
                <a:latin typeface="Calibri" panose="020F0502020204030204" pitchFamily="34" charset="0"/>
                <a:cs typeface="Times New Roman" panose="02020603050405020304" pitchFamily="18" charset="0"/>
              </a:rPr>
              <a:t>area</a:t>
            </a:r>
            <a:r>
              <a:rPr lang="sl-SI" dirty="0" smtClean="0">
                <a:solidFill>
                  <a:srgbClr val="000000"/>
                </a:solidFill>
                <a:latin typeface="Calibri" panose="020F0502020204030204" pitchFamily="34" charset="0"/>
                <a:cs typeface="Times New Roman" panose="02020603050405020304" pitchFamily="18" charset="0"/>
              </a:rPr>
              <a:t>: s</a:t>
            </a:r>
            <a:r>
              <a:rPr lang="en-US" dirty="0" err="1" smtClean="0">
                <a:solidFill>
                  <a:srgbClr val="000000"/>
                </a:solidFill>
                <a:latin typeface="Calibri" panose="020F0502020204030204" pitchFamily="34" charset="0"/>
                <a:cs typeface="Times New Roman" panose="02020603050405020304" pitchFamily="18" charset="0"/>
              </a:rPr>
              <a:t>ewage</a:t>
            </a:r>
            <a:r>
              <a:rPr lang="en-US" dirty="0" smtClean="0">
                <a:solidFill>
                  <a:srgbClr val="000000"/>
                </a:solidFill>
                <a:latin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cs typeface="Times New Roman" panose="02020603050405020304" pitchFamily="18" charset="0"/>
              </a:rPr>
              <a:t>network with the establishment of a constructed wetland (CW) for wastewater treatment along </a:t>
            </a:r>
            <a:r>
              <a:rPr lang="en-US" dirty="0" smtClean="0">
                <a:solidFill>
                  <a:srgbClr val="000000"/>
                </a:solidFill>
                <a:latin typeface="Calibri" panose="020F0502020204030204" pitchFamily="34" charset="0"/>
                <a:cs typeface="Times New Roman" panose="02020603050405020304" pitchFamily="18" charset="0"/>
              </a:rPr>
              <a:t>with </a:t>
            </a:r>
            <a:r>
              <a:rPr lang="en-US" dirty="0">
                <a:solidFill>
                  <a:srgbClr val="000000"/>
                </a:solidFill>
                <a:latin typeface="Calibri" panose="020F0502020204030204" pitchFamily="34" charset="0"/>
                <a:cs typeface="Times New Roman" panose="02020603050405020304" pitchFamily="18" charset="0"/>
              </a:rPr>
              <a:t>reed beds (RBs) for sludge treatment.</a:t>
            </a:r>
            <a:endParaRPr lang="sl-SI" dirty="0">
              <a:solidFill>
                <a:srgbClr val="000000"/>
              </a:solidFill>
              <a:latin typeface="Calibri" panose="020F0502020204030204" pitchFamily="34" charset="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endParaRPr lang="sl-SI"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629" y="3750315"/>
            <a:ext cx="4635095" cy="290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556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a:solidFill>
                  <a:srgbClr val="889A00"/>
                </a:solidFill>
                <a:latin typeface="Calibri" panose="020F0502020204030204" pitchFamily="34" charset="0"/>
                <a:cs typeface="Calibri" panose="020F0502020204030204" pitchFamily="34" charset="0"/>
              </a:rPr>
              <a:t>Site </a:t>
            </a:r>
            <a:r>
              <a:rPr lang="sl-SI" sz="2500" b="1" kern="0" dirty="0" err="1">
                <a:solidFill>
                  <a:srgbClr val="889A00"/>
                </a:solidFill>
                <a:latin typeface="Calibri" panose="020F0502020204030204" pitchFamily="34" charset="0"/>
                <a:cs typeface="Calibri" panose="020F0502020204030204" pitchFamily="34" charset="0"/>
              </a:rPr>
              <a:t>location</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and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characteristics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7" name="Zaobljeni pravokotnik 6"/>
          <p:cNvSpPr/>
          <p:nvPr/>
        </p:nvSpPr>
        <p:spPr>
          <a:xfrm>
            <a:off x="4509071" y="961411"/>
            <a:ext cx="4259019" cy="504056"/>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dirty="0" err="1" smtClean="0">
                <a:solidFill>
                  <a:srgbClr val="000000"/>
                </a:solidFill>
                <a:latin typeface="Calibri" panose="020F0502020204030204" pitchFamily="34" charset="0"/>
                <a:cs typeface="Calibri" panose="020F0502020204030204" pitchFamily="34" charset="0"/>
              </a:rPr>
              <a:t>Mediterranean</a:t>
            </a:r>
            <a:r>
              <a:rPr lang="en-GB" dirty="0" smtClean="0">
                <a:solidFill>
                  <a:srgbClr val="000000"/>
                </a:solidFill>
                <a:latin typeface="Calibri" panose="020F0502020204030204" pitchFamily="34" charset="0"/>
                <a:cs typeface="Calibri" panose="020F0502020204030204" pitchFamily="34" charset="0"/>
              </a:rPr>
              <a:t> </a:t>
            </a:r>
            <a:r>
              <a:rPr lang="sl-SI" dirty="0" smtClean="0">
                <a:solidFill>
                  <a:srgbClr val="000000"/>
                </a:solidFill>
                <a:latin typeface="Calibri" panose="020F0502020204030204" pitchFamily="34" charset="0"/>
                <a:cs typeface="Calibri" panose="020F0502020204030204" pitchFamily="34" charset="0"/>
              </a:rPr>
              <a:t>B</a:t>
            </a:r>
            <a:r>
              <a:rPr lang="en-GB" dirty="0" err="1" smtClean="0">
                <a:solidFill>
                  <a:srgbClr val="000000"/>
                </a:solidFill>
                <a:latin typeface="Calibri" panose="020F0502020204030204" pitchFamily="34" charset="0"/>
                <a:cs typeface="Calibri" panose="020F0502020204030204" pitchFamily="34" charset="0"/>
              </a:rPr>
              <a:t>iogeographical</a:t>
            </a:r>
            <a:r>
              <a:rPr lang="en-GB" dirty="0" smtClean="0">
                <a:solidFill>
                  <a:srgbClr val="000000"/>
                </a:solidFill>
                <a:latin typeface="Calibri" panose="020F0502020204030204" pitchFamily="34" charset="0"/>
                <a:cs typeface="Calibri" panose="020F0502020204030204" pitchFamily="34" charset="0"/>
              </a:rPr>
              <a:t> </a:t>
            </a:r>
            <a:r>
              <a:rPr lang="en-GB" dirty="0">
                <a:solidFill>
                  <a:srgbClr val="000000"/>
                </a:solidFill>
                <a:latin typeface="Calibri" panose="020F0502020204030204" pitchFamily="34" charset="0"/>
                <a:cs typeface="Calibri" panose="020F0502020204030204" pitchFamily="34" charset="0"/>
              </a:rPr>
              <a:t>region</a:t>
            </a:r>
            <a:endParaRPr lang="sl-SI" dirty="0">
              <a:solidFill>
                <a:srgbClr val="000000"/>
              </a:solidFill>
              <a:latin typeface="Calibri" panose="020F0502020204030204" pitchFamily="34" charset="0"/>
              <a:cs typeface="Calibri" panose="020F0502020204030204" pitchFamily="34" charset="0"/>
            </a:endParaRPr>
          </a:p>
        </p:txBody>
      </p:sp>
      <p:sp>
        <p:nvSpPr>
          <p:cNvPr id="6" name="Pravokotnik 5"/>
          <p:cNvSpPr/>
          <p:nvPr/>
        </p:nvSpPr>
        <p:spPr>
          <a:xfrm>
            <a:off x="107504" y="4466073"/>
            <a:ext cx="1700973" cy="215444"/>
          </a:xfrm>
          <a:prstGeom prst="rect">
            <a:avLst/>
          </a:prstGeom>
        </p:spPr>
        <p:txBody>
          <a:bodyPr wrap="square">
            <a:spAutoFit/>
          </a:bodyPr>
          <a:lstStyle/>
          <a:p>
            <a:pPr algn="r" eaLnBrk="0" fontAlgn="base" hangingPunct="0">
              <a:spcBef>
                <a:spcPct val="0"/>
              </a:spcBef>
              <a:spcAft>
                <a:spcPct val="0"/>
              </a:spcAft>
            </a:pPr>
            <a:r>
              <a:rPr lang="sl-SI" sz="800" dirty="0">
                <a:solidFill>
                  <a:srgbClr val="000000"/>
                </a:solidFill>
                <a:latin typeface="Calibri" panose="020F0502020204030204" pitchFamily="34" charset="0"/>
                <a:cs typeface="Calibri" panose="020F0502020204030204" pitchFamily="34" charset="0"/>
              </a:rPr>
              <a:t>(</a:t>
            </a:r>
            <a:r>
              <a:rPr lang="sl-SI" sz="800" dirty="0" err="1">
                <a:solidFill>
                  <a:srgbClr val="000000"/>
                </a:solidFill>
                <a:latin typeface="Calibri" panose="020F0502020204030204" pitchFamily="34" charset="0"/>
                <a:cs typeface="Calibri" panose="020F0502020204030204" pitchFamily="34" charset="0"/>
              </a:rPr>
              <a:t>Source</a:t>
            </a:r>
            <a:r>
              <a:rPr lang="sl-SI" sz="800" dirty="0">
                <a:solidFill>
                  <a:srgbClr val="000000"/>
                </a:solidFill>
                <a:latin typeface="Calibri" panose="020F0502020204030204" pitchFamily="34" charset="0"/>
                <a:cs typeface="Calibri" panose="020F0502020204030204" pitchFamily="34" charset="0"/>
              </a:rPr>
              <a:t>: Google map. </a:t>
            </a:r>
            <a:r>
              <a:rPr lang="sl-SI" sz="800" dirty="0" err="1">
                <a:solidFill>
                  <a:srgbClr val="000000"/>
                </a:solidFill>
                <a:latin typeface="Calibri" panose="020F0502020204030204" pitchFamily="34" charset="0"/>
                <a:cs typeface="Calibri" panose="020F0502020204030204" pitchFamily="34" charset="0"/>
              </a:rPr>
              <a:t>Satellite</a:t>
            </a:r>
            <a:r>
              <a:rPr lang="sl-SI" sz="800" dirty="0">
                <a:solidFill>
                  <a:srgbClr val="000000"/>
                </a:solidFill>
                <a:latin typeface="Calibri" panose="020F0502020204030204" pitchFamily="34" charset="0"/>
                <a:cs typeface="Calibri" panose="020F0502020204030204" pitchFamily="34" charset="0"/>
              </a:rPr>
              <a:t> </a:t>
            </a:r>
            <a:r>
              <a:rPr lang="sl-SI" sz="800" dirty="0" err="1">
                <a:solidFill>
                  <a:srgbClr val="000000"/>
                </a:solidFill>
                <a:latin typeface="Calibri" panose="020F0502020204030204" pitchFamily="34" charset="0"/>
                <a:cs typeface="Calibri" panose="020F0502020204030204" pitchFamily="34" charset="0"/>
              </a:rPr>
              <a:t>view</a:t>
            </a:r>
            <a:r>
              <a:rPr lang="sl-SI" sz="800" dirty="0">
                <a:solidFill>
                  <a:srgbClr val="000000"/>
                </a:solidFill>
                <a:latin typeface="Calibri" panose="020F0502020204030204" pitchFamily="34" charset="0"/>
                <a:cs typeface="Calibri" panose="020F0502020204030204" pitchFamily="34" charset="0"/>
              </a:rPr>
              <a:t>.)</a:t>
            </a:r>
          </a:p>
        </p:txBody>
      </p:sp>
      <p:sp>
        <p:nvSpPr>
          <p:cNvPr id="8" name="Pravokotnik 7"/>
          <p:cNvSpPr/>
          <p:nvPr/>
        </p:nvSpPr>
        <p:spPr>
          <a:xfrm>
            <a:off x="4356851" y="3632948"/>
            <a:ext cx="4644006" cy="215444"/>
          </a:xfrm>
          <a:prstGeom prst="rect">
            <a:avLst/>
          </a:prstGeom>
        </p:spPr>
        <p:txBody>
          <a:bodyPr wrap="squar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rPr>
              <a:t>(</a:t>
            </a:r>
            <a:r>
              <a:rPr lang="sl-SI" sz="800" dirty="0" err="1">
                <a:solidFill>
                  <a:srgbClr val="000000"/>
                </a:solidFill>
                <a:latin typeface="Calibri" panose="020F0502020204030204" pitchFamily="34" charset="0"/>
                <a:ea typeface="Arial" panose="020B0604020202020204" pitchFamily="34" charset="0"/>
              </a:rPr>
              <a:t>Source</a:t>
            </a:r>
            <a:r>
              <a:rPr lang="sl-SI" sz="800" dirty="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800" u="sng" dirty="0">
                <a:solidFill>
                  <a:srgbClr val="000000"/>
                </a:solidFill>
                <a:latin typeface="Calibri" panose="020F0502020204030204" pitchFamily="34" charset="0"/>
                <a:cs typeface="Calibri" panose="020F0502020204030204" pitchFamily="34" charset="0"/>
              </a:rPr>
              <a:t>https://en.climate-data.org/europe/croatia/kastelir/kastelir-228118/</a:t>
            </a:r>
            <a:endParaRPr lang="en-US" sz="800" dirty="0">
              <a:solidFill>
                <a:srgbClr val="000000"/>
              </a:solidFill>
              <a:latin typeface="Calibri" panose="020F0502020204030204" pitchFamily="34" charset="0"/>
              <a:cs typeface="Calibri" panose="020F0502020204030204" pitchFamily="34" charset="0"/>
            </a:endParaRPr>
          </a:p>
        </p:txBody>
      </p:sp>
      <p:sp>
        <p:nvSpPr>
          <p:cNvPr id="14" name="Pravokotnik 13"/>
          <p:cNvSpPr/>
          <p:nvPr/>
        </p:nvSpPr>
        <p:spPr>
          <a:xfrm>
            <a:off x="4069762" y="3325171"/>
            <a:ext cx="5022305" cy="307777"/>
          </a:xfrm>
          <a:prstGeom prst="rect">
            <a:avLst/>
          </a:prstGeom>
        </p:spPr>
        <p:txBody>
          <a:bodyPr wrap="square">
            <a:spAutoFit/>
          </a:bodyPr>
          <a:lstStyle/>
          <a:p>
            <a:pPr algn="ctr" eaLnBrk="0" fontAlgn="base" hangingPunct="0">
              <a:spcBef>
                <a:spcPct val="0"/>
              </a:spcBef>
              <a:spcAft>
                <a:spcPct val="0"/>
              </a:spcAft>
            </a:pPr>
            <a:r>
              <a:rPr lang="sl-SI" sz="1400" dirty="0" err="1">
                <a:solidFill>
                  <a:srgbClr val="000000"/>
                </a:solidFill>
                <a:latin typeface="Calibri" panose="020F0502020204030204" pitchFamily="34" charset="0"/>
                <a:cs typeface="Calibri" panose="020F0502020204030204" pitchFamily="34" charset="0"/>
              </a:rPr>
              <a:t>Climate</a:t>
            </a:r>
            <a:r>
              <a:rPr lang="sl-SI" sz="1400" dirty="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and</a:t>
            </a:r>
            <a:r>
              <a:rPr lang="sl-SI" sz="1400" dirty="0">
                <a:solidFill>
                  <a:srgbClr val="000000"/>
                </a:solidFill>
                <a:latin typeface="Calibri" panose="020F0502020204030204" pitchFamily="34" charset="0"/>
                <a:cs typeface="Calibri" panose="020F0502020204030204" pitchFamily="34" charset="0"/>
              </a:rPr>
              <a:t> temperature </a:t>
            </a:r>
            <a:r>
              <a:rPr lang="sl-SI" sz="1400" dirty="0" err="1">
                <a:solidFill>
                  <a:srgbClr val="000000"/>
                </a:solidFill>
                <a:latin typeface="Calibri" panose="020F0502020204030204" pitchFamily="34" charset="0"/>
                <a:cs typeface="Calibri" panose="020F0502020204030204" pitchFamily="34" charset="0"/>
              </a:rPr>
              <a:t>graph</a:t>
            </a:r>
            <a:r>
              <a:rPr lang="sl-SI" sz="1400" dirty="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of</a:t>
            </a:r>
            <a:r>
              <a:rPr lang="sl-SI" sz="1400" dirty="0">
                <a:solidFill>
                  <a:srgbClr val="000000"/>
                </a:solidFill>
                <a:latin typeface="Calibri" panose="020F0502020204030204" pitchFamily="34" charset="0"/>
                <a:cs typeface="Calibri" panose="020F0502020204030204" pitchFamily="34" charset="0"/>
              </a:rPr>
              <a:t> </a:t>
            </a:r>
            <a:r>
              <a:rPr lang="sl-SI" sz="1400" dirty="0" err="1" smtClean="0">
                <a:solidFill>
                  <a:srgbClr val="000000"/>
                </a:solidFill>
                <a:latin typeface="Calibri" panose="020F0502020204030204" pitchFamily="34" charset="0"/>
                <a:cs typeface="Calibri" panose="020F0502020204030204" pitchFamily="34" charset="0"/>
              </a:rPr>
              <a:t>Kastelir</a:t>
            </a:r>
            <a:r>
              <a:rPr lang="sl-SI" sz="1400" dirty="0" smtClean="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during</a:t>
            </a:r>
            <a:r>
              <a:rPr lang="sl-SI" sz="1400" dirty="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the</a:t>
            </a:r>
            <a:r>
              <a:rPr lang="sl-SI" sz="1400" dirty="0">
                <a:solidFill>
                  <a:srgbClr val="000000"/>
                </a:solidFill>
                <a:latin typeface="Calibri" panose="020F0502020204030204" pitchFamily="34" charset="0"/>
                <a:cs typeface="Calibri" panose="020F0502020204030204" pitchFamily="34" charset="0"/>
              </a:rPr>
              <a:t> </a:t>
            </a:r>
            <a:r>
              <a:rPr lang="sl-SI" sz="1400" dirty="0" err="1">
                <a:solidFill>
                  <a:srgbClr val="000000"/>
                </a:solidFill>
                <a:latin typeface="Calibri" panose="020F0502020204030204" pitchFamily="34" charset="0"/>
                <a:cs typeface="Calibri" panose="020F0502020204030204" pitchFamily="34" charset="0"/>
              </a:rPr>
              <a:t>year</a:t>
            </a:r>
            <a:endParaRPr lang="sl-SI" sz="1400" dirty="0">
              <a:solidFill>
                <a:srgbClr val="000000"/>
              </a:solidFill>
              <a:latin typeface="Calibri" panose="020F0502020204030204" pitchFamily="34" charset="0"/>
              <a:cs typeface="Calibri" panose="020F0502020204030204" pitchFamily="34" charset="0"/>
            </a:endParaRPr>
          </a:p>
        </p:txBody>
      </p:sp>
      <p:sp>
        <p:nvSpPr>
          <p:cNvPr id="17" name="Pravokotnik 16"/>
          <p:cNvSpPr/>
          <p:nvPr/>
        </p:nvSpPr>
        <p:spPr>
          <a:xfrm>
            <a:off x="5034504" y="6543018"/>
            <a:ext cx="4217234" cy="215444"/>
          </a:xfrm>
          <a:prstGeom prst="rect">
            <a:avLst/>
          </a:prstGeom>
        </p:spPr>
        <p:txBody>
          <a:bodyPr wrap="squar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cs typeface="Calibri" panose="020F0502020204030204" pitchFamily="34" charset="0"/>
              </a:rPr>
              <a:t>(</a:t>
            </a:r>
            <a:r>
              <a:rPr lang="sl-SI" sz="800" dirty="0" err="1">
                <a:solidFill>
                  <a:srgbClr val="000000"/>
                </a:solidFill>
                <a:latin typeface="Calibri" panose="020F0502020204030204" pitchFamily="34" charset="0"/>
                <a:cs typeface="Calibri" panose="020F0502020204030204" pitchFamily="34" charset="0"/>
              </a:rPr>
              <a:t>Source</a:t>
            </a:r>
            <a:r>
              <a:rPr lang="sl-SI" sz="800" dirty="0">
                <a:solidFill>
                  <a:srgbClr val="000000"/>
                </a:solidFill>
                <a:latin typeface="Calibri" panose="020F0502020204030204" pitchFamily="34" charset="0"/>
                <a:cs typeface="Calibri" panose="020F0502020204030204" pitchFamily="34" charset="0"/>
              </a:rPr>
              <a:t>: </a:t>
            </a:r>
            <a:r>
              <a:rPr lang="en-GB" sz="800" dirty="0"/>
              <a:t>https://</a:t>
            </a:r>
            <a:r>
              <a:rPr lang="en-GB" sz="800" dirty="0" smtClean="0"/>
              <a:t>www.kastelir-labinci.hr/hr/dokumenti/sve/sve/Dokumenti%20i%20Akti</a:t>
            </a:r>
            <a:r>
              <a:rPr lang="sl-SI" sz="800" dirty="0" smtClean="0">
                <a:solidFill>
                  <a:srgbClr val="000000"/>
                </a:solidFill>
                <a:latin typeface="Calibri" panose="020F0502020204030204" pitchFamily="34" charset="0"/>
                <a:cs typeface="Calibri" panose="020F0502020204030204" pitchFamily="34" charset="0"/>
              </a:rPr>
              <a:t>)</a:t>
            </a:r>
            <a:endParaRPr lang="sl-SI" sz="800" dirty="0">
              <a:solidFill>
                <a:srgbClr val="000000"/>
              </a:solidFill>
              <a:latin typeface="Calibri" panose="020F0502020204030204" pitchFamily="34" charset="0"/>
              <a:cs typeface="Calibri" panose="020F0502020204030204" pitchFamily="34" charset="0"/>
            </a:endParaRPr>
          </a:p>
        </p:txBody>
      </p:sp>
      <p:sp>
        <p:nvSpPr>
          <p:cNvPr id="16" name="Pravokotnik 15"/>
          <p:cNvSpPr/>
          <p:nvPr/>
        </p:nvSpPr>
        <p:spPr>
          <a:xfrm>
            <a:off x="4628852" y="4410973"/>
            <a:ext cx="1667878" cy="738664"/>
          </a:xfrm>
          <a:prstGeom prst="rect">
            <a:avLst/>
          </a:prstGeom>
        </p:spPr>
        <p:txBody>
          <a:bodyPr wrap="square">
            <a:spAutoFit/>
          </a:bodyPr>
          <a:lstStyle/>
          <a:p>
            <a:pPr eaLnBrk="0" fontAlgn="base" hangingPunct="0">
              <a:spcBef>
                <a:spcPct val="0"/>
              </a:spcBef>
              <a:spcAft>
                <a:spcPct val="0"/>
              </a:spcAft>
            </a:pPr>
            <a:r>
              <a:rPr lang="en-GB" sz="1400" dirty="0">
                <a:latin typeface="Calibri" panose="020F0502020204030204" pitchFamily="34" charset="0"/>
                <a:cs typeface="Calibri" panose="020F0502020204030204" pitchFamily="34" charset="0"/>
              </a:rPr>
              <a:t>Land use for </a:t>
            </a:r>
            <a:r>
              <a:rPr lang="sl-SI" sz="1400" dirty="0" err="1" smtClean="0">
                <a:latin typeface="Calibri" panose="020F0502020204030204" pitchFamily="34" charset="0"/>
                <a:cs typeface="Calibri" panose="020F0502020204030204" pitchFamily="34" charset="0"/>
              </a:rPr>
              <a:t>Kastelir</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Labinci</a:t>
            </a:r>
            <a:r>
              <a:rPr lang="sl-SI" sz="1400" dirty="0" smtClean="0">
                <a:latin typeface="Calibri" panose="020F0502020204030204" pitchFamily="34" charset="0"/>
                <a:cs typeface="Calibri" panose="020F0502020204030204" pitchFamily="34" charset="0"/>
              </a:rPr>
              <a:t> M</a:t>
            </a:r>
            <a:r>
              <a:rPr lang="en-GB" sz="1400" dirty="0" err="1" smtClean="0">
                <a:latin typeface="Calibri" panose="020F0502020204030204" pitchFamily="34" charset="0"/>
                <a:cs typeface="Calibri" panose="020F0502020204030204" pitchFamily="34" charset="0"/>
              </a:rPr>
              <a:t>unicipality</a:t>
            </a:r>
            <a:r>
              <a:rPr lang="en-GB" sz="1400" dirty="0" smtClean="0">
                <a:latin typeface="Calibri" panose="020F0502020204030204" pitchFamily="34" charset="0"/>
                <a:cs typeface="Calibri" panose="020F0502020204030204" pitchFamily="34" charset="0"/>
              </a:rPr>
              <a:t> </a:t>
            </a:r>
            <a:endParaRPr lang="sl-SI" sz="1400" dirty="0">
              <a:latin typeface="Calibri" panose="020F0502020204030204" pitchFamily="34" charset="0"/>
              <a:cs typeface="Calibri" panose="020F0502020204030204" pitchFamily="34" charset="0"/>
            </a:endParaRPr>
          </a:p>
        </p:txBody>
      </p:sp>
      <p:sp>
        <p:nvSpPr>
          <p:cNvPr id="21" name="Zaobljeni pravokotnik 20"/>
          <p:cNvSpPr/>
          <p:nvPr/>
        </p:nvSpPr>
        <p:spPr>
          <a:xfrm>
            <a:off x="229221" y="4720936"/>
            <a:ext cx="3827030" cy="355104"/>
          </a:xfrm>
          <a:prstGeom prst="roundRect">
            <a:avLst/>
          </a:prstGeom>
          <a:noFill/>
          <a:ln>
            <a:solidFill>
              <a:srgbClr val="92D050"/>
            </a:solidFill>
          </a:ln>
          <a:effectLst>
            <a:glow rad="63500">
              <a:srgbClr val="A6CE3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dirty="0" err="1" smtClean="0">
                <a:solidFill>
                  <a:schemeClr val="tx1"/>
                </a:solidFill>
              </a:rPr>
              <a:t>Kastelir-Labinci</a:t>
            </a:r>
            <a:r>
              <a:rPr lang="sl-SI" dirty="0" smtClean="0">
                <a:solidFill>
                  <a:schemeClr val="tx1"/>
                </a:solidFill>
              </a:rPr>
              <a:t>, </a:t>
            </a:r>
            <a:r>
              <a:rPr lang="sl-SI" dirty="0" err="1" smtClean="0">
                <a:solidFill>
                  <a:schemeClr val="tx1"/>
                </a:solidFill>
              </a:rPr>
              <a:t>Croatia</a:t>
            </a:r>
            <a:r>
              <a:rPr lang="en-US" dirty="0" smtClean="0">
                <a:solidFill>
                  <a:schemeClr val="tx1"/>
                </a:solidFill>
              </a:rPr>
              <a:t> </a:t>
            </a:r>
            <a:endParaRPr lang="sl-SI" dirty="0">
              <a:solidFill>
                <a:schemeClr val="tx1"/>
              </a:solidFill>
              <a:latin typeface="Calibri" panose="020F0502020204030204" pitchFamily="34" charset="0"/>
              <a:cs typeface="Calibri" panose="020F0502020204030204" pitchFamily="34" charset="0"/>
            </a:endParaRPr>
          </a:p>
        </p:txBody>
      </p:sp>
      <p:sp>
        <p:nvSpPr>
          <p:cNvPr id="24" name="Zaobljeni pravokotnik 23"/>
          <p:cNvSpPr/>
          <p:nvPr/>
        </p:nvSpPr>
        <p:spPr>
          <a:xfrm>
            <a:off x="208674" y="5107611"/>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dirty="0" err="1">
                <a:solidFill>
                  <a:srgbClr val="000000"/>
                </a:solidFill>
                <a:latin typeface="Calibri" panose="020F0502020204030204" pitchFamily="34" charset="0"/>
                <a:cs typeface="Calibri" panose="020F0502020204030204" pitchFamily="34" charset="0"/>
              </a:rPr>
              <a:t>Altitude</a:t>
            </a:r>
            <a:r>
              <a:rPr lang="sl-SI" dirty="0">
                <a:solidFill>
                  <a:srgbClr val="000000"/>
                </a:solidFill>
                <a:latin typeface="Calibri" panose="020F0502020204030204" pitchFamily="34" charset="0"/>
                <a:cs typeface="Calibri" panose="020F0502020204030204" pitchFamily="34" charset="0"/>
              </a:rPr>
              <a:t> </a:t>
            </a:r>
            <a:r>
              <a:rPr lang="sl-SI" dirty="0" smtClean="0">
                <a:solidFill>
                  <a:srgbClr val="000000"/>
                </a:solidFill>
                <a:latin typeface="Calibri" panose="020F0502020204030204" pitchFamily="34" charset="0"/>
                <a:cs typeface="Calibri" panose="020F0502020204030204" pitchFamily="34" charset="0"/>
              </a:rPr>
              <a:t>220 </a:t>
            </a:r>
            <a:r>
              <a:rPr lang="sl-SI" dirty="0">
                <a:solidFill>
                  <a:srgbClr val="000000"/>
                </a:solidFill>
                <a:latin typeface="Calibri" panose="020F0502020204030204" pitchFamily="34" charset="0"/>
                <a:cs typeface="Calibri" panose="020F0502020204030204" pitchFamily="34" charset="0"/>
              </a:rPr>
              <a:t>m</a:t>
            </a:r>
          </a:p>
        </p:txBody>
      </p:sp>
      <p:sp>
        <p:nvSpPr>
          <p:cNvPr id="31" name="Zaobljeni pravokotnik 30"/>
          <p:cNvSpPr/>
          <p:nvPr/>
        </p:nvSpPr>
        <p:spPr>
          <a:xfrm>
            <a:off x="208674" y="5493434"/>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dirty="0" err="1">
                <a:solidFill>
                  <a:srgbClr val="000000"/>
                </a:solidFill>
                <a:latin typeface="Calibri" panose="020F0502020204030204" pitchFamily="34" charset="0"/>
                <a:cs typeface="Calibri" panose="020F0502020204030204" pitchFamily="34" charset="0"/>
              </a:rPr>
              <a:t>T</a:t>
            </a:r>
            <a:r>
              <a:rPr lang="sl-SI" dirty="0" err="1" smtClean="0">
                <a:solidFill>
                  <a:srgbClr val="000000"/>
                </a:solidFill>
                <a:latin typeface="Calibri" panose="020F0502020204030204" pitchFamily="34" charset="0"/>
                <a:cs typeface="Calibri" panose="020F0502020204030204" pitchFamily="34" charset="0"/>
              </a:rPr>
              <a:t>he</a:t>
            </a:r>
            <a:r>
              <a:rPr lang="sl-SI" dirty="0" smtClean="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Istrian</a:t>
            </a:r>
            <a:r>
              <a:rPr lang="sl-SI" dirty="0" smtClean="0">
                <a:solidFill>
                  <a:srgbClr val="000000"/>
                </a:solidFill>
                <a:latin typeface="Calibri" panose="020F0502020204030204" pitchFamily="34" charset="0"/>
                <a:cs typeface="Calibri" panose="020F0502020204030204" pitchFamily="34" charset="0"/>
              </a:rPr>
              <a:t> </a:t>
            </a:r>
            <a:r>
              <a:rPr lang="sl-SI" dirty="0" err="1" smtClean="0">
                <a:solidFill>
                  <a:srgbClr val="000000"/>
                </a:solidFill>
                <a:latin typeface="Calibri" panose="020F0502020204030204" pitchFamily="34" charset="0"/>
                <a:cs typeface="Calibri" panose="020F0502020204030204" pitchFamily="34" charset="0"/>
              </a:rPr>
              <a:t>peninsula</a:t>
            </a:r>
            <a:r>
              <a:rPr lang="sl-SI" dirty="0" smtClean="0">
                <a:solidFill>
                  <a:srgbClr val="000000"/>
                </a:solidFill>
                <a:latin typeface="Calibri" panose="020F0502020204030204" pitchFamily="34" charset="0"/>
                <a:cs typeface="Calibri" panose="020F0502020204030204" pitchFamily="34" charset="0"/>
              </a:rPr>
              <a:t> - Mirna </a:t>
            </a:r>
            <a:r>
              <a:rPr lang="sl-SI" dirty="0" err="1" smtClean="0">
                <a:solidFill>
                  <a:srgbClr val="000000"/>
                </a:solidFill>
                <a:latin typeface="Calibri" panose="020F0502020204030204" pitchFamily="34" charset="0"/>
                <a:cs typeface="Calibri" panose="020F0502020204030204" pitchFamily="34" charset="0"/>
              </a:rPr>
              <a:t>River</a:t>
            </a:r>
            <a:endParaRPr lang="sl-SI" dirty="0">
              <a:solidFill>
                <a:srgbClr val="000000"/>
              </a:solidFill>
              <a:latin typeface="Calibri" panose="020F0502020204030204" pitchFamily="34" charset="0"/>
              <a:cs typeface="Calibri" panose="020F0502020204030204" pitchFamily="34" charset="0"/>
            </a:endParaRPr>
          </a:p>
        </p:txBody>
      </p:sp>
      <p:sp>
        <p:nvSpPr>
          <p:cNvPr id="33" name="Zaobljeni pravokotnik 32"/>
          <p:cNvSpPr/>
          <p:nvPr/>
        </p:nvSpPr>
        <p:spPr>
          <a:xfrm>
            <a:off x="208674" y="5886103"/>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dirty="0">
                <a:solidFill>
                  <a:srgbClr val="000000"/>
                </a:solidFill>
                <a:latin typeface="Calibri" panose="020F0502020204030204" pitchFamily="34" charset="0"/>
                <a:cs typeface="Calibri" panose="020F0502020204030204" pitchFamily="34" charset="0"/>
              </a:rPr>
              <a:t>A</a:t>
            </a:r>
            <a:r>
              <a:rPr lang="en-GB" dirty="0" err="1">
                <a:solidFill>
                  <a:srgbClr val="000000"/>
                </a:solidFill>
                <a:latin typeface="Calibri" panose="020F0502020204030204" pitchFamily="34" charset="0"/>
                <a:cs typeface="Calibri" panose="020F0502020204030204" pitchFamily="34" charset="0"/>
              </a:rPr>
              <a:t>verage</a:t>
            </a:r>
            <a:r>
              <a:rPr lang="en-GB" dirty="0">
                <a:solidFill>
                  <a:srgbClr val="000000"/>
                </a:solidFill>
                <a:latin typeface="Calibri" panose="020F0502020204030204" pitchFamily="34" charset="0"/>
                <a:cs typeface="Calibri" panose="020F0502020204030204" pitchFamily="34" charset="0"/>
              </a:rPr>
              <a:t> temperature</a:t>
            </a:r>
            <a:r>
              <a:rPr lang="sl-SI" dirty="0">
                <a:solidFill>
                  <a:srgbClr val="000000"/>
                </a:solidFill>
                <a:latin typeface="Calibri" panose="020F0502020204030204" pitchFamily="34" charset="0"/>
                <a:cs typeface="Calibri" panose="020F0502020204030204" pitchFamily="34" charset="0"/>
              </a:rPr>
              <a:t>: </a:t>
            </a:r>
            <a:r>
              <a:rPr lang="sl-SI" dirty="0" smtClean="0">
                <a:solidFill>
                  <a:srgbClr val="000000"/>
                </a:solidFill>
                <a:latin typeface="Calibri" panose="020F0502020204030204" pitchFamily="34" charset="0"/>
                <a:cs typeface="Calibri" panose="020F0502020204030204" pitchFamily="34" charset="0"/>
              </a:rPr>
              <a:t>13,2</a:t>
            </a:r>
            <a:r>
              <a:rPr lang="en-GB" dirty="0" smtClean="0">
                <a:solidFill>
                  <a:srgbClr val="000000"/>
                </a:solidFill>
                <a:latin typeface="Calibri" panose="020F0502020204030204" pitchFamily="34" charset="0"/>
                <a:cs typeface="Calibri" panose="020F0502020204030204" pitchFamily="34" charset="0"/>
              </a:rPr>
              <a:t> </a:t>
            </a:r>
            <a:r>
              <a:rPr lang="en-GB" dirty="0">
                <a:solidFill>
                  <a:srgbClr val="000000"/>
                </a:solidFill>
                <a:latin typeface="Calibri" panose="020F0502020204030204" pitchFamily="34" charset="0"/>
                <a:cs typeface="Calibri" panose="020F0502020204030204" pitchFamily="34" charset="0"/>
              </a:rPr>
              <a:t>°C</a:t>
            </a:r>
            <a:endParaRPr lang="sl-SI" dirty="0">
              <a:solidFill>
                <a:srgbClr val="000000"/>
              </a:solidFill>
              <a:latin typeface="Calibri" panose="020F0502020204030204" pitchFamily="34" charset="0"/>
              <a:cs typeface="Calibri" panose="020F0502020204030204" pitchFamily="34" charset="0"/>
            </a:endParaRPr>
          </a:p>
        </p:txBody>
      </p:sp>
      <p:sp>
        <p:nvSpPr>
          <p:cNvPr id="35" name="Zaobljeni pravokotnik 34"/>
          <p:cNvSpPr/>
          <p:nvPr/>
        </p:nvSpPr>
        <p:spPr>
          <a:xfrm>
            <a:off x="211300" y="6285201"/>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sl-SI" dirty="0">
                <a:solidFill>
                  <a:srgbClr val="000000"/>
                </a:solidFill>
                <a:latin typeface="Calibri" panose="020F0502020204030204" pitchFamily="34" charset="0"/>
                <a:cs typeface="Calibri" panose="020F0502020204030204" pitchFamily="34" charset="0"/>
              </a:rPr>
              <a:t>A</a:t>
            </a:r>
            <a:r>
              <a:rPr lang="en-GB" dirty="0" err="1">
                <a:solidFill>
                  <a:srgbClr val="000000"/>
                </a:solidFill>
                <a:latin typeface="Calibri" panose="020F0502020204030204" pitchFamily="34" charset="0"/>
                <a:cs typeface="Calibri" panose="020F0502020204030204" pitchFamily="34" charset="0"/>
              </a:rPr>
              <a:t>verage</a:t>
            </a:r>
            <a:r>
              <a:rPr lang="sl-SI" dirty="0">
                <a:solidFill>
                  <a:srgbClr val="000000"/>
                </a:solidFill>
                <a:latin typeface="Calibri" panose="020F0502020204030204" pitchFamily="34" charset="0"/>
                <a:cs typeface="Calibri" panose="020F0502020204030204" pitchFamily="34" charset="0"/>
              </a:rPr>
              <a:t> </a:t>
            </a:r>
            <a:r>
              <a:rPr lang="sl-SI" dirty="0" err="1">
                <a:solidFill>
                  <a:srgbClr val="000000"/>
                </a:solidFill>
                <a:latin typeface="Calibri" panose="020F0502020204030204" pitchFamily="34" charset="0"/>
                <a:cs typeface="Calibri" panose="020F0502020204030204" pitchFamily="34" charset="0"/>
              </a:rPr>
              <a:t>precipitation</a:t>
            </a:r>
            <a:r>
              <a:rPr lang="sl-SI" dirty="0">
                <a:solidFill>
                  <a:srgbClr val="000000"/>
                </a:solidFill>
                <a:latin typeface="Calibri" panose="020F0502020204030204" pitchFamily="34" charset="0"/>
                <a:cs typeface="Calibri" panose="020F0502020204030204" pitchFamily="34" charset="0"/>
              </a:rPr>
              <a:t>:</a:t>
            </a:r>
            <a:r>
              <a:rPr lang="en-GB" dirty="0">
                <a:solidFill>
                  <a:srgbClr val="000000"/>
                </a:solidFill>
                <a:latin typeface="Calibri" panose="020F0502020204030204" pitchFamily="34" charset="0"/>
                <a:cs typeface="Calibri" panose="020F0502020204030204" pitchFamily="34" charset="0"/>
              </a:rPr>
              <a:t> </a:t>
            </a:r>
            <a:r>
              <a:rPr lang="en-GB" dirty="0" smtClean="0">
                <a:solidFill>
                  <a:srgbClr val="000000"/>
                </a:solidFill>
                <a:latin typeface="Calibri" panose="020F0502020204030204" pitchFamily="34" charset="0"/>
                <a:cs typeface="Calibri" panose="020F0502020204030204" pitchFamily="34" charset="0"/>
              </a:rPr>
              <a:t>1.</a:t>
            </a:r>
            <a:r>
              <a:rPr lang="sl-SI" dirty="0" smtClean="0">
                <a:solidFill>
                  <a:srgbClr val="000000"/>
                </a:solidFill>
                <a:latin typeface="Calibri" panose="020F0502020204030204" pitchFamily="34" charset="0"/>
                <a:cs typeface="Calibri" panose="020F0502020204030204" pitchFamily="34" charset="0"/>
              </a:rPr>
              <a:t>070</a:t>
            </a:r>
            <a:r>
              <a:rPr lang="en-GB" dirty="0" smtClean="0">
                <a:solidFill>
                  <a:srgbClr val="000000"/>
                </a:solidFill>
                <a:latin typeface="Calibri" panose="020F0502020204030204" pitchFamily="34" charset="0"/>
                <a:cs typeface="Calibri" panose="020F0502020204030204" pitchFamily="34" charset="0"/>
              </a:rPr>
              <a:t> </a:t>
            </a:r>
            <a:r>
              <a:rPr lang="en-GB" dirty="0">
                <a:solidFill>
                  <a:srgbClr val="000000"/>
                </a:solidFill>
                <a:latin typeface="Calibri" panose="020F0502020204030204" pitchFamily="34" charset="0"/>
                <a:cs typeface="Calibri" panose="020F0502020204030204" pitchFamily="34" charset="0"/>
              </a:rPr>
              <a:t>mm </a:t>
            </a:r>
            <a:endParaRPr lang="sl-SI" dirty="0">
              <a:solidFill>
                <a:srgbClr val="000000"/>
              </a:solidFill>
              <a:latin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85" y="992912"/>
            <a:ext cx="3897827" cy="347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7942" y="3844213"/>
            <a:ext cx="3104233" cy="275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6719" y="1483464"/>
            <a:ext cx="2432136" cy="18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8854" y="1483464"/>
            <a:ext cx="2413213" cy="184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088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fontAlgn="base" hangingPunct="0">
              <a:spcBef>
                <a:spcPct val="0"/>
              </a:spcBef>
              <a:spcAft>
                <a:spcPct val="0"/>
              </a:spcAft>
            </a:pPr>
            <a:r>
              <a:rPr lang="sl-SI" sz="3375" b="1" dirty="0">
                <a:solidFill>
                  <a:srgbClr val="FFFFFF"/>
                </a:solidFill>
              </a:rPr>
              <a:t>TECHNOLOGY PRESENTATION</a:t>
            </a:r>
          </a:p>
          <a:p>
            <a:pPr algn="ctr" eaLnBrk="0" fontAlgn="base" hangingPunct="0">
              <a:spcBef>
                <a:spcPct val="0"/>
              </a:spcBef>
              <a:spcAft>
                <a:spcPct val="0"/>
              </a:spcAft>
            </a:pPr>
            <a:r>
              <a:rPr lang="sl-SI" sz="2400" b="1" dirty="0" err="1">
                <a:solidFill>
                  <a:srgbClr val="FFFFFF"/>
                </a:solidFill>
              </a:rPr>
              <a:t>Sludge</a:t>
            </a:r>
            <a:r>
              <a:rPr lang="sl-SI" sz="2400" b="1" dirty="0">
                <a:solidFill>
                  <a:srgbClr val="FFFFFF"/>
                </a:solidFill>
              </a:rPr>
              <a:t> </a:t>
            </a:r>
            <a:r>
              <a:rPr lang="sl-SI" sz="2400" b="1" dirty="0" err="1" smtClean="0">
                <a:solidFill>
                  <a:srgbClr val="FFFFFF"/>
                </a:solidFill>
              </a:rPr>
              <a:t>treatment</a:t>
            </a:r>
            <a:r>
              <a:rPr lang="sl-SI" sz="2400" b="1" dirty="0" smtClean="0">
                <a:solidFill>
                  <a:srgbClr val="FFFFFF"/>
                </a:solidFill>
              </a:rPr>
              <a:t> </a:t>
            </a:r>
            <a:r>
              <a:rPr lang="sl-SI" sz="2400" b="1" dirty="0">
                <a:solidFill>
                  <a:srgbClr val="FFFFFF"/>
                </a:solidFill>
              </a:rPr>
              <a:t>in </a:t>
            </a:r>
            <a:r>
              <a:rPr lang="sl-SI" sz="2400" b="1" dirty="0" err="1" smtClean="0">
                <a:solidFill>
                  <a:srgbClr val="FFFFFF"/>
                </a:solidFill>
              </a:rPr>
              <a:t>Kastelir</a:t>
            </a:r>
            <a:r>
              <a:rPr lang="sl-SI" sz="2400" b="1" dirty="0" smtClean="0">
                <a:solidFill>
                  <a:srgbClr val="FFFFFF"/>
                </a:solidFill>
              </a:rPr>
              <a:t>, </a:t>
            </a:r>
            <a:r>
              <a:rPr lang="sl-SI" sz="2400" b="1" dirty="0" err="1">
                <a:solidFill>
                  <a:srgbClr val="FFFFFF"/>
                </a:solidFill>
              </a:rPr>
              <a:t>C</a:t>
            </a:r>
            <a:r>
              <a:rPr lang="sl-SI" sz="2400" b="1" dirty="0" err="1" smtClean="0">
                <a:solidFill>
                  <a:srgbClr val="FFFFFF"/>
                </a:solidFill>
              </a:rPr>
              <a:t>roatia</a:t>
            </a:r>
            <a:endParaRPr lang="en-US" sz="2400" b="1" dirty="0">
              <a:solidFill>
                <a:srgbClr val="FFFFFF"/>
              </a:solidFill>
            </a:endParaRPr>
          </a:p>
        </p:txBody>
      </p:sp>
    </p:spTree>
    <p:extLst>
      <p:ext uri="{BB962C8B-B14F-4D97-AF65-F5344CB8AC3E}">
        <p14:creationId xmlns:p14="http://schemas.microsoft.com/office/powerpoint/2010/main" val="2528303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302006"/>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a:solidFill>
                  <a:srgbClr val="889A00"/>
                </a:solidFill>
                <a:latin typeface="Calibri" panose="020F0502020204030204" pitchFamily="34" charset="0"/>
                <a:cs typeface="Calibri" panose="020F0502020204030204" pitchFamily="34" charset="0"/>
              </a:rPr>
              <a:t>WWTP </a:t>
            </a:r>
            <a:r>
              <a:rPr lang="sl-SI" sz="2500" b="1" kern="0" dirty="0" err="1" smtClean="0">
                <a:solidFill>
                  <a:srgbClr val="889A00"/>
                </a:solidFill>
                <a:latin typeface="Calibri" panose="020F0502020204030204" pitchFamily="34" charset="0"/>
                <a:cs typeface="Calibri" panose="020F0502020204030204" pitchFamily="34" charset="0"/>
              </a:rPr>
              <a:t>Kastelir</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3059832" y="6286174"/>
            <a:ext cx="3044009" cy="307777"/>
          </a:xfrm>
          <a:prstGeom prst="rect">
            <a:avLst/>
          </a:prstGeom>
        </p:spPr>
        <p:txBody>
          <a:bodyPr wrap="square">
            <a:spAutoFit/>
          </a:bodyPr>
          <a:lstStyle/>
          <a:p>
            <a:pPr algn="r" eaLnBrk="0" fontAlgn="base" hangingPunct="0">
              <a:spcBef>
                <a:spcPct val="0"/>
              </a:spcBef>
              <a:spcAft>
                <a:spcPct val="0"/>
              </a:spcAft>
            </a:pPr>
            <a:r>
              <a:rPr lang="en-US" sz="1400" dirty="0">
                <a:latin typeface="Calibri" panose="020F0502020204030204" pitchFamily="34" charset="0"/>
                <a:cs typeface="Calibri" panose="020F0502020204030204" pitchFamily="34" charset="0"/>
              </a:rPr>
              <a:t>Aerial shot of WWTP </a:t>
            </a:r>
            <a:r>
              <a:rPr lang="en-US" sz="1400" dirty="0" err="1">
                <a:latin typeface="Calibri" panose="020F0502020204030204" pitchFamily="34" charset="0"/>
                <a:cs typeface="Calibri" panose="020F0502020204030204" pitchFamily="34" charset="0"/>
              </a:rPr>
              <a:t>Kastelir</a:t>
            </a:r>
            <a:endParaRPr lang="sl-SI" sz="1400" dirty="0">
              <a:solidFill>
                <a:srgbClr val="000000"/>
              </a:solidFill>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430171519"/>
              </p:ext>
            </p:extLst>
          </p:nvPr>
        </p:nvGraphicFramePr>
        <p:xfrm>
          <a:off x="200365" y="1070278"/>
          <a:ext cx="8177135" cy="1928232"/>
        </p:xfrm>
        <a:graphic>
          <a:graphicData uri="http://schemas.openxmlformats.org/drawingml/2006/table">
            <a:tbl>
              <a:tblPr firstRow="1" firstCol="1" bandRow="1">
                <a:tableStyleId>{EB344D84-9AFB-497E-A393-DC336BA19D2E}</a:tableStyleId>
              </a:tblPr>
              <a:tblGrid>
                <a:gridCol w="2725165"/>
                <a:gridCol w="2725985"/>
                <a:gridCol w="2725985"/>
              </a:tblGrid>
              <a:tr h="0">
                <a:tc>
                  <a:txBody>
                    <a:bodyPr/>
                    <a:lstStyle/>
                    <a:p>
                      <a:pPr algn="just">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Groups of units</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just">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Units</a:t>
                      </a:r>
                      <a:endParaRPr lang="sl-SI" sz="14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just">
                        <a:spcAft>
                          <a:spcPts val="0"/>
                        </a:spcAft>
                        <a:tabLst>
                          <a:tab pos="540385" algn="l"/>
                          <a:tab pos="1692275" algn="l"/>
                        </a:tabLst>
                      </a:pPr>
                      <a:r>
                        <a:rPr lang="en-GB" sz="1400" dirty="0" smtClean="0">
                          <a:solidFill>
                            <a:sysClr val="windowText" lastClr="000000"/>
                          </a:solidFill>
                          <a:effectLst/>
                          <a:latin typeface="Calibri" panose="020F0502020204030204" pitchFamily="34" charset="0"/>
                          <a:cs typeface="Calibri" panose="020F0502020204030204" pitchFamily="34" charset="0"/>
                        </a:rPr>
                        <a:t>Process</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336416">
                <a:tc>
                  <a:txBody>
                    <a:bodyPr/>
                    <a:lstStyle/>
                    <a:p>
                      <a:pPr algn="l">
                        <a:spcAft>
                          <a:spcPts val="0"/>
                        </a:spcAft>
                        <a:tabLst>
                          <a:tab pos="540385" algn="l"/>
                          <a:tab pos="1692275" algn="l"/>
                        </a:tabLst>
                      </a:pPr>
                      <a:r>
                        <a:rPr lang="en-GB" sz="1400" dirty="0" smtClean="0">
                          <a:solidFill>
                            <a:sysClr val="windowText" lastClr="000000"/>
                          </a:solidFill>
                          <a:effectLst/>
                          <a:latin typeface="Calibri" panose="020F0502020204030204" pitchFamily="34" charset="0"/>
                          <a:cs typeface="Calibri" panose="020F0502020204030204" pitchFamily="34" charset="0"/>
                        </a:rPr>
                        <a:t>P</a:t>
                      </a:r>
                      <a:r>
                        <a:rPr lang="sl-SI" sz="1400" dirty="0" err="1" smtClean="0">
                          <a:solidFill>
                            <a:sysClr val="windowText" lastClr="000000"/>
                          </a:solidFill>
                          <a:effectLst/>
                          <a:latin typeface="Calibri" panose="020F0502020204030204" pitchFamily="34" charset="0"/>
                          <a:cs typeface="Calibri" panose="020F0502020204030204" pitchFamily="34" charset="0"/>
                        </a:rPr>
                        <a:t>rimary</a:t>
                      </a:r>
                      <a:r>
                        <a:rPr lang="sl-SI" sz="1400" baseline="0" dirty="0" smtClean="0">
                          <a:solidFill>
                            <a:sysClr val="windowText" lastClr="000000"/>
                          </a:solidFill>
                          <a:effectLst/>
                          <a:latin typeface="Calibri" panose="020F0502020204030204" pitchFamily="34" charset="0"/>
                          <a:cs typeface="Calibri" panose="020F0502020204030204" pitchFamily="34" charset="0"/>
                        </a:rPr>
                        <a:t> </a:t>
                      </a:r>
                      <a:r>
                        <a:rPr lang="en-GB" sz="1400" dirty="0" smtClean="0">
                          <a:solidFill>
                            <a:sysClr val="windowText" lastClr="000000"/>
                          </a:solidFill>
                          <a:effectLst/>
                          <a:latin typeface="Calibri" panose="020F0502020204030204" pitchFamily="34" charset="0"/>
                          <a:cs typeface="Calibri" panose="020F0502020204030204" pitchFamily="34" charset="0"/>
                        </a:rPr>
                        <a:t>treatment wastewater</a:t>
                      </a:r>
                      <a:endParaRPr lang="sl-SI" sz="1400" dirty="0" smtClean="0">
                        <a:solidFill>
                          <a:sysClr val="windowText" lastClr="000000"/>
                        </a:solidFill>
                        <a:effectLst/>
                        <a:latin typeface="Calibri" panose="020F050202020403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US" sz="1400">
                          <a:solidFill>
                            <a:srgbClr val="000000"/>
                          </a:solidFill>
                          <a:effectLst/>
                          <a:latin typeface="Calibri" panose="020F0502020204030204" pitchFamily="34" charset="0"/>
                          <a:ea typeface="Arial"/>
                          <a:cs typeface="Calibri" panose="020F0502020204030204" pitchFamily="34" charset="0"/>
                        </a:rPr>
                        <a:t>Automatic coarse screens and grit removal, Imhoff tank</a:t>
                      </a:r>
                      <a:endParaRPr lang="sl-SI" sz="1400">
                        <a:solidFill>
                          <a:srgbClr val="000000"/>
                        </a:solidFill>
                        <a:effectLst/>
                        <a:latin typeface="Calibri" panose="020F0502020204030204" pitchFamily="34" charset="0"/>
                        <a:ea typeface="Arial"/>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US" sz="1400">
                          <a:solidFill>
                            <a:srgbClr val="000000"/>
                          </a:solidFill>
                          <a:effectLst/>
                          <a:latin typeface="Calibri" panose="020F0502020204030204" pitchFamily="34" charset="0"/>
                          <a:ea typeface="Arial"/>
                          <a:cs typeface="Calibri" panose="020F0502020204030204" pitchFamily="34" charset="0"/>
                        </a:rPr>
                        <a:t>Mechanical treatment</a:t>
                      </a:r>
                      <a:endParaRPr lang="sl-SI" sz="1400">
                        <a:solidFill>
                          <a:srgbClr val="000000"/>
                        </a:solidFill>
                        <a:effectLst/>
                        <a:latin typeface="Calibri" panose="020F0502020204030204" pitchFamily="34" charset="0"/>
                        <a:ea typeface="Arial"/>
                        <a:cs typeface="Calibri" panose="020F0502020204030204" pitchFamily="34" charset="0"/>
                      </a:endParaRPr>
                    </a:p>
                    <a:p>
                      <a:pPr>
                        <a:spcAft>
                          <a:spcPts val="0"/>
                        </a:spcAft>
                        <a:tabLst>
                          <a:tab pos="540385" algn="l"/>
                          <a:tab pos="1692275" algn="l"/>
                        </a:tabLst>
                      </a:pPr>
                      <a:r>
                        <a:rPr lang="en-US" sz="1400">
                          <a:solidFill>
                            <a:srgbClr val="000000"/>
                          </a:solidFill>
                          <a:effectLst/>
                          <a:latin typeface="Calibri" panose="020F0502020204030204" pitchFamily="34" charset="0"/>
                          <a:ea typeface="Arial"/>
                          <a:cs typeface="Calibri" panose="020F0502020204030204" pitchFamily="34" charset="0"/>
                        </a:rPr>
                        <a:t>Anaerobic stabilization of sludge</a:t>
                      </a:r>
                      <a:endParaRPr lang="sl-SI" sz="1400">
                        <a:solidFill>
                          <a:srgbClr val="000000"/>
                        </a:solidFill>
                        <a:effectLst/>
                        <a:latin typeface="Calibri" panose="020F0502020204030204" pitchFamily="34" charset="0"/>
                        <a:ea typeface="Arial"/>
                        <a:cs typeface="Calibri" panose="020F0502020204030204" pitchFamily="34" charset="0"/>
                      </a:endParaRPr>
                    </a:p>
                    <a:p>
                      <a:pPr>
                        <a:spcAft>
                          <a:spcPts val="0"/>
                        </a:spcAft>
                        <a:tabLst>
                          <a:tab pos="540385" algn="l"/>
                          <a:tab pos="1692275" algn="l"/>
                        </a:tabLst>
                      </a:pPr>
                      <a:r>
                        <a:rPr lang="en-US" sz="1400">
                          <a:solidFill>
                            <a:srgbClr val="000000"/>
                          </a:solidFill>
                          <a:effectLst/>
                          <a:latin typeface="Calibri" panose="020F0502020204030204" pitchFamily="34" charset="0"/>
                          <a:ea typeface="Arial"/>
                          <a:cs typeface="Calibri" panose="020F0502020204030204" pitchFamily="34" charset="0"/>
                        </a:rPr>
                        <a:t>Water/sludge separation</a:t>
                      </a:r>
                      <a:endParaRPr lang="sl-SI" sz="1400">
                        <a:solidFill>
                          <a:srgbClr val="000000"/>
                        </a:solidFill>
                        <a:effectLst/>
                        <a:latin typeface="Calibri" panose="020F0502020204030204" pitchFamily="34" charset="0"/>
                        <a:ea typeface="Arial"/>
                        <a:cs typeface="Calibri" panose="020F0502020204030204" pitchFamily="34" charset="0"/>
                      </a:endParaRPr>
                    </a:p>
                  </a:txBody>
                  <a:tcPr marL="68580" marR="68580" marT="0" marB="0" anchor="ctr"/>
                </a:tc>
              </a:tr>
              <a:tr h="648072">
                <a:tc>
                  <a:txBody>
                    <a:bodyPr/>
                    <a:lstStyle/>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Wastewater </a:t>
                      </a:r>
                      <a:r>
                        <a:rPr lang="en-GB" sz="1400" dirty="0" err="1" smtClean="0">
                          <a:solidFill>
                            <a:sysClr val="windowText" lastClr="000000"/>
                          </a:solidFill>
                          <a:effectLst/>
                          <a:latin typeface="Calibri" panose="020F0502020204030204" pitchFamily="34" charset="0"/>
                          <a:cs typeface="Calibri" panose="020F0502020204030204" pitchFamily="34" charset="0"/>
                        </a:rPr>
                        <a:t>treatmen</a:t>
                      </a:r>
                      <a:r>
                        <a:rPr lang="sl-SI" sz="1400" dirty="0" smtClean="0">
                          <a:solidFill>
                            <a:sysClr val="windowText" lastClr="000000"/>
                          </a:solidFill>
                          <a:effectLst/>
                          <a:latin typeface="Calibri" panose="020F0502020204030204" pitchFamily="34" charset="0"/>
                          <a:cs typeface="Calibri" panose="020F0502020204030204" pitchFamily="34" charset="0"/>
                        </a:rPr>
                        <a:t>t</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US" sz="1400" dirty="0">
                          <a:solidFill>
                            <a:srgbClr val="000000"/>
                          </a:solidFill>
                          <a:effectLst/>
                          <a:latin typeface="Calibri" panose="020F0502020204030204" pitchFamily="34" charset="0"/>
                          <a:ea typeface="Arial"/>
                          <a:cs typeface="Calibri" panose="020F0502020204030204" pitchFamily="34" charset="0"/>
                        </a:rPr>
                        <a:t>Constructed wetland (5 beds)</a:t>
                      </a:r>
                      <a:endParaRPr lang="sl-SI" sz="14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US" sz="1400" dirty="0">
                          <a:solidFill>
                            <a:srgbClr val="000000"/>
                          </a:solidFill>
                          <a:effectLst/>
                          <a:latin typeface="Calibri" panose="020F0502020204030204" pitchFamily="34" charset="0"/>
                          <a:ea typeface="Arial"/>
                          <a:cs typeface="Calibri" panose="020F0502020204030204" pitchFamily="34" charset="0"/>
                        </a:rPr>
                        <a:t>Biological </a:t>
                      </a:r>
                      <a:r>
                        <a:rPr lang="en-US" sz="1400" dirty="0" smtClean="0">
                          <a:solidFill>
                            <a:srgbClr val="000000"/>
                          </a:solidFill>
                          <a:effectLst/>
                          <a:latin typeface="Calibri" panose="020F0502020204030204" pitchFamily="34" charset="0"/>
                          <a:ea typeface="Arial"/>
                          <a:cs typeface="Calibri" panose="020F0502020204030204" pitchFamily="34" charset="0"/>
                        </a:rPr>
                        <a:t>nitrification </a:t>
                      </a:r>
                      <a:r>
                        <a:rPr lang="sl-SI" sz="1400" dirty="0" err="1" smtClean="0">
                          <a:solidFill>
                            <a:srgbClr val="000000"/>
                          </a:solidFill>
                          <a:effectLst/>
                          <a:latin typeface="Calibri" panose="020F0502020204030204" pitchFamily="34" charset="0"/>
                          <a:ea typeface="Arial"/>
                          <a:cs typeface="Calibri" panose="020F0502020204030204" pitchFamily="34" charset="0"/>
                        </a:rPr>
                        <a:t>and</a:t>
                      </a:r>
                      <a:r>
                        <a:rPr lang="en-US" sz="1400" dirty="0" smtClean="0">
                          <a:solidFill>
                            <a:srgbClr val="000000"/>
                          </a:solidFill>
                          <a:effectLst/>
                          <a:latin typeface="Calibri" panose="020F0502020204030204" pitchFamily="34" charset="0"/>
                          <a:ea typeface="Arial"/>
                          <a:cs typeface="Calibri" panose="020F0502020204030204" pitchFamily="34" charset="0"/>
                        </a:rPr>
                        <a:t> </a:t>
                      </a:r>
                      <a:r>
                        <a:rPr lang="en-US" sz="1400" dirty="0">
                          <a:solidFill>
                            <a:srgbClr val="000000"/>
                          </a:solidFill>
                          <a:effectLst/>
                          <a:latin typeface="Calibri" panose="020F0502020204030204" pitchFamily="34" charset="0"/>
                          <a:ea typeface="Arial"/>
                          <a:cs typeface="Calibri" panose="020F0502020204030204" pitchFamily="34" charset="0"/>
                        </a:rPr>
                        <a:t>denitrification</a:t>
                      </a:r>
                      <a:endParaRPr lang="sl-SI" sz="14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nchor="ctr"/>
                </a:tc>
              </a:tr>
              <a:tr h="0">
                <a:tc>
                  <a:txBody>
                    <a:bodyPr/>
                    <a:lstStyle/>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Sludge </a:t>
                      </a:r>
                      <a:r>
                        <a:rPr lang="en-GB" sz="1400" dirty="0" smtClean="0">
                          <a:solidFill>
                            <a:sysClr val="windowText" lastClr="000000"/>
                          </a:solidFill>
                          <a:effectLst/>
                          <a:latin typeface="Calibri" panose="020F0502020204030204" pitchFamily="34" charset="0"/>
                          <a:cs typeface="Calibri" panose="020F0502020204030204" pitchFamily="34" charset="0"/>
                        </a:rPr>
                        <a:t>treatment</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US" sz="1400" dirty="0">
                          <a:solidFill>
                            <a:srgbClr val="000000"/>
                          </a:solidFill>
                          <a:effectLst/>
                          <a:latin typeface="Calibri" panose="020F0502020204030204" pitchFamily="34" charset="0"/>
                          <a:ea typeface="Arial"/>
                          <a:cs typeface="Calibri" panose="020F0502020204030204" pitchFamily="34" charset="0"/>
                        </a:rPr>
                        <a:t>Reed bed</a:t>
                      </a:r>
                      <a:endParaRPr lang="sl-SI" sz="14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US" sz="1400" dirty="0">
                          <a:solidFill>
                            <a:srgbClr val="000000"/>
                          </a:solidFill>
                          <a:effectLst/>
                          <a:latin typeface="Calibri" panose="020F0502020204030204" pitchFamily="34" charset="0"/>
                          <a:ea typeface="Arial"/>
                          <a:cs typeface="Calibri" panose="020F0502020204030204" pitchFamily="34" charset="0"/>
                        </a:rPr>
                        <a:t>Sludge dewatering, mineralization and stabilization</a:t>
                      </a:r>
                      <a:endParaRPr lang="sl-SI" sz="14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nchor="ctr"/>
                </a:tc>
              </a:tr>
            </a:tbl>
          </a:graphicData>
        </a:graphic>
      </p:graphicFrame>
      <p:sp>
        <p:nvSpPr>
          <p:cNvPr id="4" name="Rectangle 3"/>
          <p:cNvSpPr/>
          <p:nvPr/>
        </p:nvSpPr>
        <p:spPr>
          <a:xfrm>
            <a:off x="4499992" y="6486229"/>
            <a:ext cx="1083951" cy="215444"/>
          </a:xfrm>
          <a:prstGeom prst="rect">
            <a:avLst/>
          </a:prstGeom>
        </p:spPr>
        <p:txBody>
          <a:bodyPr wrap="none">
            <a:spAutoFit/>
          </a:bodyPr>
          <a:lstStyle/>
          <a:p>
            <a:pPr algn="r" eaLnBrk="0" fontAlgn="base" hangingPunct="0">
              <a:spcBef>
                <a:spcPct val="0"/>
              </a:spcBef>
              <a:spcAft>
                <a:spcPct val="0"/>
              </a:spcAft>
            </a:pPr>
            <a:r>
              <a:rPr lang="sl-SI" sz="800" dirty="0">
                <a:solidFill>
                  <a:srgbClr val="000000"/>
                </a:solidFill>
                <a:latin typeface="Calibri" panose="020F0502020204030204" pitchFamily="34" charset="0"/>
                <a:cs typeface="Calibri" panose="020F0502020204030204" pitchFamily="34" charset="0"/>
              </a:rPr>
              <a:t>(</a:t>
            </a:r>
            <a:r>
              <a:rPr lang="sl-SI" sz="800" dirty="0" err="1">
                <a:solidFill>
                  <a:srgbClr val="000000"/>
                </a:solidFill>
                <a:latin typeface="Calibri" panose="020F0502020204030204" pitchFamily="34" charset="0"/>
                <a:cs typeface="Calibri" panose="020F0502020204030204" pitchFamily="34" charset="0"/>
              </a:rPr>
              <a:t>Source</a:t>
            </a:r>
            <a:r>
              <a:rPr lang="sl-SI" sz="800" dirty="0">
                <a:solidFill>
                  <a:srgbClr val="000000"/>
                </a:solidFill>
                <a:latin typeface="Calibri" panose="020F0502020204030204" pitchFamily="34" charset="0"/>
                <a:cs typeface="Calibri" panose="020F0502020204030204" pitchFamily="34" charset="0"/>
              </a:rPr>
              <a:t>: </a:t>
            </a:r>
            <a:r>
              <a:rPr lang="sl-SI" sz="800" dirty="0" err="1" smtClean="0">
                <a:solidFill>
                  <a:srgbClr val="000000"/>
                </a:solidFill>
                <a:latin typeface="Calibri" panose="020F0502020204030204" pitchFamily="34" charset="0"/>
                <a:cs typeface="Calibri" panose="020F0502020204030204" pitchFamily="34" charset="0"/>
              </a:rPr>
              <a:t>Limnos</a:t>
            </a:r>
            <a:r>
              <a:rPr lang="sl-SI" sz="800" dirty="0" smtClean="0">
                <a:solidFill>
                  <a:srgbClr val="000000"/>
                </a:solidFill>
                <a:latin typeface="Calibri" panose="020F0502020204030204" pitchFamily="34" charset="0"/>
                <a:cs typeface="Calibri" panose="020F0502020204030204" pitchFamily="34" charset="0"/>
              </a:rPr>
              <a:t> </a:t>
            </a:r>
            <a:r>
              <a:rPr lang="sl-SI" sz="800" dirty="0" err="1" smtClean="0">
                <a:solidFill>
                  <a:srgbClr val="000000"/>
                </a:solidFill>
                <a:latin typeface="Calibri" panose="020F0502020204030204" pitchFamily="34" charset="0"/>
                <a:cs typeface="Calibri" panose="020F0502020204030204" pitchFamily="34" charset="0"/>
              </a:rPr>
              <a:t>Ltd</a:t>
            </a:r>
            <a:r>
              <a:rPr lang="sl-SI" sz="800" dirty="0" smtClean="0">
                <a:solidFill>
                  <a:srgbClr val="000000"/>
                </a:solidFill>
                <a:latin typeface="Calibri" panose="020F0502020204030204" pitchFamily="34" charset="0"/>
                <a:cs typeface="Calibri" panose="020F0502020204030204" pitchFamily="34" charset="0"/>
              </a:rPr>
              <a:t>.)</a:t>
            </a:r>
            <a:endParaRPr lang="sl-SI" sz="800" dirty="0">
              <a:solidFill>
                <a:srgbClr val="00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3126823"/>
            <a:ext cx="5616624" cy="3159351"/>
          </a:xfrm>
          <a:prstGeom prst="rect">
            <a:avLst/>
          </a:prstGeom>
        </p:spPr>
      </p:pic>
      <p:sp>
        <p:nvSpPr>
          <p:cNvPr id="6" name="TextBox 5"/>
          <p:cNvSpPr txBox="1"/>
          <p:nvPr/>
        </p:nvSpPr>
        <p:spPr>
          <a:xfrm>
            <a:off x="4716016" y="3229577"/>
            <a:ext cx="1459833" cy="523220"/>
          </a:xfrm>
          <a:prstGeom prst="rect">
            <a:avLst/>
          </a:prstGeom>
          <a:noFill/>
        </p:spPr>
        <p:txBody>
          <a:bodyPr wrap="square" rtlCol="0">
            <a:spAutoFit/>
          </a:bodyPr>
          <a:lstStyle/>
          <a:p>
            <a:r>
              <a:rPr lang="sl-SI" sz="1400" b="1" dirty="0" err="1" smtClean="0"/>
              <a:t>Sludge</a:t>
            </a:r>
            <a:r>
              <a:rPr lang="sl-SI" sz="1400" b="1" dirty="0" smtClean="0"/>
              <a:t> </a:t>
            </a:r>
            <a:r>
              <a:rPr lang="sl-SI" sz="1400" b="1" dirty="0" err="1" smtClean="0"/>
              <a:t>drying</a:t>
            </a:r>
            <a:r>
              <a:rPr lang="sl-SI" sz="1400" b="1" dirty="0" smtClean="0"/>
              <a:t> </a:t>
            </a:r>
            <a:r>
              <a:rPr lang="sl-SI" sz="1400" b="1" dirty="0" err="1" smtClean="0"/>
              <a:t>reed</a:t>
            </a:r>
            <a:r>
              <a:rPr lang="sl-SI" sz="1400" b="1" dirty="0" smtClean="0"/>
              <a:t> bed</a:t>
            </a:r>
            <a:endParaRPr lang="en-US" sz="1400" b="1" dirty="0"/>
          </a:p>
        </p:txBody>
      </p:sp>
      <p:sp>
        <p:nvSpPr>
          <p:cNvPr id="10" name="TextBox 9"/>
          <p:cNvSpPr txBox="1"/>
          <p:nvPr/>
        </p:nvSpPr>
        <p:spPr>
          <a:xfrm>
            <a:off x="5306834" y="4581128"/>
            <a:ext cx="1594013" cy="523220"/>
          </a:xfrm>
          <a:prstGeom prst="rect">
            <a:avLst/>
          </a:prstGeom>
          <a:noFill/>
        </p:spPr>
        <p:txBody>
          <a:bodyPr wrap="square" rtlCol="0">
            <a:spAutoFit/>
          </a:bodyPr>
          <a:lstStyle/>
          <a:p>
            <a:r>
              <a:rPr lang="sl-SI" sz="1400" b="1" dirty="0" err="1" smtClean="0">
                <a:solidFill>
                  <a:schemeClr val="tx2"/>
                </a:solidFill>
              </a:rPr>
              <a:t>Constructed</a:t>
            </a:r>
            <a:r>
              <a:rPr lang="sl-SI" sz="1400" b="1" dirty="0" smtClean="0">
                <a:solidFill>
                  <a:schemeClr val="tx2"/>
                </a:solidFill>
              </a:rPr>
              <a:t> </a:t>
            </a:r>
            <a:r>
              <a:rPr lang="sl-SI" sz="1400" b="1" dirty="0" err="1" smtClean="0">
                <a:solidFill>
                  <a:schemeClr val="tx2"/>
                </a:solidFill>
              </a:rPr>
              <a:t>wetland</a:t>
            </a:r>
            <a:endParaRPr lang="en-US" sz="1400" b="1" dirty="0">
              <a:solidFill>
                <a:schemeClr val="tx2"/>
              </a:solidFill>
            </a:endParaRPr>
          </a:p>
        </p:txBody>
      </p:sp>
    </p:spTree>
    <p:extLst>
      <p:ext uri="{BB962C8B-B14F-4D97-AF65-F5344CB8AC3E}">
        <p14:creationId xmlns:p14="http://schemas.microsoft.com/office/powerpoint/2010/main" val="1539008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Sludge</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drying</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reed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beds</a:t>
            </a:r>
            <a:r>
              <a:rPr lang="sl-SI" sz="2500" b="1" kern="0" dirty="0">
                <a:solidFill>
                  <a:srgbClr val="889A00"/>
                </a:solidFill>
                <a:latin typeface="Calibri" panose="020F0502020204030204" pitchFamily="34" charset="0"/>
                <a:cs typeface="Calibri" panose="020F0502020204030204" pitchFamily="34" charset="0"/>
              </a:rPr>
              <a:t> (RB) </a:t>
            </a:r>
            <a:r>
              <a:rPr lang="sl-SI" sz="2500" b="1" kern="0" dirty="0" err="1" smtClean="0">
                <a:solidFill>
                  <a:srgbClr val="889A00"/>
                </a:solidFill>
                <a:latin typeface="Calibri" panose="020F0502020204030204" pitchFamily="34" charset="0"/>
                <a:cs typeface="Calibri" panose="020F0502020204030204" pitchFamily="34" charset="0"/>
              </a:rPr>
              <a:t>Kastelir</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107504" y="961433"/>
            <a:ext cx="8587444" cy="923330"/>
          </a:xfrm>
          <a:prstGeom prst="rect">
            <a:avLst/>
          </a:prstGeom>
        </p:spPr>
        <p:txBody>
          <a:bodyPr wrap="square">
            <a:spAutoFit/>
          </a:bodyPr>
          <a:lstStyle/>
          <a:p>
            <a:r>
              <a:rPr lang="en-US" dirty="0"/>
              <a:t>Three beds were projected to be built, but only one bed has been constructed so far. The remaining two beds will be built later, once the load of the WWTP increases to the designed load and the first bed fills </a:t>
            </a:r>
            <a:r>
              <a:rPr lang="en-US" dirty="0" smtClean="0"/>
              <a:t>up</a:t>
            </a:r>
            <a:r>
              <a:rPr lang="sl-SI" dirty="0" smtClean="0"/>
              <a:t>.</a:t>
            </a:r>
            <a:endParaRPr lang="sl-SI" dirty="0"/>
          </a:p>
        </p:txBody>
      </p:sp>
      <p:sp>
        <p:nvSpPr>
          <p:cNvPr id="2" name="Rectangle 1"/>
          <p:cNvSpPr>
            <a:spLocks noChangeArrowheads="1"/>
          </p:cNvSpPr>
          <p:nvPr/>
        </p:nvSpPr>
        <p:spPr bwMode="auto">
          <a:xfrm>
            <a:off x="225943" y="3931417"/>
            <a:ext cx="367240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1692275" algn="l"/>
              </a:tabLst>
              <a:defRPr>
                <a:solidFill>
                  <a:schemeClr val="tx1"/>
                </a:solidFill>
                <a:latin typeface="Arial" panose="020B0604020202020204" pitchFamily="34" charset="0"/>
              </a:defRPr>
            </a:lvl1pPr>
            <a:lvl2pPr>
              <a:tabLst>
                <a:tab pos="1692275" algn="l"/>
              </a:tabLst>
              <a:defRPr>
                <a:solidFill>
                  <a:schemeClr val="tx1"/>
                </a:solidFill>
                <a:latin typeface="Arial" panose="020B0604020202020204" pitchFamily="34" charset="0"/>
              </a:defRPr>
            </a:lvl2pPr>
            <a:lvl3pPr>
              <a:tabLst>
                <a:tab pos="1692275" algn="l"/>
              </a:tabLst>
              <a:defRPr>
                <a:solidFill>
                  <a:schemeClr val="tx1"/>
                </a:solidFill>
                <a:latin typeface="Arial" panose="020B0604020202020204" pitchFamily="34" charset="0"/>
              </a:defRPr>
            </a:lvl3pPr>
            <a:lvl4pPr>
              <a:tabLst>
                <a:tab pos="1692275" algn="l"/>
              </a:tabLst>
              <a:defRPr>
                <a:solidFill>
                  <a:schemeClr val="tx1"/>
                </a:solidFill>
                <a:latin typeface="Arial" panose="020B0604020202020204" pitchFamily="34" charset="0"/>
              </a:defRPr>
            </a:lvl4pPr>
            <a:lvl5pPr>
              <a:tabLst>
                <a:tab pos="1692275" algn="l"/>
              </a:tabLst>
              <a:defRPr>
                <a:solidFill>
                  <a:schemeClr val="tx1"/>
                </a:solidFill>
                <a:latin typeface="Arial" panose="020B0604020202020204" pitchFamily="34" charset="0"/>
              </a:defRPr>
            </a:lvl5pPr>
            <a:lvl6pPr eaLnBrk="0" fontAlgn="base" hangingPunct="0">
              <a:spcBef>
                <a:spcPct val="0"/>
              </a:spcBef>
              <a:spcAft>
                <a:spcPct val="0"/>
              </a:spcAft>
              <a:tabLst>
                <a:tab pos="1692275" algn="l"/>
              </a:tabLst>
              <a:defRPr>
                <a:solidFill>
                  <a:schemeClr val="tx1"/>
                </a:solidFill>
                <a:latin typeface="Arial" panose="020B0604020202020204" pitchFamily="34" charset="0"/>
              </a:defRPr>
            </a:lvl6pPr>
            <a:lvl7pPr eaLnBrk="0" fontAlgn="base" hangingPunct="0">
              <a:spcBef>
                <a:spcPct val="0"/>
              </a:spcBef>
              <a:spcAft>
                <a:spcPct val="0"/>
              </a:spcAft>
              <a:tabLst>
                <a:tab pos="1692275" algn="l"/>
              </a:tabLst>
              <a:defRPr>
                <a:solidFill>
                  <a:schemeClr val="tx1"/>
                </a:solidFill>
                <a:latin typeface="Arial" panose="020B0604020202020204" pitchFamily="34" charset="0"/>
              </a:defRPr>
            </a:lvl7pPr>
            <a:lvl8pPr eaLnBrk="0" fontAlgn="base" hangingPunct="0">
              <a:spcBef>
                <a:spcPct val="0"/>
              </a:spcBef>
              <a:spcAft>
                <a:spcPct val="0"/>
              </a:spcAft>
              <a:tabLst>
                <a:tab pos="1692275" algn="l"/>
              </a:tabLst>
              <a:defRPr>
                <a:solidFill>
                  <a:schemeClr val="tx1"/>
                </a:solidFill>
                <a:latin typeface="Arial" panose="020B0604020202020204" pitchFamily="34" charset="0"/>
              </a:defRPr>
            </a:lvl8pPr>
            <a:lvl9pPr eaLnBrk="0" fontAlgn="base" hangingPunct="0">
              <a:spcBef>
                <a:spcPct val="0"/>
              </a:spcBef>
              <a:spcAft>
                <a:spcPct val="0"/>
              </a:spcAft>
              <a:tabLst>
                <a:tab pos="1692275" algn="l"/>
              </a:tabLst>
              <a:defRPr>
                <a:solidFill>
                  <a:schemeClr val="tx1"/>
                </a:solidFill>
                <a:latin typeface="Arial" panose="020B0604020202020204" pitchFamily="34" charset="0"/>
              </a:defRPr>
            </a:lvl9pPr>
          </a:lstStyle>
          <a:p>
            <a:pPr algn="just" eaLnBrk="0" fontAlgn="base" hangingPunct="0">
              <a:spcBef>
                <a:spcPct val="0"/>
              </a:spcBef>
              <a:spcAft>
                <a:spcPct val="0"/>
              </a:spcAft>
            </a:pPr>
            <a:r>
              <a:rPr lang="en-GB"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The system of RBs comprises</a:t>
            </a:r>
            <a:r>
              <a:rPr lang="sl-SI"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altLang="sl-SI" sz="1600" dirty="0" smtClean="0">
              <a:solidFill>
                <a:srgbClr val="000000"/>
              </a:solidFill>
              <a:latin typeface="Calibri" panose="020F0502020204030204" pitchFamily="34" charset="0"/>
              <a:cs typeface="Calibri" panose="020F0502020204030204" pitchFamily="34" charset="0"/>
            </a:endParaRPr>
          </a:p>
          <a:p>
            <a:pPr marL="285750" indent="-285750" algn="just" eaLnBrk="0" fontAlgn="base" hangingPunct="0">
              <a:spcBef>
                <a:spcPct val="0"/>
              </a:spcBef>
              <a:spcAft>
                <a:spcPct val="0"/>
              </a:spcAft>
              <a:buFont typeface="Wingdings" panose="05000000000000000000" pitchFamily="2" charset="2"/>
              <a:buChar char="Ø"/>
            </a:pPr>
            <a:r>
              <a:rPr lang="en-GB"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a sludge </a:t>
            </a: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mixing</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tank;</a:t>
            </a:r>
            <a:endParaRPr lang="sl-SI" altLang="sl-SI" sz="1600" dirty="0" smtClean="0">
              <a:solidFill>
                <a:srgbClr val="889A00"/>
              </a:solidFill>
              <a:latin typeface="Calibri" panose="020F0502020204030204" pitchFamily="34" charset="0"/>
              <a:ea typeface="Arial" panose="020B0604020202020204" pitchFamily="34" charset="0"/>
              <a:cs typeface="Calibri" panose="020F0502020204030204" pitchFamily="34" charset="0"/>
            </a:endParaRPr>
          </a:p>
          <a:p>
            <a:pPr marL="285750" indent="-285750" algn="just" eaLnBrk="0" fontAlgn="base" hangingPunct="0">
              <a:spcBef>
                <a:spcPct val="0"/>
              </a:spcBef>
              <a:spcAft>
                <a:spcPct val="0"/>
              </a:spcAft>
              <a:buFont typeface="Wingdings" panose="05000000000000000000" pitchFamily="2" charset="2"/>
              <a:buChar char="Ø"/>
            </a:pP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pumping</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station</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en-GB"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for </a:t>
            </a:r>
            <a:r>
              <a:rPr lang="sl-SI" alt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sludge</a:t>
            </a:r>
            <a:r>
              <a:rPr lang="sl-SI"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alt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distribution</a:t>
            </a:r>
            <a:r>
              <a:rPr lang="sl-SI"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alt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onto</a:t>
            </a:r>
            <a:r>
              <a:rPr lang="sl-SI"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alt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reed</a:t>
            </a:r>
            <a:r>
              <a:rPr lang="sl-SI"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bed</a:t>
            </a:r>
            <a:r>
              <a:rPr lang="en-GB"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altLang="sl-SI" sz="1600" dirty="0" smtClean="0">
              <a:solidFill>
                <a:srgbClr val="000000"/>
              </a:solidFill>
              <a:latin typeface="Calibri" panose="020F0502020204030204" pitchFamily="34" charset="0"/>
              <a:cs typeface="Calibri" panose="020F0502020204030204" pitchFamily="34" charset="0"/>
            </a:endParaRPr>
          </a:p>
          <a:p>
            <a:pPr marL="285750" indent="-285750" algn="just" eaLnBrk="0" fontAlgn="base" hangingPunct="0">
              <a:spcBef>
                <a:spcPct val="0"/>
              </a:spcBef>
              <a:spcAft>
                <a:spcPct val="0"/>
              </a:spcAft>
              <a:buFont typeface="Wingdings" panose="05000000000000000000" pitchFamily="2" charset="2"/>
              <a:buChar char="Ø"/>
            </a:pP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sludge</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drying</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reed</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bed </a:t>
            </a:r>
            <a:r>
              <a:rPr lang="en-GB"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with a surface area of </a:t>
            </a:r>
            <a:r>
              <a:rPr lang="sl-SI"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240</a:t>
            </a:r>
            <a:r>
              <a:rPr lang="en-GB"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m</a:t>
            </a:r>
            <a:r>
              <a:rPr lang="sl-SI"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2</a:t>
            </a:r>
            <a:r>
              <a:rPr lang="en-GB"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each;</a:t>
            </a:r>
            <a:endParaRPr lang="sl-SI" altLang="sl-SI" sz="1600" dirty="0" smtClean="0">
              <a:solidFill>
                <a:srgbClr val="000000"/>
              </a:solidFill>
              <a:latin typeface="Calibri" panose="020F0502020204030204" pitchFamily="34" charset="0"/>
              <a:cs typeface="Calibri" panose="020F0502020204030204" pitchFamily="34" charset="0"/>
            </a:endParaRPr>
          </a:p>
          <a:p>
            <a:pPr marL="285750" indent="-285750" algn="just" eaLnBrk="0" fontAlgn="base" hangingPunct="0">
              <a:spcBef>
                <a:spcPct val="0"/>
              </a:spcBef>
              <a:spcAft>
                <a:spcPct val="0"/>
              </a:spcAft>
              <a:buFont typeface="Wingdings" panose="05000000000000000000" pitchFamily="2" charset="2"/>
              <a:buChar char="Ø"/>
            </a:pP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drained</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alt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water</a:t>
            </a:r>
            <a:r>
              <a:rPr lang="sl-SI"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en-GB" alt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pumping station</a:t>
            </a:r>
            <a:r>
              <a:rPr lang="en-GB" altLang="sl-SI" sz="1600"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en-GB" alt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to return drained water from RB back to WWTP. </a:t>
            </a:r>
            <a:endParaRPr lang="en-GB" altLang="sl-SI" sz="1600" dirty="0" smtClean="0">
              <a:solidFill>
                <a:srgbClr val="000000"/>
              </a:solidFill>
              <a:latin typeface="Calibri" panose="020F0502020204030204" pitchFamily="34" charset="0"/>
              <a:cs typeface="Calibri" panose="020F0502020204030204" pitchFamily="34" charset="0"/>
            </a:endParaRPr>
          </a:p>
        </p:txBody>
      </p:sp>
      <p:sp>
        <p:nvSpPr>
          <p:cNvPr id="4" name="Rectangle 3"/>
          <p:cNvSpPr/>
          <p:nvPr/>
        </p:nvSpPr>
        <p:spPr>
          <a:xfrm>
            <a:off x="4401226" y="6085852"/>
            <a:ext cx="4941496" cy="307777"/>
          </a:xfrm>
          <a:prstGeom prst="rect">
            <a:avLst/>
          </a:prstGeom>
        </p:spPr>
        <p:txBody>
          <a:bodyPr wrap="square">
            <a:spAutoFit/>
          </a:bodyPr>
          <a:lstStyle/>
          <a:p>
            <a:pPr eaLnBrk="0" fontAlgn="base" hangingPunct="0">
              <a:spcBef>
                <a:spcPct val="0"/>
              </a:spcBef>
              <a:spcAft>
                <a:spcPct val="0"/>
              </a:spcAft>
            </a:pPr>
            <a:r>
              <a:rPr lang="en-GB" sz="1400" dirty="0">
                <a:solidFill>
                  <a:srgbClr val="000000"/>
                </a:solidFill>
                <a:latin typeface="Calibri" panose="020F0502020204030204" pitchFamily="34" charset="0"/>
                <a:ea typeface="Arial" panose="020B0604020202020204" pitchFamily="34" charset="0"/>
              </a:rPr>
              <a:t>Flowchart diagram of operating sludge treatment in </a:t>
            </a:r>
            <a:r>
              <a:rPr lang="sl-SI" sz="1400" dirty="0" err="1" smtClean="0">
                <a:solidFill>
                  <a:srgbClr val="000000"/>
                </a:solidFill>
                <a:latin typeface="Calibri" panose="020F0502020204030204" pitchFamily="34" charset="0"/>
                <a:ea typeface="Arial" panose="020B0604020202020204" pitchFamily="34" charset="0"/>
              </a:rPr>
              <a:t>Kastelir</a:t>
            </a:r>
            <a:endParaRPr lang="en-US" sz="1400" dirty="0">
              <a:solidFill>
                <a:srgbClr val="0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15830084"/>
              </p:ext>
            </p:extLst>
          </p:nvPr>
        </p:nvGraphicFramePr>
        <p:xfrm>
          <a:off x="219660" y="2607571"/>
          <a:ext cx="3678691" cy="981456"/>
        </p:xfrm>
        <a:graphic>
          <a:graphicData uri="http://schemas.openxmlformats.org/drawingml/2006/table">
            <a:tbl>
              <a:tblPr firstRow="1" firstCol="1" bandRow="1">
                <a:tableStyleId>{2D5ABB26-0587-4C30-8999-92F81FD0307C}</a:tableStyleId>
              </a:tblPr>
              <a:tblGrid>
                <a:gridCol w="882510"/>
                <a:gridCol w="886273"/>
                <a:gridCol w="884391"/>
                <a:gridCol w="1025517"/>
              </a:tblGrid>
              <a:tr h="324036">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Reed bed</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Width</a:t>
                      </a:r>
                      <a:endParaRPr lang="sl-SI" sz="1200" dirty="0">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[m]</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 Length</a:t>
                      </a:r>
                      <a:endParaRPr lang="sl-SI" sz="1200" dirty="0">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 [m]</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Area</a:t>
                      </a:r>
                      <a:endParaRPr lang="sl-SI" sz="1200" dirty="0">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[m</a:t>
                      </a:r>
                      <a:r>
                        <a:rPr lang="en-GB" sz="1100" baseline="30000" dirty="0">
                          <a:effectLst/>
                          <a:latin typeface="Calibri" panose="020F0502020204030204" pitchFamily="34" charset="0"/>
                          <a:cs typeface="Calibri" panose="020F0502020204030204" pitchFamily="34" charset="0"/>
                        </a:rPr>
                        <a:t>2</a:t>
                      </a:r>
                      <a:r>
                        <a:rPr lang="en-GB" sz="1100" dirty="0">
                          <a:effectLst/>
                          <a:latin typeface="Calibri" panose="020F0502020204030204" pitchFamily="34" charset="0"/>
                          <a:cs typeface="Calibri" panose="020F0502020204030204" pitchFamily="34" charset="0"/>
                        </a:rPr>
                        <a:t>]</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r>
              <a:tr h="154828">
                <a:tc>
                  <a:txBody>
                    <a:bodyPr/>
                    <a:lstStyle/>
                    <a:p>
                      <a:pPr>
                        <a:lnSpc>
                          <a:spcPct val="115000"/>
                        </a:lnSpc>
                        <a:spcAft>
                          <a:spcPts val="0"/>
                        </a:spcAft>
                        <a:tabLst>
                          <a:tab pos="540385" algn="l"/>
                        </a:tabLst>
                      </a:pPr>
                      <a:r>
                        <a:rPr lang="en-GB" sz="1100" dirty="0" smtClean="0">
                          <a:effectLst/>
                          <a:latin typeface="Calibri" panose="020F0502020204030204" pitchFamily="34" charset="0"/>
                          <a:cs typeface="Calibri" panose="020F0502020204030204" pitchFamily="34" charset="0"/>
                        </a:rPr>
                        <a:t>RB </a:t>
                      </a:r>
                      <a:r>
                        <a:rPr lang="en-GB" sz="1100" dirty="0">
                          <a:effectLst/>
                          <a:latin typeface="Calibri" panose="020F0502020204030204" pitchFamily="34" charset="0"/>
                          <a:cs typeface="Calibri" panose="020F0502020204030204" pitchFamily="34" charset="0"/>
                        </a:rPr>
                        <a:t>1</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dirty="0" smtClean="0">
                          <a:effectLst/>
                          <a:latin typeface="Calibri" panose="020F0502020204030204" pitchFamily="34" charset="0"/>
                          <a:cs typeface="Calibri" panose="020F0502020204030204" pitchFamily="34" charset="0"/>
                        </a:rPr>
                        <a:t>1</a:t>
                      </a:r>
                      <a:r>
                        <a:rPr lang="sl-SI" sz="1100" dirty="0" smtClean="0">
                          <a:effectLst/>
                          <a:latin typeface="Calibri" panose="020F0502020204030204" pitchFamily="34" charset="0"/>
                          <a:cs typeface="Calibri" panose="020F0502020204030204" pitchFamily="34" charset="0"/>
                        </a:rPr>
                        <a:t>2</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sl-SI" sz="1100" dirty="0" smtClean="0">
                          <a:solidFill>
                            <a:schemeClr val="tx1"/>
                          </a:solidFill>
                          <a:effectLst/>
                          <a:latin typeface="Calibri" panose="020F0502020204030204" pitchFamily="34" charset="0"/>
                          <a:ea typeface="+mn-ea"/>
                          <a:cs typeface="Calibri" panose="020F0502020204030204" pitchFamily="34" charset="0"/>
                        </a:rPr>
                        <a:t>20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sl-SI" sz="1100" dirty="0" smtClean="0">
                          <a:solidFill>
                            <a:schemeClr val="tx1"/>
                          </a:solidFill>
                          <a:effectLst/>
                          <a:latin typeface="Calibri" panose="020F0502020204030204" pitchFamily="34" charset="0"/>
                          <a:ea typeface="+mn-ea"/>
                          <a:cs typeface="Calibri" panose="020F0502020204030204" pitchFamily="34" charset="0"/>
                        </a:rPr>
                        <a:t>240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828">
                <a:tc>
                  <a:txBody>
                    <a:bodyPr/>
                    <a:lstStyle/>
                    <a:p>
                      <a:pPr>
                        <a:lnSpc>
                          <a:spcPct val="115000"/>
                        </a:lnSpc>
                        <a:spcAft>
                          <a:spcPts val="0"/>
                        </a:spcAft>
                        <a:tabLst>
                          <a:tab pos="540385" algn="l"/>
                        </a:tabLst>
                      </a:pPr>
                      <a:r>
                        <a:rPr lang="en-GB" sz="1100" dirty="0" smtClean="0">
                          <a:effectLst/>
                          <a:latin typeface="Calibri" panose="020F0502020204030204" pitchFamily="34" charset="0"/>
                          <a:cs typeface="Calibri" panose="020F0502020204030204" pitchFamily="34" charset="0"/>
                        </a:rPr>
                        <a:t>RB </a:t>
                      </a:r>
                      <a:r>
                        <a:rPr lang="en-GB" sz="1100" dirty="0">
                          <a:effectLst/>
                          <a:latin typeface="Calibri" panose="020F0502020204030204" pitchFamily="34" charset="0"/>
                          <a:cs typeface="Calibri" panose="020F0502020204030204" pitchFamily="34" charset="0"/>
                        </a:rPr>
                        <a:t>2</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dirty="0" smtClean="0">
                          <a:effectLst/>
                          <a:latin typeface="Calibri" panose="020F0502020204030204" pitchFamily="34" charset="0"/>
                          <a:cs typeface="Calibri" panose="020F0502020204030204" pitchFamily="34" charset="0"/>
                        </a:rPr>
                        <a:t>1</a:t>
                      </a:r>
                      <a:r>
                        <a:rPr lang="sl-SI" sz="1100" dirty="0" smtClean="0">
                          <a:effectLst/>
                          <a:latin typeface="Calibri" panose="020F0502020204030204" pitchFamily="34" charset="0"/>
                          <a:cs typeface="Calibri" panose="020F0502020204030204" pitchFamily="34" charset="0"/>
                        </a:rPr>
                        <a:t>2</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sl-SI" sz="1100" dirty="0" smtClean="0">
                          <a:solidFill>
                            <a:schemeClr val="tx1"/>
                          </a:solidFill>
                          <a:effectLst/>
                          <a:latin typeface="Calibri" panose="020F0502020204030204" pitchFamily="34" charset="0"/>
                          <a:ea typeface="+mn-ea"/>
                          <a:cs typeface="Calibri" panose="020F0502020204030204" pitchFamily="34" charset="0"/>
                        </a:rPr>
                        <a:t>20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sl-SI" sz="1100" dirty="0" smtClean="0">
                          <a:solidFill>
                            <a:schemeClr val="tx1"/>
                          </a:solidFill>
                          <a:effectLst/>
                          <a:latin typeface="Calibri" panose="020F0502020204030204" pitchFamily="34" charset="0"/>
                          <a:ea typeface="+mn-ea"/>
                          <a:cs typeface="Calibri" panose="020F0502020204030204" pitchFamily="34" charset="0"/>
                        </a:rPr>
                        <a:t>240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828">
                <a:tc>
                  <a:txBody>
                    <a:bodyPr/>
                    <a:lstStyle/>
                    <a:p>
                      <a:pPr>
                        <a:lnSpc>
                          <a:spcPct val="115000"/>
                        </a:lnSpc>
                        <a:spcAft>
                          <a:spcPts val="0"/>
                        </a:spcAft>
                        <a:tabLst>
                          <a:tab pos="540385" algn="l"/>
                        </a:tabLst>
                      </a:pPr>
                      <a:r>
                        <a:rPr lang="sl-SI" sz="1200" dirty="0" smtClean="0">
                          <a:solidFill>
                            <a:srgbClr val="000000"/>
                          </a:solidFill>
                          <a:effectLst/>
                          <a:latin typeface="Calibri" panose="020F0502020204030204" pitchFamily="34" charset="0"/>
                          <a:ea typeface="Arial" panose="020B0604020202020204" pitchFamily="34" charset="0"/>
                          <a:cs typeface="Calibri" panose="020F0502020204030204" pitchFamily="34" charset="0"/>
                        </a:rPr>
                        <a:t>RB 3</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sl-SI" sz="1200" dirty="0" smtClean="0">
                          <a:solidFill>
                            <a:srgbClr val="000000"/>
                          </a:solidFill>
                          <a:effectLst/>
                          <a:latin typeface="Calibri" panose="020F0502020204030204" pitchFamily="34" charset="0"/>
                          <a:ea typeface="Arial" panose="020B0604020202020204" pitchFamily="34" charset="0"/>
                          <a:cs typeface="Calibri" panose="020F0502020204030204" pitchFamily="34" charset="0"/>
                        </a:rPr>
                        <a:t>12</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sl-SI" sz="1200" dirty="0" smtClean="0">
                          <a:solidFill>
                            <a:srgbClr val="000000"/>
                          </a:solidFill>
                          <a:effectLst/>
                          <a:latin typeface="Calibri" panose="020F0502020204030204" pitchFamily="34" charset="0"/>
                          <a:ea typeface="Arial" panose="020B0604020202020204" pitchFamily="34" charset="0"/>
                          <a:cs typeface="Calibri" panose="020F0502020204030204" pitchFamily="34" charset="0"/>
                        </a:rPr>
                        <a:t>20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sl-SI" sz="1200" dirty="0" smtClean="0">
                          <a:solidFill>
                            <a:srgbClr val="000000"/>
                          </a:solidFill>
                          <a:effectLst/>
                          <a:latin typeface="Calibri" panose="020F0502020204030204" pitchFamily="34" charset="0"/>
                          <a:ea typeface="Arial" panose="020B0604020202020204" pitchFamily="34" charset="0"/>
                          <a:cs typeface="Calibri" panose="020F0502020204030204" pitchFamily="34" charset="0"/>
                        </a:rPr>
                        <a:t>240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a:off x="153855" y="2299794"/>
            <a:ext cx="4941496" cy="307777"/>
          </a:xfrm>
          <a:prstGeom prst="rect">
            <a:avLst/>
          </a:prstGeom>
        </p:spPr>
        <p:txBody>
          <a:bodyPr wrap="square">
            <a:spAutoFit/>
          </a:bodyPr>
          <a:lstStyle/>
          <a:p>
            <a:pPr eaLnBrk="0" fontAlgn="base" hangingPunct="0">
              <a:spcBef>
                <a:spcPct val="0"/>
              </a:spcBef>
              <a:spcAft>
                <a:spcPct val="0"/>
              </a:spcAft>
            </a:pPr>
            <a:r>
              <a:rPr lang="sl-SI" sz="1400" dirty="0" err="1">
                <a:solidFill>
                  <a:srgbClr val="000000"/>
                </a:solidFill>
                <a:latin typeface="Calibri" panose="020F0502020204030204" pitchFamily="34" charset="0"/>
                <a:ea typeface="Arial" panose="020B0604020202020204" pitchFamily="34" charset="0"/>
              </a:rPr>
              <a:t>Dimensions</a:t>
            </a:r>
            <a:r>
              <a:rPr lang="sl-SI" sz="1400" dirty="0">
                <a:solidFill>
                  <a:srgbClr val="000000"/>
                </a:solidFill>
                <a:latin typeface="Calibri" panose="020F0502020204030204" pitchFamily="34" charset="0"/>
                <a:ea typeface="Arial" panose="020B0604020202020204" pitchFamily="34" charset="0"/>
              </a:rPr>
              <a:t> </a:t>
            </a:r>
            <a:r>
              <a:rPr lang="sl-SI" sz="1400" dirty="0" err="1">
                <a:solidFill>
                  <a:srgbClr val="000000"/>
                </a:solidFill>
                <a:latin typeface="Calibri" panose="020F0502020204030204" pitchFamily="34" charset="0"/>
                <a:ea typeface="Arial" panose="020B0604020202020204" pitchFamily="34" charset="0"/>
              </a:rPr>
              <a:t>of</a:t>
            </a:r>
            <a:r>
              <a:rPr lang="sl-SI" sz="1400" dirty="0">
                <a:solidFill>
                  <a:srgbClr val="000000"/>
                </a:solidFill>
                <a:latin typeface="Calibri" panose="020F0502020204030204" pitchFamily="34" charset="0"/>
                <a:ea typeface="Arial" panose="020B0604020202020204" pitchFamily="34" charset="0"/>
              </a:rPr>
              <a:t> </a:t>
            </a:r>
            <a:r>
              <a:rPr lang="sl-SI" sz="1400" dirty="0" err="1">
                <a:solidFill>
                  <a:srgbClr val="000000"/>
                </a:solidFill>
                <a:latin typeface="Calibri" panose="020F0502020204030204" pitchFamily="34" charset="0"/>
                <a:ea typeface="Arial" panose="020B0604020202020204" pitchFamily="34" charset="0"/>
              </a:rPr>
              <a:t>reed</a:t>
            </a:r>
            <a:r>
              <a:rPr lang="sl-SI" sz="1400" dirty="0">
                <a:solidFill>
                  <a:srgbClr val="000000"/>
                </a:solidFill>
                <a:latin typeface="Calibri" panose="020F0502020204030204" pitchFamily="34" charset="0"/>
                <a:ea typeface="Arial" panose="020B0604020202020204" pitchFamily="34" charset="0"/>
              </a:rPr>
              <a:t> bed </a:t>
            </a:r>
            <a:r>
              <a:rPr lang="sl-SI" sz="1400" dirty="0" err="1" smtClean="0">
                <a:solidFill>
                  <a:srgbClr val="000000"/>
                </a:solidFill>
                <a:latin typeface="Calibri" panose="020F0502020204030204" pitchFamily="34" charset="0"/>
                <a:ea typeface="Arial" panose="020B0604020202020204" pitchFamily="34" charset="0"/>
              </a:rPr>
              <a:t>system</a:t>
            </a:r>
            <a:endParaRPr lang="en-US" sz="1400" dirty="0">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123" y="2104100"/>
            <a:ext cx="4731896" cy="39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avokotnik 16"/>
          <p:cNvSpPr/>
          <p:nvPr/>
        </p:nvSpPr>
        <p:spPr>
          <a:xfrm>
            <a:off x="5940152" y="6338779"/>
            <a:ext cx="4217234" cy="215444"/>
          </a:xfrm>
          <a:prstGeom prst="rect">
            <a:avLst/>
          </a:prstGeom>
        </p:spPr>
        <p:txBody>
          <a:bodyPr wrap="squar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cs typeface="Calibri" panose="020F0502020204030204" pitchFamily="34" charset="0"/>
              </a:rPr>
              <a:t>(</a:t>
            </a:r>
            <a:r>
              <a:rPr lang="sl-SI" sz="800" dirty="0" err="1">
                <a:solidFill>
                  <a:srgbClr val="000000"/>
                </a:solidFill>
                <a:latin typeface="Calibri" panose="020F0502020204030204" pitchFamily="34" charset="0"/>
                <a:cs typeface="Calibri" panose="020F0502020204030204" pitchFamily="34" charset="0"/>
              </a:rPr>
              <a:t>Source</a:t>
            </a:r>
            <a:r>
              <a:rPr lang="sl-SI" sz="800" dirty="0">
                <a:solidFill>
                  <a:srgbClr val="000000"/>
                </a:solidFill>
                <a:latin typeface="Calibri" panose="020F0502020204030204" pitchFamily="34" charset="0"/>
                <a:cs typeface="Calibri" panose="020F0502020204030204" pitchFamily="34" charset="0"/>
              </a:rPr>
              <a:t>: </a:t>
            </a:r>
            <a:r>
              <a:rPr lang="sl-SI" sz="800" dirty="0" err="1" smtClean="0"/>
              <a:t>Limnos</a:t>
            </a:r>
            <a:r>
              <a:rPr lang="sl-SI" sz="800" dirty="0" smtClean="0"/>
              <a:t> </a:t>
            </a:r>
            <a:r>
              <a:rPr lang="sl-SI" sz="800" dirty="0" err="1" smtClean="0"/>
              <a:t>Ltd</a:t>
            </a:r>
            <a:r>
              <a:rPr lang="sl-SI" sz="800" dirty="0" smtClean="0"/>
              <a:t>.</a:t>
            </a:r>
            <a:r>
              <a:rPr lang="sl-SI" sz="800" dirty="0" smtClean="0">
                <a:solidFill>
                  <a:srgbClr val="000000"/>
                </a:solidFill>
                <a:latin typeface="Calibri" panose="020F0502020204030204" pitchFamily="34" charset="0"/>
                <a:cs typeface="Calibri" panose="020F0502020204030204" pitchFamily="34" charset="0"/>
              </a:rPr>
              <a:t>)</a:t>
            </a:r>
            <a:endParaRPr lang="sl-SI" sz="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855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eaLnBrk="0" fontAlgn="base" hangingPunct="0">
              <a:lnSpc>
                <a:spcPts val="1300"/>
              </a:lnSpc>
              <a:spcBef>
                <a:spcPct val="0"/>
              </a:spcBef>
              <a:spcAft>
                <a:spcPct val="0"/>
              </a:spcAft>
              <a:tabLst>
                <a:tab pos="1692275" algn="l"/>
              </a:tabLst>
            </a:pPr>
            <a:r>
              <a:rPr lang="sl-SI" sz="2500" b="1" kern="0" dirty="0" err="1">
                <a:solidFill>
                  <a:srgbClr val="889A00"/>
                </a:solidFill>
              </a:rPr>
              <a:t>Sludge</a:t>
            </a:r>
            <a:r>
              <a:rPr lang="sl-SI" sz="2500" b="1" kern="0" dirty="0">
                <a:solidFill>
                  <a:srgbClr val="889A00"/>
                </a:solidFill>
              </a:rPr>
              <a:t> </a:t>
            </a:r>
            <a:r>
              <a:rPr lang="sl-SI" sz="2500" b="1" kern="0" dirty="0" err="1">
                <a:solidFill>
                  <a:srgbClr val="889A00"/>
                </a:solidFill>
              </a:rPr>
              <a:t>drying</a:t>
            </a:r>
            <a:r>
              <a:rPr lang="sl-SI" sz="2500" b="1" kern="0" dirty="0">
                <a:solidFill>
                  <a:srgbClr val="889A00"/>
                </a:solidFill>
              </a:rPr>
              <a:t> </a:t>
            </a:r>
            <a:r>
              <a:rPr lang="sl-SI" sz="2500" b="1" kern="0" dirty="0" err="1">
                <a:solidFill>
                  <a:srgbClr val="889A00"/>
                </a:solidFill>
              </a:rPr>
              <a:t>reed</a:t>
            </a:r>
            <a:r>
              <a:rPr lang="sl-SI" sz="2500" b="1" kern="0" dirty="0">
                <a:solidFill>
                  <a:srgbClr val="889A00"/>
                </a:solidFill>
              </a:rPr>
              <a:t> </a:t>
            </a:r>
            <a:r>
              <a:rPr lang="sl-SI" sz="2500" b="1" kern="0" dirty="0" err="1">
                <a:solidFill>
                  <a:srgbClr val="889A00"/>
                </a:solidFill>
              </a:rPr>
              <a:t>beds</a:t>
            </a:r>
            <a:r>
              <a:rPr lang="sl-SI" sz="2500" b="1" kern="0" dirty="0">
                <a:solidFill>
                  <a:srgbClr val="889A00"/>
                </a:solidFill>
              </a:rPr>
              <a:t> (RB) </a:t>
            </a:r>
            <a:r>
              <a:rPr lang="sl-SI" sz="2500" b="1" kern="0" dirty="0" err="1" smtClean="0">
                <a:solidFill>
                  <a:srgbClr val="889A00"/>
                </a:solidFill>
              </a:rPr>
              <a:t>Kastelir</a:t>
            </a:r>
            <a:endParaRPr lang="sl-SI" sz="2500" b="1" kern="0" dirty="0">
              <a:solidFill>
                <a:srgbClr val="889A00"/>
              </a:solidFill>
            </a:endParaRPr>
          </a:p>
        </p:txBody>
      </p:sp>
      <p:sp>
        <p:nvSpPr>
          <p:cNvPr id="7" name="Rectangle 6"/>
          <p:cNvSpPr/>
          <p:nvPr/>
        </p:nvSpPr>
        <p:spPr>
          <a:xfrm>
            <a:off x="3551273" y="1844824"/>
            <a:ext cx="3826304" cy="307777"/>
          </a:xfrm>
          <a:prstGeom prst="rect">
            <a:avLst/>
          </a:prstGeom>
        </p:spPr>
        <p:txBody>
          <a:bodyPr wrap="none">
            <a:spAutoFit/>
          </a:bodyPr>
          <a:lstStyle/>
          <a:p>
            <a:pPr eaLnBrk="0" fontAlgn="base" hangingPunct="0">
              <a:spcBef>
                <a:spcPct val="0"/>
              </a:spcBef>
              <a:spcAft>
                <a:spcPct val="0"/>
              </a:spcAft>
            </a:pPr>
            <a:r>
              <a:rPr lang="en-US" sz="1400" dirty="0" smtClean="0">
                <a:latin typeface="Calibri" panose="020F0502020204030204" pitchFamily="34" charset="0"/>
                <a:cs typeface="Calibri" panose="020F0502020204030204" pitchFamily="34" charset="0"/>
              </a:rPr>
              <a:t>Floor </a:t>
            </a:r>
            <a:r>
              <a:rPr lang="en-US" sz="1400" dirty="0">
                <a:latin typeface="Calibri" panose="020F0502020204030204" pitchFamily="34" charset="0"/>
                <a:cs typeface="Calibri" panose="020F0502020204030204" pitchFamily="34" charset="0"/>
              </a:rPr>
              <a:t>plan of RB in </a:t>
            </a:r>
            <a:r>
              <a:rPr lang="en-US" sz="1400" dirty="0" err="1">
                <a:latin typeface="Calibri" panose="020F0502020204030204" pitchFamily="34" charset="0"/>
                <a:cs typeface="Calibri" panose="020F0502020204030204" pitchFamily="34" charset="0"/>
              </a:rPr>
              <a:t>Kastelir</a:t>
            </a:r>
            <a:r>
              <a:rPr lang="en-US" sz="1400" dirty="0">
                <a:latin typeface="Calibri" panose="020F0502020204030204" pitchFamily="34" charset="0"/>
                <a:cs typeface="Calibri" panose="020F0502020204030204" pitchFamily="34" charset="0"/>
              </a:rPr>
              <a:t> (Detailed design, 2016</a:t>
            </a:r>
            <a:r>
              <a:rPr lang="en-US" sz="1400" dirty="0" smtClean="0">
                <a:latin typeface="Calibri" panose="020F0502020204030204" pitchFamily="34" charset="0"/>
                <a:cs typeface="Calibri" panose="020F0502020204030204" pitchFamily="34" charset="0"/>
              </a:rPr>
              <a:t>)</a:t>
            </a:r>
            <a:endParaRPr lang="en-US" sz="1400" dirty="0">
              <a:solidFill>
                <a:srgbClr val="000000"/>
              </a:solidFill>
              <a:latin typeface="Calibri" panose="020F0502020204030204" pitchFamily="34" charset="0"/>
              <a:cs typeface="Calibri" panose="020F0502020204030204" pitchFamily="34" charset="0"/>
            </a:endParaRPr>
          </a:p>
        </p:txBody>
      </p:sp>
      <p:sp>
        <p:nvSpPr>
          <p:cNvPr id="10" name="Rectangle 9"/>
          <p:cNvSpPr/>
          <p:nvPr/>
        </p:nvSpPr>
        <p:spPr>
          <a:xfrm>
            <a:off x="5148064" y="3298865"/>
            <a:ext cx="1646605" cy="215444"/>
          </a:xfrm>
          <a:prstGeom prst="rect">
            <a:avLst/>
          </a:prstGeom>
        </p:spPr>
        <p:txBody>
          <a:bodyPr wrap="none">
            <a:spAutoFit/>
          </a:bodyPr>
          <a:lstStyle/>
          <a:p>
            <a:pPr eaLnBrk="0" fontAlgn="base" hangingPunct="0">
              <a:spcBef>
                <a:spcPct val="0"/>
              </a:spcBef>
              <a:spcAft>
                <a:spcPct val="0"/>
              </a:spcAft>
            </a:pPr>
            <a:r>
              <a:rPr lang="sl-SI" sz="800" dirty="0">
                <a:solidFill>
                  <a:srgbClr val="000000"/>
                </a:solidFill>
                <a:latin typeface="Calibri" panose="020F0502020204030204" pitchFamily="34" charset="0"/>
                <a:ea typeface="Arial" panose="020B0604020202020204" pitchFamily="34" charset="0"/>
              </a:rPr>
              <a:t>(</a:t>
            </a:r>
            <a:r>
              <a:rPr lang="sl-SI" sz="800" dirty="0" err="1">
                <a:solidFill>
                  <a:srgbClr val="000000"/>
                </a:solidFill>
                <a:latin typeface="Calibri" panose="020F0502020204030204" pitchFamily="34" charset="0"/>
                <a:ea typeface="Arial" panose="020B0604020202020204" pitchFamily="34" charset="0"/>
              </a:rPr>
              <a:t>Source</a:t>
            </a:r>
            <a:r>
              <a:rPr lang="sl-SI" sz="800" dirty="0">
                <a:solidFill>
                  <a:srgbClr val="000000"/>
                </a:solidFill>
                <a:latin typeface="Calibri" panose="020F0502020204030204" pitchFamily="34" charset="0"/>
                <a:ea typeface="Arial" panose="020B0604020202020204" pitchFamily="34" charset="0"/>
              </a:rPr>
              <a:t>: </a:t>
            </a:r>
            <a:r>
              <a:rPr lang="en-GB" sz="800" dirty="0">
                <a:solidFill>
                  <a:srgbClr val="000000"/>
                </a:solidFill>
                <a:latin typeface="Calibri" panose="020F0502020204030204" pitchFamily="34" charset="0"/>
                <a:ea typeface="Arial" panose="020B0604020202020204" pitchFamily="34" charset="0"/>
              </a:rPr>
              <a:t>Final project</a:t>
            </a:r>
            <a:r>
              <a:rPr lang="sl-SI" sz="800" dirty="0">
                <a:solidFill>
                  <a:srgbClr val="000000"/>
                </a:solidFill>
                <a:latin typeface="Calibri" panose="020F0502020204030204" pitchFamily="34" charset="0"/>
                <a:ea typeface="Arial" panose="020B0604020202020204" pitchFamily="34" charset="0"/>
              </a:rPr>
              <a:t> design</a:t>
            </a:r>
            <a:r>
              <a:rPr lang="en-GB" sz="800" dirty="0">
                <a:solidFill>
                  <a:srgbClr val="000000"/>
                </a:solidFill>
                <a:latin typeface="Calibri" panose="020F0502020204030204" pitchFamily="34" charset="0"/>
                <a:ea typeface="Arial" panose="020B0604020202020204" pitchFamily="34" charset="0"/>
              </a:rPr>
              <a:t>, </a:t>
            </a:r>
            <a:r>
              <a:rPr lang="en-GB" sz="800" dirty="0" smtClean="0">
                <a:solidFill>
                  <a:srgbClr val="000000"/>
                </a:solidFill>
                <a:latin typeface="Calibri" panose="020F0502020204030204" pitchFamily="34" charset="0"/>
                <a:ea typeface="Arial" panose="020B0604020202020204" pitchFamily="34" charset="0"/>
              </a:rPr>
              <a:t>201</a:t>
            </a:r>
            <a:r>
              <a:rPr lang="sl-SI" sz="800" dirty="0" smtClean="0">
                <a:solidFill>
                  <a:srgbClr val="000000"/>
                </a:solidFill>
                <a:latin typeface="Calibri" panose="020F0502020204030204" pitchFamily="34" charset="0"/>
                <a:ea typeface="Arial" panose="020B0604020202020204" pitchFamily="34" charset="0"/>
              </a:rPr>
              <a:t>6)</a:t>
            </a:r>
            <a:endParaRPr lang="en-US" sz="800" dirty="0">
              <a:solidFill>
                <a:srgbClr val="000000"/>
              </a:solidFill>
            </a:endParaRPr>
          </a:p>
        </p:txBody>
      </p:sp>
      <p:sp>
        <p:nvSpPr>
          <p:cNvPr id="12" name="Rectangle 11"/>
          <p:cNvSpPr/>
          <p:nvPr/>
        </p:nvSpPr>
        <p:spPr>
          <a:xfrm>
            <a:off x="297773" y="5058760"/>
            <a:ext cx="2160335" cy="338554"/>
          </a:xfrm>
          <a:prstGeom prst="rect">
            <a:avLst/>
          </a:prstGeom>
        </p:spPr>
        <p:txBody>
          <a:bodyPr wrap="none">
            <a:spAutoFit/>
          </a:bodyPr>
          <a:lstStyle/>
          <a:p>
            <a:pPr eaLnBrk="0" fontAlgn="base" hangingPunct="0">
              <a:spcBef>
                <a:spcPct val="0"/>
              </a:spcBef>
              <a:spcAft>
                <a:spcPct val="0"/>
              </a:spcAft>
            </a:pPr>
            <a:r>
              <a:rPr lang="en-GB" sz="1600" dirty="0">
                <a:solidFill>
                  <a:srgbClr val="000000"/>
                </a:solidFill>
                <a:latin typeface="Calibri" panose="020F0502020204030204" pitchFamily="34" charset="0"/>
                <a:ea typeface="Arial" panose="020B0604020202020204" pitchFamily="34" charset="0"/>
              </a:rPr>
              <a:t>Sludge distribution pipe</a:t>
            </a:r>
            <a:endParaRPr lang="en-US" sz="1600" dirty="0">
              <a:solidFill>
                <a:srgbClr val="0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700" y="2372978"/>
            <a:ext cx="6496417" cy="313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270" descr="\\DISKSTATION\Projekti\Dobljeni projekti\Hrvaška\Trstične grede\Kaštelir 1.900 PE\Slike pokusnog rada\IMG_106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13" y="2097064"/>
            <a:ext cx="1827821" cy="2961696"/>
          </a:xfrm>
          <a:prstGeom prst="rect">
            <a:avLst/>
          </a:prstGeom>
          <a:noFill/>
          <a:ln>
            <a:noFill/>
          </a:ln>
        </p:spPr>
      </p:pic>
      <p:sp>
        <p:nvSpPr>
          <p:cNvPr id="17" name="Rectangle 14"/>
          <p:cNvSpPr/>
          <p:nvPr/>
        </p:nvSpPr>
        <p:spPr>
          <a:xfrm>
            <a:off x="702788" y="5397314"/>
            <a:ext cx="1096775" cy="215444"/>
          </a:xfrm>
          <a:prstGeom prst="rect">
            <a:avLst/>
          </a:prstGeom>
        </p:spPr>
        <p:txBody>
          <a:bodyPr wrap="none">
            <a:spAutoFit/>
          </a:bodyPr>
          <a:lstStyle/>
          <a:p>
            <a:r>
              <a:rPr lang="sl-SI" sz="800" dirty="0" smtClean="0">
                <a:latin typeface="Calibri" panose="020F0502020204030204" pitchFamily="34" charset="0"/>
                <a:ea typeface="Arial" panose="020B0604020202020204" pitchFamily="34" charset="0"/>
              </a:rPr>
              <a:t>(</a:t>
            </a:r>
            <a:r>
              <a:rPr lang="sl-SI" sz="800" dirty="0" err="1" smtClean="0">
                <a:latin typeface="Calibri" panose="020F0502020204030204" pitchFamily="34" charset="0"/>
                <a:ea typeface="Arial" panose="020B0604020202020204" pitchFamily="34" charset="0"/>
              </a:rPr>
              <a:t>Source</a:t>
            </a:r>
            <a:r>
              <a:rPr lang="sl-SI" sz="800" dirty="0" smtClean="0">
                <a:latin typeface="Calibri" panose="020F0502020204030204" pitchFamily="34" charset="0"/>
                <a:ea typeface="Arial" panose="020B0604020202020204" pitchFamily="34" charset="0"/>
              </a:rPr>
              <a:t>: LIMNOS </a:t>
            </a:r>
            <a:r>
              <a:rPr lang="sl-SI" sz="800" dirty="0" err="1" smtClean="0">
                <a:latin typeface="Calibri" panose="020F0502020204030204" pitchFamily="34" charset="0"/>
                <a:ea typeface="Arial" panose="020B0604020202020204" pitchFamily="34" charset="0"/>
              </a:rPr>
              <a:t>Ltd</a:t>
            </a:r>
            <a:r>
              <a:rPr lang="sl-SI" sz="800" dirty="0" smtClean="0">
                <a:latin typeface="Calibri" panose="020F0502020204030204" pitchFamily="34" charset="0"/>
                <a:ea typeface="Arial" panose="020B0604020202020204" pitchFamily="34" charset="0"/>
              </a:rPr>
              <a:t>.)</a:t>
            </a:r>
            <a:endParaRPr lang="en-US" sz="800" dirty="0"/>
          </a:p>
        </p:txBody>
      </p:sp>
    </p:spTree>
    <p:extLst>
      <p:ext uri="{BB962C8B-B14F-4D97-AF65-F5344CB8AC3E}">
        <p14:creationId xmlns:p14="http://schemas.microsoft.com/office/powerpoint/2010/main" val="1390585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6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7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8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9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0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4851</Words>
  <Application>Microsoft Office PowerPoint</Application>
  <PresentationFormat>On-screen Show (4:3)</PresentationFormat>
  <Paragraphs>585</Paragraphs>
  <Slides>39</Slides>
  <Notes>38</Notes>
  <HiddenSlides>0</HiddenSlides>
  <MMClips>0</MMClips>
  <ScaleCrop>false</ScaleCrop>
  <HeadingPairs>
    <vt:vector size="6" baseType="variant">
      <vt:variant>
        <vt:lpstr>Fonts Used</vt:lpstr>
      </vt:variant>
      <vt:variant>
        <vt:i4>6</vt:i4>
      </vt:variant>
      <vt:variant>
        <vt:lpstr>Theme</vt:lpstr>
      </vt:variant>
      <vt:variant>
        <vt:i4>30</vt:i4>
      </vt:variant>
      <vt:variant>
        <vt:lpstr>Slide Titles</vt:lpstr>
      </vt:variant>
      <vt:variant>
        <vt:i4>39</vt:i4>
      </vt:variant>
    </vt:vector>
  </HeadingPairs>
  <TitlesOfParts>
    <vt:vector size="75" baseType="lpstr">
      <vt:lpstr>Arial</vt:lpstr>
      <vt:lpstr>Avenir Book</vt:lpstr>
      <vt:lpstr>Calibri</vt:lpstr>
      <vt:lpstr>Symbol</vt:lpstr>
      <vt:lpstr>Times New Roman</vt:lpstr>
      <vt:lpstr>Wingdings</vt:lpstr>
      <vt:lpstr>osnovna_prezentacija</vt:lpstr>
      <vt:lpstr>1_osnovna_prezentacija</vt:lpstr>
      <vt:lpstr>2_osnovna_prezentacija</vt:lpstr>
      <vt:lpstr>3_osnovna_prezentacija</vt:lpstr>
      <vt:lpstr>4_osnovna_prezentacija</vt:lpstr>
      <vt:lpstr>5_osnovna_prezentacija</vt:lpstr>
      <vt:lpstr>6_osnovna_prezentacija</vt:lpstr>
      <vt:lpstr>7_osnovna_prezentacija</vt:lpstr>
      <vt:lpstr>8_osnovna_prezentacija</vt:lpstr>
      <vt:lpstr>9_osnovna_prezentacija</vt:lpstr>
      <vt:lpstr>10_osnovna_prezentacija</vt:lpstr>
      <vt:lpstr>11_osnovna_prezentacija</vt:lpstr>
      <vt:lpstr>12_osnovna_prezentacija</vt:lpstr>
      <vt:lpstr>13_osnovna_prezentacija</vt:lpstr>
      <vt:lpstr>14_osnovna_prezentacija</vt:lpstr>
      <vt:lpstr>15_osnovna_prezentacija</vt:lpstr>
      <vt:lpstr>16_osnovna_prezentacija</vt:lpstr>
      <vt:lpstr>17_osnovna_prezentacija</vt:lpstr>
      <vt:lpstr>18_osnovna_prezentacija</vt:lpstr>
      <vt:lpstr>19_osnovna_prezentacija</vt:lpstr>
      <vt:lpstr>20_osnovna_prezentacija</vt:lpstr>
      <vt:lpstr>22_osnovna_prezentacija</vt:lpstr>
      <vt:lpstr>23_osnovna_prezentacija</vt:lpstr>
      <vt:lpstr>24_osnovna_prezentacija</vt:lpstr>
      <vt:lpstr>25_osnovna_prezentacija</vt:lpstr>
      <vt:lpstr>26_osnovna_prezentacija</vt:lpstr>
      <vt:lpstr>27_osnovna_prezentacija</vt:lpstr>
      <vt:lpstr>28_osnovna_prezentacija</vt:lpstr>
      <vt:lpstr>29_osnovna_prezentacija</vt:lpstr>
      <vt:lpstr>30_osnovna_prezentacija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Uporabnik sistema Windows</dc:creator>
  <cp:lastModifiedBy>Anja</cp:lastModifiedBy>
  <cp:revision>99</cp:revision>
  <dcterms:created xsi:type="dcterms:W3CDTF">2020-10-22T06:20:40Z</dcterms:created>
  <dcterms:modified xsi:type="dcterms:W3CDTF">2020-11-16T13:10:52Z</dcterms:modified>
</cp:coreProperties>
</file>