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60" r:id="rId2"/>
    <p:sldId id="262" r:id="rId3"/>
    <p:sldId id="265" r:id="rId4"/>
    <p:sldId id="266" r:id="rId5"/>
    <p:sldId id="273" r:id="rId6"/>
    <p:sldId id="267" r:id="rId7"/>
    <p:sldId id="277" r:id="rId8"/>
    <p:sldId id="275"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4" r:id="rId25"/>
    <p:sldId id="268" r:id="rId26"/>
    <p:sldId id="296" r:id="rId27"/>
    <p:sldId id="300" r:id="rId28"/>
    <p:sldId id="326" r:id="rId29"/>
    <p:sldId id="269" r:id="rId30"/>
    <p:sldId id="304" r:id="rId31"/>
    <p:sldId id="327" r:id="rId32"/>
    <p:sldId id="328" r:id="rId33"/>
    <p:sldId id="305" r:id="rId34"/>
    <p:sldId id="310" r:id="rId35"/>
    <p:sldId id="315" r:id="rId36"/>
    <p:sldId id="316" r:id="rId37"/>
    <p:sldId id="318" r:id="rId38"/>
    <p:sldId id="319" r:id="rId39"/>
    <p:sldId id="312" r:id="rId40"/>
    <p:sldId id="320" r:id="rId41"/>
    <p:sldId id="313" r:id="rId42"/>
    <p:sldId id="271" r:id="rId43"/>
    <p:sldId id="321" r:id="rId44"/>
    <p:sldId id="322" r:id="rId45"/>
    <p:sldId id="324" r:id="rId46"/>
    <p:sldId id="330" r:id="rId47"/>
  </p:sldIdLst>
  <p:sldSz cx="9144000" cy="6858000" type="screen4x3"/>
  <p:notesSz cx="6858000" cy="9144000"/>
  <p:defaultTextStyle>
    <a:defPPr>
      <a:defRPr lang="sl-SI"/>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9A00"/>
    <a:srgbClr val="9AD515"/>
    <a:srgbClr val="D7F595"/>
    <a:srgbClr val="B9D200"/>
    <a:srgbClr val="A6CE39"/>
    <a:srgbClr val="935A07"/>
    <a:srgbClr val="CEEA00"/>
    <a:srgbClr val="98CD15"/>
    <a:srgbClr val="EAC7B4"/>
    <a:srgbClr val="BED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Svetel slog 2 – poudarek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6" autoAdjust="0"/>
  </p:normalViewPr>
  <p:slideViewPr>
    <p:cSldViewPr>
      <p:cViewPr varScale="1">
        <p:scale>
          <a:sx n="113" d="100"/>
          <a:sy n="113" d="100"/>
        </p:scale>
        <p:origin x="1452" y="96"/>
      </p:cViewPr>
      <p:guideLst>
        <p:guide orient="horz" pos="2160"/>
        <p:guide pos="2880"/>
      </p:guideLst>
    </p:cSldViewPr>
  </p:slideViewPr>
  <p:notesTextViewPr>
    <p:cViewPr>
      <p:scale>
        <a:sx n="1" d="1"/>
        <a:sy n="1" d="1"/>
      </p:scale>
      <p:origin x="0" y="0"/>
    </p:cViewPr>
  </p:notesTextViewPr>
  <p:notesViewPr>
    <p:cSldViewPr>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sl-SI"/>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06AE763E-DA3C-4448-BDE1-87CD50049532}" type="datetimeFigureOut">
              <a:rPr lang="sl-SI"/>
              <a:pPr>
                <a:defRPr/>
              </a:pPr>
              <a:t>19.10.2020</a:t>
            </a:fld>
            <a:endParaRPr lang="sl-SI"/>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sl-SI"/>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3DD0921-449E-4691-8801-A5EF444D55EF}" type="slidenum">
              <a:rPr lang="sl-SI" altLang="sl-SI"/>
              <a:pPr/>
              <a:t>‹#›</a:t>
            </a:fld>
            <a:endParaRPr lang="sl-SI" altLang="sl-SI"/>
          </a:p>
        </p:txBody>
      </p:sp>
    </p:spTree>
    <p:extLst>
      <p:ext uri="{BB962C8B-B14F-4D97-AF65-F5344CB8AC3E}">
        <p14:creationId xmlns:p14="http://schemas.microsoft.com/office/powerpoint/2010/main" val="2456012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58B6BBB6-AC5D-42F2-B36D-DA0E0BF4CFA4}" type="datetimeFigureOut">
              <a:rPr lang="sl-SI"/>
              <a:pPr>
                <a:defRPr/>
              </a:pPr>
              <a:t>19.10.2020</a:t>
            </a:fld>
            <a:endParaRPr lang="sl-SI"/>
          </a:p>
        </p:txBody>
      </p:sp>
      <p:sp>
        <p:nvSpPr>
          <p:cNvPr id="4" name="Označba mesta stranske slik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sl-SI" noProof="0"/>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5A10AE6-5CC5-4279-9C9D-78609DD73A81}" type="slidenum">
              <a:rPr lang="sl-SI" altLang="sl-SI"/>
              <a:pPr/>
              <a:t>‹#›</a:t>
            </a:fld>
            <a:endParaRPr lang="sl-SI" altLang="sl-SI"/>
          </a:p>
        </p:txBody>
      </p:sp>
    </p:spTree>
    <p:extLst>
      <p:ext uri="{BB962C8B-B14F-4D97-AF65-F5344CB8AC3E}">
        <p14:creationId xmlns:p14="http://schemas.microsoft.com/office/powerpoint/2010/main" val="2913359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2</a:t>
            </a:fld>
            <a:endParaRPr lang="sl-SI"/>
          </a:p>
        </p:txBody>
      </p:sp>
    </p:spTree>
    <p:extLst>
      <p:ext uri="{BB962C8B-B14F-4D97-AF65-F5344CB8AC3E}">
        <p14:creationId xmlns:p14="http://schemas.microsoft.com/office/powerpoint/2010/main" val="1724700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11</a:t>
            </a:fld>
            <a:endParaRPr lang="sl-SI"/>
          </a:p>
        </p:txBody>
      </p:sp>
    </p:spTree>
    <p:extLst>
      <p:ext uri="{BB962C8B-B14F-4D97-AF65-F5344CB8AC3E}">
        <p14:creationId xmlns:p14="http://schemas.microsoft.com/office/powerpoint/2010/main" val="4142821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12</a:t>
            </a:fld>
            <a:endParaRPr lang="sl-SI"/>
          </a:p>
        </p:txBody>
      </p:sp>
    </p:spTree>
    <p:extLst>
      <p:ext uri="{BB962C8B-B14F-4D97-AF65-F5344CB8AC3E}">
        <p14:creationId xmlns:p14="http://schemas.microsoft.com/office/powerpoint/2010/main" val="424766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13</a:t>
            </a:fld>
            <a:endParaRPr lang="sl-SI"/>
          </a:p>
        </p:txBody>
      </p:sp>
    </p:spTree>
    <p:extLst>
      <p:ext uri="{BB962C8B-B14F-4D97-AF65-F5344CB8AC3E}">
        <p14:creationId xmlns:p14="http://schemas.microsoft.com/office/powerpoint/2010/main" val="1186031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14</a:t>
            </a:fld>
            <a:endParaRPr lang="sl-SI"/>
          </a:p>
        </p:txBody>
      </p:sp>
    </p:spTree>
    <p:extLst>
      <p:ext uri="{BB962C8B-B14F-4D97-AF65-F5344CB8AC3E}">
        <p14:creationId xmlns:p14="http://schemas.microsoft.com/office/powerpoint/2010/main" val="67889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15</a:t>
            </a:fld>
            <a:endParaRPr lang="en-US"/>
          </a:p>
        </p:txBody>
      </p:sp>
    </p:spTree>
    <p:extLst>
      <p:ext uri="{BB962C8B-B14F-4D97-AF65-F5344CB8AC3E}">
        <p14:creationId xmlns:p14="http://schemas.microsoft.com/office/powerpoint/2010/main" val="4277465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16</a:t>
            </a:fld>
            <a:endParaRPr lang="sl-SI"/>
          </a:p>
        </p:txBody>
      </p:sp>
    </p:spTree>
    <p:extLst>
      <p:ext uri="{BB962C8B-B14F-4D97-AF65-F5344CB8AC3E}">
        <p14:creationId xmlns:p14="http://schemas.microsoft.com/office/powerpoint/2010/main" val="2722401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17</a:t>
            </a:fld>
            <a:endParaRPr lang="sl-SI"/>
          </a:p>
        </p:txBody>
      </p:sp>
    </p:spTree>
    <p:extLst>
      <p:ext uri="{BB962C8B-B14F-4D97-AF65-F5344CB8AC3E}">
        <p14:creationId xmlns:p14="http://schemas.microsoft.com/office/powerpoint/2010/main" val="216503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18</a:t>
            </a:fld>
            <a:endParaRPr lang="sl-SI"/>
          </a:p>
        </p:txBody>
      </p:sp>
    </p:spTree>
    <p:extLst>
      <p:ext uri="{BB962C8B-B14F-4D97-AF65-F5344CB8AC3E}">
        <p14:creationId xmlns:p14="http://schemas.microsoft.com/office/powerpoint/2010/main" val="730516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19</a:t>
            </a:fld>
            <a:endParaRPr lang="sl-SI"/>
          </a:p>
        </p:txBody>
      </p:sp>
    </p:spTree>
    <p:extLst>
      <p:ext uri="{BB962C8B-B14F-4D97-AF65-F5344CB8AC3E}">
        <p14:creationId xmlns:p14="http://schemas.microsoft.com/office/powerpoint/2010/main" val="118765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20</a:t>
            </a:fld>
            <a:endParaRPr lang="en-US"/>
          </a:p>
        </p:txBody>
      </p:sp>
    </p:spTree>
    <p:extLst>
      <p:ext uri="{BB962C8B-B14F-4D97-AF65-F5344CB8AC3E}">
        <p14:creationId xmlns:p14="http://schemas.microsoft.com/office/powerpoint/2010/main" val="240917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3</a:t>
            </a:fld>
            <a:endParaRPr lang="en-US"/>
          </a:p>
        </p:txBody>
      </p:sp>
    </p:spTree>
    <p:extLst>
      <p:ext uri="{BB962C8B-B14F-4D97-AF65-F5344CB8AC3E}">
        <p14:creationId xmlns:p14="http://schemas.microsoft.com/office/powerpoint/2010/main" val="3996667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21</a:t>
            </a:fld>
            <a:endParaRPr lang="sl-SI"/>
          </a:p>
        </p:txBody>
      </p:sp>
    </p:spTree>
    <p:extLst>
      <p:ext uri="{BB962C8B-B14F-4D97-AF65-F5344CB8AC3E}">
        <p14:creationId xmlns:p14="http://schemas.microsoft.com/office/powerpoint/2010/main" val="3125279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22</a:t>
            </a:fld>
            <a:endParaRPr lang="sl-SI"/>
          </a:p>
        </p:txBody>
      </p:sp>
    </p:spTree>
    <p:extLst>
      <p:ext uri="{BB962C8B-B14F-4D97-AF65-F5344CB8AC3E}">
        <p14:creationId xmlns:p14="http://schemas.microsoft.com/office/powerpoint/2010/main" val="1025732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23</a:t>
            </a:fld>
            <a:endParaRPr lang="en-US"/>
          </a:p>
        </p:txBody>
      </p:sp>
    </p:spTree>
    <p:extLst>
      <p:ext uri="{BB962C8B-B14F-4D97-AF65-F5344CB8AC3E}">
        <p14:creationId xmlns:p14="http://schemas.microsoft.com/office/powerpoint/2010/main" val="537016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24</a:t>
            </a:fld>
            <a:endParaRPr lang="sl-SI"/>
          </a:p>
        </p:txBody>
      </p:sp>
    </p:spTree>
    <p:extLst>
      <p:ext uri="{BB962C8B-B14F-4D97-AF65-F5344CB8AC3E}">
        <p14:creationId xmlns:p14="http://schemas.microsoft.com/office/powerpoint/2010/main" val="4215606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25</a:t>
            </a:fld>
            <a:endParaRPr lang="en-US"/>
          </a:p>
        </p:txBody>
      </p:sp>
    </p:spTree>
    <p:extLst>
      <p:ext uri="{BB962C8B-B14F-4D97-AF65-F5344CB8AC3E}">
        <p14:creationId xmlns:p14="http://schemas.microsoft.com/office/powerpoint/2010/main" val="421240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26</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27</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28</a:t>
            </a:fld>
            <a:endParaRPr lang="sl-SI"/>
          </a:p>
        </p:txBody>
      </p:sp>
    </p:spTree>
    <p:extLst>
      <p:ext uri="{BB962C8B-B14F-4D97-AF65-F5344CB8AC3E}">
        <p14:creationId xmlns:p14="http://schemas.microsoft.com/office/powerpoint/2010/main" val="2953465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29</a:t>
            </a:fld>
            <a:endParaRPr lang="en-US"/>
          </a:p>
        </p:txBody>
      </p:sp>
    </p:spTree>
    <p:extLst>
      <p:ext uri="{BB962C8B-B14F-4D97-AF65-F5344CB8AC3E}">
        <p14:creationId xmlns:p14="http://schemas.microsoft.com/office/powerpoint/2010/main" val="3979277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30</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4</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31</a:t>
            </a:fld>
            <a:endParaRPr lang="sl-SI"/>
          </a:p>
        </p:txBody>
      </p:sp>
    </p:spTree>
    <p:extLst>
      <p:ext uri="{BB962C8B-B14F-4D97-AF65-F5344CB8AC3E}">
        <p14:creationId xmlns:p14="http://schemas.microsoft.com/office/powerpoint/2010/main" val="3742972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32</a:t>
            </a:fld>
            <a:endParaRPr lang="sl-SI"/>
          </a:p>
        </p:txBody>
      </p:sp>
    </p:spTree>
    <p:extLst>
      <p:ext uri="{BB962C8B-B14F-4D97-AF65-F5344CB8AC3E}">
        <p14:creationId xmlns:p14="http://schemas.microsoft.com/office/powerpoint/2010/main" val="2773123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33</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34</a:t>
            </a:fld>
            <a:endParaRPr lang="en-US"/>
          </a:p>
        </p:txBody>
      </p:sp>
    </p:spTree>
    <p:extLst>
      <p:ext uri="{BB962C8B-B14F-4D97-AF65-F5344CB8AC3E}">
        <p14:creationId xmlns:p14="http://schemas.microsoft.com/office/powerpoint/2010/main" val="3174544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35</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36</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37</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38</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39</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40</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5</a:t>
            </a:fld>
            <a:endParaRPr lang="sl-SI"/>
          </a:p>
        </p:txBody>
      </p:sp>
    </p:spTree>
    <p:extLst>
      <p:ext uri="{BB962C8B-B14F-4D97-AF65-F5344CB8AC3E}">
        <p14:creationId xmlns:p14="http://schemas.microsoft.com/office/powerpoint/2010/main" val="1363634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41</a:t>
            </a:fld>
            <a:endParaRPr lang="sl-SI"/>
          </a:p>
        </p:txBody>
      </p:sp>
    </p:spTree>
    <p:extLst>
      <p:ext uri="{BB962C8B-B14F-4D97-AF65-F5344CB8AC3E}">
        <p14:creationId xmlns:p14="http://schemas.microsoft.com/office/powerpoint/2010/main" val="2109879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42</a:t>
            </a:fld>
            <a:endParaRPr lang="en-US"/>
          </a:p>
        </p:txBody>
      </p:sp>
    </p:spTree>
    <p:extLst>
      <p:ext uri="{BB962C8B-B14F-4D97-AF65-F5344CB8AC3E}">
        <p14:creationId xmlns:p14="http://schemas.microsoft.com/office/powerpoint/2010/main" val="2921443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43</a:t>
            </a:fld>
            <a:endParaRPr lang="sl-SI"/>
          </a:p>
        </p:txBody>
      </p:sp>
    </p:spTree>
    <p:extLst>
      <p:ext uri="{BB962C8B-B14F-4D97-AF65-F5344CB8AC3E}">
        <p14:creationId xmlns:p14="http://schemas.microsoft.com/office/powerpoint/2010/main" val="1724700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44</a:t>
            </a:fld>
            <a:endParaRPr lang="sl-SI"/>
          </a:p>
        </p:txBody>
      </p:sp>
    </p:spTree>
    <p:extLst>
      <p:ext uri="{BB962C8B-B14F-4D97-AF65-F5344CB8AC3E}">
        <p14:creationId xmlns:p14="http://schemas.microsoft.com/office/powerpoint/2010/main" val="1724700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45</a:t>
            </a:fld>
            <a:endParaRPr lang="sl-SI"/>
          </a:p>
        </p:txBody>
      </p:sp>
    </p:spTree>
    <p:extLst>
      <p:ext uri="{BB962C8B-B14F-4D97-AF65-F5344CB8AC3E}">
        <p14:creationId xmlns:p14="http://schemas.microsoft.com/office/powerpoint/2010/main" val="1724700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46</a:t>
            </a:fld>
            <a:endParaRPr lang="sl-SI"/>
          </a:p>
        </p:txBody>
      </p:sp>
    </p:spTree>
    <p:extLst>
      <p:ext uri="{BB962C8B-B14F-4D97-AF65-F5344CB8AC3E}">
        <p14:creationId xmlns:p14="http://schemas.microsoft.com/office/powerpoint/2010/main" val="245191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err="1"/>
              <a:t>What</a:t>
            </a:r>
            <a:r>
              <a:rPr lang="sl-SI" dirty="0"/>
              <a:t> are </a:t>
            </a:r>
            <a:r>
              <a:rPr lang="sl-SI" dirty="0" err="1"/>
              <a:t>the</a:t>
            </a:r>
            <a:r>
              <a:rPr lang="sl-SI" dirty="0"/>
              <a:t> </a:t>
            </a:r>
            <a:r>
              <a:rPr lang="sl-SI" dirty="0" err="1"/>
              <a:t>wastewater</a:t>
            </a:r>
            <a:r>
              <a:rPr lang="sl-SI" dirty="0"/>
              <a:t> </a:t>
            </a:r>
            <a:r>
              <a:rPr lang="sl-SI" dirty="0" err="1"/>
              <a:t>pressures</a:t>
            </a:r>
            <a:endParaRPr lang="en-US" dirty="0"/>
          </a:p>
        </p:txBody>
      </p:sp>
      <p:sp>
        <p:nvSpPr>
          <p:cNvPr id="4" name="Slide Number Placeholder 3"/>
          <p:cNvSpPr>
            <a:spLocks noGrp="1"/>
          </p:cNvSpPr>
          <p:nvPr>
            <p:ph type="sldNum" sz="quarter" idx="10"/>
          </p:nvPr>
        </p:nvSpPr>
        <p:spPr/>
        <p:txBody>
          <a:bodyPr/>
          <a:lstStyle/>
          <a:p>
            <a:fld id="{A3B370AC-872A-4BAF-92F4-0263EEE096D9}" type="slidenum">
              <a:rPr lang="en-US" smtClean="0"/>
              <a:t>6</a:t>
            </a:fld>
            <a:endParaRPr lang="en-US"/>
          </a:p>
        </p:txBody>
      </p:sp>
    </p:spTree>
    <p:extLst>
      <p:ext uri="{BB962C8B-B14F-4D97-AF65-F5344CB8AC3E}">
        <p14:creationId xmlns:p14="http://schemas.microsoft.com/office/powerpoint/2010/main" val="9733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7</a:t>
            </a:fld>
            <a:endParaRPr lang="sl-SI"/>
          </a:p>
        </p:txBody>
      </p:sp>
    </p:spTree>
    <p:extLst>
      <p:ext uri="{BB962C8B-B14F-4D97-AF65-F5344CB8AC3E}">
        <p14:creationId xmlns:p14="http://schemas.microsoft.com/office/powerpoint/2010/main" val="2289345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8</a:t>
            </a:fld>
            <a:endParaRPr lang="sl-SI"/>
          </a:p>
        </p:txBody>
      </p:sp>
    </p:spTree>
    <p:extLst>
      <p:ext uri="{BB962C8B-B14F-4D97-AF65-F5344CB8AC3E}">
        <p14:creationId xmlns:p14="http://schemas.microsoft.com/office/powerpoint/2010/main" val="277836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9</a:t>
            </a:fld>
            <a:endParaRPr lang="sl-SI"/>
          </a:p>
        </p:txBody>
      </p:sp>
    </p:spTree>
    <p:extLst>
      <p:ext uri="{BB962C8B-B14F-4D97-AF65-F5344CB8AC3E}">
        <p14:creationId xmlns:p14="http://schemas.microsoft.com/office/powerpoint/2010/main" val="171652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25903B3A-B205-4905-8A3B-6A385E2471C9}" type="slidenum">
              <a:rPr lang="sl-SI" smtClean="0"/>
              <a:t>10</a:t>
            </a:fld>
            <a:endParaRPr lang="sl-SI"/>
          </a:p>
        </p:txBody>
      </p:sp>
    </p:spTree>
    <p:extLst>
      <p:ext uri="{BB962C8B-B14F-4D97-AF65-F5344CB8AC3E}">
        <p14:creationId xmlns:p14="http://schemas.microsoft.com/office/powerpoint/2010/main" val="2649548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Rectangle 5"/>
          <p:cNvSpPr>
            <a:spLocks noChangeArrowheads="1"/>
          </p:cNvSpPr>
          <p:nvPr/>
        </p:nvSpPr>
        <p:spPr bwMode="auto">
          <a:xfrm>
            <a:off x="-3175" y="3429000"/>
            <a:ext cx="9144000" cy="3429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sl-SI" altLang="sl-SI" smtClean="0"/>
          </a:p>
        </p:txBody>
      </p:sp>
      <p:pic>
        <p:nvPicPr>
          <p:cNvPr id="3" name="Slika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288" y="404813"/>
            <a:ext cx="14398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8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fld id="{A105F9CD-461E-4980-A358-9056ED530550}" type="slidenum">
              <a:rPr lang="sl-SI" altLang="sl-SI"/>
              <a:pPr/>
              <a:t>‹#›</a:t>
            </a:fld>
            <a:endParaRPr lang="sl-SI" altLang="sl-SI"/>
          </a:p>
        </p:txBody>
      </p:sp>
    </p:spTree>
    <p:extLst>
      <p:ext uri="{BB962C8B-B14F-4D97-AF65-F5344CB8AC3E}">
        <p14:creationId xmlns:p14="http://schemas.microsoft.com/office/powerpoint/2010/main" val="2846085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7129463" y="115888"/>
            <a:ext cx="1763712" cy="6408737"/>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1835150" y="115888"/>
            <a:ext cx="5141913" cy="640873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fld id="{160F7B36-B3FD-43DF-8111-48F87B15F16D}" type="slidenum">
              <a:rPr lang="sl-SI" altLang="sl-SI"/>
              <a:pPr/>
              <a:t>‹#›</a:t>
            </a:fld>
            <a:endParaRPr lang="sl-SI" altLang="sl-SI"/>
          </a:p>
        </p:txBody>
      </p:sp>
    </p:spTree>
    <p:extLst>
      <p:ext uri="{BB962C8B-B14F-4D97-AF65-F5344CB8AC3E}">
        <p14:creationId xmlns:p14="http://schemas.microsoft.com/office/powerpoint/2010/main" val="222225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251520" y="115888"/>
            <a:ext cx="8641655" cy="649287"/>
          </a:xfrm>
        </p:spPr>
        <p:txBody>
          <a:bodyPr/>
          <a:lstStyle/>
          <a:p>
            <a:r>
              <a:rPr lang="sl-SI" smtClean="0"/>
              <a:t>Uredite slog naslova matrice</a:t>
            </a:r>
            <a:endParaRPr lang="sl-SI"/>
          </a:p>
        </p:txBody>
      </p:sp>
      <p:sp>
        <p:nvSpPr>
          <p:cNvPr id="3" name="Označba mesta vsebine 2"/>
          <p:cNvSpPr>
            <a:spLocks noGrp="1"/>
          </p:cNvSpPr>
          <p:nvPr>
            <p:ph idx="1"/>
          </p:nvPr>
        </p:nvSpPr>
        <p:spPr>
          <a:xfrm>
            <a:off x="251520" y="1052513"/>
            <a:ext cx="8641655" cy="497626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fld id="{1F67EBCC-4E7F-4008-A9C1-A1B135256B2C}" type="slidenum">
              <a:rPr lang="sl-SI" altLang="sl-SI"/>
              <a:pPr/>
              <a:t>‹#›</a:t>
            </a:fld>
            <a:endParaRPr lang="sl-SI" altLang="sl-SI"/>
          </a:p>
        </p:txBody>
      </p:sp>
    </p:spTree>
    <p:extLst>
      <p:ext uri="{BB962C8B-B14F-4D97-AF65-F5344CB8AC3E}">
        <p14:creationId xmlns:p14="http://schemas.microsoft.com/office/powerpoint/2010/main" val="90011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1835150" y="1709738"/>
            <a:ext cx="6675438"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1835150" y="4589463"/>
            <a:ext cx="66754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smtClean="0"/>
              <a:t>Uredite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5"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6" name="Rectangle 6"/>
          <p:cNvSpPr>
            <a:spLocks noGrp="1" noChangeArrowheads="1"/>
          </p:cNvSpPr>
          <p:nvPr>
            <p:ph type="sldNum" sz="quarter" idx="12"/>
          </p:nvPr>
        </p:nvSpPr>
        <p:spPr>
          <a:ln/>
        </p:spPr>
        <p:txBody>
          <a:bodyPr/>
          <a:lstStyle>
            <a:lvl1pPr>
              <a:defRPr/>
            </a:lvl1pPr>
          </a:lstStyle>
          <a:p>
            <a:fld id="{ACA282FC-E6BB-4327-ADF1-2E7DE580CB2F}" type="slidenum">
              <a:rPr lang="sl-SI" altLang="sl-SI"/>
              <a:pPr/>
              <a:t>‹#›</a:t>
            </a:fld>
            <a:endParaRPr lang="sl-SI" altLang="sl-SI"/>
          </a:p>
        </p:txBody>
      </p:sp>
    </p:spTree>
    <p:extLst>
      <p:ext uri="{BB962C8B-B14F-4D97-AF65-F5344CB8AC3E}">
        <p14:creationId xmlns:p14="http://schemas.microsoft.com/office/powerpoint/2010/main" val="11330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251520" y="1052513"/>
            <a:ext cx="4176464"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značba mesta vsebine 3"/>
          <p:cNvSpPr>
            <a:spLocks noGrp="1"/>
          </p:cNvSpPr>
          <p:nvPr>
            <p:ph sz="half" idx="2"/>
          </p:nvPr>
        </p:nvSpPr>
        <p:spPr>
          <a:xfrm>
            <a:off x="4788024" y="1052513"/>
            <a:ext cx="4105151" cy="4896767"/>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fld id="{32A374C4-734C-4BC6-A2D3-12926BD6C8AF}" type="slidenum">
              <a:rPr lang="sl-SI" altLang="sl-SI"/>
              <a:pPr/>
              <a:t>‹#›</a:t>
            </a:fld>
            <a:endParaRPr lang="sl-SI" altLang="sl-SI"/>
          </a:p>
        </p:txBody>
      </p:sp>
    </p:spTree>
    <p:extLst>
      <p:ext uri="{BB962C8B-B14F-4D97-AF65-F5344CB8AC3E}">
        <p14:creationId xmlns:p14="http://schemas.microsoft.com/office/powerpoint/2010/main" val="2929260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251521" y="365125"/>
            <a:ext cx="8641653" cy="1325563"/>
          </a:xfrm>
        </p:spPr>
        <p:txBody>
          <a:bodyPr/>
          <a:lstStyle/>
          <a:p>
            <a:r>
              <a:rPr lang="sl-SI" dirty="0" smtClean="0"/>
              <a:t>Uredite slog naslova matrice</a:t>
            </a:r>
            <a:endParaRPr lang="sl-SI" dirty="0"/>
          </a:p>
        </p:txBody>
      </p:sp>
      <p:sp>
        <p:nvSpPr>
          <p:cNvPr id="3" name="Označba mesta besedila 2"/>
          <p:cNvSpPr>
            <a:spLocks noGrp="1"/>
          </p:cNvSpPr>
          <p:nvPr>
            <p:ph type="body" idx="1"/>
          </p:nvPr>
        </p:nvSpPr>
        <p:spPr>
          <a:xfrm>
            <a:off x="251521" y="1681163"/>
            <a:ext cx="41764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4" name="Označba mesta vsebine 3"/>
          <p:cNvSpPr>
            <a:spLocks noGrp="1"/>
          </p:cNvSpPr>
          <p:nvPr>
            <p:ph sz="half" idx="2"/>
          </p:nvPr>
        </p:nvSpPr>
        <p:spPr>
          <a:xfrm>
            <a:off x="251521" y="2505075"/>
            <a:ext cx="4176463"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5" name="Označba mesta besedila 4"/>
          <p:cNvSpPr>
            <a:spLocks noGrp="1"/>
          </p:cNvSpPr>
          <p:nvPr>
            <p:ph type="body" sz="quarter" idx="3"/>
          </p:nvPr>
        </p:nvSpPr>
        <p:spPr>
          <a:xfrm>
            <a:off x="4788024" y="1681163"/>
            <a:ext cx="41051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dirty="0" smtClean="0"/>
              <a:t>Uredite sloge besedila matrice</a:t>
            </a:r>
          </a:p>
        </p:txBody>
      </p:sp>
      <p:sp>
        <p:nvSpPr>
          <p:cNvPr id="6" name="Označba mesta vsebine 5"/>
          <p:cNvSpPr>
            <a:spLocks noGrp="1"/>
          </p:cNvSpPr>
          <p:nvPr>
            <p:ph sz="quarter" idx="4"/>
          </p:nvPr>
        </p:nvSpPr>
        <p:spPr>
          <a:xfrm>
            <a:off x="4788024" y="2505075"/>
            <a:ext cx="4105150" cy="3516213"/>
          </a:xfrm>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7"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8"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9" name="Rectangle 6"/>
          <p:cNvSpPr>
            <a:spLocks noGrp="1" noChangeArrowheads="1"/>
          </p:cNvSpPr>
          <p:nvPr>
            <p:ph type="sldNum" sz="quarter" idx="12"/>
          </p:nvPr>
        </p:nvSpPr>
        <p:spPr>
          <a:ln/>
        </p:spPr>
        <p:txBody>
          <a:bodyPr/>
          <a:lstStyle>
            <a:lvl1pPr>
              <a:defRPr/>
            </a:lvl1pPr>
          </a:lstStyle>
          <a:p>
            <a:fld id="{19DEECE3-4314-464C-8830-6F7928E0624E}" type="slidenum">
              <a:rPr lang="sl-SI" altLang="sl-SI"/>
              <a:pPr/>
              <a:t>‹#›</a:t>
            </a:fld>
            <a:endParaRPr lang="sl-SI" altLang="sl-SI"/>
          </a:p>
        </p:txBody>
      </p:sp>
    </p:spTree>
    <p:extLst>
      <p:ext uri="{BB962C8B-B14F-4D97-AF65-F5344CB8AC3E}">
        <p14:creationId xmlns:p14="http://schemas.microsoft.com/office/powerpoint/2010/main" val="307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3175" y="0"/>
            <a:ext cx="9144000" cy="1268413"/>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sl-SI" altLang="sl-SI" smtClean="0"/>
          </a:p>
        </p:txBody>
      </p:sp>
      <p:sp>
        <p:nvSpPr>
          <p:cNvPr id="2" name="Naslov 1"/>
          <p:cNvSpPr>
            <a:spLocks noGrp="1"/>
          </p:cNvSpPr>
          <p:nvPr>
            <p:ph type="title"/>
          </p:nvPr>
        </p:nvSpPr>
        <p:spPr>
          <a:xfrm>
            <a:off x="251520" y="115888"/>
            <a:ext cx="8641655" cy="1080864"/>
          </a:xfrm>
        </p:spPr>
        <p:txBody>
          <a:bodyPr/>
          <a:lstStyle>
            <a:lvl1pPr algn="ctr">
              <a:defRPr>
                <a:solidFill>
                  <a:schemeClr val="bg1"/>
                </a:solidFill>
              </a:defRPr>
            </a:lvl1pPr>
          </a:lstStyle>
          <a:p>
            <a:r>
              <a:rPr lang="sl-SI" dirty="0" smtClean="0"/>
              <a:t>Uredite slog naslova matrice</a:t>
            </a:r>
            <a:endParaRPr lang="sl-SI" dirty="0"/>
          </a:p>
        </p:txBody>
      </p:sp>
      <p:sp>
        <p:nvSpPr>
          <p:cNvPr id="4" name="Označba mesta datuma 2"/>
          <p:cNvSpPr>
            <a:spLocks noGrp="1"/>
          </p:cNvSpPr>
          <p:nvPr>
            <p:ph type="dt" sz="half" idx="10"/>
          </p:nvPr>
        </p:nvSpPr>
        <p:spPr/>
        <p:txBody>
          <a:bodyPr/>
          <a:lstStyle>
            <a:lvl1pPr>
              <a:defRPr/>
            </a:lvl1pPr>
          </a:lstStyle>
          <a:p>
            <a:pPr>
              <a:defRPr/>
            </a:pPr>
            <a:endParaRPr lang="sl-SI" altLang="sl-SI"/>
          </a:p>
        </p:txBody>
      </p:sp>
      <p:sp>
        <p:nvSpPr>
          <p:cNvPr id="5" name="Označba mesta noge 3"/>
          <p:cNvSpPr>
            <a:spLocks noGrp="1"/>
          </p:cNvSpPr>
          <p:nvPr>
            <p:ph type="ftr" sz="quarter" idx="11"/>
          </p:nvPr>
        </p:nvSpPr>
        <p:spPr/>
        <p:txBody>
          <a:bodyPr/>
          <a:lstStyle>
            <a:lvl1pPr>
              <a:defRPr/>
            </a:lvl1pPr>
          </a:lstStyle>
          <a:p>
            <a:pPr>
              <a:defRPr/>
            </a:pPr>
            <a:endParaRPr lang="sl-SI" altLang="sl-SI"/>
          </a:p>
        </p:txBody>
      </p:sp>
      <p:sp>
        <p:nvSpPr>
          <p:cNvPr id="6" name="Označba mesta številke diapozitiva 4"/>
          <p:cNvSpPr>
            <a:spLocks noGrp="1"/>
          </p:cNvSpPr>
          <p:nvPr>
            <p:ph type="sldNum" sz="quarter" idx="12"/>
          </p:nvPr>
        </p:nvSpPr>
        <p:spPr/>
        <p:txBody>
          <a:bodyPr/>
          <a:lstStyle>
            <a:lvl1pPr>
              <a:defRPr/>
            </a:lvl1pPr>
          </a:lstStyle>
          <a:p>
            <a:fld id="{02ADED56-E86E-4443-A4E4-047F9EF7A450}" type="slidenum">
              <a:rPr lang="sl-SI" altLang="sl-SI"/>
              <a:pPr/>
              <a:t>‹#›</a:t>
            </a:fld>
            <a:endParaRPr lang="sl-SI" altLang="sl-SI"/>
          </a:p>
        </p:txBody>
      </p:sp>
    </p:spTree>
    <p:extLst>
      <p:ext uri="{BB962C8B-B14F-4D97-AF65-F5344CB8AC3E}">
        <p14:creationId xmlns:p14="http://schemas.microsoft.com/office/powerpoint/2010/main" val="2138885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sl-SI" altLang="sl-SI" smtClean="0"/>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p>
        </p:txBody>
      </p:sp>
      <p:sp>
        <p:nvSpPr>
          <p:cNvPr id="6" name="Označba mesta noge 2"/>
          <p:cNvSpPr>
            <a:spLocks noGrp="1"/>
          </p:cNvSpPr>
          <p:nvPr>
            <p:ph type="ftr" sz="quarter" idx="11"/>
          </p:nvPr>
        </p:nvSpPr>
        <p:spPr/>
        <p:txBody>
          <a:bodyPr/>
          <a:lstStyle>
            <a:lvl1pPr>
              <a:defRPr/>
            </a:lvl1pPr>
          </a:lstStyle>
          <a:p>
            <a:pPr>
              <a:defRPr/>
            </a:pPr>
            <a:endParaRPr lang="sl-SI" altLang="sl-SI"/>
          </a:p>
        </p:txBody>
      </p:sp>
      <p:sp>
        <p:nvSpPr>
          <p:cNvPr id="9" name="Označba mesta številke diapozitiva 3"/>
          <p:cNvSpPr>
            <a:spLocks noGrp="1"/>
          </p:cNvSpPr>
          <p:nvPr>
            <p:ph type="sldNum" sz="quarter" idx="12"/>
          </p:nvPr>
        </p:nvSpPr>
        <p:spPr/>
        <p:txBody>
          <a:bodyPr/>
          <a:lstStyle>
            <a:lvl1pPr>
              <a:defRPr/>
            </a:lvl1pPr>
          </a:lstStyle>
          <a:p>
            <a:fld id="{C054B907-A3EB-4D8F-AF30-ECE53419F4A2}" type="slidenum">
              <a:rPr lang="sl-SI" altLang="sl-SI"/>
              <a:pPr/>
              <a:t>‹#›</a:t>
            </a:fld>
            <a:endParaRPr lang="sl-SI" altLang="sl-SI"/>
          </a:p>
        </p:txBody>
      </p:sp>
    </p:spTree>
    <p:extLst>
      <p:ext uri="{BB962C8B-B14F-4D97-AF65-F5344CB8AC3E}">
        <p14:creationId xmlns:p14="http://schemas.microsoft.com/office/powerpoint/2010/main" val="129933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fld id="{50A7FDCB-CED4-429F-9A8B-D083F939B635}" type="slidenum">
              <a:rPr lang="sl-SI" altLang="sl-SI"/>
              <a:pPr/>
              <a:t>‹#›</a:t>
            </a:fld>
            <a:endParaRPr lang="sl-SI" altLang="sl-SI"/>
          </a:p>
        </p:txBody>
      </p:sp>
    </p:spTree>
    <p:extLst>
      <p:ext uri="{BB962C8B-B14F-4D97-AF65-F5344CB8AC3E}">
        <p14:creationId xmlns:p14="http://schemas.microsoft.com/office/powerpoint/2010/main" val="332685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630238" y="457200"/>
            <a:ext cx="2949575"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smtClean="0"/>
              <a:t>Kliknite ikono, če želite dodati sliko</a:t>
            </a:r>
            <a:endParaRPr lang="sl-SI" noProof="0"/>
          </a:p>
        </p:txBody>
      </p:sp>
      <p:sp>
        <p:nvSpPr>
          <p:cNvPr id="4" name="Označba mesta besedila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altLang="sl-SI"/>
          </a:p>
        </p:txBody>
      </p:sp>
      <p:sp>
        <p:nvSpPr>
          <p:cNvPr id="6" name="Rectangle 5"/>
          <p:cNvSpPr>
            <a:spLocks noGrp="1" noChangeArrowheads="1"/>
          </p:cNvSpPr>
          <p:nvPr>
            <p:ph type="ftr" sz="quarter" idx="11"/>
          </p:nvPr>
        </p:nvSpPr>
        <p:spPr>
          <a:ln/>
        </p:spPr>
        <p:txBody>
          <a:bodyPr/>
          <a:lstStyle>
            <a:lvl1pPr>
              <a:defRPr/>
            </a:lvl1pPr>
          </a:lstStyle>
          <a:p>
            <a:pPr>
              <a:defRPr/>
            </a:pPr>
            <a:endParaRPr lang="sl-SI" altLang="sl-SI"/>
          </a:p>
        </p:txBody>
      </p:sp>
      <p:sp>
        <p:nvSpPr>
          <p:cNvPr id="7" name="Rectangle 6"/>
          <p:cNvSpPr>
            <a:spLocks noGrp="1" noChangeArrowheads="1"/>
          </p:cNvSpPr>
          <p:nvPr>
            <p:ph type="sldNum" sz="quarter" idx="12"/>
          </p:nvPr>
        </p:nvSpPr>
        <p:spPr>
          <a:ln/>
        </p:spPr>
        <p:txBody>
          <a:bodyPr/>
          <a:lstStyle>
            <a:lvl1pPr>
              <a:defRPr/>
            </a:lvl1pPr>
          </a:lstStyle>
          <a:p>
            <a:fld id="{13ACE4F2-8A1D-4B39-A80C-96925FEECE86}" type="slidenum">
              <a:rPr lang="sl-SI" altLang="sl-SI"/>
              <a:pPr/>
              <a:t>‹#›</a:t>
            </a:fld>
            <a:endParaRPr lang="sl-SI" altLang="sl-SI"/>
          </a:p>
        </p:txBody>
      </p:sp>
    </p:spTree>
    <p:extLst>
      <p:ext uri="{BB962C8B-B14F-4D97-AF65-F5344CB8AC3E}">
        <p14:creationId xmlns:p14="http://schemas.microsoft.com/office/powerpoint/2010/main" val="885671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835150"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2">
                    <a:lumMod val="75000"/>
                  </a:schemeClr>
                </a:solidFill>
              </a:defRPr>
            </a:lvl1pPr>
          </a:lstStyle>
          <a:p>
            <a:pPr>
              <a:defRPr/>
            </a:pPr>
            <a:endParaRPr lang="sl-SI" altLang="sl-SI"/>
          </a:p>
        </p:txBody>
      </p:sp>
      <p:sp>
        <p:nvSpPr>
          <p:cNvPr id="1029" name="Rectangle 5"/>
          <p:cNvSpPr>
            <a:spLocks noGrp="1" noChangeArrowheads="1"/>
          </p:cNvSpPr>
          <p:nvPr>
            <p:ph type="ftr" sz="quarter" idx="3"/>
          </p:nvPr>
        </p:nvSpPr>
        <p:spPr bwMode="auto">
          <a:xfrm>
            <a:off x="3851275" y="6524625"/>
            <a:ext cx="2895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2">
                    <a:lumMod val="75000"/>
                  </a:schemeClr>
                </a:solidFill>
              </a:defRPr>
            </a:lvl1pPr>
          </a:lstStyle>
          <a:p>
            <a:pPr>
              <a:defRPr/>
            </a:pPr>
            <a:endParaRPr lang="sl-SI" altLang="sl-SI"/>
          </a:p>
        </p:txBody>
      </p:sp>
      <p:sp>
        <p:nvSpPr>
          <p:cNvPr id="1030" name="Rectangle 6"/>
          <p:cNvSpPr>
            <a:spLocks noGrp="1" noChangeArrowheads="1"/>
          </p:cNvSpPr>
          <p:nvPr>
            <p:ph type="sldNum" sz="quarter" idx="4"/>
          </p:nvPr>
        </p:nvSpPr>
        <p:spPr bwMode="auto">
          <a:xfrm>
            <a:off x="6759575" y="6524625"/>
            <a:ext cx="21336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606060"/>
                </a:solidFill>
              </a:defRPr>
            </a:lvl1pPr>
          </a:lstStyle>
          <a:p>
            <a:fld id="{B4E91035-A16B-459A-9B8F-1F57486AB645}" type="slidenum">
              <a:rPr lang="sl-SI" altLang="sl-SI"/>
              <a:pPr/>
              <a:t>‹#›</a:t>
            </a:fld>
            <a:endParaRPr lang="sl-SI" altLang="sl-SI"/>
          </a:p>
        </p:txBody>
      </p:sp>
      <p:sp>
        <p:nvSpPr>
          <p:cNvPr id="2" name="Rectangle 2"/>
          <p:cNvSpPr>
            <a:spLocks noGrp="1" noChangeArrowheads="1"/>
          </p:cNvSpPr>
          <p:nvPr>
            <p:ph type="title"/>
          </p:nvPr>
        </p:nvSpPr>
        <p:spPr bwMode="auto">
          <a:xfrm>
            <a:off x="250825" y="115888"/>
            <a:ext cx="864235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l-SI" altLang="sl-SI" smtClean="0"/>
              <a:t>Uredite slog naslova matrice</a:t>
            </a:r>
          </a:p>
        </p:txBody>
      </p:sp>
      <p:sp>
        <p:nvSpPr>
          <p:cNvPr id="3" name="Rectangle 3"/>
          <p:cNvSpPr>
            <a:spLocks noGrp="1" noChangeArrowheads="1"/>
          </p:cNvSpPr>
          <p:nvPr>
            <p:ph type="body" idx="1"/>
          </p:nvPr>
        </p:nvSpPr>
        <p:spPr bwMode="auto">
          <a:xfrm>
            <a:off x="250825" y="1052513"/>
            <a:ext cx="8642350" cy="497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l-SI" altLang="sl-SI" smtClean="0"/>
              <a:t>Uredite sloge besedila matrice</a:t>
            </a:r>
          </a:p>
          <a:p>
            <a:pPr lvl="1"/>
            <a:r>
              <a:rPr lang="sl-SI" altLang="sl-SI" smtClean="0"/>
              <a:t>Druga raven</a:t>
            </a:r>
          </a:p>
          <a:p>
            <a:pPr lvl="2"/>
            <a:r>
              <a:rPr lang="sl-SI" altLang="sl-SI" smtClean="0"/>
              <a:t>Tretja raven</a:t>
            </a:r>
          </a:p>
          <a:p>
            <a:pPr lvl="3"/>
            <a:r>
              <a:rPr lang="sl-SI" altLang="sl-SI" smtClean="0"/>
              <a:t>Četrta raven</a:t>
            </a:r>
          </a:p>
          <a:p>
            <a:pPr lvl="4"/>
            <a:r>
              <a:rPr lang="sl-SI" altLang="sl-SI" smtClean="0"/>
              <a:t>Peta raven</a:t>
            </a:r>
          </a:p>
        </p:txBody>
      </p:sp>
      <p:sp>
        <p:nvSpPr>
          <p:cNvPr id="1031" name="Rectangle 5"/>
          <p:cNvSpPr>
            <a:spLocks noChangeArrowheads="1"/>
          </p:cNvSpPr>
          <p:nvPr userDrawn="1"/>
        </p:nvSpPr>
        <p:spPr bwMode="auto">
          <a:xfrm>
            <a:off x="-3175" y="6721475"/>
            <a:ext cx="9144000" cy="136525"/>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sl-SI" altLang="sl-SI" smtClean="0"/>
          </a:p>
        </p:txBody>
      </p:sp>
    </p:spTree>
  </p:cSld>
  <p:clrMap bg1="lt1" tx1="dk1" bg2="lt2" tx2="dk2" accent1="accent1" accent2="accent2" accent3="accent3" accent4="accent4" accent5="accent5" accent6="accent6" hlink="hlink" folHlink="folHlink"/>
  <p:sldLayoutIdLst>
    <p:sldLayoutId id="2147483713" r:id="rId1"/>
    <p:sldLayoutId id="2147483705" r:id="rId2"/>
    <p:sldLayoutId id="2147483706" r:id="rId3"/>
    <p:sldLayoutId id="2147483707" r:id="rId4"/>
    <p:sldLayoutId id="2147483708" r:id="rId5"/>
    <p:sldLayoutId id="2147483714" r:id="rId6"/>
    <p:sldLayoutId id="2147483715" r:id="rId7"/>
    <p:sldLayoutId id="2147483709" r:id="rId8"/>
    <p:sldLayoutId id="2147483710" r:id="rId9"/>
    <p:sldLayoutId id="2147483711" r:id="rId10"/>
    <p:sldLayoutId id="2147483712" r:id="rId11"/>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rgbClr val="606060"/>
          </a:solidFill>
          <a:latin typeface="+mj-lt"/>
          <a:ea typeface="+mj-ea"/>
          <a:cs typeface="+mj-cs"/>
        </a:defRPr>
      </a:lvl1pPr>
      <a:lvl2pPr algn="l" rtl="0" eaLnBrk="0" fontAlgn="base" hangingPunct="0">
        <a:spcBef>
          <a:spcPct val="0"/>
        </a:spcBef>
        <a:spcAft>
          <a:spcPct val="0"/>
        </a:spcAft>
        <a:defRPr sz="2800" b="1">
          <a:solidFill>
            <a:srgbClr val="606060"/>
          </a:solidFill>
          <a:latin typeface="Arial" panose="020B0604020202020204" pitchFamily="34" charset="0"/>
        </a:defRPr>
      </a:lvl2pPr>
      <a:lvl3pPr algn="l" rtl="0" eaLnBrk="0" fontAlgn="base" hangingPunct="0">
        <a:spcBef>
          <a:spcPct val="0"/>
        </a:spcBef>
        <a:spcAft>
          <a:spcPct val="0"/>
        </a:spcAft>
        <a:defRPr sz="2800" b="1">
          <a:solidFill>
            <a:srgbClr val="606060"/>
          </a:solidFill>
          <a:latin typeface="Arial" panose="020B0604020202020204" pitchFamily="34" charset="0"/>
        </a:defRPr>
      </a:lvl3pPr>
      <a:lvl4pPr algn="l" rtl="0" eaLnBrk="0" fontAlgn="base" hangingPunct="0">
        <a:spcBef>
          <a:spcPct val="0"/>
        </a:spcBef>
        <a:spcAft>
          <a:spcPct val="0"/>
        </a:spcAft>
        <a:defRPr sz="2800" b="1">
          <a:solidFill>
            <a:srgbClr val="606060"/>
          </a:solidFill>
          <a:latin typeface="Arial" panose="020B0604020202020204" pitchFamily="34" charset="0"/>
        </a:defRPr>
      </a:lvl4pPr>
      <a:lvl5pPr algn="l" rtl="0" eaLnBrk="0" fontAlgn="base" hangingPunct="0">
        <a:spcBef>
          <a:spcPct val="0"/>
        </a:spcBef>
        <a:spcAft>
          <a:spcPct val="0"/>
        </a:spcAft>
        <a:defRPr sz="2800" b="1">
          <a:solidFill>
            <a:srgbClr val="606060"/>
          </a:solidFill>
          <a:latin typeface="Arial" panose="020B0604020202020204" pitchFamily="34" charset="0"/>
        </a:defRPr>
      </a:lvl5pPr>
      <a:lvl6pPr marL="457200" algn="l" rtl="0" eaLnBrk="1" fontAlgn="base" hangingPunct="1">
        <a:spcBef>
          <a:spcPct val="0"/>
        </a:spcBef>
        <a:spcAft>
          <a:spcPct val="0"/>
        </a:spcAft>
        <a:defRPr sz="2800" b="1">
          <a:solidFill>
            <a:srgbClr val="586D8E"/>
          </a:solidFill>
          <a:latin typeface="Arial" panose="020B0604020202020204" pitchFamily="34" charset="0"/>
        </a:defRPr>
      </a:lvl6pPr>
      <a:lvl7pPr marL="914400" algn="l" rtl="0" eaLnBrk="1" fontAlgn="base" hangingPunct="1">
        <a:spcBef>
          <a:spcPct val="0"/>
        </a:spcBef>
        <a:spcAft>
          <a:spcPct val="0"/>
        </a:spcAft>
        <a:defRPr sz="2800" b="1">
          <a:solidFill>
            <a:srgbClr val="586D8E"/>
          </a:solidFill>
          <a:latin typeface="Arial" panose="020B0604020202020204" pitchFamily="34" charset="0"/>
        </a:defRPr>
      </a:lvl7pPr>
      <a:lvl8pPr marL="1371600" algn="l" rtl="0" eaLnBrk="1" fontAlgn="base" hangingPunct="1">
        <a:spcBef>
          <a:spcPct val="0"/>
        </a:spcBef>
        <a:spcAft>
          <a:spcPct val="0"/>
        </a:spcAft>
        <a:defRPr sz="2800" b="1">
          <a:solidFill>
            <a:srgbClr val="586D8E"/>
          </a:solidFill>
          <a:latin typeface="Arial" panose="020B0604020202020204" pitchFamily="34" charset="0"/>
        </a:defRPr>
      </a:lvl8pPr>
      <a:lvl9pPr marL="1828800" algn="l" rtl="0" eaLnBrk="1" fontAlgn="base" hangingPunct="1">
        <a:spcBef>
          <a:spcPct val="0"/>
        </a:spcBef>
        <a:spcAft>
          <a:spcPct val="0"/>
        </a:spcAft>
        <a:defRPr sz="2800" b="1">
          <a:solidFill>
            <a:srgbClr val="586D8E"/>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2800" kern="1200">
          <a:solidFill>
            <a:srgbClr val="606060"/>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rgbClr val="606060"/>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606060"/>
          </a:solidFill>
          <a:latin typeface="+mn-lt"/>
          <a:ea typeface="+mn-ea"/>
          <a:cs typeface="+mn-cs"/>
        </a:defRPr>
      </a:lvl3pPr>
      <a:lvl4pPr marL="1600200" indent="-228600" algn="l" rtl="0" eaLnBrk="0" fontAlgn="base" hangingPunct="0">
        <a:spcBef>
          <a:spcPct val="20000"/>
        </a:spcBef>
        <a:spcAft>
          <a:spcPct val="0"/>
        </a:spcAft>
        <a:buChar char="–"/>
        <a:defRPr kern="1200">
          <a:solidFill>
            <a:srgbClr val="606060"/>
          </a:solidFill>
          <a:latin typeface="+mn-lt"/>
          <a:ea typeface="+mn-ea"/>
          <a:cs typeface="+mn-cs"/>
        </a:defRPr>
      </a:lvl4pPr>
      <a:lvl5pPr marL="2057400" indent="-228600" algn="l" rtl="0" eaLnBrk="0" fontAlgn="base" hangingPunct="0">
        <a:spcBef>
          <a:spcPct val="20000"/>
        </a:spcBef>
        <a:spcAft>
          <a:spcPct val="0"/>
        </a:spcAft>
        <a:buChar char="»"/>
        <a:defRPr kern="1200">
          <a:solidFill>
            <a:srgbClr val="60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Pravokotnik 1"/>
          <p:cNvSpPr>
            <a:spLocks noChangeArrowheads="1"/>
          </p:cNvSpPr>
          <p:nvPr/>
        </p:nvSpPr>
        <p:spPr bwMode="auto">
          <a:xfrm>
            <a:off x="2286000" y="2155825"/>
            <a:ext cx="457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cs-CZ" altLang="sl-SI" sz="4400" b="1" dirty="0">
              <a:solidFill>
                <a:srgbClr val="97D105"/>
              </a:solidFill>
              <a:latin typeface="Avenir Book"/>
              <a:ea typeface="Avenir Book"/>
              <a:cs typeface="Avenir Book"/>
            </a:endParaRPr>
          </a:p>
        </p:txBody>
      </p:sp>
      <p:sp>
        <p:nvSpPr>
          <p:cNvPr id="7" name="Pravokotnik 1"/>
          <p:cNvSpPr>
            <a:spLocks noChangeArrowheads="1"/>
          </p:cNvSpPr>
          <p:nvPr/>
        </p:nvSpPr>
        <p:spPr bwMode="auto">
          <a:xfrm>
            <a:off x="990054" y="1772816"/>
            <a:ext cx="716389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sl-SI" sz="2800" b="1" dirty="0">
                <a:solidFill>
                  <a:srgbClr val="97D105"/>
                </a:solidFill>
                <a:latin typeface="Avenir Book"/>
                <a:ea typeface="Avenir Book"/>
                <a:cs typeface="Avenir Book"/>
              </a:rPr>
              <a:t>LOT 1 TREATMENT OF WASTEWATER SLUDGE OR MANURE FROM LIVESTOCK (TSM) IN A NORDIC OR ALPINE ENVIRONMENT</a:t>
            </a:r>
            <a:endParaRPr lang="cs-CZ" altLang="sl-SI" sz="2800" b="1" dirty="0">
              <a:solidFill>
                <a:srgbClr val="97D105"/>
              </a:solidFill>
              <a:latin typeface="Avenir Book"/>
              <a:ea typeface="Avenir Book"/>
              <a:cs typeface="Avenir Book"/>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022" y="5373216"/>
            <a:ext cx="2504275" cy="7856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031" y="4797152"/>
            <a:ext cx="2251968" cy="1688976"/>
          </a:xfrm>
          <a:prstGeom prst="rect">
            <a:avLst/>
          </a:prstGeom>
        </p:spPr>
      </p:pic>
      <p:sp>
        <p:nvSpPr>
          <p:cNvPr id="8" name="Rectangle 7"/>
          <p:cNvSpPr/>
          <p:nvPr/>
        </p:nvSpPr>
        <p:spPr>
          <a:xfrm>
            <a:off x="6300192" y="663501"/>
            <a:ext cx="2843808" cy="646331"/>
          </a:xfrm>
          <a:prstGeom prst="rect">
            <a:avLst/>
          </a:prstGeom>
        </p:spPr>
        <p:txBody>
          <a:bodyPr wrap="square">
            <a:spAutoFit/>
          </a:bodyPr>
          <a:lstStyle/>
          <a:p>
            <a:pPr algn="r"/>
            <a:r>
              <a:rPr lang="sl-SI" dirty="0" smtClean="0">
                <a:solidFill>
                  <a:schemeClr val="bg1"/>
                </a:solidFill>
                <a:latin typeface="Calibri" panose="020F0502020204030204" pitchFamily="34" charset="0"/>
                <a:cs typeface="Times New Roman" panose="02020603050405020304" pitchFamily="18" charset="0"/>
              </a:rPr>
              <a:t>PROJECT PRESENTATION</a:t>
            </a:r>
          </a:p>
          <a:p>
            <a:pPr algn="r"/>
            <a:r>
              <a:rPr lang="sl-SI" dirty="0" err="1" smtClean="0">
                <a:solidFill>
                  <a:schemeClr val="bg1"/>
                </a:solidFill>
                <a:latin typeface="Calibri" panose="020F0502020204030204" pitchFamily="34" charset="0"/>
                <a:cs typeface="Times New Roman" panose="02020603050405020304" pitchFamily="18" charset="0"/>
              </a:rPr>
              <a:t>October</a:t>
            </a:r>
            <a:r>
              <a:rPr lang="sl-SI" dirty="0" smtClean="0">
                <a:solidFill>
                  <a:schemeClr val="bg1"/>
                </a:solidFill>
                <a:latin typeface="Calibri" panose="020F0502020204030204" pitchFamily="34" charset="0"/>
                <a:cs typeface="Times New Roman" panose="02020603050405020304" pitchFamily="18" charset="0"/>
              </a:rPr>
              <a:t> 2020</a:t>
            </a:r>
            <a:endParaRPr lang="sl-SI" dirty="0">
              <a:solidFill>
                <a:schemeClr val="bg1"/>
              </a:solidFill>
            </a:endParaRPr>
          </a:p>
        </p:txBody>
      </p:sp>
      <p:sp>
        <p:nvSpPr>
          <p:cNvPr id="9" name="Rectangle 8"/>
          <p:cNvSpPr/>
          <p:nvPr/>
        </p:nvSpPr>
        <p:spPr>
          <a:xfrm>
            <a:off x="3995936" y="6301462"/>
            <a:ext cx="2448272" cy="369332"/>
          </a:xfrm>
          <a:prstGeom prst="rect">
            <a:avLst/>
          </a:prstGeom>
        </p:spPr>
        <p:txBody>
          <a:bodyPr wrap="square">
            <a:spAutoFit/>
          </a:bodyPr>
          <a:lstStyle/>
          <a:p>
            <a:pPr algn="just"/>
            <a:r>
              <a:rPr lang="sl-SI" dirty="0" err="1" smtClean="0">
                <a:effectLst/>
                <a:latin typeface="Calibri" panose="020F0502020204030204" pitchFamily="34" charset="0"/>
                <a:ea typeface="Times New Roman" panose="02020603050405020304" pitchFamily="18" charset="0"/>
                <a:cs typeface="Times New Roman" panose="02020603050405020304" pitchFamily="18" charset="0"/>
              </a:rPr>
              <a:t>October</a:t>
            </a:r>
            <a:r>
              <a:rPr lang="sl-SI" dirty="0" smtClean="0">
                <a:effectLst/>
                <a:latin typeface="Calibri" panose="020F0502020204030204" pitchFamily="34" charset="0"/>
                <a:ea typeface="Times New Roman" panose="02020603050405020304" pitchFamily="18" charset="0"/>
                <a:cs typeface="Times New Roman" panose="02020603050405020304" pitchFamily="18" charset="0"/>
              </a:rPr>
              <a:t> 2020</a:t>
            </a:r>
            <a:endParaRPr lang="sl-SI" dirty="0"/>
          </a:p>
        </p:txBody>
      </p:sp>
      <p:sp>
        <p:nvSpPr>
          <p:cNvPr id="10" name="Rectangle 9"/>
          <p:cNvSpPr/>
          <p:nvPr/>
        </p:nvSpPr>
        <p:spPr>
          <a:xfrm>
            <a:off x="3441875" y="4157791"/>
            <a:ext cx="2448272" cy="646331"/>
          </a:xfrm>
          <a:prstGeom prst="rect">
            <a:avLst/>
          </a:prstGeom>
        </p:spPr>
        <p:txBody>
          <a:bodyPr wrap="square">
            <a:spAutoFit/>
          </a:bodyPr>
          <a:lstStyle/>
          <a:p>
            <a:pPr algn="ctr"/>
            <a:r>
              <a:rPr lang="sl-SI" dirty="0" smtClean="0">
                <a:effectLst/>
                <a:latin typeface="Calibri" panose="020F0502020204030204" pitchFamily="34" charset="0"/>
                <a:ea typeface="Times New Roman" panose="02020603050405020304" pitchFamily="18" charset="0"/>
                <a:cs typeface="Times New Roman" panose="02020603050405020304" pitchFamily="18" charset="0"/>
              </a:rPr>
              <a:t>Anja Potokar</a:t>
            </a:r>
          </a:p>
          <a:p>
            <a:pPr algn="ctr"/>
            <a:r>
              <a:rPr lang="sl-SI" dirty="0" smtClean="0">
                <a:latin typeface="Calibri" panose="020F0502020204030204" pitchFamily="34" charset="0"/>
                <a:cs typeface="Times New Roman" panose="02020603050405020304" pitchFamily="18" charset="0"/>
              </a:rPr>
              <a:t>Alenka </a:t>
            </a:r>
            <a:r>
              <a:rPr lang="sl-SI" dirty="0" err="1" smtClean="0">
                <a:latin typeface="Calibri" panose="020F0502020204030204" pitchFamily="34" charset="0"/>
                <a:cs typeface="Times New Roman" panose="02020603050405020304" pitchFamily="18" charset="0"/>
              </a:rPr>
              <a:t>Fajs</a:t>
            </a:r>
            <a:endParaRPr lang="sl-SI"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Sludge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drying</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reed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beds</a:t>
            </a:r>
            <a:r>
              <a:rPr lang="sl-SI" sz="2500" b="1" kern="0" dirty="0" smtClean="0">
                <a:solidFill>
                  <a:srgbClr val="889A00"/>
                </a:solidFill>
                <a:latin typeface="Calibri" panose="020F0502020204030204" pitchFamily="34" charset="0"/>
                <a:cs typeface="Calibri" panose="020F0502020204030204" pitchFamily="34" charset="0"/>
              </a:rPr>
              <a:t> (RB) </a:t>
            </a:r>
            <a:r>
              <a:rPr lang="sl-SI" sz="2500" b="1" kern="0" dirty="0" err="1" smtClean="0">
                <a:solidFill>
                  <a:srgbClr val="889A00"/>
                </a:solidFill>
                <a:latin typeface="Calibri" panose="020F0502020204030204" pitchFamily="34" charset="0"/>
                <a:cs typeface="Calibri" panose="020F0502020204030204" pitchFamily="34" charset="0"/>
              </a:rPr>
              <a:t>Mojkovac</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7" name="Rectangle 6"/>
          <p:cNvSpPr/>
          <p:nvPr/>
        </p:nvSpPr>
        <p:spPr>
          <a:xfrm>
            <a:off x="5400764" y="5056777"/>
            <a:ext cx="2339588" cy="584775"/>
          </a:xfrm>
          <a:prstGeom prst="rect">
            <a:avLst/>
          </a:prstGeom>
        </p:spPr>
        <p:txBody>
          <a:bodyPr wrap="square">
            <a:spAutoFit/>
          </a:bodyPr>
          <a:lstStyle/>
          <a:p>
            <a:r>
              <a:rPr lang="en-GB" sz="1600" dirty="0">
                <a:latin typeface="Calibri" panose="020F0502020204030204" pitchFamily="34" charset="0"/>
                <a:cs typeface="Calibri" panose="020F0502020204030204" pitchFamily="34" charset="0"/>
              </a:rPr>
              <a:t>Reed </a:t>
            </a:r>
            <a:r>
              <a:rPr lang="en-GB" sz="1600" dirty="0" smtClean="0">
                <a:latin typeface="Calibri" panose="020F0502020204030204" pitchFamily="34" charset="0"/>
                <a:cs typeface="Calibri" panose="020F0502020204030204" pitchFamily="34" charset="0"/>
              </a:rPr>
              <a:t>beds</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with</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fully</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established</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vegetation</a:t>
            </a:r>
            <a:endParaRPr lang="sl-SI" sz="1600" dirty="0" smtClean="0">
              <a:latin typeface="Calibri" panose="020F0502020204030204" pitchFamily="34" charset="0"/>
              <a:cs typeface="Calibri" panose="020F0502020204030204" pitchFamily="34" charset="0"/>
            </a:endParaRPr>
          </a:p>
        </p:txBody>
      </p:sp>
      <p:sp>
        <p:nvSpPr>
          <p:cNvPr id="12" name="Rectangle 11"/>
          <p:cNvSpPr/>
          <p:nvPr/>
        </p:nvSpPr>
        <p:spPr>
          <a:xfrm>
            <a:off x="5366194" y="2207903"/>
            <a:ext cx="2219582" cy="338554"/>
          </a:xfrm>
          <a:prstGeom prst="rect">
            <a:avLst/>
          </a:prstGeom>
        </p:spPr>
        <p:txBody>
          <a:bodyPr wrap="none">
            <a:spAutoFit/>
          </a:bodyPr>
          <a:lstStyle/>
          <a:p>
            <a:r>
              <a:rPr lang="sl-SI" sz="1600" dirty="0" err="1" smtClean="0">
                <a:latin typeface="Calibri" panose="020F0502020204030204" pitchFamily="34" charset="0"/>
                <a:ea typeface="Arial" panose="020B0604020202020204" pitchFamily="34" charset="0"/>
              </a:rPr>
              <a:t>Reed</a:t>
            </a:r>
            <a:r>
              <a:rPr lang="sl-SI" sz="1600" dirty="0" smtClean="0">
                <a:latin typeface="Calibri" panose="020F0502020204030204" pitchFamily="34" charset="0"/>
                <a:ea typeface="Arial" panose="020B0604020202020204" pitchFamily="34" charset="0"/>
              </a:rPr>
              <a:t> </a:t>
            </a:r>
            <a:r>
              <a:rPr lang="sl-SI" sz="1600" dirty="0" err="1" smtClean="0">
                <a:latin typeface="Calibri" panose="020F0502020204030204" pitchFamily="34" charset="0"/>
                <a:ea typeface="Arial" panose="020B0604020202020204" pitchFamily="34" charset="0"/>
              </a:rPr>
              <a:t>beds</a:t>
            </a:r>
            <a:r>
              <a:rPr lang="sl-SI" sz="1600" dirty="0" smtClean="0">
                <a:latin typeface="Calibri" panose="020F0502020204030204" pitchFamily="34" charset="0"/>
                <a:ea typeface="Arial" panose="020B0604020202020204" pitchFamily="34" charset="0"/>
              </a:rPr>
              <a:t> </a:t>
            </a:r>
            <a:r>
              <a:rPr lang="sl-SI" sz="1600" dirty="0" err="1" smtClean="0">
                <a:latin typeface="Calibri" panose="020F0502020204030204" pitchFamily="34" charset="0"/>
                <a:ea typeface="Arial" panose="020B0604020202020204" pitchFamily="34" charset="0"/>
              </a:rPr>
              <a:t>after</a:t>
            </a:r>
            <a:r>
              <a:rPr lang="sl-SI" sz="1600" dirty="0" smtClean="0">
                <a:latin typeface="Calibri" panose="020F0502020204030204" pitchFamily="34" charset="0"/>
                <a:ea typeface="Arial" panose="020B0604020202020204" pitchFamily="34" charset="0"/>
              </a:rPr>
              <a:t> </a:t>
            </a:r>
            <a:r>
              <a:rPr lang="sl-SI" sz="1600" dirty="0" err="1" smtClean="0">
                <a:latin typeface="Calibri" panose="020F0502020204030204" pitchFamily="34" charset="0"/>
                <a:ea typeface="Arial" panose="020B0604020202020204" pitchFamily="34" charset="0"/>
              </a:rPr>
              <a:t>planting</a:t>
            </a:r>
            <a:endParaRPr lang="en-US" sz="1600" dirty="0"/>
          </a:p>
        </p:txBody>
      </p:sp>
      <p:sp>
        <p:nvSpPr>
          <p:cNvPr id="15" name="Rectangle 14"/>
          <p:cNvSpPr/>
          <p:nvPr/>
        </p:nvSpPr>
        <p:spPr>
          <a:xfrm>
            <a:off x="6458767" y="2541852"/>
            <a:ext cx="1096775" cy="215444"/>
          </a:xfrm>
          <a:prstGeom prst="rect">
            <a:avLst/>
          </a:prstGeom>
        </p:spPr>
        <p:txBody>
          <a:bodyPr wrap="none">
            <a:spAutoFit/>
          </a:bodyPr>
          <a:lstStyle/>
          <a:p>
            <a:r>
              <a:rPr lang="sl-SI" sz="800" dirty="0" smtClean="0">
                <a:latin typeface="Calibri" panose="020F0502020204030204" pitchFamily="34" charset="0"/>
                <a:ea typeface="Arial" panose="020B0604020202020204" pitchFamily="34" charset="0"/>
              </a:rPr>
              <a:t>(</a:t>
            </a:r>
            <a:r>
              <a:rPr lang="sl-SI" sz="800" dirty="0" err="1" smtClean="0">
                <a:latin typeface="Calibri" panose="020F0502020204030204" pitchFamily="34" charset="0"/>
                <a:ea typeface="Arial" panose="020B0604020202020204" pitchFamily="34" charset="0"/>
              </a:rPr>
              <a:t>Source</a:t>
            </a:r>
            <a:r>
              <a:rPr lang="sl-SI" sz="800" dirty="0" smtClean="0">
                <a:latin typeface="Calibri" panose="020F0502020204030204" pitchFamily="34" charset="0"/>
                <a:ea typeface="Arial" panose="020B0604020202020204" pitchFamily="34" charset="0"/>
              </a:rPr>
              <a:t>: LIMNOS </a:t>
            </a:r>
            <a:r>
              <a:rPr lang="sl-SI" sz="800" dirty="0" err="1" smtClean="0">
                <a:latin typeface="Calibri" panose="020F0502020204030204" pitchFamily="34" charset="0"/>
                <a:ea typeface="Arial" panose="020B0604020202020204" pitchFamily="34" charset="0"/>
              </a:rPr>
              <a:t>Ltd</a:t>
            </a:r>
            <a:r>
              <a:rPr lang="sl-SI" sz="800" dirty="0" smtClean="0">
                <a:latin typeface="Calibri" panose="020F0502020204030204" pitchFamily="34" charset="0"/>
                <a:ea typeface="Arial" panose="020B0604020202020204" pitchFamily="34" charset="0"/>
              </a:rPr>
              <a:t>.)</a:t>
            </a:r>
            <a:endParaRPr lang="en-US" sz="800" dirty="0"/>
          </a:p>
        </p:txBody>
      </p:sp>
      <p:pic>
        <p:nvPicPr>
          <p:cNvPr id="16" name="Picture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76" y="980729"/>
            <a:ext cx="5007296" cy="2592287"/>
          </a:xfrm>
          <a:prstGeom prst="rect">
            <a:avLst/>
          </a:prstGeom>
          <a:noFill/>
          <a:ln>
            <a:noFill/>
          </a:ln>
        </p:spPr>
      </p:pic>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76" y="3717032"/>
            <a:ext cx="5007296" cy="2899816"/>
          </a:xfrm>
          <a:prstGeom prst="rect">
            <a:avLst/>
          </a:prstGeom>
          <a:noFill/>
          <a:ln>
            <a:noFill/>
          </a:ln>
        </p:spPr>
      </p:pic>
      <p:sp>
        <p:nvSpPr>
          <p:cNvPr id="18" name="Rectangle 17"/>
          <p:cNvSpPr/>
          <p:nvPr/>
        </p:nvSpPr>
        <p:spPr>
          <a:xfrm>
            <a:off x="6519770" y="5641552"/>
            <a:ext cx="1096775" cy="215444"/>
          </a:xfrm>
          <a:prstGeom prst="rect">
            <a:avLst/>
          </a:prstGeom>
        </p:spPr>
        <p:txBody>
          <a:bodyPr wrap="none">
            <a:spAutoFit/>
          </a:bodyPr>
          <a:lstStyle/>
          <a:p>
            <a:r>
              <a:rPr lang="sl-SI" sz="800" dirty="0" smtClean="0">
                <a:latin typeface="Calibri" panose="020F0502020204030204" pitchFamily="34" charset="0"/>
                <a:ea typeface="Arial" panose="020B0604020202020204" pitchFamily="34" charset="0"/>
              </a:rPr>
              <a:t>(</a:t>
            </a:r>
            <a:r>
              <a:rPr lang="sl-SI" sz="800" dirty="0" err="1" smtClean="0">
                <a:latin typeface="Calibri" panose="020F0502020204030204" pitchFamily="34" charset="0"/>
                <a:ea typeface="Arial" panose="020B0604020202020204" pitchFamily="34" charset="0"/>
              </a:rPr>
              <a:t>Source</a:t>
            </a:r>
            <a:r>
              <a:rPr lang="sl-SI" sz="800" dirty="0" smtClean="0">
                <a:latin typeface="Calibri" panose="020F0502020204030204" pitchFamily="34" charset="0"/>
                <a:ea typeface="Arial" panose="020B0604020202020204" pitchFamily="34" charset="0"/>
              </a:rPr>
              <a:t>: LIMNOS </a:t>
            </a:r>
            <a:r>
              <a:rPr lang="sl-SI" sz="800" dirty="0" err="1" smtClean="0">
                <a:latin typeface="Calibri" panose="020F0502020204030204" pitchFamily="34" charset="0"/>
                <a:ea typeface="Arial" panose="020B0604020202020204" pitchFamily="34" charset="0"/>
              </a:rPr>
              <a:t>Ltd</a:t>
            </a:r>
            <a:r>
              <a:rPr lang="sl-SI" sz="800" dirty="0" smtClean="0">
                <a:latin typeface="Calibri" panose="020F0502020204030204" pitchFamily="34" charset="0"/>
                <a:ea typeface="Arial" panose="020B0604020202020204" pitchFamily="34" charset="0"/>
              </a:rPr>
              <a:t>.)</a:t>
            </a:r>
            <a:endParaRPr lang="en-US" sz="800" dirty="0"/>
          </a:p>
        </p:txBody>
      </p:sp>
    </p:spTree>
    <p:extLst>
      <p:ext uri="{BB962C8B-B14F-4D97-AF65-F5344CB8AC3E}">
        <p14:creationId xmlns:p14="http://schemas.microsoft.com/office/powerpoint/2010/main" val="1532725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smtClean="0">
                <a:solidFill>
                  <a:srgbClr val="889A00"/>
                </a:solidFill>
                <a:latin typeface="Calibri" panose="020F0502020204030204" pitchFamily="34" charset="0"/>
                <a:cs typeface="Calibri" panose="020F0502020204030204" pitchFamily="34" charset="0"/>
              </a:rPr>
              <a:t>Design </a:t>
            </a:r>
            <a:r>
              <a:rPr lang="sl-SI" sz="2500" b="1" kern="0" dirty="0" err="1" smtClean="0">
                <a:solidFill>
                  <a:srgbClr val="889A00"/>
                </a:solidFill>
                <a:latin typeface="Calibri" panose="020F0502020204030204" pitchFamily="34" charset="0"/>
                <a:cs typeface="Calibri" panose="020F0502020204030204" pitchFamily="34" charset="0"/>
              </a:rPr>
              <a:t>and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process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parameters</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18" name="Rectangle 17"/>
          <p:cNvSpPr/>
          <p:nvPr/>
        </p:nvSpPr>
        <p:spPr>
          <a:xfrm>
            <a:off x="7684303" y="3967338"/>
            <a:ext cx="1096775" cy="215444"/>
          </a:xfrm>
          <a:prstGeom prst="rect">
            <a:avLst/>
          </a:prstGeom>
        </p:spPr>
        <p:txBody>
          <a:bodyPr wrap="none">
            <a:spAutoFit/>
          </a:bodyPr>
          <a:lstStyle/>
          <a:p>
            <a:r>
              <a:rPr lang="sl-SI" sz="800" dirty="0" smtClean="0">
                <a:latin typeface="Calibri" panose="020F0502020204030204" pitchFamily="34" charset="0"/>
                <a:ea typeface="Arial" panose="020B0604020202020204" pitchFamily="34" charset="0"/>
              </a:rPr>
              <a:t>(</a:t>
            </a:r>
            <a:r>
              <a:rPr lang="sl-SI" sz="800" dirty="0" err="1" smtClean="0">
                <a:latin typeface="Calibri" panose="020F0502020204030204" pitchFamily="34" charset="0"/>
                <a:ea typeface="Arial" panose="020B0604020202020204" pitchFamily="34" charset="0"/>
              </a:rPr>
              <a:t>Source</a:t>
            </a:r>
            <a:r>
              <a:rPr lang="sl-SI" sz="800" dirty="0" smtClean="0">
                <a:latin typeface="Calibri" panose="020F0502020204030204" pitchFamily="34" charset="0"/>
                <a:ea typeface="Arial" panose="020B0604020202020204" pitchFamily="34" charset="0"/>
              </a:rPr>
              <a:t>: LIMNOS </a:t>
            </a:r>
            <a:r>
              <a:rPr lang="sl-SI" sz="800" dirty="0" err="1" smtClean="0">
                <a:latin typeface="Calibri" panose="020F0502020204030204" pitchFamily="34" charset="0"/>
                <a:ea typeface="Arial" panose="020B0604020202020204" pitchFamily="34" charset="0"/>
              </a:rPr>
              <a:t>Ltd</a:t>
            </a:r>
            <a:r>
              <a:rPr lang="sl-SI" sz="800" dirty="0" smtClean="0">
                <a:latin typeface="Calibri" panose="020F0502020204030204" pitchFamily="34" charset="0"/>
                <a:ea typeface="Arial" panose="020B0604020202020204" pitchFamily="34" charset="0"/>
              </a:rPr>
              <a:t>.)</a:t>
            </a:r>
            <a:endParaRPr lang="en-US" sz="800" dirty="0"/>
          </a:p>
        </p:txBody>
      </p:sp>
      <p:sp>
        <p:nvSpPr>
          <p:cNvPr id="10" name="Rectangle 9"/>
          <p:cNvSpPr/>
          <p:nvPr/>
        </p:nvSpPr>
        <p:spPr>
          <a:xfrm>
            <a:off x="200365" y="1383387"/>
            <a:ext cx="8587444" cy="5755422"/>
          </a:xfrm>
          <a:prstGeom prst="rect">
            <a:avLst/>
          </a:prstGeom>
        </p:spPr>
        <p:txBody>
          <a:bodyPr wrap="square">
            <a:spAutoFit/>
          </a:bodyPr>
          <a:lstStyle/>
          <a:p>
            <a:pPr marL="285750" indent="-285750">
              <a:buFont typeface="Arial" panose="020B0604020202020204" pitchFamily="34" charset="0"/>
              <a:buChar char="•"/>
            </a:pPr>
            <a:r>
              <a:rPr lang="sl-SI" sz="1600" dirty="0" err="1" smtClean="0">
                <a:latin typeface="Calibri" panose="020F0502020204030204" pitchFamily="34" charset="0"/>
                <a:cs typeface="Calibri" panose="020F0502020204030204" pitchFamily="34" charset="0"/>
              </a:rPr>
              <a:t>RBs</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capacity</a:t>
            </a:r>
            <a:r>
              <a:rPr lang="sl-SI" sz="1600" dirty="0" smtClean="0">
                <a:latin typeface="Calibri" panose="020F0502020204030204" pitchFamily="34" charset="0"/>
                <a:cs typeface="Calibri" panose="020F0502020204030204" pitchFamily="34" charset="0"/>
              </a:rPr>
              <a:t>: 2.500 PE</a:t>
            </a:r>
          </a:p>
          <a:p>
            <a:pPr marL="285750" indent="-285750">
              <a:buFont typeface="Arial" panose="020B0604020202020204" pitchFamily="34" charset="0"/>
              <a:buChar char="•"/>
            </a:pPr>
            <a:r>
              <a:rPr lang="sl-SI" sz="1600" dirty="0" err="1" smtClean="0">
                <a:latin typeface="Calibri" panose="020F0502020204030204" pitchFamily="34" charset="0"/>
                <a:cs typeface="Calibri" panose="020F0502020204030204" pitchFamily="34" charset="0"/>
              </a:rPr>
              <a:t>Qaverage</a:t>
            </a:r>
            <a:r>
              <a:rPr lang="sl-SI" sz="1600" dirty="0" smtClean="0">
                <a:latin typeface="Calibri" panose="020F0502020204030204" pitchFamily="34" charset="0"/>
                <a:cs typeface="Calibri" panose="020F0502020204030204" pitchFamily="34" charset="0"/>
              </a:rPr>
              <a:t>=</a:t>
            </a:r>
            <a:r>
              <a:rPr lang="en-GB" sz="1600" dirty="0">
                <a:latin typeface="Calibri" panose="020F0502020204030204" pitchFamily="34" charset="0"/>
                <a:cs typeface="Calibri" panose="020F0502020204030204" pitchFamily="34" charset="0"/>
              </a:rPr>
              <a:t> 324 </a:t>
            </a:r>
            <a:r>
              <a:rPr lang="en-GB" sz="1600" dirty="0" smtClean="0">
                <a:latin typeface="Calibri" panose="020F0502020204030204" pitchFamily="34" charset="0"/>
                <a:cs typeface="Calibri" panose="020F0502020204030204" pitchFamily="34" charset="0"/>
              </a:rPr>
              <a:t>m</a:t>
            </a:r>
            <a:r>
              <a:rPr lang="en-GB" sz="1600" baseline="30000" dirty="0" smtClean="0">
                <a:latin typeface="Calibri" panose="020F0502020204030204" pitchFamily="34" charset="0"/>
                <a:cs typeface="Calibri" panose="020F0502020204030204" pitchFamily="34" charset="0"/>
              </a:rPr>
              <a:t>3</a:t>
            </a:r>
            <a:r>
              <a:rPr lang="en-GB" sz="1600" dirty="0" smtClean="0">
                <a:latin typeface="Calibri" panose="020F0502020204030204" pitchFamily="34" charset="0"/>
                <a:cs typeface="Calibri" panose="020F0502020204030204" pitchFamily="34" charset="0"/>
              </a:rPr>
              <a:t>/day</a:t>
            </a:r>
            <a:endParaRPr lang="sl-SI" sz="1600" dirty="0" smtClean="0">
              <a:latin typeface="Calibri" panose="020F0502020204030204" pitchFamily="34" charset="0"/>
              <a:cs typeface="Calibri" panose="020F0502020204030204" pitchFamily="34" charset="0"/>
            </a:endParaRPr>
          </a:p>
          <a:p>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600" dirty="0" err="1" smtClean="0">
                <a:latin typeface="Calibri" panose="020F0502020204030204" pitchFamily="34" charset="0"/>
                <a:cs typeface="Calibri" panose="020F0502020204030204" pitchFamily="34" charset="0"/>
              </a:rPr>
              <a:t>Wastewater</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characteristics</a:t>
            </a:r>
            <a:r>
              <a:rPr lang="sl-SI" sz="1600" dirty="0" smtClean="0">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r>
              <a:rPr lang="sl-SI" sz="1600" dirty="0">
                <a:latin typeface="Calibri" panose="020F0502020204030204" pitchFamily="34" charset="0"/>
                <a:cs typeface="Calibri" panose="020F0502020204030204" pitchFamily="34" charset="0"/>
              </a:rPr>
              <a:t>Urban </a:t>
            </a:r>
            <a:r>
              <a:rPr lang="sl-SI" sz="1600" dirty="0" err="1">
                <a:latin typeface="Calibri" panose="020F0502020204030204" pitchFamily="34" charset="0"/>
                <a:cs typeface="Calibri" panose="020F0502020204030204" pitchFamily="34" charset="0"/>
              </a:rPr>
              <a:t>wastewater</a:t>
            </a:r>
            <a:endParaRPr lang="sl-SI"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sl-SI" sz="1600" dirty="0" err="1" smtClean="0">
                <a:latin typeface="Calibri" panose="020F0502020204030204" pitchFamily="34" charset="0"/>
                <a:cs typeface="Calibri" panose="020F0502020204030204" pitchFamily="34" charset="0"/>
              </a:rPr>
              <a:t>Typical</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wastewater</a:t>
            </a:r>
            <a:endParaRPr lang="sl-SI" sz="1600" dirty="0" smtClean="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sl-SI"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600" dirty="0" err="1" smtClean="0">
                <a:latin typeface="Calibri" panose="020F0502020204030204" pitchFamily="34" charset="0"/>
                <a:cs typeface="Calibri" panose="020F0502020204030204" pitchFamily="34" charset="0"/>
              </a:rPr>
              <a:t>Sludge</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characteristics</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before</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treatment</a:t>
            </a:r>
            <a:r>
              <a:rPr lang="sl-SI" sz="1600" dirty="0" smtClean="0">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Sludge </a:t>
            </a:r>
            <a:r>
              <a:rPr lang="en-GB" sz="1600" dirty="0">
                <a:latin typeface="Calibri" panose="020F0502020204030204" pitchFamily="34" charset="0"/>
                <a:cs typeface="Calibri" panose="020F0502020204030204" pitchFamily="34" charset="0"/>
              </a:rPr>
              <a:t>type: primary and secondary mixed </a:t>
            </a:r>
            <a:r>
              <a:rPr lang="en-GB" sz="1600" dirty="0" smtClean="0">
                <a:latin typeface="Calibri" panose="020F0502020204030204" pitchFamily="34" charset="0"/>
                <a:cs typeface="Calibri" panose="020F0502020204030204" pitchFamily="34" charset="0"/>
              </a:rPr>
              <a:t>together</a:t>
            </a:r>
            <a:endParaRPr lang="sl-SI"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Aerobic </a:t>
            </a:r>
            <a:r>
              <a:rPr lang="en-GB" sz="1600" dirty="0">
                <a:latin typeface="Calibri" panose="020F0502020204030204" pitchFamily="34" charset="0"/>
                <a:cs typeface="Calibri" panose="020F0502020204030204" pitchFamily="34" charset="0"/>
              </a:rPr>
              <a:t>biological sludge – </a:t>
            </a:r>
            <a:r>
              <a:rPr lang="en-GB" sz="1600" dirty="0" smtClean="0">
                <a:latin typeface="Calibri" panose="020F0502020204030204" pitchFamily="34" charset="0"/>
                <a:cs typeface="Calibri" panose="020F0502020204030204" pitchFamily="34" charset="0"/>
              </a:rPr>
              <a:t>stabilized</a:t>
            </a:r>
            <a:endParaRPr lang="sl-SI"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Mechanical </a:t>
            </a:r>
            <a:r>
              <a:rPr lang="en-GB" sz="1600" dirty="0">
                <a:latin typeface="Calibri" panose="020F0502020204030204" pitchFamily="34" charset="0"/>
                <a:cs typeface="Calibri" panose="020F0502020204030204" pitchFamily="34" charset="0"/>
              </a:rPr>
              <a:t>properties of sludge: fluid </a:t>
            </a:r>
            <a:r>
              <a:rPr lang="en-GB" sz="1600" dirty="0" smtClean="0">
                <a:latin typeface="Calibri" panose="020F0502020204030204" pitchFamily="34" charset="0"/>
                <a:cs typeface="Calibri" panose="020F0502020204030204" pitchFamily="34" charset="0"/>
              </a:rPr>
              <a:t>sludge</a:t>
            </a:r>
            <a:endParaRPr lang="sl-SI"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Dry </a:t>
            </a:r>
            <a:r>
              <a:rPr lang="en-GB" sz="1600" dirty="0">
                <a:latin typeface="Calibri" panose="020F0502020204030204" pitchFamily="34" charset="0"/>
                <a:cs typeface="Calibri" panose="020F0502020204030204" pitchFamily="34" charset="0"/>
              </a:rPr>
              <a:t>matter content: 0,5-2 </a:t>
            </a:r>
            <a:r>
              <a:rPr lang="en-GB" sz="1600" dirty="0" smtClean="0">
                <a:latin typeface="Calibri" panose="020F0502020204030204" pitchFamily="34" charset="0"/>
                <a:cs typeface="Calibri" panose="020F0502020204030204" pitchFamily="34" charset="0"/>
              </a:rPr>
              <a:t>%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l-SI" sz="1600" dirty="0" smtClean="0">
              <a:latin typeface="Calibri" panose="020F0502020204030204" pitchFamily="34" charset="0"/>
              <a:cs typeface="Calibri" panose="020F0502020204030204" pitchFamily="34" charset="0"/>
            </a:endParaRPr>
          </a:p>
          <a:p>
            <a:endParaRPr lang="sl-SI"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The maximum calculated loading </a:t>
            </a:r>
            <a:r>
              <a:rPr lang="en-GB" sz="1600" dirty="0" smtClean="0">
                <a:latin typeface="Calibri" panose="020F0502020204030204" pitchFamily="34" charset="0"/>
                <a:cs typeface="Calibri" panose="020F0502020204030204" pitchFamily="34" charset="0"/>
              </a:rPr>
              <a:t>rate is </a:t>
            </a:r>
            <a:r>
              <a:rPr lang="en-GB" sz="1600" dirty="0">
                <a:latin typeface="Calibri" panose="020F0502020204030204" pitchFamily="34" charset="0"/>
                <a:cs typeface="Calibri" panose="020F0502020204030204" pitchFamily="34" charset="0"/>
              </a:rPr>
              <a:t>60 kg TSS/m</a:t>
            </a:r>
            <a:r>
              <a:rPr lang="en-GB" sz="1600" baseline="30000" dirty="0">
                <a:latin typeface="Calibri" panose="020F0502020204030204" pitchFamily="34" charset="0"/>
                <a:cs typeface="Calibri" panose="020F0502020204030204" pitchFamily="34" charset="0"/>
              </a:rPr>
              <a:t>2 </a:t>
            </a:r>
            <a:r>
              <a:rPr lang="en-GB" sz="1600" dirty="0">
                <a:latin typeface="Calibri" panose="020F0502020204030204" pitchFamily="34" charset="0"/>
                <a:cs typeface="Calibri" panose="020F0502020204030204" pitchFamily="34" charset="0"/>
              </a:rPr>
              <a:t>y.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600" dirty="0" err="1">
                <a:latin typeface="Calibri" panose="020F0502020204030204" pitchFamily="34" charset="0"/>
                <a:cs typeface="Calibri" panose="020F0502020204030204" pitchFamily="34" charset="0"/>
              </a:rPr>
              <a:t>Winter</a:t>
            </a:r>
            <a:r>
              <a:rPr lang="sl-SI" sz="1600" dirty="0">
                <a:latin typeface="Calibri" panose="020F0502020204030204" pitchFamily="34" charset="0"/>
                <a:cs typeface="Calibri" panose="020F0502020204030204" pitchFamily="34" charset="0"/>
              </a:rPr>
              <a:t> </a:t>
            </a:r>
            <a:r>
              <a:rPr lang="sl-SI" sz="1600" dirty="0" err="1">
                <a:latin typeface="Calibri" panose="020F0502020204030204" pitchFamily="34" charset="0"/>
                <a:cs typeface="Calibri" panose="020F0502020204030204" pitchFamily="34" charset="0"/>
              </a:rPr>
              <a:t>preparation</a:t>
            </a:r>
            <a:r>
              <a:rPr lang="sl-SI" sz="1600" dirty="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loadings</a:t>
            </a:r>
            <a:r>
              <a:rPr lang="sl-SI"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October</a:t>
            </a:r>
            <a:r>
              <a:rPr lang="sl-SI" sz="1600" dirty="0" smtClean="0">
                <a:latin typeface="Calibri" panose="020F0502020204030204" pitchFamily="34" charset="0"/>
                <a:cs typeface="Calibri" panose="020F0502020204030204" pitchFamily="34" charset="0"/>
              </a:rPr>
              <a:t>-</a:t>
            </a:r>
            <a:r>
              <a:rPr lang="en-GB" sz="1600" dirty="0" smtClean="0">
                <a:latin typeface="Calibri" panose="020F0502020204030204" pitchFamily="34" charset="0"/>
                <a:cs typeface="Calibri" panose="020F0502020204030204" pitchFamily="34" charset="0"/>
              </a:rPr>
              <a:t>November</a:t>
            </a:r>
            <a:r>
              <a:rPr lang="sl-SI" sz="1600" dirty="0" smtClean="0">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r>
              <a:rPr lang="sl-SI" sz="1600" dirty="0" err="1" smtClean="0">
                <a:latin typeface="Calibri" panose="020F0502020204030204" pitchFamily="34" charset="0"/>
                <a:cs typeface="Calibri" panose="020F0502020204030204" pitchFamily="34" charset="0"/>
              </a:rPr>
              <a:t>Once</a:t>
            </a:r>
            <a:r>
              <a:rPr lang="sl-SI" sz="1600" dirty="0" smtClean="0">
                <a:latin typeface="Calibri" panose="020F0502020204030204" pitchFamily="34" charset="0"/>
                <a:cs typeface="Calibri" panose="020F0502020204030204" pitchFamily="34" charset="0"/>
              </a:rPr>
              <a:t> per </a:t>
            </a:r>
            <a:r>
              <a:rPr lang="sl-SI" sz="1600" dirty="0" err="1" smtClean="0">
                <a:latin typeface="Calibri" panose="020F0502020204030204" pitchFamily="34" charset="0"/>
                <a:cs typeface="Calibri" panose="020F0502020204030204" pitchFamily="34" charset="0"/>
              </a:rPr>
              <a:t>day</a:t>
            </a:r>
            <a:r>
              <a:rPr lang="sl-SI" sz="1600" dirty="0" smtClean="0">
                <a:latin typeface="Calibri" panose="020F0502020204030204" pitchFamily="34" charset="0"/>
                <a:cs typeface="Calibri" panose="020F0502020204030204" pitchFamily="34" charset="0"/>
              </a:rPr>
              <a:t>/bed </a:t>
            </a:r>
            <a:r>
              <a:rPr lang="sl-SI" sz="1600" dirty="0" err="1" smtClean="0">
                <a:latin typeface="Calibri" panose="020F0502020204030204" pitchFamily="34" charset="0"/>
                <a:cs typeface="Calibri" panose="020F0502020204030204" pitchFamily="34" charset="0"/>
              </a:rPr>
              <a:t>every</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second</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day</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600" dirty="0" smtClean="0">
                <a:latin typeface="Calibri" panose="020F0502020204030204" pitchFamily="34" charset="0"/>
                <a:cs typeface="Calibri" panose="020F0502020204030204" pitchFamily="34" charset="0"/>
              </a:rPr>
              <a:t>Period </a:t>
            </a:r>
            <a:r>
              <a:rPr lang="sl-SI" sz="1600" dirty="0" err="1" smtClean="0">
                <a:latin typeface="Calibri" panose="020F0502020204030204" pitchFamily="34" charset="0"/>
                <a:cs typeface="Calibri" panose="020F0502020204030204" pitchFamily="34" charset="0"/>
              </a:rPr>
              <a:t>without</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loading</a:t>
            </a:r>
            <a:r>
              <a:rPr lang="sl-SI" sz="1600" dirty="0" smtClean="0">
                <a:latin typeface="Calibri" panose="020F0502020204030204" pitchFamily="34" charset="0"/>
                <a:cs typeface="Calibri" panose="020F0502020204030204" pitchFamily="34" charset="0"/>
              </a:rPr>
              <a:t> (December-</a:t>
            </a:r>
            <a:r>
              <a:rPr lang="sl-SI" sz="1600" dirty="0" err="1" smtClean="0">
                <a:latin typeface="Calibri" panose="020F0502020204030204" pitchFamily="34" charset="0"/>
                <a:cs typeface="Calibri" panose="020F0502020204030204" pitchFamily="34" charset="0"/>
              </a:rPr>
              <a:t>January</a:t>
            </a:r>
            <a:r>
              <a:rPr lang="sl-SI" sz="1600" dirty="0" smtClean="0">
                <a:latin typeface="Calibri" panose="020F0502020204030204" pitchFamily="34" charset="0"/>
                <a:cs typeface="Calibri" panose="020F0502020204030204" pitchFamily="34" charset="0"/>
              </a:rPr>
              <a:t>)</a:t>
            </a:r>
            <a:endParaRPr lang="sl-SI"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600" dirty="0" err="1" smtClean="0">
                <a:latin typeface="Calibri" panose="020F0502020204030204" pitchFamily="34" charset="0"/>
                <a:cs typeface="Calibri" panose="020F0502020204030204" pitchFamily="34" charset="0"/>
              </a:rPr>
              <a:t>Usual</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loading</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February</a:t>
            </a:r>
            <a:r>
              <a:rPr lang="sl-SI" sz="1600" dirty="0" smtClean="0">
                <a:latin typeface="Calibri" panose="020F0502020204030204" pitchFamily="34" charset="0"/>
                <a:cs typeface="Calibri" panose="020F0502020204030204" pitchFamily="34" charset="0"/>
              </a:rPr>
              <a:t>-September): </a:t>
            </a:r>
          </a:p>
          <a:p>
            <a:pPr marL="742950" lvl="1" indent="-285750">
              <a:buFont typeface="Arial" panose="020B0604020202020204" pitchFamily="34" charset="0"/>
              <a:buChar char="•"/>
            </a:pPr>
            <a:r>
              <a:rPr lang="sl-SI" sz="1600" dirty="0" err="1">
                <a:latin typeface="Calibri" panose="020F0502020204030204" pitchFamily="34" charset="0"/>
                <a:cs typeface="Calibri" panose="020F0502020204030204" pitchFamily="34" charset="0"/>
              </a:rPr>
              <a:t>O</a:t>
            </a:r>
            <a:r>
              <a:rPr lang="sl-SI" sz="1600" dirty="0" err="1" smtClean="0">
                <a:latin typeface="Calibri" panose="020F0502020204030204" pitchFamily="34" charset="0"/>
                <a:cs typeface="Calibri" panose="020F0502020204030204" pitchFamily="34" charset="0"/>
              </a:rPr>
              <a:t>nce</a:t>
            </a:r>
            <a:r>
              <a:rPr lang="sl-SI" sz="1600" dirty="0" smtClean="0">
                <a:latin typeface="Calibri" panose="020F0502020204030204" pitchFamily="34" charset="0"/>
                <a:cs typeface="Calibri" panose="020F0502020204030204" pitchFamily="34" charset="0"/>
              </a:rPr>
              <a:t> per </a:t>
            </a:r>
            <a:r>
              <a:rPr lang="sl-SI" sz="1600" dirty="0" err="1" smtClean="0">
                <a:latin typeface="Calibri" panose="020F0502020204030204" pitchFamily="34" charset="0"/>
                <a:cs typeface="Calibri" panose="020F0502020204030204" pitchFamily="34" charset="0"/>
              </a:rPr>
              <a:t>week</a:t>
            </a:r>
            <a:r>
              <a:rPr lang="sl-SI" sz="1600" dirty="0" smtClean="0">
                <a:latin typeface="Calibri" panose="020F0502020204030204" pitchFamily="34" charset="0"/>
                <a:cs typeface="Calibri" panose="020F0502020204030204" pitchFamily="34" charset="0"/>
              </a:rPr>
              <a:t>/bed </a:t>
            </a:r>
            <a:r>
              <a:rPr lang="sl-SI" sz="1600" dirty="0" err="1" smtClean="0">
                <a:latin typeface="Calibri" panose="020F0502020204030204" pitchFamily="34" charset="0"/>
                <a:cs typeface="Calibri" panose="020F0502020204030204" pitchFamily="34" charset="0"/>
              </a:rPr>
              <a:t>two</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times</a:t>
            </a:r>
            <a:r>
              <a:rPr lang="sl-SI" sz="1600" dirty="0" smtClean="0">
                <a:latin typeface="Calibri" panose="020F0502020204030204" pitchFamily="34" charset="0"/>
                <a:cs typeface="Calibri" panose="020F0502020204030204" pitchFamily="34" charset="0"/>
              </a:rPr>
              <a:t> per </a:t>
            </a:r>
            <a:r>
              <a:rPr lang="sl-SI" sz="1600" dirty="0" err="1" smtClean="0">
                <a:latin typeface="Calibri" panose="020F0502020204030204" pitchFamily="34" charset="0"/>
                <a:cs typeface="Calibri" panose="020F0502020204030204" pitchFamily="34" charset="0"/>
              </a:rPr>
              <a:t>month</a:t>
            </a:r>
            <a:endParaRPr lang="sl-SI"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l-SI"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l-SI" sz="1600" dirty="0">
              <a:latin typeface="Calibri" panose="020F0502020204030204" pitchFamily="34" charset="0"/>
              <a:cs typeface="Calibri" panose="020F0502020204030204" pitchFamily="34" charset="0"/>
            </a:endParaRPr>
          </a:p>
        </p:txBody>
      </p:sp>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4296" y="1037834"/>
            <a:ext cx="2164080" cy="2724785"/>
          </a:xfrm>
          <a:prstGeom prst="rect">
            <a:avLst/>
          </a:prstGeom>
          <a:noFill/>
          <a:ln>
            <a:noFill/>
          </a:ln>
        </p:spPr>
      </p:pic>
      <p:sp>
        <p:nvSpPr>
          <p:cNvPr id="3" name="Rectangle 2"/>
          <p:cNvSpPr/>
          <p:nvPr/>
        </p:nvSpPr>
        <p:spPr>
          <a:xfrm>
            <a:off x="6401361" y="3723182"/>
            <a:ext cx="2434834" cy="307777"/>
          </a:xfrm>
          <a:prstGeom prst="rect">
            <a:avLst/>
          </a:prstGeom>
        </p:spPr>
        <p:txBody>
          <a:bodyPr wrap="none">
            <a:spAutoFit/>
          </a:bodyPr>
          <a:lstStyle/>
          <a:p>
            <a:r>
              <a:rPr lang="en-GB" sz="1400" dirty="0">
                <a:latin typeface="Calibri" panose="020F0502020204030204" pitchFamily="34" charset="0"/>
                <a:ea typeface="Arial" panose="020B0604020202020204" pitchFamily="34" charset="0"/>
              </a:rPr>
              <a:t>Flow on 02.10.2019 </a:t>
            </a:r>
            <a:r>
              <a:rPr lang="en-GB" sz="1400" dirty="0" smtClean="0">
                <a:latin typeface="Calibri" panose="020F0502020204030204" pitchFamily="34" charset="0"/>
                <a:ea typeface="Arial" panose="020B0604020202020204" pitchFamily="34" charset="0"/>
              </a:rPr>
              <a:t>afternoon</a:t>
            </a:r>
            <a:r>
              <a:rPr lang="sl-SI" sz="1400" dirty="0" smtClean="0">
                <a:latin typeface="Calibri" panose="020F0502020204030204" pitchFamily="34" charset="0"/>
                <a:ea typeface="Arial" panose="020B0604020202020204" pitchFamily="34" charset="0"/>
              </a:rPr>
              <a:t>.</a:t>
            </a:r>
            <a:endParaRPr lang="en-US" sz="1400" dirty="0"/>
          </a:p>
        </p:txBody>
      </p:sp>
      <p:sp>
        <p:nvSpPr>
          <p:cNvPr id="19" name="Rectangle 18"/>
          <p:cNvSpPr/>
          <p:nvPr/>
        </p:nvSpPr>
        <p:spPr>
          <a:xfrm>
            <a:off x="215893" y="1020508"/>
            <a:ext cx="6927228" cy="338554"/>
          </a:xfrm>
          <a:prstGeom prst="rect">
            <a:avLst/>
          </a:prstGeom>
          <a:solidFill>
            <a:srgbClr val="889A00"/>
          </a:solidFill>
        </p:spPr>
        <p:txBody>
          <a:bodyPr wrap="square">
            <a:spAutoFit/>
          </a:bodyPr>
          <a:lstStyle/>
          <a:p>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DESIGN PARAMETRS</a:t>
            </a:r>
            <a:endParaRPr lang="en-US" sz="1600" dirty="0">
              <a:latin typeface="Calibri" panose="020F0502020204030204" pitchFamily="34" charset="0"/>
              <a:cs typeface="Calibri" panose="020F0502020204030204" pitchFamily="34" charset="0"/>
            </a:endParaRPr>
          </a:p>
        </p:txBody>
      </p:sp>
      <p:sp>
        <p:nvSpPr>
          <p:cNvPr id="20" name="Rectangle 19"/>
          <p:cNvSpPr/>
          <p:nvPr/>
        </p:nvSpPr>
        <p:spPr>
          <a:xfrm>
            <a:off x="215893" y="4439381"/>
            <a:ext cx="6927228" cy="338554"/>
          </a:xfrm>
          <a:prstGeom prst="rect">
            <a:avLst/>
          </a:prstGeom>
          <a:solidFill>
            <a:srgbClr val="889A00"/>
          </a:solidFill>
        </p:spPr>
        <p:txBody>
          <a:bodyPr wrap="square">
            <a:spAutoFit/>
          </a:bodyPr>
          <a:lstStyle/>
          <a:p>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PROCESS PARAMETRS</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082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Requirments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for</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sludge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reuse</a:t>
            </a:r>
            <a:r>
              <a:rPr lang="sl-SI" sz="2500" b="1" kern="0" dirty="0" smtClean="0">
                <a:solidFill>
                  <a:srgbClr val="889A00"/>
                </a:solidFill>
                <a:latin typeface="Calibri" panose="020F0502020204030204" pitchFamily="34" charset="0"/>
                <a:cs typeface="Calibri" panose="020F0502020204030204" pitchFamily="34" charset="0"/>
              </a:rPr>
              <a:t> in </a:t>
            </a:r>
            <a:r>
              <a:rPr lang="sl-SI" sz="2500" b="1" kern="0" dirty="0" err="1" smtClean="0">
                <a:solidFill>
                  <a:srgbClr val="889A00"/>
                </a:solidFill>
                <a:latin typeface="Calibri" panose="020F0502020204030204" pitchFamily="34" charset="0"/>
                <a:cs typeface="Calibri" panose="020F0502020204030204" pitchFamily="34" charset="0"/>
              </a:rPr>
              <a:t>Montenegro</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12" name="Rectangle 11"/>
          <p:cNvSpPr/>
          <p:nvPr/>
        </p:nvSpPr>
        <p:spPr>
          <a:xfrm>
            <a:off x="5885374" y="3142629"/>
            <a:ext cx="2269314" cy="830997"/>
          </a:xfrm>
          <a:prstGeom prst="rect">
            <a:avLst/>
          </a:prstGeom>
          <a:solidFill>
            <a:srgbClr val="889A00"/>
          </a:solidFill>
        </p:spPr>
        <p:txBody>
          <a:bodyPr wrap="square">
            <a:spAutoFit/>
          </a:bodyPr>
          <a:lstStyle/>
          <a:p>
            <a:r>
              <a:rPr lang="en-GB" sz="1600" dirty="0">
                <a:latin typeface="Calibri" panose="020F0502020204030204" pitchFamily="34" charset="0"/>
                <a:cs typeface="Calibri" panose="020F0502020204030204" pitchFamily="34" charset="0"/>
              </a:rPr>
              <a:t>Limit values for </a:t>
            </a:r>
            <a:r>
              <a:rPr lang="sl-SI" sz="1600" dirty="0" err="1" smtClean="0">
                <a:latin typeface="Calibri" panose="020F0502020204030204" pitchFamily="34" charset="0"/>
                <a:cs typeface="Calibri" panose="020F0502020204030204" pitchFamily="34" charset="0"/>
              </a:rPr>
              <a:t>heavy</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metals</a:t>
            </a:r>
            <a:r>
              <a:rPr lang="sl-SI" sz="1600" dirty="0" smtClean="0">
                <a:latin typeface="Calibri" panose="020F0502020204030204" pitchFamily="34" charset="0"/>
                <a:cs typeface="Calibri" panose="020F0502020204030204" pitchFamily="34" charset="0"/>
              </a:rPr>
              <a:t> in </a:t>
            </a:r>
            <a:r>
              <a:rPr lang="en-GB" sz="1600" dirty="0" smtClean="0">
                <a:latin typeface="Calibri" panose="020F0502020204030204" pitchFamily="34" charset="0"/>
                <a:cs typeface="Calibri" panose="020F0502020204030204" pitchFamily="34" charset="0"/>
              </a:rPr>
              <a:t>soil </a:t>
            </a:r>
            <a:r>
              <a:rPr lang="en-GB" sz="1600" dirty="0">
                <a:latin typeface="Calibri" panose="020F0502020204030204" pitchFamily="34" charset="0"/>
                <a:cs typeface="Calibri" panose="020F0502020204030204" pitchFamily="34" charset="0"/>
              </a:rPr>
              <a:t>to which sludge is applied</a:t>
            </a:r>
            <a:endParaRPr lang="en-US" sz="1600" dirty="0">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45143010"/>
              </p:ext>
            </p:extLst>
          </p:nvPr>
        </p:nvGraphicFramePr>
        <p:xfrm>
          <a:off x="164480" y="3096113"/>
          <a:ext cx="5652752" cy="2002467"/>
        </p:xfrm>
        <a:graphic>
          <a:graphicData uri="http://schemas.openxmlformats.org/drawingml/2006/table">
            <a:tbl>
              <a:tblPr firstRow="1" firstCol="1" bandRow="1">
                <a:tableStyleId>{5C22544A-7EE6-4342-B048-85BDC9FD1C3A}</a:tableStyleId>
              </a:tblPr>
              <a:tblGrid>
                <a:gridCol w="1413188"/>
                <a:gridCol w="1413188"/>
                <a:gridCol w="1413188"/>
                <a:gridCol w="1413188"/>
              </a:tblGrid>
              <a:tr h="539427">
                <a:tc>
                  <a:txBody>
                    <a:bodyPr/>
                    <a:lstStyle/>
                    <a:p>
                      <a:pPr>
                        <a:spcAft>
                          <a:spcPts val="0"/>
                        </a:spcAft>
                      </a:pPr>
                      <a:r>
                        <a:rPr lang="en-GB" sz="1200" dirty="0">
                          <a:effectLst/>
                          <a:latin typeface="Calibri" panose="020F0502020204030204" pitchFamily="34" charset="0"/>
                          <a:cs typeface="Calibri" panose="020F0502020204030204" pitchFamily="34" charset="0"/>
                        </a:rPr>
                        <a:t>Heavy metals</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gridSpan="3">
                  <a:txBody>
                    <a:bodyPr/>
                    <a:lstStyle/>
                    <a:p>
                      <a:pPr algn="ctr">
                        <a:spcAft>
                          <a:spcPts val="0"/>
                        </a:spcAft>
                      </a:pPr>
                      <a:r>
                        <a:rPr lang="en-GB" sz="1200">
                          <a:effectLst/>
                          <a:latin typeface="Calibri" panose="020F0502020204030204" pitchFamily="34" charset="0"/>
                          <a:cs typeface="Calibri" panose="020F0502020204030204" pitchFamily="34" charset="0"/>
                        </a:rPr>
                        <a:t>Allowed heavy metal content in soil in mg/kg of dry matter of representative soil sample </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r>
              <a:tr h="148305">
                <a:tc>
                  <a:txBody>
                    <a:bodyPr/>
                    <a:lstStyle/>
                    <a:p>
                      <a:pPr algn="ctr">
                        <a:spcAft>
                          <a:spcPts val="0"/>
                        </a:spcAft>
                      </a:pPr>
                      <a:r>
                        <a:rPr lang="en-GB" sz="1200">
                          <a:effectLst/>
                          <a:latin typeface="Calibri" panose="020F0502020204030204" pitchFamily="34" charset="0"/>
                          <a:cs typeface="Calibri" panose="020F0502020204030204" pitchFamily="34" charset="0"/>
                        </a:rPr>
                        <a:t>pH of soil</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5,0 &lt;pH 6,0 </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6,0&lt;pH&lt;7,0 </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pH&gt;7,0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161788">
                <a:tc>
                  <a:txBody>
                    <a:bodyPr/>
                    <a:lstStyle/>
                    <a:p>
                      <a:pPr algn="ctr">
                        <a:spcAft>
                          <a:spcPts val="0"/>
                        </a:spcAft>
                      </a:pPr>
                      <a:r>
                        <a:rPr lang="en-GB" sz="1200">
                          <a:effectLst/>
                          <a:latin typeface="Calibri" panose="020F0502020204030204" pitchFamily="34" charset="0"/>
                          <a:cs typeface="Calibri" panose="020F0502020204030204" pitchFamily="34" charset="0"/>
                        </a:rPr>
                        <a:t>Zn</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150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200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161788">
                <a:tc>
                  <a:txBody>
                    <a:bodyPr/>
                    <a:lstStyle/>
                    <a:p>
                      <a:pPr algn="ctr">
                        <a:spcAft>
                          <a:spcPts val="0"/>
                        </a:spcAft>
                      </a:pPr>
                      <a:r>
                        <a:rPr lang="en-GB" sz="1200">
                          <a:effectLst/>
                          <a:latin typeface="Calibri" panose="020F0502020204030204" pitchFamily="34" charset="0"/>
                          <a:cs typeface="Calibri" panose="020F0502020204030204" pitchFamily="34" charset="0"/>
                        </a:rPr>
                        <a:t>Cu</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40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50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100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161788">
                <a:tc>
                  <a:txBody>
                    <a:bodyPr/>
                    <a:lstStyle/>
                    <a:p>
                      <a:pPr algn="ctr">
                        <a:spcAft>
                          <a:spcPts val="0"/>
                        </a:spcAft>
                      </a:pPr>
                      <a:r>
                        <a:rPr lang="en-GB" sz="1200">
                          <a:effectLst/>
                          <a:latin typeface="Calibri" panose="020F0502020204030204" pitchFamily="34" charset="0"/>
                          <a:cs typeface="Calibri" panose="020F0502020204030204" pitchFamily="34" charset="0"/>
                        </a:rPr>
                        <a:t>Cr</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50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75</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161788">
                <a:tc>
                  <a:txBody>
                    <a:bodyPr/>
                    <a:lstStyle/>
                    <a:p>
                      <a:pPr algn="ctr">
                        <a:spcAft>
                          <a:spcPts val="0"/>
                        </a:spcAft>
                      </a:pPr>
                      <a:r>
                        <a:rPr lang="en-GB" sz="1200">
                          <a:effectLst/>
                          <a:latin typeface="Calibri" panose="020F0502020204030204" pitchFamily="34" charset="0"/>
                          <a:cs typeface="Calibri" panose="020F0502020204030204" pitchFamily="34" charset="0"/>
                        </a:rPr>
                        <a:t>Pb</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50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70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161788">
                <a:tc>
                  <a:txBody>
                    <a:bodyPr/>
                    <a:lstStyle/>
                    <a:p>
                      <a:pPr algn="ctr">
                        <a:spcAft>
                          <a:spcPts val="0"/>
                        </a:spcAft>
                      </a:pPr>
                      <a:r>
                        <a:rPr lang="en-GB" sz="1200">
                          <a:effectLst/>
                          <a:latin typeface="Calibri" panose="020F0502020204030204" pitchFamily="34" charset="0"/>
                          <a:cs typeface="Calibri" panose="020F0502020204030204" pitchFamily="34" charset="0"/>
                        </a:rPr>
                        <a:t>Ni</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30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50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70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161788">
                <a:tc>
                  <a:txBody>
                    <a:bodyPr/>
                    <a:lstStyle/>
                    <a:p>
                      <a:pPr algn="ctr">
                        <a:spcAft>
                          <a:spcPts val="0"/>
                        </a:spcAft>
                      </a:pPr>
                      <a:r>
                        <a:rPr lang="en-GB" sz="1200">
                          <a:effectLst/>
                          <a:latin typeface="Calibri" panose="020F0502020204030204" pitchFamily="34" charset="0"/>
                          <a:cs typeface="Calibri" panose="020F0502020204030204" pitchFamily="34" charset="0"/>
                        </a:rPr>
                        <a:t>Cd</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0,5</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1,5</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161788">
                <a:tc>
                  <a:txBody>
                    <a:bodyPr/>
                    <a:lstStyle/>
                    <a:p>
                      <a:pPr algn="ctr">
                        <a:spcAft>
                          <a:spcPts val="0"/>
                        </a:spcAft>
                      </a:pPr>
                      <a:r>
                        <a:rPr lang="en-GB" sz="1200">
                          <a:effectLst/>
                          <a:latin typeface="Calibri" panose="020F0502020204030204" pitchFamily="34" charset="0"/>
                          <a:cs typeface="Calibri" panose="020F0502020204030204" pitchFamily="34" charset="0"/>
                        </a:rPr>
                        <a:t>Hg</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0,2</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0,5</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1</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880763967"/>
              </p:ext>
            </p:extLst>
          </p:nvPr>
        </p:nvGraphicFramePr>
        <p:xfrm>
          <a:off x="179512" y="958313"/>
          <a:ext cx="5652752" cy="2079189"/>
        </p:xfrm>
        <a:graphic>
          <a:graphicData uri="http://schemas.openxmlformats.org/drawingml/2006/table">
            <a:tbl>
              <a:tblPr firstRow="1" firstCol="1" bandRow="1">
                <a:tableStyleId>{5C22544A-7EE6-4342-B048-85BDC9FD1C3A}</a:tableStyleId>
              </a:tblPr>
              <a:tblGrid>
                <a:gridCol w="1413188"/>
                <a:gridCol w="1413188"/>
                <a:gridCol w="1413188"/>
                <a:gridCol w="1413188"/>
              </a:tblGrid>
              <a:tr h="231021">
                <a:tc rowSpan="2">
                  <a:txBody>
                    <a:bodyPr/>
                    <a:lstStyle/>
                    <a:p>
                      <a:pPr algn="ctr">
                        <a:spcAft>
                          <a:spcPts val="0"/>
                        </a:spcAft>
                      </a:pPr>
                      <a:r>
                        <a:rPr lang="en-GB" sz="1200" dirty="0">
                          <a:effectLst/>
                          <a:latin typeface="Calibri" panose="020F0502020204030204" pitchFamily="34" charset="0"/>
                          <a:cs typeface="Calibri" panose="020F0502020204030204" pitchFamily="34" charset="0"/>
                        </a:rPr>
                        <a:t>Heavy metals</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gridSpan="3">
                  <a:txBody>
                    <a:bodyPr/>
                    <a:lstStyle/>
                    <a:p>
                      <a:pPr algn="ctr">
                        <a:spcAft>
                          <a:spcPts val="0"/>
                        </a:spcAft>
                      </a:pPr>
                      <a:r>
                        <a:rPr lang="en-GB" sz="1200" dirty="0">
                          <a:effectLst/>
                          <a:latin typeface="Calibri" panose="020F0502020204030204" pitchFamily="34" charset="0"/>
                          <a:cs typeface="Calibri" panose="020F0502020204030204" pitchFamily="34" charset="0"/>
                        </a:rPr>
                        <a:t>Quality</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r>
              <a:tr h="231021">
                <a:tc vMerge="1">
                  <a:txBody>
                    <a:bodyPr/>
                    <a:lstStyle/>
                    <a:p>
                      <a:endParaRPr lang="en-US"/>
                    </a:p>
                  </a:txBody>
                  <a:tcPr/>
                </a:tc>
                <a:tc>
                  <a:txBody>
                    <a:bodyPr/>
                    <a:lstStyle/>
                    <a:p>
                      <a:pPr algn="ctr">
                        <a:spcAft>
                          <a:spcPts val="0"/>
                        </a:spcAft>
                      </a:pPr>
                      <a:r>
                        <a:rPr lang="en-GB" sz="1200">
                          <a:effectLst/>
                          <a:latin typeface="Calibri" panose="020F0502020204030204" pitchFamily="34" charset="0"/>
                          <a:cs typeface="Calibri" panose="020F0502020204030204" pitchFamily="34" charset="0"/>
                        </a:rPr>
                        <a:t>A</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B</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C</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231021">
                <a:tc>
                  <a:txBody>
                    <a:bodyPr/>
                    <a:lstStyle/>
                    <a:p>
                      <a:pPr algn="ctr">
                        <a:spcAft>
                          <a:spcPts val="0"/>
                        </a:spcAft>
                      </a:pPr>
                      <a:r>
                        <a:rPr lang="en-GB" sz="1200" dirty="0">
                          <a:effectLst/>
                          <a:latin typeface="Calibri" panose="020F0502020204030204" pitchFamily="34" charset="0"/>
                          <a:cs typeface="Calibri" panose="020F0502020204030204" pitchFamily="34" charset="0"/>
                        </a:rPr>
                        <a:t>Zn</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600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1200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2500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231021">
                <a:tc>
                  <a:txBody>
                    <a:bodyPr/>
                    <a:lstStyle/>
                    <a:p>
                      <a:pPr algn="ctr">
                        <a:spcAft>
                          <a:spcPts val="0"/>
                        </a:spcAft>
                      </a:pPr>
                      <a:r>
                        <a:rPr lang="en-GB" sz="1200" dirty="0">
                          <a:effectLst/>
                          <a:latin typeface="Calibri" panose="020F0502020204030204" pitchFamily="34" charset="0"/>
                          <a:cs typeface="Calibri" panose="020F0502020204030204" pitchFamily="34" charset="0"/>
                        </a:rPr>
                        <a:t>Cu</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300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600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1000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231021">
                <a:tc>
                  <a:txBody>
                    <a:bodyPr/>
                    <a:lstStyle/>
                    <a:p>
                      <a:pPr algn="ctr">
                        <a:spcAft>
                          <a:spcPts val="0"/>
                        </a:spcAft>
                      </a:pPr>
                      <a:r>
                        <a:rPr lang="en-GB" sz="1200" dirty="0">
                          <a:effectLst/>
                          <a:latin typeface="Calibri" panose="020F0502020204030204" pitchFamily="34" charset="0"/>
                          <a:cs typeface="Calibri" panose="020F0502020204030204" pitchFamily="34" charset="0"/>
                        </a:rPr>
                        <a:t>Cr</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250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1000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231021">
                <a:tc>
                  <a:txBody>
                    <a:bodyPr/>
                    <a:lstStyle/>
                    <a:p>
                      <a:pPr algn="ctr">
                        <a:spcAft>
                          <a:spcPts val="0"/>
                        </a:spcAft>
                      </a:pPr>
                      <a:r>
                        <a:rPr lang="en-GB" sz="1200" dirty="0" err="1">
                          <a:effectLst/>
                          <a:latin typeface="Calibri" panose="020F0502020204030204" pitchFamily="34" charset="0"/>
                          <a:cs typeface="Calibri" panose="020F0502020204030204" pitchFamily="34" charset="0"/>
                        </a:rPr>
                        <a:t>Pb</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120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200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750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231021">
                <a:tc>
                  <a:txBody>
                    <a:bodyPr/>
                    <a:lstStyle/>
                    <a:p>
                      <a:pPr algn="ctr">
                        <a:spcAft>
                          <a:spcPts val="0"/>
                        </a:spcAft>
                      </a:pPr>
                      <a:r>
                        <a:rPr lang="en-GB" sz="1200" dirty="0">
                          <a:effectLst/>
                          <a:latin typeface="Calibri" panose="020F0502020204030204" pitchFamily="34" charset="0"/>
                          <a:cs typeface="Calibri" panose="020F0502020204030204" pitchFamily="34" charset="0"/>
                        </a:rPr>
                        <a:t>Ni</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60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300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231021">
                <a:tc>
                  <a:txBody>
                    <a:bodyPr/>
                    <a:lstStyle/>
                    <a:p>
                      <a:pPr algn="ctr">
                        <a:spcAft>
                          <a:spcPts val="0"/>
                        </a:spcAft>
                      </a:pPr>
                      <a:r>
                        <a:rPr lang="en-GB" sz="1200" dirty="0">
                          <a:effectLst/>
                          <a:latin typeface="Calibri" panose="020F0502020204030204" pitchFamily="34" charset="0"/>
                          <a:cs typeface="Calibri" panose="020F0502020204030204" pitchFamily="34" charset="0"/>
                        </a:rPr>
                        <a:t>Cd</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5</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20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231021">
                <a:tc>
                  <a:txBody>
                    <a:bodyPr/>
                    <a:lstStyle/>
                    <a:p>
                      <a:pPr algn="ctr">
                        <a:spcAft>
                          <a:spcPts val="0"/>
                        </a:spcAft>
                      </a:pPr>
                      <a:r>
                        <a:rPr lang="en-GB" sz="1200" dirty="0">
                          <a:effectLst/>
                          <a:latin typeface="Calibri" panose="020F0502020204030204" pitchFamily="34" charset="0"/>
                          <a:cs typeface="Calibri" panose="020F0502020204030204" pitchFamily="34" charset="0"/>
                        </a:rPr>
                        <a:t>Hg</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5</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16</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bl>
          </a:graphicData>
        </a:graphic>
      </p:graphicFrame>
      <p:sp>
        <p:nvSpPr>
          <p:cNvPr id="4" name="Rectangle 3"/>
          <p:cNvSpPr/>
          <p:nvPr/>
        </p:nvSpPr>
        <p:spPr>
          <a:xfrm>
            <a:off x="6056903" y="6512510"/>
            <a:ext cx="6102424" cy="215444"/>
          </a:xfrm>
          <a:prstGeom prst="rect">
            <a:avLst/>
          </a:prstGeom>
        </p:spPr>
        <p:txBody>
          <a:bodyPr wrap="square">
            <a:spAutoFit/>
          </a:bodyPr>
          <a:lstStyle/>
          <a:p>
            <a:r>
              <a:rPr lang="sl-SI" sz="800" dirty="0" smtClean="0">
                <a:solidFill>
                  <a:srgbClr val="000000"/>
                </a:solidFill>
                <a:latin typeface="Calibri" panose="020F0502020204030204" pitchFamily="34" charset="0"/>
                <a:ea typeface="Arial" panose="020B0604020202020204" pitchFamily="34" charset="0"/>
              </a:rPr>
              <a:t>(</a:t>
            </a:r>
            <a:r>
              <a:rPr lang="sl-SI" sz="800" dirty="0" err="1" smtClean="0">
                <a:solidFill>
                  <a:srgbClr val="000000"/>
                </a:solidFill>
                <a:latin typeface="Calibri" panose="020F0502020204030204" pitchFamily="34" charset="0"/>
                <a:ea typeface="Arial" panose="020B0604020202020204" pitchFamily="34" charset="0"/>
              </a:rPr>
              <a:t>Source</a:t>
            </a:r>
            <a:r>
              <a:rPr lang="sl-SI" sz="800" dirty="0">
                <a:solidFill>
                  <a:srgbClr val="000000"/>
                </a:solidFill>
                <a:latin typeface="Calibri" panose="020F0502020204030204" pitchFamily="34" charset="0"/>
                <a:ea typeface="Arial" panose="020B0604020202020204" pitchFamily="34" charset="0"/>
              </a:rPr>
              <a:t>:</a:t>
            </a:r>
            <a:r>
              <a:rPr lang="en-GB" sz="800" dirty="0" smtClean="0">
                <a:solidFill>
                  <a:srgbClr val="000000"/>
                </a:solidFill>
                <a:latin typeface="Calibri" panose="020F0502020204030204" pitchFamily="34" charset="0"/>
                <a:ea typeface="Arial" panose="020B0604020202020204" pitchFamily="34" charset="0"/>
              </a:rPr>
              <a:t>“Official </a:t>
            </a:r>
            <a:r>
              <a:rPr lang="en-GB" sz="800" dirty="0">
                <a:solidFill>
                  <a:srgbClr val="000000"/>
                </a:solidFill>
                <a:latin typeface="Calibri" panose="020F0502020204030204" pitchFamily="34" charset="0"/>
                <a:ea typeface="Arial" panose="020B0604020202020204" pitchFamily="34" charset="0"/>
              </a:rPr>
              <a:t>Gazette of Montenegro, No. 89/09 from 31.12.2009). </a:t>
            </a:r>
            <a:endParaRPr lang="en-US" sz="800" dirty="0"/>
          </a:p>
        </p:txBody>
      </p:sp>
      <p:graphicFrame>
        <p:nvGraphicFramePr>
          <p:cNvPr id="5" name="Table 4"/>
          <p:cNvGraphicFramePr>
            <a:graphicFrameLocks noGrp="1"/>
          </p:cNvGraphicFramePr>
          <p:nvPr>
            <p:extLst>
              <p:ext uri="{D42A27DB-BD31-4B8C-83A1-F6EECF244321}">
                <p14:modId xmlns:p14="http://schemas.microsoft.com/office/powerpoint/2010/main" val="663383666"/>
              </p:ext>
            </p:extLst>
          </p:nvPr>
        </p:nvGraphicFramePr>
        <p:xfrm>
          <a:off x="179512" y="5157192"/>
          <a:ext cx="5652748" cy="1463040"/>
        </p:xfrm>
        <a:graphic>
          <a:graphicData uri="http://schemas.openxmlformats.org/drawingml/2006/table">
            <a:tbl>
              <a:tblPr firstRow="1" firstCol="1" bandRow="1">
                <a:tableStyleId>{5C22544A-7EE6-4342-B048-85BDC9FD1C3A}</a:tableStyleId>
              </a:tblPr>
              <a:tblGrid>
                <a:gridCol w="1368152"/>
                <a:gridCol w="4284596"/>
              </a:tblGrid>
              <a:tr h="0">
                <a:tc>
                  <a:txBody>
                    <a:bodyPr/>
                    <a:lstStyle/>
                    <a:p>
                      <a:pPr algn="ctr">
                        <a:spcAft>
                          <a:spcPts val="0"/>
                        </a:spcAft>
                      </a:pPr>
                      <a:r>
                        <a:rPr lang="en-GB" sz="1200" dirty="0">
                          <a:effectLst/>
                          <a:latin typeface="Calibri" panose="020F0502020204030204" pitchFamily="34" charset="0"/>
                          <a:cs typeface="Calibri" panose="020F0502020204030204" pitchFamily="34" charset="0"/>
                        </a:rPr>
                        <a:t>Heavy metals</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Limit values</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0">
                <a:tc>
                  <a:txBody>
                    <a:bodyPr/>
                    <a:lstStyle/>
                    <a:p>
                      <a:pPr algn="ctr">
                        <a:spcAft>
                          <a:spcPts val="0"/>
                        </a:spcAft>
                      </a:pPr>
                      <a:r>
                        <a:rPr lang="en-GB" sz="1200" dirty="0">
                          <a:effectLst/>
                          <a:latin typeface="Calibri" panose="020F0502020204030204" pitchFamily="34" charset="0"/>
                          <a:cs typeface="Calibri" panose="020F0502020204030204" pitchFamily="34" charset="0"/>
                        </a:rPr>
                        <a:t>Zn</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30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0">
                <a:tc>
                  <a:txBody>
                    <a:bodyPr/>
                    <a:lstStyle/>
                    <a:p>
                      <a:pPr algn="ctr">
                        <a:spcAft>
                          <a:spcPts val="0"/>
                        </a:spcAft>
                      </a:pPr>
                      <a:r>
                        <a:rPr lang="en-GB" sz="1200" dirty="0">
                          <a:effectLst/>
                          <a:latin typeface="Calibri" panose="020F0502020204030204" pitchFamily="34" charset="0"/>
                          <a:cs typeface="Calibri" panose="020F0502020204030204" pitchFamily="34" charset="0"/>
                        </a:rPr>
                        <a:t>Cu</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12</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0">
                <a:tc>
                  <a:txBody>
                    <a:bodyPr/>
                    <a:lstStyle/>
                    <a:p>
                      <a:pPr algn="ctr">
                        <a:spcAft>
                          <a:spcPts val="0"/>
                        </a:spcAft>
                      </a:pPr>
                      <a:r>
                        <a:rPr lang="en-GB" sz="1200" dirty="0">
                          <a:effectLst/>
                          <a:latin typeface="Calibri" panose="020F0502020204030204" pitchFamily="34" charset="0"/>
                          <a:cs typeface="Calibri" panose="020F0502020204030204" pitchFamily="34" charset="0"/>
                        </a:rPr>
                        <a:t>Cr</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0">
                <a:tc>
                  <a:txBody>
                    <a:bodyPr/>
                    <a:lstStyle/>
                    <a:p>
                      <a:pPr algn="ctr">
                        <a:spcAft>
                          <a:spcPts val="0"/>
                        </a:spcAft>
                      </a:pPr>
                      <a:r>
                        <a:rPr lang="en-GB" sz="1200" dirty="0" err="1">
                          <a:effectLst/>
                          <a:latin typeface="Calibri" panose="020F0502020204030204" pitchFamily="34" charset="0"/>
                          <a:cs typeface="Calibri" panose="020F0502020204030204" pitchFamily="34" charset="0"/>
                        </a:rPr>
                        <a:t>Pb</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15</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0">
                <a:tc>
                  <a:txBody>
                    <a:bodyPr/>
                    <a:lstStyle/>
                    <a:p>
                      <a:pPr algn="ctr">
                        <a:spcAft>
                          <a:spcPts val="0"/>
                        </a:spcAft>
                      </a:pPr>
                      <a:r>
                        <a:rPr lang="en-GB" sz="1200" dirty="0">
                          <a:effectLst/>
                          <a:latin typeface="Calibri" panose="020F0502020204030204" pitchFamily="34" charset="0"/>
                          <a:cs typeface="Calibri" panose="020F0502020204030204" pitchFamily="34" charset="0"/>
                        </a:rPr>
                        <a:t>Ni</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3</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0">
                <a:tc>
                  <a:txBody>
                    <a:bodyPr/>
                    <a:lstStyle/>
                    <a:p>
                      <a:pPr algn="ctr">
                        <a:spcAft>
                          <a:spcPts val="0"/>
                        </a:spcAft>
                      </a:pPr>
                      <a:r>
                        <a:rPr lang="en-GB" sz="1200" dirty="0">
                          <a:effectLst/>
                          <a:latin typeface="Calibri" panose="020F0502020204030204" pitchFamily="34" charset="0"/>
                          <a:cs typeface="Calibri" panose="020F0502020204030204" pitchFamily="34" charset="0"/>
                        </a:rPr>
                        <a:t>Cd</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a:effectLst/>
                          <a:latin typeface="Calibri" panose="020F0502020204030204" pitchFamily="34" charset="0"/>
                          <a:cs typeface="Calibri" panose="020F0502020204030204" pitchFamily="34" charset="0"/>
                        </a:rPr>
                        <a:t>0,15</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0">
                <a:tc>
                  <a:txBody>
                    <a:bodyPr/>
                    <a:lstStyle/>
                    <a:p>
                      <a:pPr algn="ctr">
                        <a:spcAft>
                          <a:spcPts val="0"/>
                        </a:spcAft>
                      </a:pPr>
                      <a:r>
                        <a:rPr lang="en-GB" sz="1200" dirty="0">
                          <a:effectLst/>
                          <a:latin typeface="Calibri" panose="020F0502020204030204" pitchFamily="34" charset="0"/>
                          <a:cs typeface="Calibri" panose="020F0502020204030204" pitchFamily="34" charset="0"/>
                        </a:rPr>
                        <a:t>Hg</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ctr">
                        <a:spcAft>
                          <a:spcPts val="0"/>
                        </a:spcAft>
                      </a:pPr>
                      <a:r>
                        <a:rPr lang="en-GB" sz="1200" dirty="0">
                          <a:effectLst/>
                          <a:latin typeface="Calibri" panose="020F0502020204030204" pitchFamily="34" charset="0"/>
                          <a:cs typeface="Calibri" panose="020F0502020204030204" pitchFamily="34" charset="0"/>
                        </a:rPr>
                        <a:t>0,1</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bl>
          </a:graphicData>
        </a:graphic>
      </p:graphicFrame>
      <p:sp>
        <p:nvSpPr>
          <p:cNvPr id="6" name="Rectangle 5"/>
          <p:cNvSpPr/>
          <p:nvPr/>
        </p:nvSpPr>
        <p:spPr>
          <a:xfrm>
            <a:off x="5885374" y="976372"/>
            <a:ext cx="2269314" cy="584775"/>
          </a:xfrm>
          <a:prstGeom prst="rect">
            <a:avLst/>
          </a:prstGeom>
          <a:solidFill>
            <a:srgbClr val="889A00"/>
          </a:solidFill>
        </p:spPr>
        <p:txBody>
          <a:bodyPr wrap="square">
            <a:spAutoFit/>
          </a:bodyPr>
          <a:lstStyle/>
          <a:p>
            <a:r>
              <a:rPr lang="en-GB" sz="1600" dirty="0">
                <a:solidFill>
                  <a:srgbClr val="000000"/>
                </a:solidFill>
                <a:latin typeface="Calibri" panose="020F0502020204030204" pitchFamily="34" charset="0"/>
                <a:ea typeface="Arial" panose="020B0604020202020204" pitchFamily="34" charset="0"/>
                <a:cs typeface="Calibri" panose="020F0502020204030204" pitchFamily="34" charset="0"/>
              </a:rPr>
              <a:t>Limit values for heavy metals in sludge</a:t>
            </a:r>
            <a:endParaRPr lang="en-US" sz="1600" dirty="0">
              <a:latin typeface="Calibri" panose="020F0502020204030204" pitchFamily="34" charset="0"/>
              <a:cs typeface="Calibri" panose="020F0502020204030204" pitchFamily="34" charset="0"/>
            </a:endParaRPr>
          </a:p>
        </p:txBody>
      </p:sp>
      <p:sp>
        <p:nvSpPr>
          <p:cNvPr id="8" name="Rectangle 7"/>
          <p:cNvSpPr/>
          <p:nvPr/>
        </p:nvSpPr>
        <p:spPr>
          <a:xfrm>
            <a:off x="5797181" y="1717312"/>
            <a:ext cx="3096343" cy="764889"/>
          </a:xfrm>
          <a:prstGeom prst="rect">
            <a:avLst/>
          </a:prstGeom>
        </p:spPr>
        <p:txBody>
          <a:bodyPr wrap="square">
            <a:spAutoFit/>
          </a:bodyPr>
          <a:lstStyle/>
          <a:p>
            <a:pPr lvl="0" algn="just">
              <a:lnSpc>
                <a:spcPts val="1300"/>
              </a:lnSpc>
              <a:spcAft>
                <a:spcPts val="0"/>
              </a:spcAft>
              <a:tabLst>
                <a:tab pos="1692275" algn="l"/>
              </a:tabLst>
            </a:pPr>
            <a:r>
              <a:rPr lang="en-GB" sz="1400" b="1" dirty="0" smtClean="0">
                <a:solidFill>
                  <a:srgbClr val="000000"/>
                </a:solidFill>
                <a:latin typeface="Calibri" panose="020F0502020204030204" pitchFamily="34" charset="0"/>
                <a:ea typeface="Arial" panose="020B0604020202020204" pitchFamily="34" charset="0"/>
                <a:cs typeface="Calibri" panose="020F0502020204030204" pitchFamily="34" charset="0"/>
              </a:rPr>
              <a:t>A </a:t>
            </a:r>
            <a:r>
              <a:rPr lang="en-GB" sz="1400" b="1" dirty="0">
                <a:solidFill>
                  <a:srgbClr val="000000"/>
                </a:solidFill>
                <a:latin typeface="Calibri" panose="020F0502020204030204" pitchFamily="34" charset="0"/>
                <a:ea typeface="Arial" panose="020B0604020202020204" pitchFamily="34" charset="0"/>
                <a:cs typeface="Calibri" panose="020F0502020204030204" pitchFamily="34" charset="0"/>
              </a:rPr>
              <a:t>and B: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use in agriculture</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lvl="0" algn="just">
              <a:lnSpc>
                <a:spcPts val="1300"/>
              </a:lnSpc>
              <a:spcAft>
                <a:spcPts val="0"/>
              </a:spcAft>
              <a:tabLst>
                <a:tab pos="1692275" algn="l"/>
              </a:tabLst>
            </a:pPr>
            <a:r>
              <a:rPr lang="en-GB" sz="1400" b="1" dirty="0">
                <a:solidFill>
                  <a:srgbClr val="000000"/>
                </a:solidFill>
                <a:latin typeface="Calibri" panose="020F0502020204030204" pitchFamily="34" charset="0"/>
                <a:ea typeface="Arial" panose="020B0604020202020204" pitchFamily="34" charset="0"/>
                <a:cs typeface="Calibri" panose="020F0502020204030204" pitchFamily="34" charset="0"/>
              </a:rPr>
              <a:t>B: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use on green areas and parks</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lvl="0" algn="just">
              <a:lnSpc>
                <a:spcPts val="1300"/>
              </a:lnSpc>
              <a:spcAft>
                <a:spcPts val="0"/>
              </a:spcAft>
              <a:tabLst>
                <a:tab pos="1692275" algn="l"/>
              </a:tabLst>
            </a:pPr>
            <a:r>
              <a:rPr lang="en-GB" sz="1400" b="1" dirty="0">
                <a:solidFill>
                  <a:srgbClr val="000000"/>
                </a:solidFill>
                <a:latin typeface="Calibri" panose="020F0502020204030204" pitchFamily="34" charset="0"/>
                <a:ea typeface="Arial" panose="020B0604020202020204" pitchFamily="34" charset="0"/>
                <a:cs typeface="Calibri" panose="020F0502020204030204" pitchFamily="34" charset="0"/>
              </a:rPr>
              <a:t>C: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use for land </a:t>
            </a:r>
            <a:r>
              <a:rPr lang="en-GB" sz="1400" dirty="0" err="1">
                <a:solidFill>
                  <a:srgbClr val="000000"/>
                </a:solidFill>
                <a:latin typeface="Calibri" panose="020F0502020204030204" pitchFamily="34" charset="0"/>
                <a:ea typeface="Arial" panose="020B0604020202020204" pitchFamily="34" charset="0"/>
                <a:cs typeface="Calibri" panose="020F0502020204030204" pitchFamily="34" charset="0"/>
              </a:rPr>
              <a:t>recultivation</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 on landfills, tailings and mining areas</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Rectangle 8"/>
          <p:cNvSpPr/>
          <p:nvPr/>
        </p:nvSpPr>
        <p:spPr>
          <a:xfrm>
            <a:off x="5867201" y="5157192"/>
            <a:ext cx="2269314" cy="830997"/>
          </a:xfrm>
          <a:prstGeom prst="rect">
            <a:avLst/>
          </a:prstGeom>
          <a:solidFill>
            <a:srgbClr val="889A00"/>
          </a:solidFill>
        </p:spPr>
        <p:txBody>
          <a:bodyPr wrap="square">
            <a:spAutoFit/>
          </a:bodyPr>
          <a:lstStyle/>
          <a:p>
            <a:r>
              <a:rPr lang="en-GB" sz="1600" dirty="0">
                <a:solidFill>
                  <a:srgbClr val="000000"/>
                </a:solidFill>
                <a:latin typeface="Calibri" panose="020F0502020204030204" pitchFamily="34" charset="0"/>
                <a:ea typeface="Arial" panose="020B0604020202020204" pitchFamily="34" charset="0"/>
                <a:cs typeface="Calibri" panose="020F0502020204030204" pitchFamily="34" charset="0"/>
              </a:rPr>
              <a:t>Maximum annual load of heavy metals to land, on a ten years basis</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4970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560966" y="3299658"/>
            <a:ext cx="3035511" cy="276999"/>
          </a:xfrm>
          <a:prstGeom prst="rect">
            <a:avLst/>
          </a:prstGeom>
        </p:spPr>
        <p:txBody>
          <a:bodyPr wrap="none">
            <a:spAutoFit/>
          </a:bodyPr>
          <a:lstStyle/>
          <a:p>
            <a:pPr>
              <a:spcAft>
                <a:spcPts val="0"/>
              </a:spcAft>
            </a:pPr>
            <a:r>
              <a:rPr lang="en-GB" sz="1200" dirty="0">
                <a:solidFill>
                  <a:srgbClr val="000000"/>
                </a:solidFill>
                <a:latin typeface="Calibri" panose="020F0502020204030204" pitchFamily="34" charset="0"/>
                <a:ea typeface="Arial" panose="020B0604020202020204" pitchFamily="34" charset="0"/>
              </a:rPr>
              <a:t>* 0,2 for agriculture; 0,2-0,8 for park greening</a:t>
            </a:r>
            <a:endParaRPr lang="sl-SI" sz="1200" dirty="0">
              <a:solidFill>
                <a:srgbClr val="000000"/>
              </a:solidFill>
              <a:ea typeface="Arial" panose="020B0604020202020204" pitchFamily="34" charset="0"/>
            </a:endParaRPr>
          </a:p>
        </p:txBody>
      </p:sp>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Requirments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for</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sludge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reuse</a:t>
            </a:r>
            <a:r>
              <a:rPr lang="sl-SI" sz="2500" b="1" kern="0" dirty="0" smtClean="0">
                <a:solidFill>
                  <a:srgbClr val="889A00"/>
                </a:solidFill>
                <a:latin typeface="Calibri" panose="020F0502020204030204" pitchFamily="34" charset="0"/>
                <a:cs typeface="Calibri" panose="020F0502020204030204" pitchFamily="34" charset="0"/>
              </a:rPr>
              <a:t> in </a:t>
            </a:r>
            <a:r>
              <a:rPr lang="sl-SI" sz="2500" b="1" kern="0" dirty="0" err="1" smtClean="0">
                <a:solidFill>
                  <a:srgbClr val="889A00"/>
                </a:solidFill>
                <a:latin typeface="Calibri" panose="020F0502020204030204" pitchFamily="34" charset="0"/>
                <a:cs typeface="Calibri" panose="020F0502020204030204" pitchFamily="34" charset="0"/>
              </a:rPr>
              <a:t>Montenegro</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4" name="Rectangle 3"/>
          <p:cNvSpPr/>
          <p:nvPr/>
        </p:nvSpPr>
        <p:spPr>
          <a:xfrm>
            <a:off x="6056903" y="6512510"/>
            <a:ext cx="6102424" cy="215444"/>
          </a:xfrm>
          <a:prstGeom prst="rect">
            <a:avLst/>
          </a:prstGeom>
        </p:spPr>
        <p:txBody>
          <a:bodyPr wrap="square">
            <a:spAutoFit/>
          </a:bodyPr>
          <a:lstStyle/>
          <a:p>
            <a:r>
              <a:rPr lang="sl-SI" sz="800" dirty="0" smtClean="0">
                <a:solidFill>
                  <a:srgbClr val="000000"/>
                </a:solidFill>
                <a:latin typeface="Calibri" panose="020F0502020204030204" pitchFamily="34" charset="0"/>
                <a:ea typeface="Arial" panose="020B0604020202020204" pitchFamily="34" charset="0"/>
              </a:rPr>
              <a:t>(</a:t>
            </a:r>
            <a:r>
              <a:rPr lang="sl-SI" sz="800" dirty="0" err="1" smtClean="0">
                <a:solidFill>
                  <a:srgbClr val="000000"/>
                </a:solidFill>
                <a:latin typeface="Calibri" panose="020F0502020204030204" pitchFamily="34" charset="0"/>
                <a:ea typeface="Arial" panose="020B0604020202020204" pitchFamily="34" charset="0"/>
              </a:rPr>
              <a:t>Source</a:t>
            </a:r>
            <a:r>
              <a:rPr lang="sl-SI" sz="800" dirty="0">
                <a:solidFill>
                  <a:srgbClr val="000000"/>
                </a:solidFill>
                <a:latin typeface="Calibri" panose="020F0502020204030204" pitchFamily="34" charset="0"/>
                <a:ea typeface="Arial" panose="020B0604020202020204" pitchFamily="34" charset="0"/>
              </a:rPr>
              <a:t>:</a:t>
            </a:r>
            <a:r>
              <a:rPr lang="en-GB" sz="800" dirty="0" smtClean="0">
                <a:solidFill>
                  <a:srgbClr val="000000"/>
                </a:solidFill>
                <a:latin typeface="Calibri" panose="020F0502020204030204" pitchFamily="34" charset="0"/>
                <a:ea typeface="Arial" panose="020B0604020202020204" pitchFamily="34" charset="0"/>
              </a:rPr>
              <a:t>“Official </a:t>
            </a:r>
            <a:r>
              <a:rPr lang="en-GB" sz="800" dirty="0">
                <a:solidFill>
                  <a:srgbClr val="000000"/>
                </a:solidFill>
                <a:latin typeface="Calibri" panose="020F0502020204030204" pitchFamily="34" charset="0"/>
                <a:ea typeface="Arial" panose="020B0604020202020204" pitchFamily="34" charset="0"/>
              </a:rPr>
              <a:t>Gazette of Montenegro, No. 89/09 from 31.12.2009). </a:t>
            </a:r>
            <a:endParaRPr lang="en-US" sz="800" dirty="0"/>
          </a:p>
        </p:txBody>
      </p:sp>
      <p:sp>
        <p:nvSpPr>
          <p:cNvPr id="6" name="Rectangle 5"/>
          <p:cNvSpPr/>
          <p:nvPr/>
        </p:nvSpPr>
        <p:spPr>
          <a:xfrm>
            <a:off x="155270" y="3633301"/>
            <a:ext cx="6855792" cy="338554"/>
          </a:xfrm>
          <a:prstGeom prst="rect">
            <a:avLst/>
          </a:prstGeom>
          <a:solidFill>
            <a:srgbClr val="889A00"/>
          </a:solidFill>
        </p:spPr>
        <p:txBody>
          <a:bodyPr wrap="square">
            <a:spAutoFit/>
          </a:bodyPr>
          <a:lstStyle/>
          <a:p>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Limit </a:t>
            </a:r>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values</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for</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pathogens</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in </a:t>
            </a:r>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sludge</a:t>
            </a:r>
            <a:endParaRPr lang="en-US" sz="1600" dirty="0">
              <a:latin typeface="Calibri" panose="020F0502020204030204" pitchFamily="34" charset="0"/>
              <a:cs typeface="Calibri" panose="020F0502020204030204" pitchFamily="34" charset="0"/>
            </a:endParaRPr>
          </a:p>
        </p:txBody>
      </p:sp>
      <p:sp>
        <p:nvSpPr>
          <p:cNvPr id="7" name="Rectangle 6"/>
          <p:cNvSpPr/>
          <p:nvPr/>
        </p:nvSpPr>
        <p:spPr>
          <a:xfrm>
            <a:off x="71228" y="4036043"/>
            <a:ext cx="6912768" cy="307777"/>
          </a:xfrm>
          <a:prstGeom prst="rect">
            <a:avLst/>
          </a:prstGeom>
        </p:spPr>
        <p:txBody>
          <a:bodyPr wrap="square">
            <a:spAutoFit/>
          </a:bodyPr>
          <a:lstStyle/>
          <a:p>
            <a:pPr>
              <a:spcAft>
                <a:spcPts val="0"/>
              </a:spcAft>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Treated sewage sludge of A and B quality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must</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not contain pathogen organisms. </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14" name="Rectangle 13"/>
          <p:cNvSpPr/>
          <p:nvPr/>
        </p:nvSpPr>
        <p:spPr>
          <a:xfrm>
            <a:off x="163819" y="2406752"/>
            <a:ext cx="6855792" cy="338554"/>
          </a:xfrm>
          <a:prstGeom prst="rect">
            <a:avLst/>
          </a:prstGeom>
          <a:solidFill>
            <a:srgbClr val="889A00"/>
          </a:solidFill>
        </p:spPr>
        <p:txBody>
          <a:bodyPr wrap="square">
            <a:spAutoFit/>
          </a:bodyPr>
          <a:lstStyle/>
          <a:p>
            <a:r>
              <a:rPr lang="en-US" sz="1600" dirty="0" smtClean="0">
                <a:latin typeface="Calibri" panose="020F0502020204030204" pitchFamily="34" charset="0"/>
                <a:cs typeface="Calibri" panose="020F0502020204030204" pitchFamily="34" charset="0"/>
              </a:rPr>
              <a:t>Limit values for organic compounds in sludge</a:t>
            </a:r>
            <a:endParaRPr lang="en-US" sz="1600" dirty="0">
              <a:latin typeface="Calibri" panose="020F0502020204030204" pitchFamily="34" charset="0"/>
              <a:cs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783771833"/>
              </p:ext>
            </p:extLst>
          </p:nvPr>
        </p:nvGraphicFramePr>
        <p:xfrm>
          <a:off x="170715" y="2840272"/>
          <a:ext cx="6848896" cy="502920"/>
        </p:xfrm>
        <a:graphic>
          <a:graphicData uri="http://schemas.openxmlformats.org/drawingml/2006/table">
            <a:tbl>
              <a:tblPr firstRow="1" firstCol="1" bandRow="1">
                <a:tableStyleId>{F5AB1C69-6EDB-4FF4-983F-18BD219EF322}</a:tableStyleId>
              </a:tblPr>
              <a:tblGrid>
                <a:gridCol w="3424448"/>
                <a:gridCol w="3424448"/>
              </a:tblGrid>
              <a:tr h="0">
                <a:tc>
                  <a:txBody>
                    <a:bodyPr/>
                    <a:lstStyle/>
                    <a:p>
                      <a:pPr>
                        <a:spcAft>
                          <a:spcPts val="0"/>
                        </a:spcAft>
                      </a:pPr>
                      <a:r>
                        <a:rPr lang="en-GB" sz="1100" dirty="0">
                          <a:solidFill>
                            <a:sysClr val="windowText" lastClr="000000"/>
                          </a:solidFill>
                          <a:effectLst/>
                          <a:latin typeface="Calibri" panose="020F0502020204030204" pitchFamily="34" charset="0"/>
                          <a:cs typeface="Calibri" panose="020F0502020204030204" pitchFamily="34" charset="0"/>
                        </a:rPr>
                        <a:t>Organic pollutants</a:t>
                      </a:r>
                      <a:endParaRPr lang="sl-SI" sz="900" i="1"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100">
                          <a:solidFill>
                            <a:sysClr val="windowText" lastClr="000000"/>
                          </a:solidFill>
                          <a:effectLst/>
                          <a:latin typeface="Calibri" panose="020F0502020204030204" pitchFamily="34" charset="0"/>
                          <a:cs typeface="Calibri" panose="020F0502020204030204" pitchFamily="34" charset="0"/>
                        </a:rPr>
                        <a:t>Allowed concentrations (mg/kg of dry matter) </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spcAft>
                          <a:spcPts val="0"/>
                        </a:spcAft>
                      </a:pPr>
                      <a:r>
                        <a:rPr lang="en-GB" sz="1100" dirty="0">
                          <a:solidFill>
                            <a:sysClr val="windowText" lastClr="000000"/>
                          </a:solidFill>
                          <a:effectLst/>
                          <a:latin typeface="Calibri" panose="020F0502020204030204" pitchFamily="34" charset="0"/>
                          <a:cs typeface="Calibri" panose="020F0502020204030204" pitchFamily="34" charset="0"/>
                        </a:rPr>
                        <a:t>PAH (Polycyclic Aromatic Hydrocarbons)</a:t>
                      </a:r>
                      <a:endParaRPr lang="sl-SI" sz="900" i="1"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100">
                          <a:solidFill>
                            <a:sysClr val="windowText" lastClr="000000"/>
                          </a:solidFill>
                          <a:effectLst/>
                          <a:latin typeface="Calibri" panose="020F0502020204030204" pitchFamily="34" charset="0"/>
                          <a:cs typeface="Calibri" panose="020F0502020204030204" pitchFamily="34" charset="0"/>
                        </a:rPr>
                        <a:t>6</a:t>
                      </a:r>
                      <a:endParaRPr lang="sl-SI" sz="900" i="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spcAft>
                          <a:spcPts val="0"/>
                        </a:spcAft>
                      </a:pPr>
                      <a:r>
                        <a:rPr lang="en-GB" sz="1100" dirty="0">
                          <a:solidFill>
                            <a:sysClr val="windowText" lastClr="000000"/>
                          </a:solidFill>
                          <a:effectLst/>
                          <a:latin typeface="Calibri" panose="020F0502020204030204" pitchFamily="34" charset="0"/>
                          <a:cs typeface="Calibri" panose="020F0502020204030204" pitchFamily="34" charset="0"/>
                        </a:rPr>
                        <a:t>PCBs (polychlorinated biphenyls)</a:t>
                      </a:r>
                      <a:endParaRPr lang="sl-SI" sz="900" i="1"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100" dirty="0">
                          <a:solidFill>
                            <a:sysClr val="windowText" lastClr="000000"/>
                          </a:solidFill>
                          <a:effectLst/>
                          <a:latin typeface="Calibri" panose="020F0502020204030204" pitchFamily="34" charset="0"/>
                          <a:cs typeface="Calibri" panose="020F0502020204030204" pitchFamily="34" charset="0"/>
                        </a:rPr>
                        <a:t>0,2 – 0,8*</a:t>
                      </a:r>
                      <a:endParaRPr lang="sl-SI" sz="900" i="1"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 name="Rectangle 15"/>
          <p:cNvSpPr/>
          <p:nvPr/>
        </p:nvSpPr>
        <p:spPr>
          <a:xfrm>
            <a:off x="187288" y="4509679"/>
            <a:ext cx="6796708" cy="523220"/>
          </a:xfrm>
          <a:prstGeom prst="rect">
            <a:avLst/>
          </a:prstGeom>
          <a:ln w="57150">
            <a:solidFill>
              <a:srgbClr val="889A00"/>
            </a:solidFill>
          </a:ln>
        </p:spPr>
        <p:txBody>
          <a:bodyPr wrap="square">
            <a:spAutoFit/>
          </a:bodyPr>
          <a:lstStyle/>
          <a:p>
            <a:pPr algn="ctr">
              <a:spcAft>
                <a:spcPts val="0"/>
              </a:spcAft>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The analysis of organic pollutants and pathogens content is performed only when treated municipal sewage sludge is produced at a WWTP with a capacity of more than </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100</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000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PE.</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17" name="Rectangle 16"/>
          <p:cNvSpPr/>
          <p:nvPr/>
        </p:nvSpPr>
        <p:spPr>
          <a:xfrm>
            <a:off x="187288" y="1022829"/>
            <a:ext cx="6855792" cy="338554"/>
          </a:xfrm>
          <a:prstGeom prst="rect">
            <a:avLst/>
          </a:prstGeom>
          <a:solidFill>
            <a:srgbClr val="889A00"/>
          </a:solidFill>
        </p:spPr>
        <p:txBody>
          <a:bodyPr wrap="square">
            <a:spAutoFit/>
          </a:bodyPr>
          <a:lstStyle/>
          <a:p>
            <a:r>
              <a:rPr lang="sl-SI" sz="1600" dirty="0" err="1" smtClean="0">
                <a:latin typeface="Calibri" panose="020F0502020204030204" pitchFamily="34" charset="0"/>
                <a:cs typeface="Calibri" panose="020F0502020204030204" pitchFamily="34" charset="0"/>
              </a:rPr>
              <a:t>Dry</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matter</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content</a:t>
            </a:r>
            <a:endParaRPr lang="en-US" sz="1600" dirty="0">
              <a:latin typeface="Calibri" panose="020F0502020204030204" pitchFamily="34" charset="0"/>
              <a:cs typeface="Calibri" panose="020F0502020204030204" pitchFamily="34" charset="0"/>
            </a:endParaRPr>
          </a:p>
        </p:txBody>
      </p:sp>
      <p:sp>
        <p:nvSpPr>
          <p:cNvPr id="18" name="Rectangle 17"/>
          <p:cNvSpPr/>
          <p:nvPr/>
        </p:nvSpPr>
        <p:spPr>
          <a:xfrm>
            <a:off x="187288" y="1414351"/>
            <a:ext cx="6796708" cy="954107"/>
          </a:xfrm>
          <a:prstGeom prst="rect">
            <a:avLst/>
          </a:prstGeom>
        </p:spPr>
        <p:txBody>
          <a:bodyPr wrap="square">
            <a:spAutoFit/>
          </a:bodyPr>
          <a:lstStyle/>
          <a:p>
            <a:pPr>
              <a:spcAft>
                <a:spcPts val="0"/>
              </a:spcAft>
            </a:pPr>
            <a:r>
              <a:rPr lang="en-GB" sz="1400" dirty="0">
                <a:solidFill>
                  <a:srgbClr val="000000"/>
                </a:solidFill>
                <a:latin typeface="Calibri" panose="020F0502020204030204" pitchFamily="34" charset="0"/>
                <a:ea typeface="Arial" panose="020B0604020202020204" pitchFamily="34" charset="0"/>
              </a:rPr>
              <a:t>According to the dry matter content, the sludge can be used in agricultural land, green areas, and parks if it contains at least </a:t>
            </a:r>
            <a:r>
              <a:rPr lang="en-GB" sz="1400" b="1" dirty="0">
                <a:solidFill>
                  <a:srgbClr val="000000"/>
                </a:solidFill>
                <a:latin typeface="Calibri" panose="020F0502020204030204" pitchFamily="34" charset="0"/>
                <a:ea typeface="Arial" panose="020B0604020202020204" pitchFamily="34" charset="0"/>
              </a:rPr>
              <a:t>50 % of dry matter. </a:t>
            </a:r>
            <a:r>
              <a:rPr lang="en-GB" sz="1400" dirty="0">
                <a:solidFill>
                  <a:srgbClr val="000000"/>
                </a:solidFill>
                <a:latin typeface="Calibri" panose="020F0502020204030204" pitchFamily="34" charset="0"/>
                <a:ea typeface="Arial" panose="020B0604020202020204" pitchFamily="34" charset="0"/>
              </a:rPr>
              <a:t>If the sludge contains at least </a:t>
            </a:r>
            <a:r>
              <a:rPr lang="en-GB" sz="1400" b="1" dirty="0">
                <a:solidFill>
                  <a:srgbClr val="000000"/>
                </a:solidFill>
                <a:latin typeface="Calibri" panose="020F0502020204030204" pitchFamily="34" charset="0"/>
                <a:ea typeface="Arial" panose="020B0604020202020204" pitchFamily="34" charset="0"/>
              </a:rPr>
              <a:t>35 % of dry matter</a:t>
            </a:r>
            <a:r>
              <a:rPr lang="en-GB" sz="1400" dirty="0">
                <a:solidFill>
                  <a:srgbClr val="000000"/>
                </a:solidFill>
                <a:latin typeface="Calibri" panose="020F0502020204030204" pitchFamily="34" charset="0"/>
                <a:ea typeface="Arial" panose="020B0604020202020204" pitchFamily="34" charset="0"/>
              </a:rPr>
              <a:t>, it can be used as a covering material on landfills, re-cultivated landfills, degraded soils, and mining fields.</a:t>
            </a:r>
            <a:endParaRPr lang="sl-SI" sz="1400" dirty="0">
              <a:solidFill>
                <a:srgbClr val="000000"/>
              </a:solidFill>
              <a:ea typeface="Arial" panose="020B0604020202020204" pitchFamily="34" charset="0"/>
            </a:endParaRPr>
          </a:p>
        </p:txBody>
      </p:sp>
      <p:sp>
        <p:nvSpPr>
          <p:cNvPr id="19" name="Rectangle 18"/>
          <p:cNvSpPr/>
          <p:nvPr/>
        </p:nvSpPr>
        <p:spPr>
          <a:xfrm>
            <a:off x="136931" y="5258888"/>
            <a:ext cx="6855792" cy="338554"/>
          </a:xfrm>
          <a:prstGeom prst="rect">
            <a:avLst/>
          </a:prstGeom>
          <a:solidFill>
            <a:srgbClr val="889A00"/>
          </a:solidFill>
        </p:spPr>
        <p:txBody>
          <a:bodyPr wrap="square">
            <a:spAutoFit/>
          </a:bodyPr>
          <a:lstStyle/>
          <a:p>
            <a:r>
              <a:rPr lang="en-US" sz="1600" dirty="0">
                <a:latin typeface="Calibri" panose="020F0502020204030204" pitchFamily="34" charset="0"/>
                <a:cs typeface="Calibri" panose="020F0502020204030204" pitchFamily="34" charset="0"/>
              </a:rPr>
              <a:t>Maximum annual load of nitrogen in agriculture</a:t>
            </a:r>
          </a:p>
        </p:txBody>
      </p:sp>
      <p:sp>
        <p:nvSpPr>
          <p:cNvPr id="20" name="Rectangle 19"/>
          <p:cNvSpPr/>
          <p:nvPr/>
        </p:nvSpPr>
        <p:spPr>
          <a:xfrm>
            <a:off x="71476" y="5685644"/>
            <a:ext cx="6624075" cy="738664"/>
          </a:xfrm>
          <a:prstGeom prst="rect">
            <a:avLst/>
          </a:prstGeom>
        </p:spPr>
        <p:txBody>
          <a:bodyPr wrap="square">
            <a:spAutoFit/>
          </a:bodyPr>
          <a:lstStyle/>
          <a:p>
            <a:pPr algn="just">
              <a:spcAft>
                <a:spcPts val="0"/>
              </a:spcAft>
            </a:pPr>
            <a:r>
              <a:rPr lang="en-GB" sz="1400" dirty="0">
                <a:solidFill>
                  <a:srgbClr val="000000"/>
                </a:solidFill>
                <a:latin typeface="Calibri" panose="020F0502020204030204" pitchFamily="34" charset="0"/>
                <a:ea typeface="Calibri" panose="020F0502020204030204" pitchFamily="34" charset="0"/>
              </a:rPr>
              <a:t>Total nitrogen content </a:t>
            </a:r>
            <a:r>
              <a:rPr lang="en-GB" sz="1400" dirty="0" smtClean="0">
                <a:solidFill>
                  <a:srgbClr val="000000"/>
                </a:solidFill>
                <a:latin typeface="Calibri" panose="020F0502020204030204" pitchFamily="34" charset="0"/>
                <a:ea typeface="Calibri" panose="020F0502020204030204" pitchFamily="34" charset="0"/>
              </a:rPr>
              <a:t>should </a:t>
            </a:r>
            <a:r>
              <a:rPr lang="en-GB" sz="1400" dirty="0">
                <a:solidFill>
                  <a:srgbClr val="000000"/>
                </a:solidFill>
                <a:latin typeface="Calibri" panose="020F0502020204030204" pitchFamily="34" charset="0"/>
                <a:ea typeface="Calibri" panose="020F0502020204030204" pitchFamily="34" charset="0"/>
              </a:rPr>
              <a:t>not exceed 250 kg/ha/y or 170 kg/ha/y where mineralised sewage sludge is applied to the nitrate-sensitive land that meets the optimal needs of crops. </a:t>
            </a:r>
            <a:endParaRPr lang="sl-SI" sz="1400" dirty="0">
              <a:solidFill>
                <a:srgbClr val="000000"/>
              </a:solidFill>
              <a:ea typeface="Arial" panose="020B0604020202020204" pitchFamily="34" charset="0"/>
            </a:endParaRPr>
          </a:p>
        </p:txBody>
      </p:sp>
    </p:spTree>
    <p:extLst>
      <p:ext uri="{BB962C8B-B14F-4D97-AF65-F5344CB8AC3E}">
        <p14:creationId xmlns:p14="http://schemas.microsoft.com/office/powerpoint/2010/main" val="1217478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rPr>
              <a:t>Visual</a:t>
            </a:r>
            <a:r>
              <a:rPr lang="sl-SI" sz="2500" b="1" kern="0" dirty="0" smtClean="0">
                <a:solidFill>
                  <a:srgbClr val="889A00"/>
                </a:solidFill>
              </a:rPr>
              <a:t> </a:t>
            </a:r>
            <a:r>
              <a:rPr lang="sl-SI" sz="2500" b="1" kern="0" dirty="0" err="1" smtClean="0">
                <a:solidFill>
                  <a:srgbClr val="889A00"/>
                </a:solidFill>
              </a:rPr>
              <a:t>examination</a:t>
            </a:r>
            <a:r>
              <a:rPr lang="sl-SI" sz="2500" b="1" kern="0" dirty="0" smtClean="0">
                <a:solidFill>
                  <a:srgbClr val="889A00"/>
                </a:solidFill>
              </a:rPr>
              <a:t> (</a:t>
            </a:r>
            <a:r>
              <a:rPr lang="sl-SI" sz="2500" b="1" kern="0" dirty="0" err="1" smtClean="0">
                <a:solidFill>
                  <a:srgbClr val="889A00"/>
                </a:solidFill>
              </a:rPr>
              <a:t>October</a:t>
            </a:r>
            <a:r>
              <a:rPr lang="sl-SI" sz="2500" b="1" kern="0" dirty="0" smtClean="0">
                <a:solidFill>
                  <a:srgbClr val="889A00"/>
                </a:solidFill>
              </a:rPr>
              <a:t> 2019)</a:t>
            </a:r>
            <a:endParaRPr lang="sl-SI" sz="2500" b="1" kern="0" dirty="0">
              <a:solidFill>
                <a:srgbClr val="889A00"/>
              </a:solidFill>
            </a:endParaRPr>
          </a:p>
        </p:txBody>
      </p:sp>
      <p:sp>
        <p:nvSpPr>
          <p:cNvPr id="4" name="Rectangle 3"/>
          <p:cNvSpPr/>
          <p:nvPr/>
        </p:nvSpPr>
        <p:spPr>
          <a:xfrm>
            <a:off x="7668582" y="3125809"/>
            <a:ext cx="6102424" cy="215444"/>
          </a:xfrm>
          <a:prstGeom prst="rect">
            <a:avLst/>
          </a:prstGeom>
        </p:spPr>
        <p:txBody>
          <a:bodyPr wrap="square">
            <a:spAutoFit/>
          </a:bodyPr>
          <a:lstStyle/>
          <a:p>
            <a:r>
              <a:rPr lang="sl-SI" sz="800" dirty="0" smtClean="0">
                <a:solidFill>
                  <a:srgbClr val="000000"/>
                </a:solidFill>
                <a:latin typeface="Calibri" panose="020F0502020204030204" pitchFamily="34" charset="0"/>
                <a:ea typeface="Arial" panose="020B0604020202020204" pitchFamily="34" charset="0"/>
              </a:rPr>
              <a:t>(</a:t>
            </a:r>
            <a:r>
              <a:rPr lang="sl-SI" sz="800" dirty="0" err="1" smtClean="0">
                <a:solidFill>
                  <a:srgbClr val="000000"/>
                </a:solidFill>
                <a:latin typeface="Calibri" panose="020F0502020204030204" pitchFamily="34" charset="0"/>
                <a:ea typeface="Arial" panose="020B0604020202020204" pitchFamily="34" charset="0"/>
              </a:rPr>
              <a:t>Source:Limnos</a:t>
            </a:r>
            <a:r>
              <a:rPr lang="sl-SI" sz="800" dirty="0" smtClean="0">
                <a:solidFill>
                  <a:srgbClr val="000000"/>
                </a:solidFill>
                <a:latin typeface="Calibri" panose="020F0502020204030204" pitchFamily="34" charset="0"/>
                <a:ea typeface="Arial" panose="020B0604020202020204" pitchFamily="34" charset="0"/>
              </a:rPr>
              <a:t> </a:t>
            </a:r>
            <a:r>
              <a:rPr lang="sl-SI" sz="800" dirty="0" err="1" smtClean="0">
                <a:solidFill>
                  <a:srgbClr val="000000"/>
                </a:solidFill>
                <a:latin typeface="Calibri" panose="020F0502020204030204" pitchFamily="34" charset="0"/>
                <a:ea typeface="Arial" panose="020B0604020202020204" pitchFamily="34" charset="0"/>
              </a:rPr>
              <a:t>Ltd</a:t>
            </a:r>
            <a:r>
              <a:rPr lang="sl-SI" sz="800" dirty="0" smtClean="0">
                <a:solidFill>
                  <a:srgbClr val="000000"/>
                </a:solidFill>
                <a:latin typeface="Calibri" panose="020F0502020204030204" pitchFamily="34" charset="0"/>
                <a:ea typeface="Arial" panose="020B0604020202020204" pitchFamily="34" charset="0"/>
              </a:rPr>
              <a:t>.</a:t>
            </a:r>
            <a:r>
              <a:rPr lang="en-GB" sz="800" dirty="0" smtClean="0">
                <a:solidFill>
                  <a:srgbClr val="000000"/>
                </a:solidFill>
                <a:latin typeface="Calibri" panose="020F0502020204030204" pitchFamily="34" charset="0"/>
                <a:ea typeface="Arial" panose="020B0604020202020204" pitchFamily="34" charset="0"/>
              </a:rPr>
              <a:t>). </a:t>
            </a:r>
            <a:endParaRPr lang="en-US" sz="800" dirty="0"/>
          </a:p>
        </p:txBody>
      </p:sp>
      <p:sp>
        <p:nvSpPr>
          <p:cNvPr id="6" name="Rectangle 5"/>
          <p:cNvSpPr/>
          <p:nvPr/>
        </p:nvSpPr>
        <p:spPr>
          <a:xfrm>
            <a:off x="176767" y="3013271"/>
            <a:ext cx="6855792" cy="338554"/>
          </a:xfrm>
          <a:prstGeom prst="rect">
            <a:avLst/>
          </a:prstGeom>
          <a:solidFill>
            <a:srgbClr val="889A00"/>
          </a:solidFill>
        </p:spPr>
        <p:txBody>
          <a:bodyPr wrap="square">
            <a:spAutoFit/>
          </a:bodyPr>
          <a:lstStyle/>
          <a:p>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Plant</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growth</a:t>
            </a:r>
            <a:endParaRPr lang="en-US" sz="1600" dirty="0">
              <a:latin typeface="Calibri" panose="020F0502020204030204" pitchFamily="34" charset="0"/>
              <a:cs typeface="Calibri" panose="020F0502020204030204" pitchFamily="34" charset="0"/>
            </a:endParaRPr>
          </a:p>
        </p:txBody>
      </p:sp>
      <p:sp>
        <p:nvSpPr>
          <p:cNvPr id="14" name="Rectangle 13"/>
          <p:cNvSpPr/>
          <p:nvPr/>
        </p:nvSpPr>
        <p:spPr>
          <a:xfrm>
            <a:off x="188599" y="1921612"/>
            <a:ext cx="6855792" cy="338554"/>
          </a:xfrm>
          <a:prstGeom prst="rect">
            <a:avLst/>
          </a:prstGeom>
          <a:solidFill>
            <a:srgbClr val="889A00"/>
          </a:solidFill>
        </p:spPr>
        <p:txBody>
          <a:bodyPr wrap="square">
            <a:spAutoFit/>
          </a:bodyPr>
          <a:lstStyle/>
          <a:p>
            <a:r>
              <a:rPr lang="sl-SI" sz="1600" dirty="0" err="1" smtClean="0">
                <a:latin typeface="Calibri" panose="020F0502020204030204" pitchFamily="34" charset="0"/>
                <a:cs typeface="Calibri" panose="020F0502020204030204" pitchFamily="34" charset="0"/>
              </a:rPr>
              <a:t>Sludge</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distribution</a:t>
            </a:r>
            <a:endParaRPr lang="en-US" sz="1600" dirty="0">
              <a:latin typeface="Calibri" panose="020F0502020204030204" pitchFamily="34" charset="0"/>
              <a:cs typeface="Calibri" panose="020F0502020204030204" pitchFamily="34" charset="0"/>
            </a:endParaRPr>
          </a:p>
        </p:txBody>
      </p:sp>
      <p:sp>
        <p:nvSpPr>
          <p:cNvPr id="17" name="Rectangle 16"/>
          <p:cNvSpPr/>
          <p:nvPr/>
        </p:nvSpPr>
        <p:spPr>
          <a:xfrm>
            <a:off x="187288" y="1022829"/>
            <a:ext cx="6855792" cy="338554"/>
          </a:xfrm>
          <a:prstGeom prst="rect">
            <a:avLst/>
          </a:prstGeom>
          <a:solidFill>
            <a:srgbClr val="889A00"/>
          </a:solidFill>
        </p:spPr>
        <p:txBody>
          <a:bodyPr wrap="square">
            <a:spAutoFit/>
          </a:bodyPr>
          <a:lstStyle/>
          <a:p>
            <a:r>
              <a:rPr lang="sl-SI" sz="1600" dirty="0" err="1" smtClean="0">
                <a:latin typeface="Calibri" panose="020F0502020204030204" pitchFamily="34" charset="0"/>
                <a:cs typeface="Calibri" panose="020F0502020204030204" pitchFamily="34" charset="0"/>
              </a:rPr>
              <a:t>Sludge</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height</a:t>
            </a:r>
            <a:endParaRPr lang="en-US" sz="1600" dirty="0">
              <a:latin typeface="Calibri" panose="020F0502020204030204" pitchFamily="34" charset="0"/>
              <a:cs typeface="Calibri" panose="020F0502020204030204" pitchFamily="34" charset="0"/>
            </a:endParaRPr>
          </a:p>
        </p:txBody>
      </p:sp>
      <p:sp>
        <p:nvSpPr>
          <p:cNvPr id="18" name="Rectangle 17"/>
          <p:cNvSpPr/>
          <p:nvPr/>
        </p:nvSpPr>
        <p:spPr>
          <a:xfrm>
            <a:off x="187288" y="1414351"/>
            <a:ext cx="6796708" cy="307777"/>
          </a:xfrm>
          <a:prstGeom prst="rect">
            <a:avLst/>
          </a:prstGeom>
        </p:spPr>
        <p:txBody>
          <a:bodyPr wrap="square">
            <a:spAutoFit/>
          </a:bodyPr>
          <a:lstStyle/>
          <a:p>
            <a:pPr>
              <a:spcAft>
                <a:spcPts val="0"/>
              </a:spcAft>
            </a:pPr>
            <a:r>
              <a:rPr lang="sl-SI" sz="1400" dirty="0" smtClean="0">
                <a:solidFill>
                  <a:srgbClr val="000000"/>
                </a:solidFill>
                <a:latin typeface="Calibri" panose="020F0502020204030204" pitchFamily="34" charset="0"/>
                <a:ea typeface="Arial" panose="020B0604020202020204" pitchFamily="34" charset="0"/>
              </a:rPr>
              <a:t>10 cm </a:t>
            </a:r>
            <a:endParaRPr lang="sl-SI" sz="1400" dirty="0">
              <a:solidFill>
                <a:srgbClr val="000000"/>
              </a:solidFill>
              <a:ea typeface="Arial" panose="020B0604020202020204" pitchFamily="34" charset="0"/>
            </a:endParaRPr>
          </a:p>
        </p:txBody>
      </p:sp>
      <p:sp>
        <p:nvSpPr>
          <p:cNvPr id="19" name="Rectangle 18"/>
          <p:cNvSpPr/>
          <p:nvPr/>
        </p:nvSpPr>
        <p:spPr>
          <a:xfrm>
            <a:off x="187693" y="3963947"/>
            <a:ext cx="6855792" cy="338554"/>
          </a:xfrm>
          <a:prstGeom prst="rect">
            <a:avLst/>
          </a:prstGeom>
          <a:solidFill>
            <a:srgbClr val="889A00"/>
          </a:solidFill>
        </p:spPr>
        <p:txBody>
          <a:bodyPr wrap="square">
            <a:spAutoFit/>
          </a:bodyPr>
          <a:lstStyle/>
          <a:p>
            <a:r>
              <a:rPr lang="sl-SI" sz="1600" dirty="0" err="1" smtClean="0">
                <a:latin typeface="Calibri" panose="020F0502020204030204" pitchFamily="34" charset="0"/>
                <a:cs typeface="Calibri" panose="020F0502020204030204" pitchFamily="34" charset="0"/>
              </a:rPr>
              <a:t>Odor</a:t>
            </a:r>
            <a:endParaRPr lang="en-US" sz="1600" dirty="0">
              <a:latin typeface="Calibri" panose="020F0502020204030204" pitchFamily="34" charset="0"/>
              <a:cs typeface="Calibri" panose="020F0502020204030204" pitchFamily="34" charset="0"/>
            </a:endParaRPr>
          </a:p>
        </p:txBody>
      </p:sp>
      <p:sp>
        <p:nvSpPr>
          <p:cNvPr id="20" name="Rectangle 19"/>
          <p:cNvSpPr/>
          <p:nvPr/>
        </p:nvSpPr>
        <p:spPr>
          <a:xfrm>
            <a:off x="136931" y="4443829"/>
            <a:ext cx="2396111" cy="954107"/>
          </a:xfrm>
          <a:prstGeom prst="rect">
            <a:avLst/>
          </a:prstGeom>
        </p:spPr>
        <p:txBody>
          <a:bodyPr wrap="square">
            <a:spAutoFit/>
          </a:bodyPr>
          <a:lstStyle/>
          <a:p>
            <a:pPr algn="just">
              <a:spcAft>
                <a:spcPts val="0"/>
              </a:spcAft>
            </a:pPr>
            <a:r>
              <a:rPr lang="sl-SI" sz="1400" dirty="0">
                <a:latin typeface="Calibri" panose="020F0502020204030204" pitchFamily="34" charset="0"/>
                <a:cs typeface="Calibri" panose="020F0502020204030204" pitchFamily="34" charset="0"/>
              </a:rPr>
              <a:t>N</a:t>
            </a:r>
            <a:r>
              <a:rPr lang="en-GB" sz="1400" dirty="0" smtClean="0">
                <a:latin typeface="Calibri" panose="020F0502020204030204" pitchFamily="34" charset="0"/>
                <a:cs typeface="Calibri" panose="020F0502020204030204" pitchFamily="34" charset="0"/>
              </a:rPr>
              <a:t>o </a:t>
            </a:r>
            <a:r>
              <a:rPr lang="en-GB" sz="1400" dirty="0" err="1">
                <a:latin typeface="Calibri" panose="020F0502020204030204" pitchFamily="34" charset="0"/>
                <a:cs typeface="Calibri" panose="020F0502020204030204" pitchFamily="34" charset="0"/>
              </a:rPr>
              <a:t>odor</a:t>
            </a:r>
            <a:r>
              <a:rPr lang="en-GB" sz="1400" dirty="0">
                <a:latin typeface="Calibri" panose="020F0502020204030204" pitchFamily="34" charset="0"/>
                <a:cs typeface="Calibri" panose="020F0502020204030204" pitchFamily="34" charset="0"/>
              </a:rPr>
              <a:t> </a:t>
            </a:r>
            <a:r>
              <a:rPr lang="en-GB" sz="1400" dirty="0" smtClean="0">
                <a:latin typeface="Calibri" panose="020F0502020204030204" pitchFamily="34" charset="0"/>
                <a:cs typeface="Calibri" panose="020F0502020204030204" pitchFamily="34" charset="0"/>
              </a:rPr>
              <a:t>problems</a:t>
            </a:r>
            <a:r>
              <a:rPr lang="sl-SI" sz="1400" dirty="0" smtClean="0">
                <a:latin typeface="Calibri" panose="020F0502020204030204" pitchFamily="34" charset="0"/>
                <a:cs typeface="Calibri" panose="020F0502020204030204" pitchFamily="34" charset="0"/>
              </a:rPr>
              <a:t>.</a:t>
            </a:r>
          </a:p>
          <a:p>
            <a:pPr algn="just">
              <a:spcAft>
                <a:spcPts val="0"/>
              </a:spcAft>
            </a:pPr>
            <a:endParaRPr lang="sl-SI" sz="1400" dirty="0" smtClean="0">
              <a:latin typeface="Calibri" panose="020F0502020204030204" pitchFamily="34" charset="0"/>
              <a:cs typeface="Calibri" panose="020F0502020204030204" pitchFamily="34" charset="0"/>
            </a:endParaRPr>
          </a:p>
          <a:p>
            <a:pPr>
              <a:spcAft>
                <a:spcPts val="0"/>
              </a:spcAft>
            </a:pP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RBs</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located</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next</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to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recreational</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area.</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9616" y="340603"/>
            <a:ext cx="1937396" cy="2594646"/>
          </a:xfrm>
          <a:prstGeom prst="rect">
            <a:avLst/>
          </a:prstGeom>
          <a:noFill/>
          <a:ln>
            <a:noFill/>
          </a:ln>
        </p:spPr>
      </p:pic>
      <p:sp>
        <p:nvSpPr>
          <p:cNvPr id="2" name="Rectangle 1"/>
          <p:cNvSpPr/>
          <p:nvPr/>
        </p:nvSpPr>
        <p:spPr>
          <a:xfrm>
            <a:off x="7560451" y="2925754"/>
            <a:ext cx="2164077" cy="307777"/>
          </a:xfrm>
          <a:prstGeom prst="rect">
            <a:avLst/>
          </a:prstGeom>
        </p:spPr>
        <p:txBody>
          <a:bodyPr wrap="square">
            <a:spAutoFit/>
          </a:bodyPr>
          <a:lstStyle/>
          <a:p>
            <a:r>
              <a:rPr lang="en-GB" sz="1400" dirty="0">
                <a:latin typeface="Calibri" panose="020F0502020204030204" pitchFamily="34" charset="0"/>
                <a:ea typeface="Arial" panose="020B0604020202020204" pitchFamily="34" charset="0"/>
              </a:rPr>
              <a:t>Sludge </a:t>
            </a:r>
            <a:r>
              <a:rPr lang="en-GB" sz="1400" dirty="0" smtClean="0">
                <a:latin typeface="Calibri" panose="020F0502020204030204" pitchFamily="34" charset="0"/>
                <a:ea typeface="Arial" panose="020B0604020202020204" pitchFamily="34" charset="0"/>
              </a:rPr>
              <a:t>height</a:t>
            </a:r>
            <a:r>
              <a:rPr lang="sl-SI" sz="1400" dirty="0" smtClean="0">
                <a:latin typeface="Calibri" panose="020F0502020204030204" pitchFamily="34" charset="0"/>
                <a:ea typeface="Arial" panose="020B0604020202020204" pitchFamily="34" charset="0"/>
              </a:rPr>
              <a:t>.</a:t>
            </a:r>
            <a:endParaRPr lang="en-US" sz="1400" dirty="0"/>
          </a:p>
        </p:txBody>
      </p:sp>
      <p:sp>
        <p:nvSpPr>
          <p:cNvPr id="23" name="Rectangle 22"/>
          <p:cNvSpPr/>
          <p:nvPr/>
        </p:nvSpPr>
        <p:spPr>
          <a:xfrm>
            <a:off x="176767" y="2417088"/>
            <a:ext cx="6796708" cy="307777"/>
          </a:xfrm>
          <a:prstGeom prst="rect">
            <a:avLst/>
          </a:prstGeom>
        </p:spPr>
        <p:txBody>
          <a:bodyPr wrap="square">
            <a:spAutoFit/>
          </a:bodyPr>
          <a:lstStyle/>
          <a:p>
            <a:pPr>
              <a:spcAft>
                <a:spcPts val="0"/>
              </a:spcAft>
            </a:pPr>
            <a:r>
              <a:rPr lang="sl-SI" sz="1400" dirty="0" smtClean="0">
                <a:solidFill>
                  <a:srgbClr val="000000"/>
                </a:solidFill>
                <a:latin typeface="Calibri" panose="020F0502020204030204" pitchFamily="34" charset="0"/>
                <a:ea typeface="Arial" panose="020B0604020202020204" pitchFamily="34" charset="0"/>
              </a:rPr>
              <a:t>Uniform, no </a:t>
            </a:r>
            <a:r>
              <a:rPr lang="sl-SI" sz="1400" dirty="0" err="1" smtClean="0">
                <a:solidFill>
                  <a:srgbClr val="000000"/>
                </a:solidFill>
                <a:latin typeface="Calibri" panose="020F0502020204030204" pitchFamily="34" charset="0"/>
                <a:ea typeface="Arial" panose="020B0604020202020204" pitchFamily="34" charset="0"/>
              </a:rPr>
              <a:t>death</a:t>
            </a:r>
            <a:r>
              <a:rPr lang="sl-SI" sz="1400" dirty="0" smtClean="0">
                <a:solidFill>
                  <a:srgbClr val="000000"/>
                </a:solidFill>
                <a:latin typeface="Calibri" panose="020F0502020204030204" pitchFamily="34" charset="0"/>
                <a:ea typeface="Arial" panose="020B0604020202020204" pitchFamily="34" charset="0"/>
              </a:rPr>
              <a:t> </a:t>
            </a:r>
            <a:r>
              <a:rPr lang="sl-SI" sz="1400" dirty="0" err="1" smtClean="0">
                <a:solidFill>
                  <a:srgbClr val="000000"/>
                </a:solidFill>
                <a:latin typeface="Calibri" panose="020F0502020204030204" pitchFamily="34" charset="0"/>
                <a:ea typeface="Arial" panose="020B0604020202020204" pitchFamily="34" charset="0"/>
              </a:rPr>
              <a:t>zones</a:t>
            </a:r>
            <a:r>
              <a:rPr lang="sl-SI" sz="1400" dirty="0" smtClean="0">
                <a:solidFill>
                  <a:srgbClr val="000000"/>
                </a:solidFill>
                <a:latin typeface="Calibri" panose="020F0502020204030204" pitchFamily="34" charset="0"/>
                <a:ea typeface="Arial" panose="020B0604020202020204" pitchFamily="34" charset="0"/>
              </a:rPr>
              <a:t>, no </a:t>
            </a:r>
            <a:r>
              <a:rPr lang="sl-SI" sz="1400" dirty="0" err="1" smtClean="0">
                <a:solidFill>
                  <a:srgbClr val="000000"/>
                </a:solidFill>
                <a:latin typeface="Calibri" panose="020F0502020204030204" pitchFamily="34" charset="0"/>
                <a:ea typeface="Arial" panose="020B0604020202020204" pitchFamily="34" charset="0"/>
              </a:rPr>
              <a:t>signs</a:t>
            </a:r>
            <a:r>
              <a:rPr lang="sl-SI" sz="1400" dirty="0" smtClean="0">
                <a:solidFill>
                  <a:srgbClr val="000000"/>
                </a:solidFill>
                <a:latin typeface="Calibri" panose="020F0502020204030204" pitchFamily="34" charset="0"/>
                <a:ea typeface="Arial" panose="020B0604020202020204" pitchFamily="34" charset="0"/>
              </a:rPr>
              <a:t> </a:t>
            </a:r>
            <a:r>
              <a:rPr lang="sl-SI" sz="1400" dirty="0" err="1" smtClean="0">
                <a:solidFill>
                  <a:srgbClr val="000000"/>
                </a:solidFill>
                <a:latin typeface="Calibri" panose="020F0502020204030204" pitchFamily="34" charset="0"/>
                <a:ea typeface="Arial" panose="020B0604020202020204" pitchFamily="34" charset="0"/>
              </a:rPr>
              <a:t>of</a:t>
            </a:r>
            <a:r>
              <a:rPr lang="sl-SI" sz="1400" dirty="0" smtClean="0">
                <a:solidFill>
                  <a:srgbClr val="000000"/>
                </a:solidFill>
                <a:latin typeface="Calibri" panose="020F0502020204030204" pitchFamily="34" charset="0"/>
                <a:ea typeface="Arial" panose="020B0604020202020204" pitchFamily="34" charset="0"/>
              </a:rPr>
              <a:t> filter </a:t>
            </a:r>
            <a:r>
              <a:rPr lang="sl-SI" sz="1400" dirty="0" err="1" smtClean="0">
                <a:solidFill>
                  <a:srgbClr val="000000"/>
                </a:solidFill>
                <a:latin typeface="Calibri" panose="020F0502020204030204" pitchFamily="34" charset="0"/>
                <a:ea typeface="Arial" panose="020B0604020202020204" pitchFamily="34" charset="0"/>
              </a:rPr>
              <a:t>clogging</a:t>
            </a:r>
            <a:endParaRPr lang="sl-SI" sz="1400" dirty="0">
              <a:solidFill>
                <a:srgbClr val="000000"/>
              </a:solidFill>
              <a:ea typeface="Arial" panose="020B0604020202020204" pitchFamily="34" charset="0"/>
            </a:endParaRPr>
          </a:p>
        </p:txBody>
      </p:sp>
      <p:sp>
        <p:nvSpPr>
          <p:cNvPr id="3" name="Rectangle 2"/>
          <p:cNvSpPr/>
          <p:nvPr/>
        </p:nvSpPr>
        <p:spPr>
          <a:xfrm>
            <a:off x="136931" y="3440027"/>
            <a:ext cx="4847289" cy="523220"/>
          </a:xfrm>
          <a:prstGeom prst="rect">
            <a:avLst/>
          </a:prstGeom>
        </p:spPr>
        <p:txBody>
          <a:bodyPr wrap="none">
            <a:spAutoFit/>
          </a:bodyPr>
          <a:lstStyle/>
          <a:p>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Plants in </a:t>
            </a:r>
            <a:r>
              <a:rPr lang="en-GB" sz="1400" dirty="0" err="1">
                <a:solidFill>
                  <a:srgbClr val="000000"/>
                </a:solidFill>
                <a:latin typeface="Calibri" panose="020F0502020204030204" pitchFamily="34" charset="0"/>
                <a:ea typeface="Arial" panose="020B0604020202020204" pitchFamily="34" charset="0"/>
                <a:cs typeface="Calibri" panose="020F0502020204030204" pitchFamily="34" charset="0"/>
              </a:rPr>
              <a:t>Mojkovac</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 are almost 3 m </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high</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They are not harvested</a:t>
            </a:r>
            <a:r>
              <a:rPr lang="en-GB" sz="1400" dirty="0" smtClean="0">
                <a:latin typeface="Calibri" panose="020F0502020204030204" pitchFamily="34" charset="0"/>
                <a:cs typeface="Calibri" panose="020F0502020204030204" pitchFamily="34" charset="0"/>
              </a:rPr>
              <a:t>.</a:t>
            </a:r>
            <a:endParaRPr lang="sl-SI" sz="1400" dirty="0" smtClean="0">
              <a:latin typeface="Calibri" panose="020F0502020204030204" pitchFamily="34" charset="0"/>
              <a:cs typeface="Calibri" panose="020F0502020204030204" pitchFamily="34" charset="0"/>
            </a:endParaRPr>
          </a:p>
          <a:p>
            <a:r>
              <a:rPr lang="en-GB" sz="1400" dirty="0" smtClean="0">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pic>
        <p:nvPicPr>
          <p:cNvPr id="24" name="Picture 2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1269" y="3639536"/>
            <a:ext cx="1935743" cy="2629467"/>
          </a:xfrm>
          <a:prstGeom prst="rect">
            <a:avLst/>
          </a:prstGeom>
          <a:noFill/>
          <a:ln>
            <a:noFill/>
          </a:ln>
        </p:spPr>
      </p:pic>
      <p:sp>
        <p:nvSpPr>
          <p:cNvPr id="5" name="Rectangle 4"/>
          <p:cNvSpPr/>
          <p:nvPr/>
        </p:nvSpPr>
        <p:spPr>
          <a:xfrm>
            <a:off x="7268967" y="6235936"/>
            <a:ext cx="1774012" cy="307777"/>
          </a:xfrm>
          <a:prstGeom prst="rect">
            <a:avLst/>
          </a:prstGeom>
        </p:spPr>
        <p:txBody>
          <a:bodyPr wrap="none">
            <a:spAutoFit/>
          </a:bodyPr>
          <a:lstStyle/>
          <a:p>
            <a:r>
              <a:rPr lang="en-GB" sz="1400" dirty="0">
                <a:latin typeface="Calibri" panose="020F0502020204030204" pitchFamily="34" charset="0"/>
                <a:ea typeface="Arial" panose="020B0604020202020204" pitchFamily="34" charset="0"/>
              </a:rPr>
              <a:t>Common reed height.</a:t>
            </a:r>
            <a:endParaRPr lang="en-US" sz="1400" dirty="0"/>
          </a:p>
        </p:txBody>
      </p:sp>
      <p:sp>
        <p:nvSpPr>
          <p:cNvPr id="25" name="Rectangle 24"/>
          <p:cNvSpPr/>
          <p:nvPr/>
        </p:nvSpPr>
        <p:spPr>
          <a:xfrm>
            <a:off x="7676480" y="6444795"/>
            <a:ext cx="6102424" cy="215444"/>
          </a:xfrm>
          <a:prstGeom prst="rect">
            <a:avLst/>
          </a:prstGeom>
        </p:spPr>
        <p:txBody>
          <a:bodyPr wrap="square">
            <a:spAutoFit/>
          </a:bodyPr>
          <a:lstStyle/>
          <a:p>
            <a:r>
              <a:rPr lang="sl-SI" sz="800" dirty="0" smtClean="0">
                <a:solidFill>
                  <a:srgbClr val="000000"/>
                </a:solidFill>
                <a:latin typeface="Calibri" panose="020F0502020204030204" pitchFamily="34" charset="0"/>
                <a:ea typeface="Arial" panose="020B0604020202020204" pitchFamily="34" charset="0"/>
              </a:rPr>
              <a:t>(</a:t>
            </a:r>
            <a:r>
              <a:rPr lang="sl-SI" sz="800" dirty="0" err="1" smtClean="0">
                <a:solidFill>
                  <a:srgbClr val="000000"/>
                </a:solidFill>
                <a:latin typeface="Calibri" panose="020F0502020204030204" pitchFamily="34" charset="0"/>
                <a:ea typeface="Arial" panose="020B0604020202020204" pitchFamily="34" charset="0"/>
              </a:rPr>
              <a:t>Source:Limnos</a:t>
            </a:r>
            <a:r>
              <a:rPr lang="sl-SI" sz="800" dirty="0" smtClean="0">
                <a:solidFill>
                  <a:srgbClr val="000000"/>
                </a:solidFill>
                <a:latin typeface="Calibri" panose="020F0502020204030204" pitchFamily="34" charset="0"/>
                <a:ea typeface="Arial" panose="020B0604020202020204" pitchFamily="34" charset="0"/>
              </a:rPr>
              <a:t> </a:t>
            </a:r>
            <a:r>
              <a:rPr lang="sl-SI" sz="800" dirty="0" err="1" smtClean="0">
                <a:solidFill>
                  <a:srgbClr val="000000"/>
                </a:solidFill>
                <a:latin typeface="Calibri" panose="020F0502020204030204" pitchFamily="34" charset="0"/>
                <a:ea typeface="Arial" panose="020B0604020202020204" pitchFamily="34" charset="0"/>
              </a:rPr>
              <a:t>Ltd</a:t>
            </a:r>
            <a:r>
              <a:rPr lang="sl-SI" sz="800" dirty="0" smtClean="0">
                <a:solidFill>
                  <a:srgbClr val="000000"/>
                </a:solidFill>
                <a:latin typeface="Calibri" panose="020F0502020204030204" pitchFamily="34" charset="0"/>
                <a:ea typeface="Arial" panose="020B0604020202020204" pitchFamily="34" charset="0"/>
              </a:rPr>
              <a:t>.</a:t>
            </a:r>
            <a:r>
              <a:rPr lang="en-GB" sz="800" dirty="0" smtClean="0">
                <a:solidFill>
                  <a:srgbClr val="000000"/>
                </a:solidFill>
                <a:latin typeface="Calibri" panose="020F0502020204030204" pitchFamily="34" charset="0"/>
                <a:ea typeface="Arial" panose="020B0604020202020204" pitchFamily="34" charset="0"/>
              </a:rPr>
              <a:t>). </a:t>
            </a:r>
            <a:endParaRPr lang="en-US" sz="800" dirty="0"/>
          </a:p>
        </p:txBody>
      </p:sp>
      <p:pic>
        <p:nvPicPr>
          <p:cNvPr id="26" name="Picture 2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3042" y="4501021"/>
            <a:ext cx="3119078" cy="2015222"/>
          </a:xfrm>
          <a:prstGeom prst="rect">
            <a:avLst/>
          </a:prstGeom>
          <a:noFill/>
          <a:ln>
            <a:noFill/>
          </a:ln>
        </p:spPr>
      </p:pic>
    </p:spTree>
    <p:extLst>
      <p:ext uri="{BB962C8B-B14F-4D97-AF65-F5344CB8AC3E}">
        <p14:creationId xmlns:p14="http://schemas.microsoft.com/office/powerpoint/2010/main" val="3710969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smtClean="0"/>
              <a:t>TECHNOLOGY PRESENTATION</a:t>
            </a:r>
          </a:p>
          <a:p>
            <a:pPr algn="ctr"/>
            <a:r>
              <a:rPr lang="sl-SI" sz="2400" b="1" dirty="0" err="1" smtClean="0"/>
              <a:t>Sludge</a:t>
            </a:r>
            <a:r>
              <a:rPr lang="sl-SI" sz="2400" b="1" dirty="0" smtClean="0"/>
              <a:t> </a:t>
            </a:r>
            <a:r>
              <a:rPr lang="sl-SI" sz="2400" b="1" dirty="0" err="1" smtClean="0"/>
              <a:t>drying</a:t>
            </a:r>
            <a:r>
              <a:rPr lang="sl-SI" sz="2400" b="1" dirty="0" smtClean="0"/>
              <a:t> </a:t>
            </a:r>
            <a:r>
              <a:rPr lang="sl-SI" sz="2400" b="1" dirty="0" err="1" smtClean="0"/>
              <a:t>reed</a:t>
            </a:r>
            <a:r>
              <a:rPr lang="sl-SI" sz="2400" b="1" dirty="0" smtClean="0"/>
              <a:t> </a:t>
            </a:r>
            <a:r>
              <a:rPr lang="sl-SI" sz="2400" b="1" dirty="0" err="1" smtClean="0"/>
              <a:t>beds</a:t>
            </a:r>
            <a:r>
              <a:rPr lang="sl-SI" sz="2400" b="1" dirty="0" smtClean="0"/>
              <a:t> in </a:t>
            </a:r>
            <a:r>
              <a:rPr lang="sl-SI" sz="2400" b="1" dirty="0" err="1" smtClean="0"/>
              <a:t>Dellach</a:t>
            </a:r>
            <a:r>
              <a:rPr lang="sl-SI" sz="2400" b="1" dirty="0" smtClean="0"/>
              <a:t> </a:t>
            </a:r>
            <a:r>
              <a:rPr lang="sl-SI" sz="2400" b="1" dirty="0" err="1" smtClean="0"/>
              <a:t>am</a:t>
            </a:r>
            <a:r>
              <a:rPr lang="sl-SI" sz="2400" b="1" dirty="0" smtClean="0"/>
              <a:t> </a:t>
            </a:r>
            <a:r>
              <a:rPr lang="sl-SI" sz="2400" b="1" dirty="0" err="1" smtClean="0"/>
              <a:t>Drautal</a:t>
            </a:r>
            <a:r>
              <a:rPr lang="sl-SI" sz="2400" b="1" dirty="0" smtClean="0"/>
              <a:t>, </a:t>
            </a:r>
            <a:r>
              <a:rPr lang="sl-SI" sz="2400" b="1" dirty="0" err="1" smtClean="0"/>
              <a:t>Austria</a:t>
            </a:r>
            <a:endParaRPr lang="en-US" sz="2400" b="1" dirty="0"/>
          </a:p>
        </p:txBody>
      </p:sp>
    </p:spTree>
    <p:extLst>
      <p:ext uri="{BB962C8B-B14F-4D97-AF65-F5344CB8AC3E}">
        <p14:creationId xmlns:p14="http://schemas.microsoft.com/office/powerpoint/2010/main" val="390307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smtClean="0">
                <a:solidFill>
                  <a:srgbClr val="889A00"/>
                </a:solidFill>
                <a:latin typeface="Calibri" panose="020F0502020204030204" pitchFamily="34" charset="0"/>
                <a:cs typeface="Calibri" panose="020F0502020204030204" pitchFamily="34" charset="0"/>
              </a:rPr>
              <a:t>WWTP </a:t>
            </a:r>
            <a:r>
              <a:rPr lang="sl-SI" sz="2500" b="1" kern="0" dirty="0" err="1" smtClean="0">
                <a:solidFill>
                  <a:srgbClr val="889A00"/>
                </a:solidFill>
                <a:latin typeface="Calibri" panose="020F0502020204030204" pitchFamily="34" charset="0"/>
                <a:cs typeface="Calibri" panose="020F0502020204030204" pitchFamily="34" charset="0"/>
              </a:rPr>
              <a:t>Dellach</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am</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Drautal</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756592" y="6364768"/>
            <a:ext cx="8587444" cy="307777"/>
          </a:xfrm>
          <a:prstGeom prst="rect">
            <a:avLst/>
          </a:prstGeom>
        </p:spPr>
        <p:txBody>
          <a:bodyPr wrap="square">
            <a:spAutoFit/>
          </a:bodyPr>
          <a:lstStyle/>
          <a:p>
            <a:pPr algn="r"/>
            <a:endParaRPr lang="sl-SI" sz="1400" dirty="0"/>
          </a:p>
        </p:txBody>
      </p:sp>
      <p:sp>
        <p:nvSpPr>
          <p:cNvPr id="4" name="Rectangle 3"/>
          <p:cNvSpPr/>
          <p:nvPr/>
        </p:nvSpPr>
        <p:spPr>
          <a:xfrm>
            <a:off x="5101518" y="6364948"/>
            <a:ext cx="2561920" cy="215444"/>
          </a:xfrm>
          <a:prstGeom prst="rect">
            <a:avLst/>
          </a:prstGeom>
        </p:spPr>
        <p:txBody>
          <a:bodyPr wrap="none">
            <a:spAutoFit/>
          </a:bodyPr>
          <a:lstStyle/>
          <a:p>
            <a:pPr algn="r"/>
            <a:r>
              <a:rPr lang="sl-SI" sz="800" dirty="0"/>
              <a:t>(</a:t>
            </a:r>
            <a:r>
              <a:rPr lang="sl-SI" sz="800" dirty="0" err="1"/>
              <a:t>Source:http</a:t>
            </a:r>
            <a:r>
              <a:rPr lang="sl-SI" sz="800" dirty="0"/>
              <a:t>://www.wv-oberesdrautal.at/home.html.)</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351" y="3133601"/>
            <a:ext cx="5038090" cy="3036570"/>
          </a:xfrm>
          <a:prstGeom prst="rect">
            <a:avLst/>
          </a:prstGeom>
          <a:noFill/>
          <a:ln>
            <a:noFill/>
          </a:ln>
        </p:spPr>
      </p:pic>
      <p:sp>
        <p:nvSpPr>
          <p:cNvPr id="5" name="Rectangle 4"/>
          <p:cNvSpPr/>
          <p:nvPr/>
        </p:nvSpPr>
        <p:spPr>
          <a:xfrm>
            <a:off x="5168620" y="6170171"/>
            <a:ext cx="2427716" cy="276999"/>
          </a:xfrm>
          <a:prstGeom prst="rect">
            <a:avLst/>
          </a:prstGeom>
        </p:spPr>
        <p:txBody>
          <a:bodyPr wrap="none">
            <a:spAutoFit/>
          </a:bodyPr>
          <a:lstStyle/>
          <a:p>
            <a:r>
              <a:rPr lang="en-US" sz="1200" dirty="0"/>
              <a:t>WWTP </a:t>
            </a:r>
            <a:r>
              <a:rPr lang="en-US" sz="1200" dirty="0" err="1"/>
              <a:t>Dellach</a:t>
            </a:r>
            <a:r>
              <a:rPr lang="en-US" sz="1200" dirty="0"/>
              <a:t> process scheme </a:t>
            </a:r>
          </a:p>
        </p:txBody>
      </p:sp>
      <p:sp>
        <p:nvSpPr>
          <p:cNvPr id="7" name="Rectangle 6"/>
          <p:cNvSpPr/>
          <p:nvPr/>
        </p:nvSpPr>
        <p:spPr>
          <a:xfrm>
            <a:off x="2574161" y="1326859"/>
            <a:ext cx="6246440" cy="1600438"/>
          </a:xfrm>
          <a:prstGeom prst="rect">
            <a:avLst/>
          </a:prstGeom>
        </p:spPr>
        <p:txBody>
          <a:bodyPr wrap="square">
            <a:spAutoFit/>
          </a:bodyPr>
          <a:lstStyle/>
          <a:p>
            <a:pPr marL="342900" lvl="0" indent="-342900">
              <a:spcAft>
                <a:spcPts val="0"/>
              </a:spcAft>
              <a:buFont typeface="Symbol" panose="05050102010706020507" pitchFamily="18" charset="2"/>
              <a:buChar char=""/>
            </a:pPr>
            <a:r>
              <a:rPr lang="en-GB" sz="1400" b="1" dirty="0">
                <a:solidFill>
                  <a:srgbClr val="000000"/>
                </a:solidFill>
                <a:latin typeface="Calibri" panose="020F0502020204030204" pitchFamily="34" charset="0"/>
                <a:ea typeface="Arial" panose="020B0604020202020204" pitchFamily="34" charset="0"/>
                <a:cs typeface="Calibri" panose="020F0502020204030204" pitchFamily="34" charset="0"/>
              </a:rPr>
              <a:t>Mechanical treatment: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sand and grease trap, screening line</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Symbol" panose="05050102010706020507" pitchFamily="18" charset="2"/>
              <a:buChar char=""/>
            </a:pPr>
            <a:r>
              <a:rPr lang="en-GB" sz="1400" b="1" dirty="0">
                <a:solidFill>
                  <a:srgbClr val="000000"/>
                </a:solidFill>
                <a:latin typeface="Calibri" panose="020F0502020204030204" pitchFamily="34" charset="0"/>
                <a:ea typeface="Arial" panose="020B0604020202020204" pitchFamily="34" charset="0"/>
                <a:cs typeface="Calibri" panose="020F0502020204030204" pitchFamily="34" charset="0"/>
              </a:rPr>
              <a:t>Biological treatment: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two activated sludge reactors; each of them perform nitrification and denitrification. During high season (summer), both reactors are used, while during low season (winter), only one reactor is in operation. </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Symbol" panose="05050102010706020507" pitchFamily="18" charset="2"/>
              <a:buChar char=""/>
            </a:pPr>
            <a:r>
              <a:rPr lang="en-GB" sz="1400" b="1" dirty="0">
                <a:solidFill>
                  <a:srgbClr val="000000"/>
                </a:solidFill>
                <a:latin typeface="Calibri" panose="020F0502020204030204" pitchFamily="34" charset="0"/>
                <a:ea typeface="Arial" panose="020B0604020202020204" pitchFamily="34" charset="0"/>
                <a:cs typeface="Calibri" panose="020F0502020204030204" pitchFamily="34" charset="0"/>
              </a:rPr>
              <a:t>Phosphate removal: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chemical precipitation with ferric chloride. </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Symbol" panose="05050102010706020507" pitchFamily="18" charset="2"/>
              <a:buChar char=""/>
            </a:pPr>
            <a:r>
              <a:rPr lang="en-GB" sz="1400" b="1" dirty="0">
                <a:solidFill>
                  <a:srgbClr val="000000"/>
                </a:solidFill>
                <a:latin typeface="Calibri" panose="020F0502020204030204" pitchFamily="34" charset="0"/>
                <a:ea typeface="Arial" panose="020B0604020202020204" pitchFamily="34" charset="0"/>
                <a:cs typeface="Calibri" panose="020F0502020204030204" pitchFamily="34" charset="0"/>
              </a:rPr>
              <a:t>Sludge line and treatment: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sludge from secondary clarifier, where the flocks of microorganisms settle down is pumped directly to reed beds.</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Rectangle 8"/>
          <p:cNvSpPr/>
          <p:nvPr/>
        </p:nvSpPr>
        <p:spPr>
          <a:xfrm>
            <a:off x="251520" y="1700808"/>
            <a:ext cx="2088232" cy="720080"/>
          </a:xfrm>
          <a:prstGeom prst="rect">
            <a:avLst/>
          </a:prstGeom>
          <a:noFill/>
          <a:ln w="38100">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400" dirty="0" smtClean="0">
                <a:solidFill>
                  <a:schemeClr val="tx1"/>
                </a:solidFill>
                <a:latin typeface="Calibri" panose="020F0502020204030204" pitchFamily="34" charset="0"/>
                <a:cs typeface="Calibri" panose="020F0502020204030204" pitchFamily="34" charset="0"/>
              </a:rPr>
              <a:t>WWTP </a:t>
            </a:r>
            <a:r>
              <a:rPr lang="sl-SI" sz="1400" dirty="0" err="1" smtClean="0">
                <a:solidFill>
                  <a:schemeClr val="tx1"/>
                </a:solidFill>
                <a:latin typeface="Calibri" panose="020F0502020204030204" pitchFamily="34" charset="0"/>
                <a:cs typeface="Calibri" panose="020F0502020204030204" pitchFamily="34" charset="0"/>
              </a:rPr>
              <a:t>capacity</a:t>
            </a:r>
            <a:r>
              <a:rPr lang="sl-SI" sz="1400" dirty="0" smtClean="0">
                <a:solidFill>
                  <a:schemeClr val="tx1"/>
                </a:solidFill>
                <a:latin typeface="Calibri" panose="020F0502020204030204" pitchFamily="34" charset="0"/>
                <a:cs typeface="Calibri" panose="020F0502020204030204" pitchFamily="34" charset="0"/>
              </a:rPr>
              <a:t>: 7.800 PE</a:t>
            </a:r>
          </a:p>
          <a:p>
            <a:r>
              <a:rPr lang="sl-SI" sz="1400" dirty="0" smtClean="0">
                <a:solidFill>
                  <a:schemeClr val="tx1"/>
                </a:solidFill>
                <a:latin typeface="Calibri" panose="020F0502020204030204" pitchFamily="34" charset="0"/>
                <a:cs typeface="Calibri" panose="020F0502020204030204" pitchFamily="34" charset="0"/>
              </a:rPr>
              <a:t>Start </a:t>
            </a:r>
            <a:r>
              <a:rPr lang="sl-SI" sz="1400" dirty="0" err="1" smtClean="0">
                <a:solidFill>
                  <a:schemeClr val="tx1"/>
                </a:solidFill>
                <a:latin typeface="Calibri" panose="020F0502020204030204" pitchFamily="34" charset="0"/>
                <a:cs typeface="Calibri" panose="020F0502020204030204" pitchFamily="34" charset="0"/>
              </a:rPr>
              <a:t>of</a:t>
            </a:r>
            <a:r>
              <a:rPr lang="sl-SI" sz="1400" dirty="0" smtClean="0">
                <a:solidFill>
                  <a:schemeClr val="tx1"/>
                </a:solidFill>
                <a:latin typeface="Calibri" panose="020F0502020204030204" pitchFamily="34" charset="0"/>
                <a:cs typeface="Calibri" panose="020F0502020204030204" pitchFamily="34" charset="0"/>
              </a:rPr>
              <a:t> </a:t>
            </a:r>
            <a:r>
              <a:rPr lang="sl-SI" sz="1400" dirty="0" err="1" smtClean="0">
                <a:solidFill>
                  <a:schemeClr val="tx1"/>
                </a:solidFill>
                <a:latin typeface="Calibri" panose="020F0502020204030204" pitchFamily="34" charset="0"/>
                <a:cs typeface="Calibri" panose="020F0502020204030204" pitchFamily="34" charset="0"/>
              </a:rPr>
              <a:t>operation</a:t>
            </a:r>
            <a:r>
              <a:rPr lang="sl-SI" sz="1400" dirty="0" smtClean="0">
                <a:solidFill>
                  <a:schemeClr val="tx1"/>
                </a:solidFill>
                <a:latin typeface="Calibri" panose="020F0502020204030204" pitchFamily="34" charset="0"/>
                <a:cs typeface="Calibri" panose="020F0502020204030204" pitchFamily="34" charset="0"/>
              </a:rPr>
              <a:t>: 2007</a:t>
            </a:r>
            <a:endParaRPr lang="en-US" sz="1400" dirty="0">
              <a:solidFill>
                <a:schemeClr val="tx1"/>
              </a:solidFill>
              <a:latin typeface="Calibri" panose="020F0502020204030204" pitchFamily="34" charset="0"/>
              <a:cs typeface="Calibri" panose="020F0502020204030204" pitchFamily="34" charset="0"/>
            </a:endParaRPr>
          </a:p>
        </p:txBody>
      </p:sp>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837" y="3450162"/>
            <a:ext cx="3012028" cy="2332583"/>
          </a:xfrm>
          <a:prstGeom prst="rect">
            <a:avLst/>
          </a:prstGeom>
          <a:noFill/>
          <a:ln>
            <a:noFill/>
          </a:ln>
        </p:spPr>
      </p:pic>
      <p:sp>
        <p:nvSpPr>
          <p:cNvPr id="10" name="Rectangle 9"/>
          <p:cNvSpPr/>
          <p:nvPr/>
        </p:nvSpPr>
        <p:spPr>
          <a:xfrm>
            <a:off x="907699" y="6169274"/>
            <a:ext cx="2355517" cy="276999"/>
          </a:xfrm>
          <a:prstGeom prst="rect">
            <a:avLst/>
          </a:prstGeom>
        </p:spPr>
        <p:txBody>
          <a:bodyPr wrap="none">
            <a:spAutoFit/>
          </a:bodyPr>
          <a:lstStyle/>
          <a:p>
            <a:r>
              <a:rPr lang="sl-SI" sz="1200" dirty="0" err="1" smtClean="0">
                <a:latin typeface="Calibri" panose="020F0502020204030204" pitchFamily="34" charset="0"/>
                <a:ea typeface="Arial" panose="020B0604020202020204" pitchFamily="34" charset="0"/>
              </a:rPr>
              <a:t>Location</a:t>
            </a:r>
            <a:r>
              <a:rPr lang="sl-SI" sz="1200" dirty="0" smtClean="0">
                <a:latin typeface="Calibri" panose="020F0502020204030204" pitchFamily="34" charset="0"/>
                <a:ea typeface="Arial" panose="020B0604020202020204" pitchFamily="34" charset="0"/>
              </a:rPr>
              <a:t> </a:t>
            </a:r>
            <a:r>
              <a:rPr lang="sl-SI" sz="1200" dirty="0" err="1" smtClean="0">
                <a:latin typeface="Calibri" panose="020F0502020204030204" pitchFamily="34" charset="0"/>
                <a:ea typeface="Arial" panose="020B0604020202020204" pitchFamily="34" charset="0"/>
              </a:rPr>
              <a:t>of</a:t>
            </a:r>
            <a:r>
              <a:rPr lang="sl-SI" sz="1200" dirty="0" smtClean="0">
                <a:latin typeface="Calibri" panose="020F0502020204030204" pitchFamily="34" charset="0"/>
                <a:ea typeface="Arial" panose="020B0604020202020204" pitchFamily="34" charset="0"/>
              </a:rPr>
              <a:t> </a:t>
            </a:r>
            <a:r>
              <a:rPr lang="en-GB" sz="1200" dirty="0" smtClean="0">
                <a:latin typeface="Calibri" panose="020F0502020204030204" pitchFamily="34" charset="0"/>
                <a:ea typeface="Arial" panose="020B0604020202020204" pitchFamily="34" charset="0"/>
              </a:rPr>
              <a:t>WWTP </a:t>
            </a:r>
            <a:r>
              <a:rPr lang="en-GB" sz="1200" dirty="0" err="1">
                <a:latin typeface="Calibri" panose="020F0502020204030204" pitchFamily="34" charset="0"/>
                <a:ea typeface="Arial" panose="020B0604020202020204" pitchFamily="34" charset="0"/>
              </a:rPr>
              <a:t>Dellach</a:t>
            </a:r>
            <a:r>
              <a:rPr lang="en-GB" sz="1200" dirty="0">
                <a:latin typeface="Calibri" panose="020F0502020204030204" pitchFamily="34" charset="0"/>
                <a:ea typeface="Arial" panose="020B0604020202020204" pitchFamily="34" charset="0"/>
              </a:rPr>
              <a:t>, Austria</a:t>
            </a:r>
            <a:endParaRPr lang="en-US" sz="1200" dirty="0"/>
          </a:p>
        </p:txBody>
      </p:sp>
      <p:sp>
        <p:nvSpPr>
          <p:cNvPr id="14" name="Rectangle 13"/>
          <p:cNvSpPr/>
          <p:nvPr/>
        </p:nvSpPr>
        <p:spPr>
          <a:xfrm>
            <a:off x="1403648" y="6376418"/>
            <a:ext cx="1170513" cy="215444"/>
          </a:xfrm>
          <a:prstGeom prst="rect">
            <a:avLst/>
          </a:prstGeom>
        </p:spPr>
        <p:txBody>
          <a:bodyPr wrap="none">
            <a:spAutoFit/>
          </a:bodyPr>
          <a:lstStyle/>
          <a:p>
            <a:pPr algn="r"/>
            <a:r>
              <a:rPr lang="sl-SI" sz="800" dirty="0"/>
              <a:t>(</a:t>
            </a:r>
            <a:r>
              <a:rPr lang="sl-SI" sz="800" dirty="0" err="1" smtClean="0"/>
              <a:t>Source:Google</a:t>
            </a:r>
            <a:r>
              <a:rPr lang="sl-SI" sz="800" dirty="0" smtClean="0"/>
              <a:t> map)</a:t>
            </a:r>
            <a:endParaRPr lang="sl-SI" sz="800" dirty="0"/>
          </a:p>
        </p:txBody>
      </p:sp>
    </p:spTree>
    <p:extLst>
      <p:ext uri="{BB962C8B-B14F-4D97-AF65-F5344CB8AC3E}">
        <p14:creationId xmlns:p14="http://schemas.microsoft.com/office/powerpoint/2010/main" val="3748708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4070" y="825488"/>
            <a:ext cx="3198804" cy="2751221"/>
          </a:xfrm>
          <a:prstGeom prst="rect">
            <a:avLst/>
          </a:prstGeom>
          <a:noFill/>
          <a:ln>
            <a:noFill/>
          </a:ln>
        </p:spPr>
      </p:pic>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Sludge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drying</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reed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beds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Dellach</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am</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Drautal</a:t>
            </a:r>
            <a:r>
              <a:rPr lang="sl-SI" sz="2500" b="1" kern="0" dirty="0" smtClean="0">
                <a:solidFill>
                  <a:srgbClr val="889A00"/>
                </a:solidFill>
                <a:latin typeface="Calibri" panose="020F0502020204030204" pitchFamily="34" charset="0"/>
                <a:cs typeface="Calibri" panose="020F0502020204030204" pitchFamily="34" charset="0"/>
              </a:rPr>
              <a:t> </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756592" y="6364768"/>
            <a:ext cx="8587444" cy="307777"/>
          </a:xfrm>
          <a:prstGeom prst="rect">
            <a:avLst/>
          </a:prstGeom>
        </p:spPr>
        <p:txBody>
          <a:bodyPr wrap="square">
            <a:spAutoFit/>
          </a:bodyPr>
          <a:lstStyle/>
          <a:p>
            <a:pPr algn="r"/>
            <a:endParaRPr lang="sl-SI" sz="1400" dirty="0"/>
          </a:p>
        </p:txBody>
      </p:sp>
      <p:graphicFrame>
        <p:nvGraphicFramePr>
          <p:cNvPr id="2" name="Table 1"/>
          <p:cNvGraphicFramePr>
            <a:graphicFrameLocks noGrp="1"/>
          </p:cNvGraphicFramePr>
          <p:nvPr>
            <p:extLst>
              <p:ext uri="{D42A27DB-BD31-4B8C-83A1-F6EECF244321}">
                <p14:modId xmlns:p14="http://schemas.microsoft.com/office/powerpoint/2010/main" val="1528031564"/>
              </p:ext>
            </p:extLst>
          </p:nvPr>
        </p:nvGraphicFramePr>
        <p:xfrm>
          <a:off x="174304" y="1988840"/>
          <a:ext cx="4752527" cy="1051560"/>
        </p:xfrm>
        <a:graphic>
          <a:graphicData uri="http://schemas.openxmlformats.org/drawingml/2006/table">
            <a:tbl>
              <a:tblPr firstRow="1" firstCol="1" bandRow="1">
                <a:tableStyleId>{69C7853C-536D-4A76-A0AE-DD22124D55A5}</a:tableStyleId>
              </a:tblPr>
              <a:tblGrid>
                <a:gridCol w="1140121"/>
                <a:gridCol w="1144982"/>
                <a:gridCol w="1142551"/>
                <a:gridCol w="1324873"/>
              </a:tblGrid>
              <a:tr h="414275">
                <a:tc>
                  <a:txBody>
                    <a:bodyPr/>
                    <a:lstStyle/>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Reed bed</a:t>
                      </a:r>
                      <a:endParaRPr lang="sl-SI" sz="12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Width</a:t>
                      </a:r>
                      <a:endParaRPr lang="sl-SI" sz="1200" dirty="0">
                        <a:solidFill>
                          <a:sysClr val="windowText" lastClr="000000"/>
                        </a:solidFill>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[m]</a:t>
                      </a:r>
                      <a:endParaRPr lang="sl-SI" sz="12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 Length</a:t>
                      </a:r>
                      <a:endParaRPr lang="sl-SI" sz="1200" dirty="0">
                        <a:solidFill>
                          <a:sysClr val="windowText" lastClr="000000"/>
                        </a:solidFill>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 [m]</a:t>
                      </a:r>
                      <a:endParaRPr lang="sl-SI" sz="12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Area</a:t>
                      </a:r>
                      <a:endParaRPr lang="sl-SI" sz="1200" dirty="0">
                        <a:solidFill>
                          <a:sysClr val="windowText" lastClr="000000"/>
                        </a:solidFill>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[m</a:t>
                      </a:r>
                      <a:r>
                        <a:rPr lang="en-GB" sz="1200" baseline="30000" dirty="0">
                          <a:solidFill>
                            <a:sysClr val="windowText" lastClr="000000"/>
                          </a:solidFill>
                          <a:effectLst/>
                          <a:latin typeface="Calibri" panose="020F0502020204030204" pitchFamily="34" charset="0"/>
                          <a:cs typeface="Calibri" panose="020F0502020204030204" pitchFamily="34" charset="0"/>
                        </a:rPr>
                        <a:t>2</a:t>
                      </a:r>
                      <a:r>
                        <a:rPr lang="en-GB" sz="1200" dirty="0">
                          <a:solidFill>
                            <a:sysClr val="windowText" lastClr="000000"/>
                          </a:solidFill>
                          <a:effectLst/>
                          <a:latin typeface="Calibri" panose="020F0502020204030204" pitchFamily="34" charset="0"/>
                          <a:cs typeface="Calibri" panose="020F0502020204030204" pitchFamily="34" charset="0"/>
                        </a:rPr>
                        <a:t>]</a:t>
                      </a:r>
                      <a:endParaRPr lang="sl-SI" sz="12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r>
              <a:tr h="197946">
                <a:tc>
                  <a:txBody>
                    <a:bodyPr/>
                    <a:lstStyle/>
                    <a:p>
                      <a:pP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RB 1</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32</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65</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2.080</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946">
                <a:tc>
                  <a:txBody>
                    <a:bodyPr/>
                    <a:lstStyle/>
                    <a:p>
                      <a:pP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RB 2</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32</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65</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2.080</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7946">
                <a:tc>
                  <a:txBody>
                    <a:bodyPr/>
                    <a:lstStyle/>
                    <a:p>
                      <a:pP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RB 2</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32</a:t>
                      </a:r>
                      <a:endParaRPr lang="sl-SI" sz="12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a:solidFill>
                            <a:sysClr val="windowText" lastClr="000000"/>
                          </a:solidFill>
                          <a:effectLst/>
                          <a:latin typeface="Calibri" panose="020F0502020204030204" pitchFamily="34" charset="0"/>
                          <a:cs typeface="Calibri" panose="020F0502020204030204" pitchFamily="34" charset="0"/>
                        </a:rPr>
                        <a:t>65</a:t>
                      </a:r>
                      <a:endParaRPr lang="sl-SI" sz="12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200" dirty="0">
                          <a:solidFill>
                            <a:sysClr val="windowText" lastClr="000000"/>
                          </a:solidFill>
                          <a:effectLst/>
                          <a:latin typeface="Calibri" panose="020F0502020204030204" pitchFamily="34" charset="0"/>
                          <a:cs typeface="Calibri" panose="020F0502020204030204" pitchFamily="34" charset="0"/>
                        </a:rPr>
                        <a:t>2.080</a:t>
                      </a:r>
                      <a:endParaRPr lang="sl-SI" sz="12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Rectangle 9"/>
          <p:cNvSpPr/>
          <p:nvPr/>
        </p:nvSpPr>
        <p:spPr>
          <a:xfrm>
            <a:off x="174304" y="1196752"/>
            <a:ext cx="8587444" cy="369332"/>
          </a:xfrm>
          <a:prstGeom prst="rect">
            <a:avLst/>
          </a:prstGeom>
        </p:spPr>
        <p:txBody>
          <a:bodyPr wrap="square">
            <a:spAutoFit/>
          </a:bodyPr>
          <a:lstStyle/>
          <a:p>
            <a:pPr marL="285750" indent="-285750" algn="just">
              <a:buFont typeface="Arial" panose="020B0604020202020204" pitchFamily="34" charset="0"/>
              <a:buChar char="•"/>
            </a:pPr>
            <a:r>
              <a:rPr lang="sl-SI" dirty="0" err="1" smtClean="0">
                <a:latin typeface="Calibri" panose="020F0502020204030204" pitchFamily="34" charset="0"/>
                <a:cs typeface="Calibri" panose="020F0502020204030204" pitchFamily="34" charset="0"/>
              </a:rPr>
              <a:t>Implemented</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three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beds</a:t>
            </a:r>
            <a:r>
              <a:rPr lang="sl-SI" dirty="0" smtClean="0">
                <a:latin typeface="Calibri" panose="020F0502020204030204" pitchFamily="34" charset="0"/>
                <a:cs typeface="Calibri" panose="020F0502020204030204" pitchFamily="34" charset="0"/>
              </a:rPr>
              <a:t> (RB 1, RB2 </a:t>
            </a:r>
            <a:r>
              <a:rPr lang="sl-SI" dirty="0" err="1" smtClean="0">
                <a:latin typeface="Calibri" panose="020F0502020204030204" pitchFamily="34" charset="0"/>
                <a:cs typeface="Calibri" panose="020F0502020204030204" pitchFamily="34" charset="0"/>
              </a:rPr>
              <a:t>and</a:t>
            </a:r>
            <a:r>
              <a:rPr lang="sl-SI" dirty="0" smtClean="0">
                <a:latin typeface="Calibri" panose="020F0502020204030204" pitchFamily="34" charset="0"/>
                <a:cs typeface="Calibri" panose="020F0502020204030204" pitchFamily="34" charset="0"/>
              </a:rPr>
              <a:t> RB3)</a:t>
            </a:r>
          </a:p>
        </p:txBody>
      </p:sp>
      <p:sp>
        <p:nvSpPr>
          <p:cNvPr id="12" name="Rectangle 11"/>
          <p:cNvSpPr/>
          <p:nvPr/>
        </p:nvSpPr>
        <p:spPr>
          <a:xfrm>
            <a:off x="79819" y="1678424"/>
            <a:ext cx="4941496" cy="307777"/>
          </a:xfrm>
          <a:prstGeom prst="rect">
            <a:avLst/>
          </a:prstGeom>
        </p:spPr>
        <p:txBody>
          <a:bodyPr wrap="square">
            <a:spAutoFit/>
          </a:bodyPr>
          <a:lstStyle/>
          <a:p>
            <a:r>
              <a:rPr lang="sl-SI" sz="1400" dirty="0" err="1" smtClean="0">
                <a:latin typeface="Calibri" panose="020F0502020204030204" pitchFamily="34" charset="0"/>
                <a:ea typeface="Arial" panose="020B0604020202020204" pitchFamily="34" charset="0"/>
              </a:rPr>
              <a:t>Dimensions</a:t>
            </a:r>
            <a:r>
              <a:rPr lang="sl-SI" sz="1400" dirty="0" smtClean="0">
                <a:latin typeface="Calibri" panose="020F0502020204030204" pitchFamily="34" charset="0"/>
                <a:ea typeface="Arial" panose="020B0604020202020204" pitchFamily="34" charset="0"/>
              </a:rPr>
              <a:t> </a:t>
            </a:r>
            <a:r>
              <a:rPr lang="sl-SI" sz="1400" dirty="0" err="1" smtClean="0">
                <a:latin typeface="Calibri" panose="020F0502020204030204" pitchFamily="34" charset="0"/>
                <a:ea typeface="Arial" panose="020B0604020202020204" pitchFamily="34" charset="0"/>
              </a:rPr>
              <a:t>of</a:t>
            </a:r>
            <a:r>
              <a:rPr lang="sl-SI" sz="1400" dirty="0" smtClean="0">
                <a:latin typeface="Calibri" panose="020F0502020204030204" pitchFamily="34" charset="0"/>
                <a:ea typeface="Arial" panose="020B0604020202020204" pitchFamily="34" charset="0"/>
              </a:rPr>
              <a:t> </a:t>
            </a:r>
            <a:r>
              <a:rPr lang="sl-SI" sz="1400" dirty="0" err="1" smtClean="0">
                <a:latin typeface="Calibri" panose="020F0502020204030204" pitchFamily="34" charset="0"/>
                <a:ea typeface="Arial" panose="020B0604020202020204" pitchFamily="34" charset="0"/>
              </a:rPr>
              <a:t>reed</a:t>
            </a:r>
            <a:r>
              <a:rPr lang="sl-SI" sz="1400" dirty="0" smtClean="0">
                <a:latin typeface="Calibri" panose="020F0502020204030204" pitchFamily="34" charset="0"/>
                <a:ea typeface="Arial" panose="020B0604020202020204" pitchFamily="34" charset="0"/>
              </a:rPr>
              <a:t> bed </a:t>
            </a:r>
            <a:r>
              <a:rPr lang="sl-SI" sz="1400" dirty="0" err="1" smtClean="0">
                <a:latin typeface="Calibri" panose="020F0502020204030204" pitchFamily="34" charset="0"/>
                <a:ea typeface="Arial" panose="020B0604020202020204" pitchFamily="34" charset="0"/>
              </a:rPr>
              <a:t>system</a:t>
            </a:r>
            <a:r>
              <a:rPr lang="sl-SI" sz="1400" dirty="0" smtClean="0">
                <a:latin typeface="Calibri" panose="020F0502020204030204" pitchFamily="34" charset="0"/>
                <a:ea typeface="Arial" panose="020B0604020202020204" pitchFamily="34" charset="0"/>
              </a:rPr>
              <a:t> in </a:t>
            </a:r>
            <a:r>
              <a:rPr lang="sl-SI" sz="1400" dirty="0" err="1" smtClean="0">
                <a:latin typeface="Calibri" panose="020F0502020204030204" pitchFamily="34" charset="0"/>
                <a:ea typeface="Arial" panose="020B0604020202020204" pitchFamily="34" charset="0"/>
              </a:rPr>
              <a:t>Dellach</a:t>
            </a:r>
            <a:r>
              <a:rPr lang="sl-SI" sz="1400" dirty="0" smtClean="0">
                <a:latin typeface="Calibri" panose="020F0502020204030204" pitchFamily="34" charset="0"/>
                <a:ea typeface="Arial" panose="020B0604020202020204" pitchFamily="34" charset="0"/>
              </a:rPr>
              <a:t> </a:t>
            </a:r>
            <a:r>
              <a:rPr lang="sl-SI" sz="1400" dirty="0" err="1" smtClean="0">
                <a:latin typeface="Calibri" panose="020F0502020204030204" pitchFamily="34" charset="0"/>
                <a:ea typeface="Arial" panose="020B0604020202020204" pitchFamily="34" charset="0"/>
              </a:rPr>
              <a:t>am</a:t>
            </a:r>
            <a:r>
              <a:rPr lang="sl-SI" sz="1400" dirty="0" smtClean="0">
                <a:latin typeface="Calibri" panose="020F0502020204030204" pitchFamily="34" charset="0"/>
                <a:ea typeface="Arial" panose="020B0604020202020204" pitchFamily="34" charset="0"/>
              </a:rPr>
              <a:t> </a:t>
            </a:r>
            <a:r>
              <a:rPr lang="sl-SI" sz="1400" dirty="0" err="1" smtClean="0">
                <a:latin typeface="Calibri" panose="020F0502020204030204" pitchFamily="34" charset="0"/>
                <a:ea typeface="Arial" panose="020B0604020202020204" pitchFamily="34" charset="0"/>
              </a:rPr>
              <a:t>Drautal</a:t>
            </a:r>
            <a:endParaRPr lang="en-US" sz="1400" dirty="0"/>
          </a:p>
        </p:txBody>
      </p:sp>
      <p:sp>
        <p:nvSpPr>
          <p:cNvPr id="6" name="Rectangle 5"/>
          <p:cNvSpPr/>
          <p:nvPr/>
        </p:nvSpPr>
        <p:spPr>
          <a:xfrm>
            <a:off x="4572000" y="3525884"/>
            <a:ext cx="4572000" cy="276999"/>
          </a:xfrm>
          <a:prstGeom prst="rect">
            <a:avLst/>
          </a:prstGeom>
        </p:spPr>
        <p:txBody>
          <a:bodyPr>
            <a:spAutoFit/>
          </a:bodyPr>
          <a:lstStyle/>
          <a:p>
            <a:pPr algn="ctr">
              <a:spcAft>
                <a:spcPts val="1000"/>
              </a:spcAft>
            </a:pPr>
            <a:r>
              <a:rPr lang="en-GB" sz="1200" dirty="0">
                <a:latin typeface="Calibri" panose="020F0502020204030204" pitchFamily="34" charset="0"/>
                <a:ea typeface="Arial" panose="020B0604020202020204" pitchFamily="34" charset="0"/>
              </a:rPr>
              <a:t>Sludge dosing system (red) and leachate collection system (orange)</a:t>
            </a:r>
            <a:endParaRPr lang="sl-SI" sz="1200" i="1" dirty="0">
              <a:ea typeface="Arial" panose="020B0604020202020204" pitchFamily="34" charset="0"/>
            </a:endParaRPr>
          </a:p>
        </p:txBody>
      </p:sp>
      <p:sp>
        <p:nvSpPr>
          <p:cNvPr id="15" name="Rectangle 14"/>
          <p:cNvSpPr/>
          <p:nvPr/>
        </p:nvSpPr>
        <p:spPr>
          <a:xfrm>
            <a:off x="6444208" y="3749022"/>
            <a:ext cx="1170513" cy="215444"/>
          </a:xfrm>
          <a:prstGeom prst="rect">
            <a:avLst/>
          </a:prstGeom>
        </p:spPr>
        <p:txBody>
          <a:bodyPr wrap="none">
            <a:spAutoFit/>
          </a:bodyPr>
          <a:lstStyle/>
          <a:p>
            <a:pPr algn="r"/>
            <a:r>
              <a:rPr lang="sl-SI" sz="800" dirty="0"/>
              <a:t>(</a:t>
            </a:r>
            <a:r>
              <a:rPr lang="sl-SI" sz="800" dirty="0" err="1" smtClean="0"/>
              <a:t>Source</a:t>
            </a:r>
            <a:r>
              <a:rPr lang="sl-SI" sz="800" dirty="0" smtClean="0"/>
              <a:t>: </a:t>
            </a:r>
            <a:r>
              <a:rPr lang="sl-SI" sz="800" dirty="0" err="1" smtClean="0"/>
              <a:t>Limnos</a:t>
            </a:r>
            <a:r>
              <a:rPr lang="sl-SI" sz="800" dirty="0" smtClean="0"/>
              <a:t> </a:t>
            </a:r>
            <a:r>
              <a:rPr lang="sl-SI" sz="800" dirty="0" err="1" smtClean="0"/>
              <a:t>Ltd</a:t>
            </a:r>
            <a:r>
              <a:rPr lang="sl-SI" sz="800" dirty="0" smtClean="0"/>
              <a:t>.)</a:t>
            </a:r>
            <a:endParaRPr lang="sl-SI" sz="800" dirty="0"/>
          </a:p>
        </p:txBody>
      </p:sp>
      <p:sp>
        <p:nvSpPr>
          <p:cNvPr id="16" name="Rectangle 15"/>
          <p:cNvSpPr/>
          <p:nvPr/>
        </p:nvSpPr>
        <p:spPr>
          <a:xfrm>
            <a:off x="174304" y="3083398"/>
            <a:ext cx="8587444" cy="923330"/>
          </a:xfrm>
          <a:prstGeom prst="rect">
            <a:avLst/>
          </a:prstGeom>
        </p:spPr>
        <p:txBody>
          <a:bodyPr wrap="square">
            <a:spAutoFit/>
          </a:bodyPr>
          <a:lstStyle/>
          <a:p>
            <a:pPr marL="285750" indent="-285750" algn="just">
              <a:buFont typeface="Arial" panose="020B0604020202020204" pitchFamily="34" charset="0"/>
              <a:buChar char="•"/>
            </a:pPr>
            <a:r>
              <a:rPr lang="sl-SI" dirty="0" err="1" smtClean="0">
                <a:latin typeface="Calibri" panose="020F0502020204030204" pitchFamily="34" charset="0"/>
                <a:cs typeface="Calibri" panose="020F0502020204030204" pitchFamily="34" charset="0"/>
              </a:rPr>
              <a:t>Seasonal</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fluctuations</a:t>
            </a:r>
            <a:r>
              <a:rPr lang="sl-SI" dirty="0" smtClean="0">
                <a:latin typeface="Calibri" panose="020F0502020204030204" pitchFamily="34" charset="0"/>
                <a:cs typeface="Calibri" panose="020F0502020204030204" pitchFamily="34" charset="0"/>
              </a:rPr>
              <a:t>:</a:t>
            </a:r>
          </a:p>
          <a:p>
            <a:pPr marL="742950" lvl="1" indent="-285750" algn="just">
              <a:buFont typeface="Arial" panose="020B0604020202020204" pitchFamily="34" charset="0"/>
              <a:buChar char="•"/>
            </a:pPr>
            <a:r>
              <a:rPr lang="sl-SI" dirty="0" err="1" smtClean="0">
                <a:latin typeface="Calibri" panose="020F0502020204030204" pitchFamily="34" charset="0"/>
                <a:cs typeface="Calibri" panose="020F0502020204030204" pitchFamily="34" charset="0"/>
              </a:rPr>
              <a:t>Summer</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loading</a:t>
            </a:r>
            <a:r>
              <a:rPr lang="sl-SI" dirty="0" smtClean="0">
                <a:latin typeface="Calibri" panose="020F0502020204030204" pitchFamily="34" charset="0"/>
                <a:cs typeface="Calibri" panose="020F0502020204030204" pitchFamily="34" charset="0"/>
              </a:rPr>
              <a:t>: 7.800 PE</a:t>
            </a:r>
          </a:p>
          <a:p>
            <a:pPr marL="742950" lvl="1" indent="-285750" algn="just">
              <a:buFont typeface="Arial" panose="020B0604020202020204" pitchFamily="34" charset="0"/>
              <a:buChar char="•"/>
            </a:pPr>
            <a:r>
              <a:rPr lang="sl-SI" dirty="0" err="1" smtClean="0">
                <a:latin typeface="Calibri" panose="020F0502020204030204" pitchFamily="34" charset="0"/>
                <a:cs typeface="Calibri" panose="020F0502020204030204" pitchFamily="34" charset="0"/>
              </a:rPr>
              <a:t>Winter</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loading</a:t>
            </a:r>
            <a:r>
              <a:rPr lang="sl-SI" dirty="0" smtClean="0">
                <a:latin typeface="Calibri" panose="020F0502020204030204" pitchFamily="34" charset="0"/>
                <a:cs typeface="Calibri" panose="020F0502020204030204" pitchFamily="34" charset="0"/>
              </a:rPr>
              <a:t>: 3.-4.000 PE</a:t>
            </a:r>
          </a:p>
        </p:txBody>
      </p:sp>
      <p:pic>
        <p:nvPicPr>
          <p:cNvPr id="17" name="Pictur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59" y="4166741"/>
            <a:ext cx="4132141" cy="2227180"/>
          </a:xfrm>
          <a:prstGeom prst="rect">
            <a:avLst/>
          </a:prstGeom>
          <a:noFill/>
          <a:ln>
            <a:noFill/>
          </a:ln>
        </p:spPr>
      </p:pic>
      <p:pic>
        <p:nvPicPr>
          <p:cNvPr id="18" name="Picture 17"/>
          <p:cNvPicPr/>
          <p:nvPr/>
        </p:nvPicPr>
        <p:blipFill rotWithShape="1">
          <a:blip r:embed="rId5" cstate="print">
            <a:extLst>
              <a:ext uri="{28A0092B-C50C-407E-A947-70E740481C1C}">
                <a14:useLocalDpi xmlns:a14="http://schemas.microsoft.com/office/drawing/2010/main" val="0"/>
              </a:ext>
            </a:extLst>
          </a:blip>
          <a:srcRect l="-16" t="11798" r="16" b="-586"/>
          <a:stretch/>
        </p:blipFill>
        <p:spPr bwMode="auto">
          <a:xfrm>
            <a:off x="4812021" y="4162846"/>
            <a:ext cx="4091958" cy="2248884"/>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899592" y="6324046"/>
            <a:ext cx="2165529" cy="276999"/>
          </a:xfrm>
          <a:prstGeom prst="rect">
            <a:avLst/>
          </a:prstGeom>
        </p:spPr>
        <p:txBody>
          <a:bodyPr wrap="none">
            <a:spAutoFit/>
          </a:bodyPr>
          <a:lstStyle/>
          <a:p>
            <a:r>
              <a:rPr lang="en-GB" sz="1200" dirty="0">
                <a:latin typeface="Calibri" panose="020F0502020204030204" pitchFamily="34" charset="0"/>
                <a:ea typeface="Arial" panose="020B0604020202020204" pitchFamily="34" charset="0"/>
              </a:rPr>
              <a:t>beginning of vegetation </a:t>
            </a:r>
            <a:r>
              <a:rPr lang="en-GB" sz="1200" dirty="0" smtClean="0">
                <a:latin typeface="Calibri" panose="020F0502020204030204" pitchFamily="34" charset="0"/>
                <a:ea typeface="Arial" panose="020B0604020202020204" pitchFamily="34" charset="0"/>
              </a:rPr>
              <a:t>season</a:t>
            </a:r>
            <a:r>
              <a:rPr lang="sl-SI" sz="1200" dirty="0" smtClean="0">
                <a:latin typeface="Calibri" panose="020F0502020204030204" pitchFamily="34" charset="0"/>
                <a:ea typeface="Arial" panose="020B0604020202020204" pitchFamily="34" charset="0"/>
              </a:rPr>
              <a:t>.</a:t>
            </a:r>
            <a:endParaRPr lang="en-US" sz="1200" dirty="0"/>
          </a:p>
        </p:txBody>
      </p:sp>
      <p:sp>
        <p:nvSpPr>
          <p:cNvPr id="19" name="Rectangle 18"/>
          <p:cNvSpPr/>
          <p:nvPr/>
        </p:nvSpPr>
        <p:spPr>
          <a:xfrm>
            <a:off x="5959273" y="6329558"/>
            <a:ext cx="1788823" cy="276999"/>
          </a:xfrm>
          <a:prstGeom prst="rect">
            <a:avLst/>
          </a:prstGeom>
        </p:spPr>
        <p:txBody>
          <a:bodyPr wrap="none">
            <a:spAutoFit/>
          </a:bodyPr>
          <a:lstStyle/>
          <a:p>
            <a:r>
              <a:rPr lang="sl-SI" sz="1200" dirty="0" smtClean="0">
                <a:latin typeface="Calibri" panose="020F0502020204030204" pitchFamily="34" charset="0"/>
                <a:ea typeface="Arial" panose="020B0604020202020204" pitchFamily="34" charset="0"/>
              </a:rPr>
              <a:t>E</a:t>
            </a:r>
            <a:r>
              <a:rPr lang="en-GB" sz="1200" dirty="0" err="1" smtClean="0">
                <a:latin typeface="Calibri" panose="020F0502020204030204" pitchFamily="34" charset="0"/>
                <a:ea typeface="Arial" panose="020B0604020202020204" pitchFamily="34" charset="0"/>
              </a:rPr>
              <a:t>nd</a:t>
            </a:r>
            <a:r>
              <a:rPr lang="en-GB" sz="1200" dirty="0" smtClean="0">
                <a:latin typeface="Calibri" panose="020F0502020204030204" pitchFamily="34" charset="0"/>
                <a:ea typeface="Arial" panose="020B0604020202020204" pitchFamily="34" charset="0"/>
              </a:rPr>
              <a:t> </a:t>
            </a:r>
            <a:r>
              <a:rPr lang="en-GB" sz="1200" dirty="0">
                <a:latin typeface="Calibri" panose="020F0502020204030204" pitchFamily="34" charset="0"/>
                <a:ea typeface="Arial" panose="020B0604020202020204" pitchFamily="34" charset="0"/>
              </a:rPr>
              <a:t>of vegetation </a:t>
            </a:r>
            <a:r>
              <a:rPr lang="en-GB" sz="1200" dirty="0" smtClean="0">
                <a:latin typeface="Calibri" panose="020F0502020204030204" pitchFamily="34" charset="0"/>
                <a:ea typeface="Arial" panose="020B0604020202020204" pitchFamily="34" charset="0"/>
              </a:rPr>
              <a:t>season</a:t>
            </a:r>
            <a:r>
              <a:rPr lang="sl-SI" sz="1200" dirty="0" smtClean="0">
                <a:latin typeface="Calibri" panose="020F0502020204030204" pitchFamily="34" charset="0"/>
                <a:ea typeface="Arial" panose="020B0604020202020204" pitchFamily="34" charset="0"/>
              </a:rPr>
              <a:t>.</a:t>
            </a:r>
            <a:endParaRPr lang="en-US" sz="1200" dirty="0"/>
          </a:p>
        </p:txBody>
      </p:sp>
      <p:sp>
        <p:nvSpPr>
          <p:cNvPr id="20" name="Rectangle 19"/>
          <p:cNvSpPr/>
          <p:nvPr/>
        </p:nvSpPr>
        <p:spPr>
          <a:xfrm>
            <a:off x="6268427" y="6513962"/>
            <a:ext cx="1170513" cy="215444"/>
          </a:xfrm>
          <a:prstGeom prst="rect">
            <a:avLst/>
          </a:prstGeom>
        </p:spPr>
        <p:txBody>
          <a:bodyPr wrap="none">
            <a:spAutoFit/>
          </a:bodyPr>
          <a:lstStyle/>
          <a:p>
            <a:pPr algn="r"/>
            <a:r>
              <a:rPr lang="sl-SI" sz="800" dirty="0"/>
              <a:t>(</a:t>
            </a:r>
            <a:r>
              <a:rPr lang="sl-SI" sz="800" dirty="0" err="1" smtClean="0"/>
              <a:t>Source</a:t>
            </a:r>
            <a:r>
              <a:rPr lang="sl-SI" sz="800" dirty="0" smtClean="0"/>
              <a:t>: </a:t>
            </a:r>
            <a:r>
              <a:rPr lang="sl-SI" sz="800" dirty="0" err="1" smtClean="0"/>
              <a:t>Limnos</a:t>
            </a:r>
            <a:r>
              <a:rPr lang="sl-SI" sz="800" dirty="0" smtClean="0"/>
              <a:t> </a:t>
            </a:r>
            <a:r>
              <a:rPr lang="sl-SI" sz="800" dirty="0" err="1" smtClean="0"/>
              <a:t>Ltd</a:t>
            </a:r>
            <a:r>
              <a:rPr lang="sl-SI" sz="800" dirty="0" smtClean="0"/>
              <a:t>.)</a:t>
            </a:r>
            <a:endParaRPr lang="sl-SI" sz="800" dirty="0"/>
          </a:p>
        </p:txBody>
      </p:sp>
      <p:sp>
        <p:nvSpPr>
          <p:cNvPr id="21" name="Rectangle 20"/>
          <p:cNvSpPr/>
          <p:nvPr/>
        </p:nvSpPr>
        <p:spPr>
          <a:xfrm>
            <a:off x="1397099" y="6526390"/>
            <a:ext cx="1170513" cy="215444"/>
          </a:xfrm>
          <a:prstGeom prst="rect">
            <a:avLst/>
          </a:prstGeom>
        </p:spPr>
        <p:txBody>
          <a:bodyPr wrap="none">
            <a:spAutoFit/>
          </a:bodyPr>
          <a:lstStyle/>
          <a:p>
            <a:pPr algn="r"/>
            <a:r>
              <a:rPr lang="sl-SI" sz="800" dirty="0"/>
              <a:t>(</a:t>
            </a:r>
            <a:r>
              <a:rPr lang="sl-SI" sz="800" dirty="0" err="1" smtClean="0"/>
              <a:t>Source</a:t>
            </a:r>
            <a:r>
              <a:rPr lang="sl-SI" sz="800" dirty="0" smtClean="0"/>
              <a:t>: </a:t>
            </a:r>
            <a:r>
              <a:rPr lang="sl-SI" sz="800" dirty="0" err="1" smtClean="0"/>
              <a:t>Limnos</a:t>
            </a:r>
            <a:r>
              <a:rPr lang="sl-SI" sz="800" dirty="0" smtClean="0"/>
              <a:t> </a:t>
            </a:r>
            <a:r>
              <a:rPr lang="sl-SI" sz="800" dirty="0" err="1" smtClean="0"/>
              <a:t>Ltd</a:t>
            </a:r>
            <a:r>
              <a:rPr lang="sl-SI" sz="800" dirty="0" smtClean="0"/>
              <a:t>.)</a:t>
            </a:r>
            <a:endParaRPr lang="sl-SI" sz="800" dirty="0"/>
          </a:p>
        </p:txBody>
      </p:sp>
    </p:spTree>
    <p:extLst>
      <p:ext uri="{BB962C8B-B14F-4D97-AF65-F5344CB8AC3E}">
        <p14:creationId xmlns:p14="http://schemas.microsoft.com/office/powerpoint/2010/main" val="6598259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Operation</a:t>
            </a:r>
            <a:r>
              <a:rPr lang="sl-SI" sz="2500" b="1" kern="0" dirty="0" smtClean="0">
                <a:solidFill>
                  <a:srgbClr val="889A00"/>
                </a:solidFill>
                <a:latin typeface="Calibri" panose="020F0502020204030204" pitchFamily="34" charset="0"/>
                <a:cs typeface="Calibri" panose="020F0502020204030204" pitchFamily="34" charset="0"/>
              </a:rPr>
              <a:t> </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756592" y="6364768"/>
            <a:ext cx="8587444" cy="307777"/>
          </a:xfrm>
          <a:prstGeom prst="rect">
            <a:avLst/>
          </a:prstGeom>
        </p:spPr>
        <p:txBody>
          <a:bodyPr wrap="square">
            <a:spAutoFit/>
          </a:bodyPr>
          <a:lstStyle/>
          <a:p>
            <a:pPr algn="r"/>
            <a:endParaRPr lang="sl-SI" sz="1400" dirty="0"/>
          </a:p>
        </p:txBody>
      </p:sp>
      <p:sp>
        <p:nvSpPr>
          <p:cNvPr id="9" name="Rectangle 8"/>
          <p:cNvSpPr/>
          <p:nvPr/>
        </p:nvSpPr>
        <p:spPr>
          <a:xfrm>
            <a:off x="899592" y="6324046"/>
            <a:ext cx="2165529" cy="276999"/>
          </a:xfrm>
          <a:prstGeom prst="rect">
            <a:avLst/>
          </a:prstGeom>
        </p:spPr>
        <p:txBody>
          <a:bodyPr wrap="none">
            <a:spAutoFit/>
          </a:bodyPr>
          <a:lstStyle/>
          <a:p>
            <a:r>
              <a:rPr lang="en-GB" sz="1200" dirty="0">
                <a:latin typeface="Calibri" panose="020F0502020204030204" pitchFamily="34" charset="0"/>
                <a:ea typeface="Arial" panose="020B0604020202020204" pitchFamily="34" charset="0"/>
              </a:rPr>
              <a:t>beginning of vegetation </a:t>
            </a:r>
            <a:r>
              <a:rPr lang="en-GB" sz="1200" dirty="0" smtClean="0">
                <a:latin typeface="Calibri" panose="020F0502020204030204" pitchFamily="34" charset="0"/>
                <a:ea typeface="Arial" panose="020B0604020202020204" pitchFamily="34" charset="0"/>
              </a:rPr>
              <a:t>season</a:t>
            </a:r>
            <a:r>
              <a:rPr lang="sl-SI" sz="1200" dirty="0" smtClean="0">
                <a:latin typeface="Calibri" panose="020F0502020204030204" pitchFamily="34" charset="0"/>
                <a:ea typeface="Arial" panose="020B0604020202020204" pitchFamily="34" charset="0"/>
              </a:rPr>
              <a:t>.</a:t>
            </a:r>
            <a:endParaRPr lang="en-US" sz="1200" dirty="0"/>
          </a:p>
        </p:txBody>
      </p:sp>
      <p:sp>
        <p:nvSpPr>
          <p:cNvPr id="19" name="Rectangle 18"/>
          <p:cNvSpPr/>
          <p:nvPr/>
        </p:nvSpPr>
        <p:spPr>
          <a:xfrm>
            <a:off x="6322383" y="6278338"/>
            <a:ext cx="1062599" cy="276999"/>
          </a:xfrm>
          <a:prstGeom prst="rect">
            <a:avLst/>
          </a:prstGeom>
        </p:spPr>
        <p:txBody>
          <a:bodyPr wrap="none">
            <a:spAutoFit/>
          </a:bodyPr>
          <a:lstStyle/>
          <a:p>
            <a:r>
              <a:rPr lang="sl-SI" sz="1200" dirty="0" err="1" smtClean="0">
                <a:latin typeface="Calibri" panose="020F0502020204030204" pitchFamily="34" charset="0"/>
                <a:ea typeface="Arial" panose="020B0604020202020204" pitchFamily="34" charset="0"/>
              </a:rPr>
              <a:t>Sludge</a:t>
            </a:r>
            <a:r>
              <a:rPr lang="sl-SI" sz="1200" dirty="0" smtClean="0">
                <a:latin typeface="Calibri" panose="020F0502020204030204" pitchFamily="34" charset="0"/>
                <a:ea typeface="Arial" panose="020B0604020202020204" pitchFamily="34" charset="0"/>
              </a:rPr>
              <a:t> </a:t>
            </a:r>
            <a:r>
              <a:rPr lang="sl-SI" sz="1200" dirty="0" err="1" smtClean="0">
                <a:latin typeface="Calibri" panose="020F0502020204030204" pitchFamily="34" charset="0"/>
                <a:ea typeface="Arial" panose="020B0604020202020204" pitchFamily="34" charset="0"/>
              </a:rPr>
              <a:t>drying</a:t>
            </a:r>
            <a:r>
              <a:rPr lang="sl-SI" sz="1200" dirty="0" smtClean="0">
                <a:latin typeface="Calibri" panose="020F0502020204030204" pitchFamily="34" charset="0"/>
                <a:ea typeface="Arial" panose="020B0604020202020204" pitchFamily="34" charset="0"/>
              </a:rPr>
              <a:t>.</a:t>
            </a:r>
            <a:endParaRPr lang="en-US" sz="1200" dirty="0"/>
          </a:p>
        </p:txBody>
      </p:sp>
      <p:sp>
        <p:nvSpPr>
          <p:cNvPr id="20" name="Rectangle 19"/>
          <p:cNvSpPr/>
          <p:nvPr/>
        </p:nvSpPr>
        <p:spPr>
          <a:xfrm>
            <a:off x="6268427" y="6513962"/>
            <a:ext cx="1170513" cy="215444"/>
          </a:xfrm>
          <a:prstGeom prst="rect">
            <a:avLst/>
          </a:prstGeom>
        </p:spPr>
        <p:txBody>
          <a:bodyPr wrap="none">
            <a:spAutoFit/>
          </a:bodyPr>
          <a:lstStyle/>
          <a:p>
            <a:pPr algn="r"/>
            <a:r>
              <a:rPr lang="sl-SI" sz="800" dirty="0"/>
              <a:t>(</a:t>
            </a:r>
            <a:r>
              <a:rPr lang="sl-SI" sz="800" dirty="0" err="1" smtClean="0"/>
              <a:t>Source</a:t>
            </a:r>
            <a:r>
              <a:rPr lang="sl-SI" sz="800" dirty="0" smtClean="0"/>
              <a:t>: </a:t>
            </a:r>
            <a:r>
              <a:rPr lang="sl-SI" sz="800" dirty="0" err="1" smtClean="0"/>
              <a:t>Limnos</a:t>
            </a:r>
            <a:r>
              <a:rPr lang="sl-SI" sz="800" dirty="0" smtClean="0"/>
              <a:t> </a:t>
            </a:r>
            <a:r>
              <a:rPr lang="sl-SI" sz="800" dirty="0" err="1" smtClean="0"/>
              <a:t>Ltd</a:t>
            </a:r>
            <a:r>
              <a:rPr lang="sl-SI" sz="800" dirty="0" smtClean="0"/>
              <a:t>.)</a:t>
            </a:r>
            <a:endParaRPr lang="sl-SI" sz="800" dirty="0"/>
          </a:p>
        </p:txBody>
      </p:sp>
      <p:sp>
        <p:nvSpPr>
          <p:cNvPr id="21" name="Rectangle 20"/>
          <p:cNvSpPr/>
          <p:nvPr/>
        </p:nvSpPr>
        <p:spPr>
          <a:xfrm>
            <a:off x="1397099" y="6526390"/>
            <a:ext cx="1170513" cy="215444"/>
          </a:xfrm>
          <a:prstGeom prst="rect">
            <a:avLst/>
          </a:prstGeom>
        </p:spPr>
        <p:txBody>
          <a:bodyPr wrap="none">
            <a:spAutoFit/>
          </a:bodyPr>
          <a:lstStyle/>
          <a:p>
            <a:pPr algn="r"/>
            <a:r>
              <a:rPr lang="sl-SI" sz="800" dirty="0"/>
              <a:t>(</a:t>
            </a:r>
            <a:r>
              <a:rPr lang="sl-SI" sz="800" dirty="0" err="1" smtClean="0"/>
              <a:t>Source</a:t>
            </a:r>
            <a:r>
              <a:rPr lang="sl-SI" sz="800" dirty="0" smtClean="0"/>
              <a:t>: </a:t>
            </a:r>
            <a:r>
              <a:rPr lang="sl-SI" sz="800" dirty="0" err="1" smtClean="0"/>
              <a:t>Limnos</a:t>
            </a:r>
            <a:r>
              <a:rPr lang="sl-SI" sz="800" dirty="0" smtClean="0"/>
              <a:t> </a:t>
            </a:r>
            <a:r>
              <a:rPr lang="sl-SI" sz="800" dirty="0" err="1" smtClean="0"/>
              <a:t>Ltd</a:t>
            </a:r>
            <a:r>
              <a:rPr lang="sl-SI" sz="800" dirty="0" smtClean="0"/>
              <a:t>.)</a:t>
            </a:r>
            <a:endParaRPr lang="sl-SI" sz="800" dirty="0"/>
          </a:p>
        </p:txBody>
      </p:sp>
      <p:graphicFrame>
        <p:nvGraphicFramePr>
          <p:cNvPr id="4" name="Table 3"/>
          <p:cNvGraphicFramePr>
            <a:graphicFrameLocks noGrp="1"/>
          </p:cNvGraphicFramePr>
          <p:nvPr>
            <p:extLst>
              <p:ext uri="{D42A27DB-BD31-4B8C-83A1-F6EECF244321}">
                <p14:modId xmlns:p14="http://schemas.microsoft.com/office/powerpoint/2010/main" val="3183149790"/>
              </p:ext>
            </p:extLst>
          </p:nvPr>
        </p:nvGraphicFramePr>
        <p:xfrm>
          <a:off x="186023" y="1476581"/>
          <a:ext cx="3939585" cy="792334"/>
        </p:xfrm>
        <a:graphic>
          <a:graphicData uri="http://schemas.openxmlformats.org/drawingml/2006/table">
            <a:tbl>
              <a:tblPr firstRow="1" firstCol="1" bandRow="1">
                <a:tableStyleId>{69C7853C-536D-4A76-A0AE-DD22124D55A5}</a:tableStyleId>
              </a:tblPr>
              <a:tblGrid>
                <a:gridCol w="1224870"/>
                <a:gridCol w="904905"/>
                <a:gridCol w="904905"/>
                <a:gridCol w="904905"/>
              </a:tblGrid>
              <a:tr h="316934">
                <a:tc>
                  <a:txBody>
                    <a:bodyPr/>
                    <a:lstStyle/>
                    <a:p>
                      <a:pPr>
                        <a:spcAft>
                          <a:spcPts val="0"/>
                        </a:spcAft>
                      </a:pPr>
                      <a:r>
                        <a:rPr lang="en-GB" sz="1200" dirty="0">
                          <a:solidFill>
                            <a:schemeClr val="tx1"/>
                          </a:solidFill>
                          <a:effectLst/>
                          <a:latin typeface="Calibri" panose="020F0502020204030204" pitchFamily="34" charset="0"/>
                          <a:cs typeface="Calibri" panose="020F0502020204030204" pitchFamily="34" charset="0"/>
                        </a:rPr>
                        <a:t>Sludge loading</a:t>
                      </a:r>
                      <a:endParaRPr lang="sl-SI" sz="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2015</a:t>
                      </a:r>
                      <a:endParaRPr lang="sl-SI" sz="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2016</a:t>
                      </a:r>
                      <a:endParaRPr lang="sl-SI" sz="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2017</a:t>
                      </a:r>
                      <a:endParaRPr lang="sl-SI" sz="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r>
              <a:tr h="475400">
                <a:tc>
                  <a:txBody>
                    <a:bodyPr/>
                    <a:lstStyle/>
                    <a:p>
                      <a:pPr>
                        <a:spcAft>
                          <a:spcPts val="0"/>
                        </a:spcAft>
                      </a:pPr>
                      <a:r>
                        <a:rPr lang="sl-SI" sz="1200" dirty="0" smtClean="0">
                          <a:solidFill>
                            <a:schemeClr val="tx1"/>
                          </a:solidFill>
                          <a:effectLst/>
                          <a:latin typeface="Calibri" panose="020F0502020204030204" pitchFamily="34" charset="0"/>
                          <a:cs typeface="Calibri" panose="020F0502020204030204" pitchFamily="34" charset="0"/>
                        </a:rPr>
                        <a:t>S</a:t>
                      </a:r>
                      <a:r>
                        <a:rPr lang="en-GB" sz="1200" dirty="0" err="1" smtClean="0">
                          <a:solidFill>
                            <a:schemeClr val="tx1"/>
                          </a:solidFill>
                          <a:effectLst/>
                          <a:latin typeface="Calibri" panose="020F0502020204030204" pitchFamily="34" charset="0"/>
                          <a:cs typeface="Calibri" panose="020F0502020204030204" pitchFamily="34" charset="0"/>
                        </a:rPr>
                        <a:t>ludge</a:t>
                      </a:r>
                      <a:r>
                        <a:rPr lang="en-GB" sz="1200" dirty="0" smtClean="0">
                          <a:solidFill>
                            <a:schemeClr val="tx1"/>
                          </a:solidFill>
                          <a:effectLst/>
                          <a:latin typeface="Calibri" panose="020F0502020204030204" pitchFamily="34" charset="0"/>
                          <a:cs typeface="Calibri" panose="020F0502020204030204" pitchFamily="34" charset="0"/>
                        </a:rPr>
                        <a:t> </a:t>
                      </a:r>
                      <a:r>
                        <a:rPr lang="en-GB" sz="1200" dirty="0">
                          <a:solidFill>
                            <a:schemeClr val="tx1"/>
                          </a:solidFill>
                          <a:effectLst/>
                          <a:latin typeface="Calibri" panose="020F0502020204030204" pitchFamily="34" charset="0"/>
                          <a:cs typeface="Calibri" panose="020F0502020204030204" pitchFamily="34" charset="0"/>
                        </a:rPr>
                        <a:t>applied to RBs (m</a:t>
                      </a:r>
                      <a:r>
                        <a:rPr lang="en-GB" sz="1200" baseline="30000" dirty="0">
                          <a:solidFill>
                            <a:schemeClr val="tx1"/>
                          </a:solidFill>
                          <a:effectLst/>
                          <a:latin typeface="Calibri" panose="020F0502020204030204" pitchFamily="34" charset="0"/>
                          <a:cs typeface="Calibri" panose="020F0502020204030204" pitchFamily="34" charset="0"/>
                        </a:rPr>
                        <a:t>3</a:t>
                      </a:r>
                      <a:r>
                        <a:rPr lang="en-GB" sz="1200" dirty="0">
                          <a:solidFill>
                            <a:schemeClr val="tx1"/>
                          </a:solidFill>
                          <a:effectLst/>
                          <a:latin typeface="Calibri" panose="020F0502020204030204" pitchFamily="34" charset="0"/>
                          <a:cs typeface="Calibri" panose="020F0502020204030204" pitchFamily="34" charset="0"/>
                        </a:rPr>
                        <a:t>/y)</a:t>
                      </a:r>
                      <a:endParaRPr lang="sl-SI" sz="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6.612</a:t>
                      </a:r>
                      <a:endParaRPr lang="sl-SI" sz="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5.494</a:t>
                      </a:r>
                      <a:endParaRPr lang="sl-SI" sz="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8.253</a:t>
                      </a:r>
                      <a:endParaRPr lang="sl-SI" sz="12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7" y="1010953"/>
            <a:ext cx="3521571" cy="2237212"/>
          </a:xfrm>
          <a:prstGeom prst="rect">
            <a:avLst/>
          </a:prstGeom>
          <a:noFill/>
          <a:ln>
            <a:noFill/>
          </a:ln>
        </p:spPr>
      </p:pic>
      <p:sp>
        <p:nvSpPr>
          <p:cNvPr id="5" name="Rectangle 4"/>
          <p:cNvSpPr/>
          <p:nvPr/>
        </p:nvSpPr>
        <p:spPr>
          <a:xfrm>
            <a:off x="151082" y="1257154"/>
            <a:ext cx="2692532" cy="276999"/>
          </a:xfrm>
          <a:prstGeom prst="rect">
            <a:avLst/>
          </a:prstGeom>
        </p:spPr>
        <p:txBody>
          <a:bodyPr wrap="none">
            <a:spAutoFit/>
          </a:bodyPr>
          <a:lstStyle/>
          <a:p>
            <a:r>
              <a:rPr lang="en-GB" sz="1200" dirty="0">
                <a:latin typeface="Calibri" panose="020F0502020204030204" pitchFamily="34" charset="0"/>
                <a:ea typeface="Arial" panose="020B0604020202020204" pitchFamily="34" charset="0"/>
              </a:rPr>
              <a:t>Sludge log data from </a:t>
            </a:r>
            <a:r>
              <a:rPr lang="en-GB" sz="1200" dirty="0" err="1">
                <a:latin typeface="Calibri" panose="020F0502020204030204" pitchFamily="34" charset="0"/>
                <a:ea typeface="Arial" panose="020B0604020202020204" pitchFamily="34" charset="0"/>
              </a:rPr>
              <a:t>Dellach</a:t>
            </a:r>
            <a:r>
              <a:rPr lang="en-GB" sz="1200" dirty="0">
                <a:latin typeface="Calibri" panose="020F0502020204030204" pitchFamily="34" charset="0"/>
                <a:ea typeface="Arial" panose="020B0604020202020204" pitchFamily="34" charset="0"/>
              </a:rPr>
              <a:t> am </a:t>
            </a:r>
            <a:r>
              <a:rPr lang="en-GB" sz="1200" dirty="0" err="1">
                <a:latin typeface="Calibri" panose="020F0502020204030204" pitchFamily="34" charset="0"/>
                <a:ea typeface="Arial" panose="020B0604020202020204" pitchFamily="34" charset="0"/>
              </a:rPr>
              <a:t>Drautal</a:t>
            </a:r>
            <a:endParaRPr lang="en-US" sz="1200" dirty="0"/>
          </a:p>
        </p:txBody>
      </p:sp>
      <p:sp>
        <p:nvSpPr>
          <p:cNvPr id="7" name="Rectangle 6"/>
          <p:cNvSpPr/>
          <p:nvPr/>
        </p:nvSpPr>
        <p:spPr>
          <a:xfrm>
            <a:off x="4942757" y="3238007"/>
            <a:ext cx="2924070" cy="276999"/>
          </a:xfrm>
          <a:prstGeom prst="rect">
            <a:avLst/>
          </a:prstGeom>
        </p:spPr>
        <p:txBody>
          <a:bodyPr wrap="none">
            <a:spAutoFit/>
          </a:bodyPr>
          <a:lstStyle/>
          <a:p>
            <a:r>
              <a:rPr lang="en-GB" sz="1200" dirty="0">
                <a:latin typeface="Calibri" panose="020F0502020204030204" pitchFamily="34" charset="0"/>
                <a:ea typeface="Arial" panose="020B0604020202020204" pitchFamily="34" charset="0"/>
              </a:rPr>
              <a:t>Daily sludge loading on reed beds in </a:t>
            </a:r>
            <a:r>
              <a:rPr lang="en-GB" sz="1200" dirty="0" err="1">
                <a:latin typeface="Calibri" panose="020F0502020204030204" pitchFamily="34" charset="0"/>
                <a:ea typeface="Arial" panose="020B0604020202020204" pitchFamily="34" charset="0"/>
              </a:rPr>
              <a:t>Dellach</a:t>
            </a:r>
            <a:endParaRPr lang="en-US" sz="1200" dirty="0"/>
          </a:p>
        </p:txBody>
      </p:sp>
      <p:sp>
        <p:nvSpPr>
          <p:cNvPr id="8" name="Rectangle 7"/>
          <p:cNvSpPr/>
          <p:nvPr/>
        </p:nvSpPr>
        <p:spPr>
          <a:xfrm>
            <a:off x="5759623" y="126427"/>
            <a:ext cx="3384377" cy="553998"/>
          </a:xfrm>
          <a:prstGeom prst="rect">
            <a:avLst/>
          </a:prstGeom>
        </p:spPr>
        <p:txBody>
          <a:bodyPr wrap="square">
            <a:spAutoFit/>
          </a:bodyPr>
          <a:lstStyle/>
          <a:p>
            <a:pPr algn="just">
              <a:spcAft>
                <a:spcPts val="0"/>
              </a:spcAft>
            </a:pPr>
            <a:r>
              <a:rPr lang="sl-SI" sz="1000" dirty="0" smtClean="0">
                <a:solidFill>
                  <a:srgbClr val="000000"/>
                </a:solidFill>
                <a:latin typeface="Calibri" panose="020F0502020204030204" pitchFamily="34" charset="0"/>
                <a:ea typeface="Arial" panose="020B0604020202020204" pitchFamily="34" charset="0"/>
              </a:rPr>
              <a:t>*</a:t>
            </a:r>
            <a:r>
              <a:rPr lang="en-GB" sz="1000" dirty="0" smtClean="0">
                <a:solidFill>
                  <a:srgbClr val="000000"/>
                </a:solidFill>
                <a:latin typeface="Calibri" panose="020F0502020204030204" pitchFamily="34" charset="0"/>
                <a:ea typeface="Arial" panose="020B0604020202020204" pitchFamily="34" charset="0"/>
              </a:rPr>
              <a:t>It </a:t>
            </a:r>
            <a:r>
              <a:rPr lang="en-GB" sz="1000" dirty="0">
                <a:solidFill>
                  <a:srgbClr val="000000"/>
                </a:solidFill>
                <a:latin typeface="Calibri" panose="020F0502020204030204" pitchFamily="34" charset="0"/>
                <a:ea typeface="Arial" panose="020B0604020202020204" pitchFamily="34" charset="0"/>
              </a:rPr>
              <a:t>is assumed that sludge loading peaks occurred due to maintenance works and yearly emptying of the second tank, which is used only in the main tourist season. </a:t>
            </a:r>
            <a:endParaRPr lang="sl-SI" sz="1000" dirty="0">
              <a:solidFill>
                <a:srgbClr val="000000"/>
              </a:solidFill>
              <a:ea typeface="Arial" panose="020B0604020202020204" pitchFamily="34" charset="0"/>
            </a:endParaRPr>
          </a:p>
        </p:txBody>
      </p:sp>
      <p:cxnSp>
        <p:nvCxnSpPr>
          <p:cNvPr id="25" name="Straight Arrow Connector 24"/>
          <p:cNvCxnSpPr/>
          <p:nvPr/>
        </p:nvCxnSpPr>
        <p:spPr>
          <a:xfrm flipH="1">
            <a:off x="7438940" y="668939"/>
            <a:ext cx="208239" cy="9703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72849" y="2819346"/>
            <a:ext cx="4572000" cy="2462213"/>
          </a:xfrm>
          <a:prstGeom prst="rect">
            <a:avLst/>
          </a:prstGeom>
        </p:spPr>
        <p:txBody>
          <a:bodyPr>
            <a:spAutoFit/>
          </a:bodyPr>
          <a:lstStyle/>
          <a:p>
            <a:pPr>
              <a:spcAft>
                <a:spcPts val="0"/>
              </a:spcAft>
            </a:pP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Sludge</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loading</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a:t>
            </a:r>
          </a:p>
          <a:p>
            <a:pPr marL="342900" lvl="0" indent="-342900">
              <a:spcAft>
                <a:spcPts val="0"/>
              </a:spcAft>
              <a:buFont typeface="Symbol" panose="05050102010706020507" pitchFamily="18" charset="2"/>
              <a:buChar char=""/>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Summer loading</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742950" lvl="1" indent="-285750">
              <a:spcAft>
                <a:spcPts val="0"/>
              </a:spcAft>
              <a:buFont typeface="Courier New" panose="02070309020205020404" pitchFamily="49" charset="0"/>
              <a:buChar char="o"/>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Loading period from – March to October</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742950" lvl="1" indent="-285750">
              <a:spcAft>
                <a:spcPts val="0"/>
              </a:spcAft>
              <a:buFont typeface="Courier New" panose="02070309020205020404" pitchFamily="49" charset="0"/>
              <a:buChar char="o"/>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Daily loading – sludge feeding every hour</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742950" lvl="1" indent="-285750">
              <a:spcAft>
                <a:spcPts val="0"/>
              </a:spcAft>
              <a:buFont typeface="Courier New" panose="02070309020205020404" pitchFamily="49" charset="0"/>
              <a:buChar char="o"/>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The operating cycle per bed lasts three weeks – one bed filled every day for three weeks</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342900" lvl="0" indent="-342900">
              <a:spcAft>
                <a:spcPts val="0"/>
              </a:spcAft>
              <a:buFont typeface="Symbol" panose="05050102010706020507" pitchFamily="18" charset="2"/>
              <a:buChar char=""/>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Winter loading</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742950" lvl="1" indent="-285750">
              <a:spcAft>
                <a:spcPts val="0"/>
              </a:spcAft>
              <a:buFont typeface="Courier New" panose="02070309020205020404" pitchFamily="49" charset="0"/>
              <a:buChar char="o"/>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Loading period from November to February</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742950" lvl="1" indent="-285750">
              <a:spcAft>
                <a:spcPts val="0"/>
              </a:spcAft>
              <a:buFont typeface="Courier New" panose="02070309020205020404" pitchFamily="49" charset="0"/>
              <a:buChar char="o"/>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Daily loading – sludge feeding once per day or less</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742950" lvl="1" indent="-285750">
              <a:spcAft>
                <a:spcPts val="0"/>
              </a:spcAft>
              <a:buFont typeface="Courier New" panose="02070309020205020404" pitchFamily="49" charset="0"/>
              <a:buChar char="o"/>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The operating cycle per bed lasts three weeks – one bed filled every day for three weeks</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pic>
        <p:nvPicPr>
          <p:cNvPr id="29" name="Picture 2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776375"/>
            <a:ext cx="3550468" cy="2519104"/>
          </a:xfrm>
          <a:prstGeom prst="rect">
            <a:avLst/>
          </a:prstGeom>
          <a:noFill/>
          <a:ln>
            <a:noFill/>
          </a:ln>
        </p:spPr>
      </p:pic>
    </p:spTree>
    <p:extLst>
      <p:ext uri="{BB962C8B-B14F-4D97-AF65-F5344CB8AC3E}">
        <p14:creationId xmlns:p14="http://schemas.microsoft.com/office/powerpoint/2010/main" val="398701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rPr>
              <a:t>Visual</a:t>
            </a:r>
            <a:r>
              <a:rPr lang="sl-SI" sz="2500" b="1" kern="0" dirty="0" smtClean="0">
                <a:solidFill>
                  <a:srgbClr val="889A00"/>
                </a:solidFill>
              </a:rPr>
              <a:t> </a:t>
            </a:r>
            <a:r>
              <a:rPr lang="sl-SI" sz="2500" b="1" kern="0" dirty="0" err="1" smtClean="0">
                <a:solidFill>
                  <a:srgbClr val="889A00"/>
                </a:solidFill>
              </a:rPr>
              <a:t>examination</a:t>
            </a:r>
            <a:r>
              <a:rPr lang="sl-SI" sz="2500" b="1" kern="0" dirty="0" smtClean="0">
                <a:solidFill>
                  <a:srgbClr val="889A00"/>
                </a:solidFill>
              </a:rPr>
              <a:t> (</a:t>
            </a:r>
            <a:r>
              <a:rPr lang="sl-SI" sz="2500" b="1" kern="0" dirty="0" err="1" smtClean="0">
                <a:solidFill>
                  <a:srgbClr val="889A00"/>
                </a:solidFill>
              </a:rPr>
              <a:t>October</a:t>
            </a:r>
            <a:r>
              <a:rPr lang="sl-SI" sz="2500" b="1" kern="0" dirty="0" smtClean="0">
                <a:solidFill>
                  <a:srgbClr val="889A00"/>
                </a:solidFill>
              </a:rPr>
              <a:t> 2019)</a:t>
            </a:r>
            <a:endParaRPr lang="sl-SI" sz="2500" b="1" kern="0" dirty="0">
              <a:solidFill>
                <a:srgbClr val="889A00"/>
              </a:solidFill>
            </a:endParaRPr>
          </a:p>
        </p:txBody>
      </p:sp>
      <p:sp>
        <p:nvSpPr>
          <p:cNvPr id="6" name="Rectangle 5"/>
          <p:cNvSpPr/>
          <p:nvPr/>
        </p:nvSpPr>
        <p:spPr>
          <a:xfrm>
            <a:off x="164480" y="2658958"/>
            <a:ext cx="6855792" cy="338554"/>
          </a:xfrm>
          <a:prstGeom prst="rect">
            <a:avLst/>
          </a:prstGeom>
          <a:solidFill>
            <a:srgbClr val="889A00"/>
          </a:solidFill>
        </p:spPr>
        <p:txBody>
          <a:bodyPr wrap="square">
            <a:spAutoFit/>
          </a:bodyPr>
          <a:lstStyle/>
          <a:p>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Plant</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growth</a:t>
            </a:r>
            <a:endParaRPr lang="en-US" sz="1600" dirty="0">
              <a:latin typeface="Calibri" panose="020F0502020204030204" pitchFamily="34" charset="0"/>
              <a:cs typeface="Calibri" panose="020F0502020204030204" pitchFamily="34" charset="0"/>
            </a:endParaRPr>
          </a:p>
        </p:txBody>
      </p:sp>
      <p:sp>
        <p:nvSpPr>
          <p:cNvPr id="14" name="Rectangle 13"/>
          <p:cNvSpPr/>
          <p:nvPr/>
        </p:nvSpPr>
        <p:spPr>
          <a:xfrm>
            <a:off x="164480" y="1775096"/>
            <a:ext cx="6855792" cy="338554"/>
          </a:xfrm>
          <a:prstGeom prst="rect">
            <a:avLst/>
          </a:prstGeom>
          <a:solidFill>
            <a:srgbClr val="889A00"/>
          </a:solidFill>
        </p:spPr>
        <p:txBody>
          <a:bodyPr wrap="square">
            <a:spAutoFit/>
          </a:bodyPr>
          <a:lstStyle/>
          <a:p>
            <a:r>
              <a:rPr lang="sl-SI" sz="1600" dirty="0" err="1" smtClean="0">
                <a:latin typeface="Calibri" panose="020F0502020204030204" pitchFamily="34" charset="0"/>
                <a:cs typeface="Calibri" panose="020F0502020204030204" pitchFamily="34" charset="0"/>
              </a:rPr>
              <a:t>Sludge</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distribution</a:t>
            </a:r>
            <a:endParaRPr lang="en-US" sz="1600" dirty="0">
              <a:latin typeface="Calibri" panose="020F0502020204030204" pitchFamily="34" charset="0"/>
              <a:cs typeface="Calibri" panose="020F0502020204030204" pitchFamily="34" charset="0"/>
            </a:endParaRPr>
          </a:p>
        </p:txBody>
      </p:sp>
      <p:sp>
        <p:nvSpPr>
          <p:cNvPr id="17" name="Rectangle 16"/>
          <p:cNvSpPr/>
          <p:nvPr/>
        </p:nvSpPr>
        <p:spPr>
          <a:xfrm>
            <a:off x="187288" y="1022829"/>
            <a:ext cx="6855792" cy="338554"/>
          </a:xfrm>
          <a:prstGeom prst="rect">
            <a:avLst/>
          </a:prstGeom>
          <a:solidFill>
            <a:srgbClr val="889A00"/>
          </a:solidFill>
        </p:spPr>
        <p:txBody>
          <a:bodyPr wrap="square">
            <a:spAutoFit/>
          </a:bodyPr>
          <a:lstStyle/>
          <a:p>
            <a:r>
              <a:rPr lang="sl-SI" sz="1600" dirty="0" err="1" smtClean="0">
                <a:latin typeface="Calibri" panose="020F0502020204030204" pitchFamily="34" charset="0"/>
                <a:cs typeface="Calibri" panose="020F0502020204030204" pitchFamily="34" charset="0"/>
              </a:rPr>
              <a:t>Sludge</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height</a:t>
            </a:r>
            <a:endParaRPr lang="en-US" sz="1600" dirty="0">
              <a:latin typeface="Calibri" panose="020F0502020204030204" pitchFamily="34" charset="0"/>
              <a:cs typeface="Calibri" panose="020F0502020204030204" pitchFamily="34" charset="0"/>
            </a:endParaRPr>
          </a:p>
        </p:txBody>
      </p:sp>
      <p:sp>
        <p:nvSpPr>
          <p:cNvPr id="18" name="Rectangle 17"/>
          <p:cNvSpPr/>
          <p:nvPr/>
        </p:nvSpPr>
        <p:spPr>
          <a:xfrm>
            <a:off x="187288" y="1414351"/>
            <a:ext cx="6796708" cy="307777"/>
          </a:xfrm>
          <a:prstGeom prst="rect">
            <a:avLst/>
          </a:prstGeom>
        </p:spPr>
        <p:txBody>
          <a:bodyPr wrap="square">
            <a:spAutoFit/>
          </a:bodyPr>
          <a:lstStyle/>
          <a:p>
            <a:pPr>
              <a:spcAft>
                <a:spcPts val="0"/>
              </a:spcAft>
            </a:pPr>
            <a:r>
              <a:rPr lang="sl-SI" sz="1400" dirty="0" smtClean="0">
                <a:solidFill>
                  <a:srgbClr val="000000"/>
                </a:solidFill>
                <a:latin typeface="Calibri" panose="020F0502020204030204" pitchFamily="34" charset="0"/>
                <a:ea typeface="Arial" panose="020B0604020202020204" pitchFamily="34" charset="0"/>
              </a:rPr>
              <a:t>50-60 cm in 10 </a:t>
            </a:r>
            <a:r>
              <a:rPr lang="sl-SI" sz="1400" dirty="0" err="1" smtClean="0">
                <a:solidFill>
                  <a:srgbClr val="000000"/>
                </a:solidFill>
                <a:latin typeface="Calibri" panose="020F0502020204030204" pitchFamily="34" charset="0"/>
                <a:ea typeface="Arial" panose="020B0604020202020204" pitchFamily="34" charset="0"/>
              </a:rPr>
              <a:t>years</a:t>
            </a:r>
            <a:r>
              <a:rPr lang="sl-SI" sz="1400" dirty="0">
                <a:solidFill>
                  <a:srgbClr val="000000"/>
                </a:solidFill>
                <a:latin typeface="Calibri" panose="020F0502020204030204" pitchFamily="34" charset="0"/>
                <a:ea typeface="Arial" panose="020B0604020202020204" pitchFamily="34" charset="0"/>
              </a:rPr>
              <a:t>.</a:t>
            </a:r>
            <a:endParaRPr lang="sl-SI" sz="1400" dirty="0">
              <a:solidFill>
                <a:srgbClr val="000000"/>
              </a:solidFill>
              <a:ea typeface="Arial" panose="020B0604020202020204" pitchFamily="34" charset="0"/>
            </a:endParaRPr>
          </a:p>
        </p:txBody>
      </p:sp>
      <p:sp>
        <p:nvSpPr>
          <p:cNvPr id="19" name="Rectangle 18"/>
          <p:cNvSpPr/>
          <p:nvPr/>
        </p:nvSpPr>
        <p:spPr>
          <a:xfrm>
            <a:off x="175406" y="3609634"/>
            <a:ext cx="6855792" cy="338554"/>
          </a:xfrm>
          <a:prstGeom prst="rect">
            <a:avLst/>
          </a:prstGeom>
          <a:solidFill>
            <a:srgbClr val="889A00"/>
          </a:solidFill>
        </p:spPr>
        <p:txBody>
          <a:bodyPr wrap="square">
            <a:spAutoFit/>
          </a:bodyPr>
          <a:lstStyle/>
          <a:p>
            <a:r>
              <a:rPr lang="sl-SI" sz="1600" dirty="0" err="1" smtClean="0">
                <a:latin typeface="Calibri" panose="020F0502020204030204" pitchFamily="34" charset="0"/>
                <a:cs typeface="Calibri" panose="020F0502020204030204" pitchFamily="34" charset="0"/>
              </a:rPr>
              <a:t>Odor</a:t>
            </a:r>
            <a:endParaRPr lang="en-US" sz="1600" dirty="0">
              <a:latin typeface="Calibri" panose="020F0502020204030204" pitchFamily="34" charset="0"/>
              <a:cs typeface="Calibri" panose="020F0502020204030204" pitchFamily="34" charset="0"/>
            </a:endParaRPr>
          </a:p>
        </p:txBody>
      </p:sp>
      <p:sp>
        <p:nvSpPr>
          <p:cNvPr id="23" name="Rectangle 22"/>
          <p:cNvSpPr/>
          <p:nvPr/>
        </p:nvSpPr>
        <p:spPr>
          <a:xfrm>
            <a:off x="152648" y="2270572"/>
            <a:ext cx="6796708" cy="307777"/>
          </a:xfrm>
          <a:prstGeom prst="rect">
            <a:avLst/>
          </a:prstGeom>
        </p:spPr>
        <p:txBody>
          <a:bodyPr wrap="square">
            <a:spAutoFit/>
          </a:bodyPr>
          <a:lstStyle/>
          <a:p>
            <a:pPr>
              <a:spcAft>
                <a:spcPts val="0"/>
              </a:spcAft>
            </a:pPr>
            <a:r>
              <a:rPr lang="sl-SI" sz="1400" dirty="0" smtClean="0">
                <a:solidFill>
                  <a:srgbClr val="000000"/>
                </a:solidFill>
                <a:latin typeface="Calibri" panose="020F0502020204030204" pitchFamily="34" charset="0"/>
                <a:ea typeface="Arial" panose="020B0604020202020204" pitchFamily="34" charset="0"/>
              </a:rPr>
              <a:t>Uniform, no </a:t>
            </a:r>
            <a:r>
              <a:rPr lang="sl-SI" sz="1400" dirty="0" err="1" smtClean="0">
                <a:solidFill>
                  <a:srgbClr val="000000"/>
                </a:solidFill>
                <a:latin typeface="Calibri" panose="020F0502020204030204" pitchFamily="34" charset="0"/>
                <a:ea typeface="Arial" panose="020B0604020202020204" pitchFamily="34" charset="0"/>
              </a:rPr>
              <a:t>death</a:t>
            </a:r>
            <a:r>
              <a:rPr lang="sl-SI" sz="1400" dirty="0" smtClean="0">
                <a:solidFill>
                  <a:srgbClr val="000000"/>
                </a:solidFill>
                <a:latin typeface="Calibri" panose="020F0502020204030204" pitchFamily="34" charset="0"/>
                <a:ea typeface="Arial" panose="020B0604020202020204" pitchFamily="34" charset="0"/>
              </a:rPr>
              <a:t> </a:t>
            </a:r>
            <a:r>
              <a:rPr lang="sl-SI" sz="1400" dirty="0" err="1" smtClean="0">
                <a:solidFill>
                  <a:srgbClr val="000000"/>
                </a:solidFill>
                <a:latin typeface="Calibri" panose="020F0502020204030204" pitchFamily="34" charset="0"/>
                <a:ea typeface="Arial" panose="020B0604020202020204" pitchFamily="34" charset="0"/>
              </a:rPr>
              <a:t>zones</a:t>
            </a:r>
            <a:r>
              <a:rPr lang="sl-SI" sz="1400" dirty="0" smtClean="0">
                <a:solidFill>
                  <a:srgbClr val="000000"/>
                </a:solidFill>
                <a:latin typeface="Calibri" panose="020F0502020204030204" pitchFamily="34" charset="0"/>
                <a:ea typeface="Arial" panose="020B0604020202020204" pitchFamily="34" charset="0"/>
              </a:rPr>
              <a:t>, no </a:t>
            </a:r>
            <a:r>
              <a:rPr lang="sl-SI" sz="1400" dirty="0" err="1" smtClean="0">
                <a:solidFill>
                  <a:srgbClr val="000000"/>
                </a:solidFill>
                <a:latin typeface="Calibri" panose="020F0502020204030204" pitchFamily="34" charset="0"/>
                <a:ea typeface="Arial" panose="020B0604020202020204" pitchFamily="34" charset="0"/>
              </a:rPr>
              <a:t>signs</a:t>
            </a:r>
            <a:r>
              <a:rPr lang="sl-SI" sz="1400" dirty="0" smtClean="0">
                <a:solidFill>
                  <a:srgbClr val="000000"/>
                </a:solidFill>
                <a:latin typeface="Calibri" panose="020F0502020204030204" pitchFamily="34" charset="0"/>
                <a:ea typeface="Arial" panose="020B0604020202020204" pitchFamily="34" charset="0"/>
              </a:rPr>
              <a:t> </a:t>
            </a:r>
            <a:r>
              <a:rPr lang="sl-SI" sz="1400" dirty="0" err="1" smtClean="0">
                <a:solidFill>
                  <a:srgbClr val="000000"/>
                </a:solidFill>
                <a:latin typeface="Calibri" panose="020F0502020204030204" pitchFamily="34" charset="0"/>
                <a:ea typeface="Arial" panose="020B0604020202020204" pitchFamily="34" charset="0"/>
              </a:rPr>
              <a:t>of</a:t>
            </a:r>
            <a:r>
              <a:rPr lang="sl-SI" sz="1400" dirty="0" smtClean="0">
                <a:solidFill>
                  <a:srgbClr val="000000"/>
                </a:solidFill>
                <a:latin typeface="Calibri" panose="020F0502020204030204" pitchFamily="34" charset="0"/>
                <a:ea typeface="Arial" panose="020B0604020202020204" pitchFamily="34" charset="0"/>
              </a:rPr>
              <a:t> filter </a:t>
            </a:r>
            <a:r>
              <a:rPr lang="sl-SI" sz="1400" dirty="0" err="1" smtClean="0">
                <a:solidFill>
                  <a:srgbClr val="000000"/>
                </a:solidFill>
                <a:latin typeface="Calibri" panose="020F0502020204030204" pitchFamily="34" charset="0"/>
                <a:ea typeface="Arial" panose="020B0604020202020204" pitchFamily="34" charset="0"/>
              </a:rPr>
              <a:t>clogging</a:t>
            </a:r>
            <a:r>
              <a:rPr lang="sl-SI" sz="1400" dirty="0" smtClean="0">
                <a:solidFill>
                  <a:srgbClr val="000000"/>
                </a:solidFill>
                <a:latin typeface="Calibri" panose="020F0502020204030204" pitchFamily="34" charset="0"/>
                <a:ea typeface="Arial" panose="020B0604020202020204" pitchFamily="34" charset="0"/>
              </a:rPr>
              <a:t>.</a:t>
            </a:r>
            <a:endParaRPr lang="sl-SI" sz="1400" dirty="0">
              <a:solidFill>
                <a:srgbClr val="000000"/>
              </a:solidFill>
              <a:ea typeface="Arial" panose="020B0604020202020204" pitchFamily="34" charset="0"/>
            </a:endParaRPr>
          </a:p>
        </p:txBody>
      </p:sp>
      <p:sp>
        <p:nvSpPr>
          <p:cNvPr id="3" name="Rectangle 2"/>
          <p:cNvSpPr/>
          <p:nvPr/>
        </p:nvSpPr>
        <p:spPr>
          <a:xfrm>
            <a:off x="124644" y="3085714"/>
            <a:ext cx="4187044" cy="523220"/>
          </a:xfrm>
          <a:prstGeom prst="rect">
            <a:avLst/>
          </a:prstGeom>
        </p:spPr>
        <p:txBody>
          <a:bodyPr wrap="none">
            <a:spAutoFit/>
          </a:bodyPr>
          <a:lstStyle/>
          <a:p>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Plants in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Dellach</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are </a:t>
            </a:r>
            <a:r>
              <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rPr>
              <a:t>2</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m </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high</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They are not harvested</a:t>
            </a:r>
            <a:r>
              <a:rPr lang="en-GB" sz="1400" dirty="0" smtClean="0">
                <a:latin typeface="Calibri" panose="020F0502020204030204" pitchFamily="34" charset="0"/>
                <a:cs typeface="Calibri" panose="020F0502020204030204" pitchFamily="34" charset="0"/>
              </a:rPr>
              <a:t>.</a:t>
            </a:r>
            <a:endParaRPr lang="sl-SI" sz="1400" dirty="0" smtClean="0">
              <a:latin typeface="Calibri" panose="020F0502020204030204" pitchFamily="34" charset="0"/>
              <a:cs typeface="Calibri" panose="020F0502020204030204" pitchFamily="34" charset="0"/>
            </a:endParaRPr>
          </a:p>
          <a:p>
            <a:r>
              <a:rPr lang="en-GB" sz="1400" dirty="0" smtClean="0">
                <a:latin typeface="Calibri" panose="020F050202020403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sp>
        <p:nvSpPr>
          <p:cNvPr id="25" name="Rectangle 24"/>
          <p:cNvSpPr/>
          <p:nvPr/>
        </p:nvSpPr>
        <p:spPr>
          <a:xfrm>
            <a:off x="5148064" y="6522588"/>
            <a:ext cx="6102424" cy="215444"/>
          </a:xfrm>
          <a:prstGeom prst="rect">
            <a:avLst/>
          </a:prstGeom>
        </p:spPr>
        <p:txBody>
          <a:bodyPr wrap="square">
            <a:spAutoFit/>
          </a:bodyPr>
          <a:lstStyle/>
          <a:p>
            <a:r>
              <a:rPr lang="sl-SI" sz="800" dirty="0" smtClean="0">
                <a:solidFill>
                  <a:srgbClr val="000000"/>
                </a:solidFill>
                <a:latin typeface="Calibri" panose="020F0502020204030204" pitchFamily="34" charset="0"/>
                <a:ea typeface="Arial" panose="020B0604020202020204" pitchFamily="34" charset="0"/>
              </a:rPr>
              <a:t>(</a:t>
            </a:r>
            <a:r>
              <a:rPr lang="sl-SI" sz="800" dirty="0" err="1" smtClean="0">
                <a:solidFill>
                  <a:srgbClr val="000000"/>
                </a:solidFill>
                <a:latin typeface="Calibri" panose="020F0502020204030204" pitchFamily="34" charset="0"/>
                <a:ea typeface="Arial" panose="020B0604020202020204" pitchFamily="34" charset="0"/>
              </a:rPr>
              <a:t>Source:Limnos</a:t>
            </a:r>
            <a:r>
              <a:rPr lang="sl-SI" sz="800" dirty="0" smtClean="0">
                <a:solidFill>
                  <a:srgbClr val="000000"/>
                </a:solidFill>
                <a:latin typeface="Calibri" panose="020F0502020204030204" pitchFamily="34" charset="0"/>
                <a:ea typeface="Arial" panose="020B0604020202020204" pitchFamily="34" charset="0"/>
              </a:rPr>
              <a:t> </a:t>
            </a:r>
            <a:r>
              <a:rPr lang="sl-SI" sz="800" dirty="0" err="1" smtClean="0">
                <a:solidFill>
                  <a:srgbClr val="000000"/>
                </a:solidFill>
                <a:latin typeface="Calibri" panose="020F0502020204030204" pitchFamily="34" charset="0"/>
                <a:ea typeface="Arial" panose="020B0604020202020204" pitchFamily="34" charset="0"/>
              </a:rPr>
              <a:t>Ltd</a:t>
            </a:r>
            <a:r>
              <a:rPr lang="sl-SI" sz="800" dirty="0" smtClean="0">
                <a:solidFill>
                  <a:srgbClr val="000000"/>
                </a:solidFill>
                <a:latin typeface="Calibri" panose="020F0502020204030204" pitchFamily="34" charset="0"/>
                <a:ea typeface="Arial" panose="020B0604020202020204" pitchFamily="34" charset="0"/>
              </a:rPr>
              <a:t>.</a:t>
            </a:r>
            <a:r>
              <a:rPr lang="en-GB" sz="800" dirty="0" smtClean="0">
                <a:solidFill>
                  <a:srgbClr val="000000"/>
                </a:solidFill>
                <a:latin typeface="Calibri" panose="020F0502020204030204" pitchFamily="34" charset="0"/>
                <a:ea typeface="Arial" panose="020B0604020202020204" pitchFamily="34" charset="0"/>
              </a:rPr>
              <a:t>). </a:t>
            </a:r>
            <a:endParaRPr lang="en-US" sz="800" dirty="0"/>
          </a:p>
        </p:txBody>
      </p:sp>
      <p:sp>
        <p:nvSpPr>
          <p:cNvPr id="7" name="Rectangle 6"/>
          <p:cNvSpPr/>
          <p:nvPr/>
        </p:nvSpPr>
        <p:spPr>
          <a:xfrm>
            <a:off x="120354" y="4073180"/>
            <a:ext cx="4572000" cy="523220"/>
          </a:xfrm>
          <a:prstGeom prst="rect">
            <a:avLst/>
          </a:prstGeom>
        </p:spPr>
        <p:txBody>
          <a:bodyPr>
            <a:spAutoFit/>
          </a:bodyPr>
          <a:lstStyle/>
          <a:p>
            <a:r>
              <a:rPr lang="en-GB" sz="1400" dirty="0" smtClean="0">
                <a:solidFill>
                  <a:srgbClr val="000000"/>
                </a:solidFill>
                <a:latin typeface="Calibri" panose="020F0502020204030204" pitchFamily="34" charset="0"/>
                <a:ea typeface="Arial" panose="020B0604020202020204" pitchFamily="34" charset="0"/>
              </a:rPr>
              <a:t>The </a:t>
            </a:r>
            <a:r>
              <a:rPr lang="en-GB" sz="1400" dirty="0">
                <a:solidFill>
                  <a:srgbClr val="000000"/>
                </a:solidFill>
                <a:latin typeface="Calibri" panose="020F0502020204030204" pitchFamily="34" charset="0"/>
                <a:ea typeface="Arial" panose="020B0604020202020204" pitchFamily="34" charset="0"/>
              </a:rPr>
              <a:t>system in </a:t>
            </a:r>
            <a:r>
              <a:rPr lang="en-GB" sz="1400" dirty="0" err="1">
                <a:solidFill>
                  <a:srgbClr val="000000"/>
                </a:solidFill>
                <a:latin typeface="Calibri" panose="020F0502020204030204" pitchFamily="34" charset="0"/>
                <a:ea typeface="Arial" panose="020B0604020202020204" pitchFamily="34" charset="0"/>
              </a:rPr>
              <a:t>Dellach</a:t>
            </a:r>
            <a:r>
              <a:rPr lang="en-GB" sz="1400" dirty="0">
                <a:solidFill>
                  <a:srgbClr val="000000"/>
                </a:solidFill>
                <a:latin typeface="Calibri" panose="020F0502020204030204" pitchFamily="34" charset="0"/>
                <a:ea typeface="Arial" panose="020B0604020202020204" pitchFamily="34" charset="0"/>
              </a:rPr>
              <a:t> has </a:t>
            </a:r>
            <a:r>
              <a:rPr lang="en-GB" sz="1400" dirty="0" err="1">
                <a:solidFill>
                  <a:srgbClr val="000000"/>
                </a:solidFill>
                <a:latin typeface="Calibri" panose="020F0502020204030204" pitchFamily="34" charset="0"/>
                <a:ea typeface="Arial" panose="020B0604020202020204" pitchFamily="34" charset="0"/>
              </a:rPr>
              <a:t>odor</a:t>
            </a:r>
            <a:r>
              <a:rPr lang="en-GB" sz="1400" dirty="0">
                <a:solidFill>
                  <a:srgbClr val="000000"/>
                </a:solidFill>
                <a:latin typeface="Calibri" panose="020F0502020204030204" pitchFamily="34" charset="0"/>
                <a:ea typeface="Arial" panose="020B0604020202020204" pitchFamily="34" charset="0"/>
              </a:rPr>
              <a:t> problems between winter loading cycles, but only when snow melts on reed beds. </a:t>
            </a:r>
            <a:endParaRPr lang="en-US" sz="1400" dirty="0"/>
          </a:p>
        </p:txBody>
      </p:sp>
      <p:pic>
        <p:nvPicPr>
          <p:cNvPr id="22" name="Picture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4627551"/>
            <a:ext cx="6120680" cy="1743237"/>
          </a:xfrm>
          <a:prstGeom prst="rect">
            <a:avLst/>
          </a:prstGeom>
          <a:noFill/>
          <a:ln>
            <a:noFill/>
          </a:ln>
        </p:spPr>
      </p:pic>
      <p:sp>
        <p:nvSpPr>
          <p:cNvPr id="8" name="Rectangle 7"/>
          <p:cNvSpPr/>
          <p:nvPr/>
        </p:nvSpPr>
        <p:spPr>
          <a:xfrm>
            <a:off x="2882685" y="6330422"/>
            <a:ext cx="6261315" cy="276999"/>
          </a:xfrm>
          <a:prstGeom prst="rect">
            <a:avLst/>
          </a:prstGeom>
        </p:spPr>
        <p:txBody>
          <a:bodyPr wrap="square">
            <a:spAutoFit/>
          </a:bodyPr>
          <a:lstStyle/>
          <a:p>
            <a:r>
              <a:rPr lang="en-GB" sz="1200" dirty="0">
                <a:latin typeface="Calibri" panose="020F0502020204030204" pitchFamily="34" charset="0"/>
                <a:ea typeface="Arial" panose="020B0604020202020204" pitchFamily="34" charset="0"/>
              </a:rPr>
              <a:t>Plants at the beginning of growing season (May 2015, left) and at the end of growing season </a:t>
            </a:r>
            <a:endParaRPr lang="en-US" sz="1200" dirty="0"/>
          </a:p>
        </p:txBody>
      </p:sp>
    </p:spTree>
    <p:extLst>
      <p:ext uri="{BB962C8B-B14F-4D97-AF65-F5344CB8AC3E}">
        <p14:creationId xmlns:p14="http://schemas.microsoft.com/office/powerpoint/2010/main" val="529756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smtClean="0">
                <a:solidFill>
                  <a:srgbClr val="889A00"/>
                </a:solidFill>
                <a:latin typeface="Calibri" panose="020F0502020204030204" pitchFamily="34" charset="0"/>
                <a:cs typeface="Calibri" panose="020F0502020204030204" pitchFamily="34" charset="0"/>
              </a:rPr>
              <a:t>Project data</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5" name="Rectangle 16"/>
          <p:cNvSpPr/>
          <p:nvPr/>
        </p:nvSpPr>
        <p:spPr>
          <a:xfrm>
            <a:off x="296700" y="1160192"/>
            <a:ext cx="6855792" cy="369332"/>
          </a:xfrm>
          <a:prstGeom prst="rect">
            <a:avLst/>
          </a:prstGeom>
          <a:solidFill>
            <a:srgbClr val="98CD15"/>
          </a:solidFill>
        </p:spPr>
        <p:txBody>
          <a:bodyPr wrap="square">
            <a:spAutoFit/>
          </a:bodyPr>
          <a:lstStyle/>
          <a:p>
            <a:r>
              <a:rPr lang="sl-SI" dirty="0" smtClean="0">
                <a:latin typeface="Calibri" panose="020F0502020204030204" pitchFamily="34" charset="0"/>
                <a:cs typeface="Calibri" panose="020F0502020204030204" pitchFamily="34" charset="0"/>
              </a:rPr>
              <a:t>C</a:t>
            </a:r>
            <a:r>
              <a:rPr lang="en-US" dirty="0" err="1" smtClean="0">
                <a:latin typeface="Calibri" panose="020F0502020204030204" pitchFamily="34" charset="0"/>
                <a:cs typeface="Calibri" panose="020F0502020204030204" pitchFamily="34" charset="0"/>
              </a:rPr>
              <a:t>ontracting</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authority</a:t>
            </a:r>
          </a:p>
        </p:txBody>
      </p:sp>
      <p:sp>
        <p:nvSpPr>
          <p:cNvPr id="8" name="Rectangle 16"/>
          <p:cNvSpPr/>
          <p:nvPr/>
        </p:nvSpPr>
        <p:spPr>
          <a:xfrm>
            <a:off x="296700" y="2154447"/>
            <a:ext cx="6855792" cy="369332"/>
          </a:xfrm>
          <a:prstGeom prst="rect">
            <a:avLst/>
          </a:prstGeom>
          <a:solidFill>
            <a:srgbClr val="A6CE39"/>
          </a:solidFill>
        </p:spPr>
        <p:txBody>
          <a:bodyPr wrap="square">
            <a:spAutoFit/>
          </a:bodyPr>
          <a:lstStyle/>
          <a:p>
            <a:r>
              <a:rPr lang="sl-SI" dirty="0" err="1" smtClean="0">
                <a:latin typeface="Calibri" panose="020F0502020204030204" pitchFamily="34" charset="0"/>
                <a:cs typeface="Calibri" panose="020F0502020204030204" pitchFamily="34" charset="0"/>
              </a:rPr>
              <a:t>Contractor</a:t>
            </a:r>
            <a:endParaRPr lang="en-US" dirty="0">
              <a:latin typeface="Calibri" panose="020F0502020204030204" pitchFamily="34" charset="0"/>
              <a:cs typeface="Calibri" panose="020F0502020204030204" pitchFamily="34" charset="0"/>
            </a:endParaRPr>
          </a:p>
        </p:txBody>
      </p:sp>
      <p:sp>
        <p:nvSpPr>
          <p:cNvPr id="9" name="PoljeZBesedilom 8"/>
          <p:cNvSpPr txBox="1"/>
          <p:nvPr/>
        </p:nvSpPr>
        <p:spPr>
          <a:xfrm>
            <a:off x="367540" y="3573016"/>
            <a:ext cx="3816424" cy="369332"/>
          </a:xfrm>
          <a:prstGeom prst="rect">
            <a:avLst/>
          </a:prstGeom>
          <a:noFill/>
        </p:spPr>
        <p:txBody>
          <a:bodyPr wrap="square" rtlCol="0">
            <a:spAutoFit/>
          </a:bodyPr>
          <a:lstStyle/>
          <a:p>
            <a:r>
              <a:rPr lang="en-GB" dirty="0" smtClean="0">
                <a:latin typeface="Calibri" panose="020F0502020204030204" pitchFamily="34" charset="0"/>
                <a:cs typeface="Calibri" panose="020F0502020204030204" pitchFamily="34" charset="0"/>
              </a:rPr>
              <a:t>19.07.2019</a:t>
            </a:r>
            <a:r>
              <a:rPr lang="sl-SI" dirty="0" smtClean="0">
                <a:latin typeface="Calibri" panose="020F0502020204030204" pitchFamily="34" charset="0"/>
                <a:cs typeface="Calibri" panose="020F0502020204030204" pitchFamily="34" charset="0"/>
              </a:rPr>
              <a:t>-19.04.2020</a:t>
            </a:r>
            <a:endParaRPr lang="sl-SI" dirty="0">
              <a:latin typeface="Calibri" panose="020F0502020204030204" pitchFamily="34" charset="0"/>
              <a:cs typeface="Calibri" panose="020F0502020204030204" pitchFamily="34" charset="0"/>
            </a:endParaRPr>
          </a:p>
        </p:txBody>
      </p:sp>
      <p:sp>
        <p:nvSpPr>
          <p:cNvPr id="10" name="Rectangle 16"/>
          <p:cNvSpPr/>
          <p:nvPr/>
        </p:nvSpPr>
        <p:spPr>
          <a:xfrm>
            <a:off x="296700" y="3095689"/>
            <a:ext cx="6855792" cy="369332"/>
          </a:xfrm>
          <a:prstGeom prst="rect">
            <a:avLst/>
          </a:prstGeom>
          <a:solidFill>
            <a:srgbClr val="98CD15"/>
          </a:solidFill>
        </p:spPr>
        <p:txBody>
          <a:bodyPr wrap="square">
            <a:spAutoFit/>
          </a:bodyPr>
          <a:lstStyle/>
          <a:p>
            <a:r>
              <a:rPr lang="en-GB" dirty="0">
                <a:latin typeface="Calibri" panose="020F0502020204030204" pitchFamily="34" charset="0"/>
                <a:cs typeface="Calibri" panose="020F0502020204030204" pitchFamily="34" charset="0"/>
              </a:rPr>
              <a:t>Project </a:t>
            </a:r>
            <a:r>
              <a:rPr lang="sl-SI" dirty="0" err="1" smtClean="0">
                <a:latin typeface="Calibri" panose="020F0502020204030204" pitchFamily="34" charset="0"/>
                <a:cs typeface="Calibri" panose="020F0502020204030204" pitchFamily="34" charset="0"/>
              </a:rPr>
              <a:t>duration</a:t>
            </a:r>
            <a:endParaRPr lang="en-US" dirty="0">
              <a:latin typeface="Calibri" panose="020F0502020204030204" pitchFamily="34" charset="0"/>
              <a:cs typeface="Calibri" panose="020F0502020204030204" pitchFamily="34" charset="0"/>
            </a:endParaRPr>
          </a:p>
        </p:txBody>
      </p:sp>
      <p:sp>
        <p:nvSpPr>
          <p:cNvPr id="12" name="Rectangle 16"/>
          <p:cNvSpPr/>
          <p:nvPr/>
        </p:nvSpPr>
        <p:spPr>
          <a:xfrm>
            <a:off x="296700" y="4077072"/>
            <a:ext cx="6855792" cy="369332"/>
          </a:xfrm>
          <a:prstGeom prst="rect">
            <a:avLst/>
          </a:prstGeom>
          <a:solidFill>
            <a:srgbClr val="A6CE39"/>
          </a:solidFill>
        </p:spPr>
        <p:txBody>
          <a:bodyPr wrap="square">
            <a:spAutoFit/>
          </a:bodyPr>
          <a:lstStyle/>
          <a:p>
            <a:r>
              <a:rPr lang="sl-SI" dirty="0" smtClean="0">
                <a:latin typeface="Calibri" panose="020F0502020204030204" pitchFamily="34" charset="0"/>
                <a:cs typeface="Calibri" panose="020F0502020204030204" pitchFamily="34" charset="0"/>
              </a:rPr>
              <a:t>Project </a:t>
            </a:r>
            <a:r>
              <a:rPr lang="sl-SI" dirty="0" err="1" smtClean="0">
                <a:latin typeface="Calibri" panose="020F0502020204030204" pitchFamily="34" charset="0"/>
                <a:cs typeface="Calibri" panose="020F0502020204030204" pitchFamily="34" charset="0"/>
              </a:rPr>
              <a:t>value</a:t>
            </a:r>
            <a:endParaRPr lang="en-US" dirty="0">
              <a:latin typeface="Calibri" panose="020F0502020204030204" pitchFamily="34" charset="0"/>
              <a:cs typeface="Calibri" panose="020F0502020204030204" pitchFamily="34" charset="0"/>
            </a:endParaRPr>
          </a:p>
        </p:txBody>
      </p:sp>
      <p:sp>
        <p:nvSpPr>
          <p:cNvPr id="14" name="PoljeZBesedilom 13"/>
          <p:cNvSpPr txBox="1"/>
          <p:nvPr/>
        </p:nvSpPr>
        <p:spPr>
          <a:xfrm>
            <a:off x="367542" y="2564904"/>
            <a:ext cx="5356586" cy="369332"/>
          </a:xfrm>
          <a:prstGeom prst="rect">
            <a:avLst/>
          </a:prstGeom>
          <a:noFill/>
        </p:spPr>
        <p:txBody>
          <a:bodyPr wrap="square" rtlCol="0">
            <a:spAutoFit/>
          </a:bodyPr>
          <a:lstStyle/>
          <a:p>
            <a:r>
              <a:rPr lang="sl-SI" dirty="0" err="1" smtClean="0">
                <a:latin typeface="Calibri" panose="020F0502020204030204" pitchFamily="34" charset="0"/>
                <a:cs typeface="Calibri" panose="020F0502020204030204" pitchFamily="34" charset="0"/>
              </a:rPr>
              <a:t>Limnos</a:t>
            </a:r>
            <a:r>
              <a:rPr lang="sl-SI" dirty="0" smtClean="0">
                <a:latin typeface="Calibri" panose="020F0502020204030204" pitchFamily="34" charset="0"/>
                <a:cs typeface="Calibri" panose="020F0502020204030204" pitchFamily="34" charset="0"/>
              </a:rPr>
              <a:t> Podjetje za aplikativno ekologijo d.o.o.</a:t>
            </a:r>
            <a:endParaRPr lang="sl-SI" dirty="0">
              <a:latin typeface="Calibri" panose="020F0502020204030204" pitchFamily="34" charset="0"/>
              <a:cs typeface="Calibri" panose="020F0502020204030204" pitchFamily="34" charset="0"/>
            </a:endParaRPr>
          </a:p>
        </p:txBody>
      </p:sp>
      <p:sp>
        <p:nvSpPr>
          <p:cNvPr id="15" name="PoljeZBesedilom 14"/>
          <p:cNvSpPr txBox="1"/>
          <p:nvPr/>
        </p:nvSpPr>
        <p:spPr>
          <a:xfrm>
            <a:off x="367540" y="1628800"/>
            <a:ext cx="6775579" cy="369332"/>
          </a:xfrm>
          <a:prstGeom prst="rect">
            <a:avLst/>
          </a:prstGeom>
          <a:noFill/>
        </p:spPr>
        <p:txBody>
          <a:bodyPr wrap="square" rtlCol="0">
            <a:spAutoFit/>
          </a:bodyPr>
          <a:lstStyle/>
          <a:p>
            <a:r>
              <a:rPr lang="sl-SI" dirty="0" err="1" smtClean="0">
                <a:latin typeface="Calibri" panose="020F0502020204030204" pitchFamily="34" charset="0"/>
                <a:cs typeface="Calibri" panose="020F0502020204030204" pitchFamily="34" charset="0"/>
              </a:rPr>
              <a:t>European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commission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Joint</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Research</a:t>
            </a:r>
            <a:r>
              <a:rPr lang="sl-SI" dirty="0" smtClean="0">
                <a:latin typeface="Calibri" panose="020F0502020204030204" pitchFamily="34" charset="0"/>
                <a:cs typeface="Calibri" panose="020F0502020204030204" pitchFamily="34" charset="0"/>
              </a:rPr>
              <a:t> Centre</a:t>
            </a:r>
            <a:endParaRPr lang="sl-SI" dirty="0">
              <a:latin typeface="Calibri" panose="020F0502020204030204" pitchFamily="34" charset="0"/>
              <a:cs typeface="Calibri" panose="020F0502020204030204" pitchFamily="34" charset="0"/>
            </a:endParaRPr>
          </a:p>
        </p:txBody>
      </p:sp>
      <p:sp>
        <p:nvSpPr>
          <p:cNvPr id="17" name="PoljeZBesedilom 8"/>
          <p:cNvSpPr txBox="1"/>
          <p:nvPr/>
        </p:nvSpPr>
        <p:spPr>
          <a:xfrm>
            <a:off x="367540" y="4594200"/>
            <a:ext cx="3816424" cy="369332"/>
          </a:xfrm>
          <a:prstGeom prst="rect">
            <a:avLst/>
          </a:prstGeom>
          <a:noFill/>
        </p:spPr>
        <p:txBody>
          <a:bodyPr wrap="square" rtlCol="0">
            <a:spAutoFit/>
          </a:bodyPr>
          <a:lstStyle/>
          <a:p>
            <a:r>
              <a:rPr lang="sl-SI" dirty="0" smtClean="0">
                <a:latin typeface="Calibri" panose="020F0502020204030204" pitchFamily="34" charset="0"/>
                <a:cs typeface="Calibri" panose="020F0502020204030204" pitchFamily="34" charset="0"/>
              </a:rPr>
              <a:t>29.500 €</a:t>
            </a:r>
            <a:endParaRPr lang="sl-SI" dirty="0">
              <a:latin typeface="Calibri" panose="020F0502020204030204" pitchFamily="34" charset="0"/>
              <a:cs typeface="Calibri" panose="020F0502020204030204" pitchFamily="34" charset="0"/>
            </a:endParaRPr>
          </a:p>
        </p:txBody>
      </p:sp>
      <p:pic>
        <p:nvPicPr>
          <p:cNvPr id="18" name="Picture 1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630" y="3626474"/>
            <a:ext cx="4032448" cy="3032499"/>
          </a:xfrm>
          <a:prstGeom prst="rect">
            <a:avLst/>
          </a:prstGeom>
          <a:noFill/>
          <a:ln>
            <a:noFill/>
          </a:ln>
        </p:spPr>
      </p:pic>
    </p:spTree>
    <p:extLst>
      <p:ext uri="{BB962C8B-B14F-4D97-AF65-F5344CB8AC3E}">
        <p14:creationId xmlns:p14="http://schemas.microsoft.com/office/powerpoint/2010/main" val="2012437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smtClean="0"/>
              <a:t>OTHER EXPERIENCES WITH </a:t>
            </a:r>
            <a:r>
              <a:rPr lang="sl-SI" sz="3375" b="1" dirty="0" err="1" smtClean="0"/>
              <a:t>RBs</a:t>
            </a:r>
            <a:endParaRPr lang="sl-SI" sz="3375" b="1" dirty="0" smtClean="0"/>
          </a:p>
          <a:p>
            <a:pPr algn="ctr"/>
            <a:r>
              <a:rPr lang="sl-SI" sz="2400" b="1" dirty="0" smtClean="0"/>
              <a:t>In Alpine </a:t>
            </a:r>
            <a:r>
              <a:rPr lang="sl-SI" sz="2400" b="1" dirty="0" err="1" smtClean="0"/>
              <a:t>Region</a:t>
            </a:r>
            <a:endParaRPr lang="en-US" sz="2400" b="1" dirty="0"/>
          </a:p>
        </p:txBody>
      </p:sp>
    </p:spTree>
    <p:extLst>
      <p:ext uri="{BB962C8B-B14F-4D97-AF65-F5344CB8AC3E}">
        <p14:creationId xmlns:p14="http://schemas.microsoft.com/office/powerpoint/2010/main" val="2464331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Stallhofen</a:t>
            </a:r>
            <a:r>
              <a:rPr lang="sl-SI" sz="2500" b="1" kern="0" dirty="0">
                <a:solidFill>
                  <a:srgbClr val="889A00"/>
                </a:solidFill>
                <a:latin typeface="Calibri" panose="020F0502020204030204" pitchFamily="34" charset="0"/>
                <a:cs typeface="Calibri" panose="020F0502020204030204" pitchFamily="34" charset="0"/>
              </a:rPr>
              <a:t> der </a:t>
            </a:r>
            <a:r>
              <a:rPr lang="sl-SI" sz="2500" b="1" kern="0" dirty="0" err="1" smtClean="0">
                <a:solidFill>
                  <a:srgbClr val="889A00"/>
                </a:solidFill>
                <a:latin typeface="Calibri" panose="020F0502020204030204" pitchFamily="34" charset="0"/>
                <a:cs typeface="Calibri" panose="020F0502020204030204" pitchFamily="34" charset="0"/>
              </a:rPr>
              <a:t>Möll</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Austria</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19" name="Rectangle 18"/>
          <p:cNvSpPr/>
          <p:nvPr/>
        </p:nvSpPr>
        <p:spPr>
          <a:xfrm>
            <a:off x="5719797" y="6285477"/>
            <a:ext cx="1876539" cy="276999"/>
          </a:xfrm>
          <a:prstGeom prst="rect">
            <a:avLst/>
          </a:prstGeom>
        </p:spPr>
        <p:txBody>
          <a:bodyPr wrap="none">
            <a:spAutoFit/>
          </a:bodyPr>
          <a:lstStyle/>
          <a:p>
            <a:r>
              <a:rPr lang="en-GB" sz="1200" dirty="0">
                <a:latin typeface="Calibri" panose="020F0502020204030204" pitchFamily="34" charset="0"/>
                <a:cs typeface="Calibri" panose="020F0502020204030204" pitchFamily="34" charset="0"/>
              </a:rPr>
              <a:t>WWTP </a:t>
            </a:r>
            <a:r>
              <a:rPr lang="en-GB" sz="1200" dirty="0" err="1">
                <a:latin typeface="Calibri" panose="020F0502020204030204" pitchFamily="34" charset="0"/>
                <a:cs typeface="Calibri" panose="020F0502020204030204" pitchFamily="34" charset="0"/>
              </a:rPr>
              <a:t>Stallhofen</a:t>
            </a:r>
            <a:r>
              <a:rPr lang="en-GB" sz="1200" dirty="0">
                <a:latin typeface="Calibri" panose="020F0502020204030204" pitchFamily="34" charset="0"/>
                <a:cs typeface="Calibri" panose="020F0502020204030204" pitchFamily="34" charset="0"/>
              </a:rPr>
              <a:t> der </a:t>
            </a:r>
            <a:r>
              <a:rPr lang="en-GB" sz="1200" dirty="0" err="1">
                <a:latin typeface="Calibri" panose="020F0502020204030204" pitchFamily="34" charset="0"/>
                <a:cs typeface="Calibri" panose="020F0502020204030204" pitchFamily="34" charset="0"/>
              </a:rPr>
              <a:t>Möll</a:t>
            </a:r>
            <a:r>
              <a:rPr lang="sl-SI" sz="1200" dirty="0" smtClean="0">
                <a:latin typeface="Calibri" panose="020F0502020204030204" pitchFamily="34" charset="0"/>
                <a:ea typeface="Arial" panose="020B060402020202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sp>
        <p:nvSpPr>
          <p:cNvPr id="20" name="Rectangle 19"/>
          <p:cNvSpPr/>
          <p:nvPr/>
        </p:nvSpPr>
        <p:spPr>
          <a:xfrm>
            <a:off x="5185149" y="6517246"/>
            <a:ext cx="2795958" cy="215444"/>
          </a:xfrm>
          <a:prstGeom prst="rect">
            <a:avLst/>
          </a:prstGeom>
        </p:spPr>
        <p:txBody>
          <a:bodyPr wrap="none">
            <a:spAutoFit/>
          </a:bodyPr>
          <a:lstStyle/>
          <a:p>
            <a:pPr algn="r"/>
            <a:r>
              <a:rPr lang="sl-SI" sz="800" dirty="0"/>
              <a:t>(</a:t>
            </a:r>
            <a:r>
              <a:rPr lang="sl-SI" sz="800" dirty="0" err="1"/>
              <a:t>Source:https</a:t>
            </a:r>
            <a:r>
              <a:rPr lang="sl-SI" sz="800" dirty="0"/>
              <a:t>://</a:t>
            </a:r>
            <a:r>
              <a:rPr lang="sl-SI" sz="800" dirty="0" smtClean="0"/>
              <a:t>www.rhv-moelltal.at/schlammbehandlung)</a:t>
            </a:r>
            <a:endParaRPr lang="sl-SI" sz="800" dirty="0"/>
          </a:p>
        </p:txBody>
      </p:sp>
      <p:sp>
        <p:nvSpPr>
          <p:cNvPr id="28" name="Rectangle 27"/>
          <p:cNvSpPr/>
          <p:nvPr/>
        </p:nvSpPr>
        <p:spPr>
          <a:xfrm>
            <a:off x="107504" y="1064440"/>
            <a:ext cx="4606494" cy="1600438"/>
          </a:xfrm>
          <a:prstGeom prst="rect">
            <a:avLst/>
          </a:prstGeom>
        </p:spPr>
        <p:txBody>
          <a:bodyPr wrap="square">
            <a:spAutoFit/>
          </a:bodyPr>
          <a:lstStyle/>
          <a:p>
            <a:pPr marL="285750" indent="-285750">
              <a:spcAft>
                <a:spcPts val="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WWTP was built in 2007 and had a capacity of 15.000 PE. </a:t>
            </a:r>
            <a:endParaRPr lang="sl-SI" sz="1400" dirty="0" smtClean="0">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Sludge </a:t>
            </a:r>
            <a:r>
              <a:rPr lang="en-GB" sz="1400" dirty="0">
                <a:latin typeface="Calibri" panose="020F0502020204030204" pitchFamily="34" charset="0"/>
                <a:cs typeface="Calibri" panose="020F0502020204030204" pitchFamily="34" charset="0"/>
              </a:rPr>
              <a:t>treatment consists of 4 beds with a total surface area of 16.000 m2. </a:t>
            </a:r>
            <a:endParaRPr lang="sl-SI" sz="1400" dirty="0" smtClean="0">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The </a:t>
            </a:r>
            <a:r>
              <a:rPr lang="en-GB" sz="1400" dirty="0">
                <a:latin typeface="Calibri" panose="020F0502020204030204" pitchFamily="34" charset="0"/>
                <a:cs typeface="Calibri" panose="020F0502020204030204" pitchFamily="34" charset="0"/>
              </a:rPr>
              <a:t>annual amount of fresh sludge is 16.250 m³. </a:t>
            </a:r>
            <a:endParaRPr lang="sl-SI" sz="1400" dirty="0" smtClean="0">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The </a:t>
            </a:r>
            <a:r>
              <a:rPr lang="en-GB" sz="1400" dirty="0">
                <a:latin typeface="Calibri" panose="020F0502020204030204" pitchFamily="34" charset="0"/>
                <a:cs typeface="Calibri" panose="020F0502020204030204" pitchFamily="34" charset="0"/>
              </a:rPr>
              <a:t>fresh sludge is aerobic stabilized and contains around 2 % of total suspended solids</a:t>
            </a:r>
            <a:r>
              <a:rPr lang="en-GB" sz="1400" dirty="0" smtClean="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p:txBody>
      </p:sp>
      <p:pic>
        <p:nvPicPr>
          <p:cNvPr id="17" name="Slika 11"/>
          <p:cNvPicPr/>
          <p:nvPr/>
        </p:nvPicPr>
        <p:blipFill rotWithShape="1">
          <a:blip r:embed="rId3"/>
          <a:srcRect l="4465" t="4055" r="2116" b="7417"/>
          <a:stretch/>
        </p:blipFill>
        <p:spPr bwMode="auto">
          <a:xfrm>
            <a:off x="3886106" y="2810176"/>
            <a:ext cx="5092470" cy="3454589"/>
          </a:xfrm>
          <a:prstGeom prst="rect">
            <a:avLst/>
          </a:prstGeom>
          <a:ln>
            <a:noFill/>
          </a:ln>
          <a:extLst>
            <a:ext uri="{53640926-AAD7-44D8-BBD7-CCE9431645EC}">
              <a14:shadowObscured xmlns:a14="http://schemas.microsoft.com/office/drawing/2010/main"/>
            </a:ext>
          </a:extLst>
        </p:spPr>
      </p:pic>
      <p:sp>
        <p:nvSpPr>
          <p:cNvPr id="18" name="Rectangle 17"/>
          <p:cNvSpPr/>
          <p:nvPr/>
        </p:nvSpPr>
        <p:spPr>
          <a:xfrm>
            <a:off x="200364" y="2924944"/>
            <a:ext cx="3435531" cy="3240360"/>
          </a:xfrm>
          <a:prstGeom prst="rect">
            <a:avLst/>
          </a:prstGeom>
          <a:noFill/>
          <a:ln w="38100">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latin typeface="Calibri" panose="020F0502020204030204" pitchFamily="34" charset="0"/>
                <a:cs typeface="Calibri" panose="020F0502020204030204" pitchFamily="34" charset="0"/>
              </a:rPr>
              <a:t>RBs are efficiently reducing sludge volume by 97 </a:t>
            </a:r>
            <a:r>
              <a:rPr lang="en-GB" sz="1400" dirty="0" smtClean="0">
                <a:solidFill>
                  <a:schemeClr val="tx1"/>
                </a:solidFill>
                <a:latin typeface="Calibri" panose="020F0502020204030204" pitchFamily="34" charset="0"/>
                <a:cs typeface="Calibri" panose="020F0502020204030204" pitchFamily="34" charset="0"/>
              </a:rPr>
              <a:t>%</a:t>
            </a:r>
            <a:endParaRPr lang="sl-SI" sz="1400" dirty="0" smtClean="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a:solidFill>
                  <a:schemeClr val="tx1"/>
                </a:solidFill>
                <a:latin typeface="Calibri" panose="020F0502020204030204" pitchFamily="34" charset="0"/>
                <a:cs typeface="Calibri" panose="020F0502020204030204" pitchFamily="34" charset="0"/>
              </a:rPr>
              <a:t>Annual results of sludge analysis showed that </a:t>
            </a:r>
            <a:r>
              <a:rPr lang="en-GB" sz="1400" dirty="0" err="1">
                <a:solidFill>
                  <a:schemeClr val="tx1"/>
                </a:solidFill>
                <a:latin typeface="Calibri" panose="020F0502020204030204" pitchFamily="34" charset="0"/>
                <a:cs typeface="Calibri" panose="020F0502020204030204" pitchFamily="34" charset="0"/>
              </a:rPr>
              <a:t>biosolids</a:t>
            </a:r>
            <a:r>
              <a:rPr lang="en-GB" sz="1400" dirty="0">
                <a:solidFill>
                  <a:schemeClr val="tx1"/>
                </a:solidFill>
                <a:latin typeface="Calibri" panose="020F0502020204030204" pitchFamily="34" charset="0"/>
                <a:cs typeface="Calibri" panose="020F0502020204030204" pitchFamily="34" charset="0"/>
              </a:rPr>
              <a:t> could be used in </a:t>
            </a:r>
            <a:r>
              <a:rPr lang="en-GB" sz="1400" dirty="0" smtClean="0">
                <a:solidFill>
                  <a:schemeClr val="tx1"/>
                </a:solidFill>
                <a:latin typeface="Calibri" panose="020F0502020204030204" pitchFamily="34" charset="0"/>
                <a:cs typeface="Calibri" panose="020F0502020204030204" pitchFamily="34" charset="0"/>
              </a:rPr>
              <a:t>agriculture</a:t>
            </a:r>
            <a:endParaRPr lang="sl-SI" sz="1400" dirty="0" smtClean="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400" dirty="0">
                <a:solidFill>
                  <a:schemeClr val="tx1"/>
                </a:solidFill>
                <a:latin typeface="Calibri" panose="020F0502020204030204" pitchFamily="34" charset="0"/>
                <a:cs typeface="Calibri" panose="020F0502020204030204" pitchFamily="34" charset="0"/>
              </a:rPr>
              <a:t>F</a:t>
            </a:r>
            <a:r>
              <a:rPr lang="en-GB" sz="1400" dirty="0" err="1" smtClean="0">
                <a:solidFill>
                  <a:schemeClr val="tx1"/>
                </a:solidFill>
                <a:latin typeface="Calibri" panose="020F0502020204030204" pitchFamily="34" charset="0"/>
                <a:cs typeface="Calibri" panose="020F0502020204030204" pitchFamily="34" charset="0"/>
              </a:rPr>
              <a:t>ilter</a:t>
            </a:r>
            <a:r>
              <a:rPr lang="en-GB" sz="1400" dirty="0" smtClean="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layer </a:t>
            </a:r>
            <a:r>
              <a:rPr lang="sl-SI" sz="1400" dirty="0" err="1" smtClean="0">
                <a:solidFill>
                  <a:schemeClr val="tx1"/>
                </a:solidFill>
                <a:latin typeface="Calibri" panose="020F0502020204030204" pitchFamily="34" charset="0"/>
                <a:cs typeface="Calibri" panose="020F0502020204030204" pitchFamily="34" charset="0"/>
              </a:rPr>
              <a:t>did</a:t>
            </a:r>
            <a:r>
              <a:rPr lang="en-GB" sz="1400" dirty="0" smtClean="0">
                <a:solidFill>
                  <a:schemeClr val="tx1"/>
                </a:solidFill>
                <a:latin typeface="Calibri" panose="020F0502020204030204" pitchFamily="34" charset="0"/>
                <a:cs typeface="Calibri" panose="020F0502020204030204" pitchFamily="34" charset="0"/>
              </a:rPr>
              <a:t> </a:t>
            </a:r>
            <a:r>
              <a:rPr lang="en-GB" sz="1400" dirty="0">
                <a:solidFill>
                  <a:schemeClr val="tx1"/>
                </a:solidFill>
                <a:latin typeface="Calibri" panose="020F0502020204030204" pitchFamily="34" charset="0"/>
                <a:cs typeface="Calibri" panose="020F0502020204030204" pitchFamily="34" charset="0"/>
              </a:rPr>
              <a:t>not clog after </a:t>
            </a:r>
            <a:r>
              <a:rPr lang="en-GB" sz="1400" dirty="0" smtClean="0">
                <a:solidFill>
                  <a:schemeClr val="tx1"/>
                </a:solidFill>
                <a:latin typeface="Calibri" panose="020F0502020204030204" pitchFamily="34" charset="0"/>
                <a:cs typeface="Calibri" panose="020F0502020204030204" pitchFamily="34" charset="0"/>
              </a:rPr>
              <a:t>ten</a:t>
            </a:r>
            <a:r>
              <a:rPr lang="sl-SI" sz="1400" dirty="0" smtClean="0">
                <a:solidFill>
                  <a:schemeClr val="tx1"/>
                </a:solidFill>
                <a:latin typeface="Calibri" panose="020F0502020204030204" pitchFamily="34" charset="0"/>
                <a:cs typeface="Calibri" panose="020F0502020204030204" pitchFamily="34" charset="0"/>
              </a:rPr>
              <a:t> </a:t>
            </a:r>
            <a:r>
              <a:rPr lang="sl-SI" sz="1400" dirty="0" err="1" smtClean="0">
                <a:solidFill>
                  <a:schemeClr val="tx1"/>
                </a:solidFill>
                <a:latin typeface="Calibri" panose="020F0502020204030204" pitchFamily="34" charset="0"/>
                <a:cs typeface="Calibri" panose="020F0502020204030204" pitchFamily="34" charset="0"/>
              </a:rPr>
              <a:t>years</a:t>
            </a:r>
            <a:r>
              <a:rPr lang="sl-SI" sz="1400" dirty="0" smtClean="0">
                <a:solidFill>
                  <a:schemeClr val="tx1"/>
                </a:solidFill>
                <a:latin typeface="Calibri" panose="020F0502020204030204" pitchFamily="34" charset="0"/>
                <a:cs typeface="Calibri" panose="020F0502020204030204" pitchFamily="34" charset="0"/>
              </a:rPr>
              <a:t> </a:t>
            </a:r>
            <a:r>
              <a:rPr lang="sl-SI" sz="1400" dirty="0" err="1" smtClean="0">
                <a:solidFill>
                  <a:schemeClr val="tx1"/>
                </a:solidFill>
                <a:latin typeface="Calibri" panose="020F0502020204030204" pitchFamily="34" charset="0"/>
                <a:cs typeface="Calibri" panose="020F0502020204030204" pitchFamily="34" charset="0"/>
              </a:rPr>
              <a:t>of</a:t>
            </a:r>
            <a:r>
              <a:rPr lang="sl-SI" sz="1400" dirty="0" smtClean="0">
                <a:solidFill>
                  <a:schemeClr val="tx1"/>
                </a:solidFill>
                <a:latin typeface="Calibri" panose="020F0502020204030204" pitchFamily="34" charset="0"/>
                <a:cs typeface="Calibri" panose="020F0502020204030204" pitchFamily="34" charset="0"/>
              </a:rPr>
              <a:t> </a:t>
            </a:r>
            <a:r>
              <a:rPr lang="sl-SI" sz="1400" dirty="0" err="1" smtClean="0">
                <a:solidFill>
                  <a:schemeClr val="tx1"/>
                </a:solidFill>
                <a:latin typeface="Calibri" panose="020F0502020204030204" pitchFamily="34" charset="0"/>
                <a:cs typeface="Calibri" panose="020F0502020204030204" pitchFamily="34" charset="0"/>
              </a:rPr>
              <a:t>operation</a:t>
            </a:r>
            <a:endParaRPr lang="en-US" sz="1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5690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Mrkopalj</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and</a:t>
            </a:r>
            <a:r>
              <a:rPr lang="sl-SI" sz="2500" b="1" kern="0" dirty="0" smtClean="0">
                <a:solidFill>
                  <a:srgbClr val="889A00"/>
                </a:solidFill>
                <a:latin typeface="Calibri" panose="020F0502020204030204" pitchFamily="34" charset="0"/>
                <a:cs typeface="Calibri" panose="020F0502020204030204" pitchFamily="34" charset="0"/>
              </a:rPr>
              <a:t> Ravna Gora, </a:t>
            </a:r>
            <a:r>
              <a:rPr lang="sl-SI" sz="2500" b="1" kern="0" dirty="0" err="1" smtClean="0">
                <a:solidFill>
                  <a:srgbClr val="889A00"/>
                </a:solidFill>
                <a:latin typeface="Calibri" panose="020F0502020204030204" pitchFamily="34" charset="0"/>
                <a:cs typeface="Calibri" panose="020F0502020204030204" pitchFamily="34" charset="0"/>
              </a:rPr>
              <a:t>Croatia</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19" name="Rectangle 18"/>
          <p:cNvSpPr/>
          <p:nvPr/>
        </p:nvSpPr>
        <p:spPr>
          <a:xfrm>
            <a:off x="5899254" y="6080674"/>
            <a:ext cx="1243867" cy="276999"/>
          </a:xfrm>
          <a:prstGeom prst="rect">
            <a:avLst/>
          </a:prstGeom>
        </p:spPr>
        <p:txBody>
          <a:bodyPr wrap="none">
            <a:spAutoFit/>
          </a:bodyPr>
          <a:lstStyle/>
          <a:p>
            <a:r>
              <a:rPr lang="en-GB" sz="1200" dirty="0">
                <a:latin typeface="Calibri" panose="020F0502020204030204" pitchFamily="34" charset="0"/>
                <a:cs typeface="Calibri" panose="020F0502020204030204" pitchFamily="34" charset="0"/>
              </a:rPr>
              <a:t>WWTP </a:t>
            </a:r>
            <a:r>
              <a:rPr lang="sl-SI" sz="1200" dirty="0" err="1" smtClean="0">
                <a:latin typeface="Calibri" panose="020F0502020204030204" pitchFamily="34" charset="0"/>
                <a:cs typeface="Calibri" panose="020F0502020204030204" pitchFamily="34" charset="0"/>
              </a:rPr>
              <a:t>Mrkopalj</a:t>
            </a:r>
            <a:r>
              <a:rPr lang="sl-SI" sz="1200" dirty="0" smtClean="0">
                <a:latin typeface="Calibri" panose="020F0502020204030204" pitchFamily="34" charset="0"/>
                <a:ea typeface="Arial" panose="020B060402020202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sp>
        <p:nvSpPr>
          <p:cNvPr id="20" name="Rectangle 19"/>
          <p:cNvSpPr/>
          <p:nvPr/>
        </p:nvSpPr>
        <p:spPr>
          <a:xfrm>
            <a:off x="5972608" y="6296502"/>
            <a:ext cx="1170513" cy="215444"/>
          </a:xfrm>
          <a:prstGeom prst="rect">
            <a:avLst/>
          </a:prstGeom>
        </p:spPr>
        <p:txBody>
          <a:bodyPr wrap="none">
            <a:spAutoFit/>
          </a:bodyPr>
          <a:lstStyle/>
          <a:p>
            <a:pPr algn="r"/>
            <a:r>
              <a:rPr lang="sl-SI" sz="800" dirty="0"/>
              <a:t>(</a:t>
            </a:r>
            <a:r>
              <a:rPr lang="sl-SI" sz="800" dirty="0" err="1" smtClean="0"/>
              <a:t>Source</a:t>
            </a:r>
            <a:r>
              <a:rPr lang="sl-SI" sz="800" dirty="0" smtClean="0"/>
              <a:t>: </a:t>
            </a:r>
            <a:r>
              <a:rPr lang="sl-SI" sz="800" dirty="0" err="1" smtClean="0"/>
              <a:t>Limnos</a:t>
            </a:r>
            <a:r>
              <a:rPr lang="sl-SI" sz="800" dirty="0" smtClean="0"/>
              <a:t> </a:t>
            </a:r>
            <a:r>
              <a:rPr lang="sl-SI" sz="800" dirty="0" err="1" smtClean="0"/>
              <a:t>Ltd</a:t>
            </a:r>
            <a:r>
              <a:rPr lang="sl-SI" sz="800" dirty="0" smtClean="0"/>
              <a:t>.)</a:t>
            </a:r>
            <a:endParaRPr lang="sl-SI" sz="800" dirty="0"/>
          </a:p>
        </p:txBody>
      </p:sp>
      <p:sp>
        <p:nvSpPr>
          <p:cNvPr id="28" name="Rectangle 27"/>
          <p:cNvSpPr/>
          <p:nvPr/>
        </p:nvSpPr>
        <p:spPr>
          <a:xfrm>
            <a:off x="107504" y="1064440"/>
            <a:ext cx="4606494" cy="1815882"/>
          </a:xfrm>
          <a:prstGeom prst="rect">
            <a:avLst/>
          </a:prstGeom>
        </p:spPr>
        <p:txBody>
          <a:bodyPr wrap="square">
            <a:spAutoFit/>
          </a:bodyPr>
          <a:lstStyle/>
          <a:p>
            <a:pPr marL="285750" indent="-285750">
              <a:spcAft>
                <a:spcPts val="0"/>
              </a:spcAft>
              <a:buFont typeface="Arial" panose="020B0604020202020204" pitchFamily="34" charset="0"/>
              <a:buChar char="•"/>
            </a:pPr>
            <a:r>
              <a:rPr lang="sl-SI" sz="1400" dirty="0" smtClean="0">
                <a:latin typeface="Calibri" panose="020F0502020204030204" pitchFamily="34" charset="0"/>
                <a:cs typeface="Calibri" panose="020F0502020204030204" pitchFamily="34" charset="0"/>
              </a:rPr>
              <a:t>WWTP </a:t>
            </a:r>
            <a:r>
              <a:rPr lang="en-GB" sz="1400" dirty="0" err="1" smtClean="0">
                <a:latin typeface="Calibri" panose="020F0502020204030204" pitchFamily="34" charset="0"/>
                <a:cs typeface="Calibri" panose="020F0502020204030204" pitchFamily="34" charset="0"/>
              </a:rPr>
              <a:t>Mrkopalj</a:t>
            </a:r>
            <a:r>
              <a:rPr lang="en-GB"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(1.400 PE) and </a:t>
            </a:r>
            <a:r>
              <a:rPr lang="sl-SI" sz="1400" dirty="0" smtClean="0">
                <a:latin typeface="Calibri" panose="020F0502020204030204" pitchFamily="34" charset="0"/>
                <a:cs typeface="Calibri" panose="020F0502020204030204" pitchFamily="34" charset="0"/>
              </a:rPr>
              <a:t>WWTP </a:t>
            </a:r>
            <a:r>
              <a:rPr lang="en-GB" sz="1400" dirty="0" err="1" smtClean="0">
                <a:latin typeface="Calibri" panose="020F0502020204030204" pitchFamily="34" charset="0"/>
                <a:cs typeface="Calibri" panose="020F0502020204030204" pitchFamily="34" charset="0"/>
              </a:rPr>
              <a:t>Ravna</a:t>
            </a:r>
            <a:r>
              <a:rPr lang="en-GB"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Gora (2.000) </a:t>
            </a:r>
            <a:endParaRPr lang="sl-SI" sz="1400" dirty="0" smtClean="0">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two WWTP with reed beds were constructed parallel, and trial operation of one year was launched in September 2019.</a:t>
            </a:r>
            <a:endParaRPr lang="sl-SI" sz="1400" dirty="0">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technology applied consists of two reed beds on each location. </a:t>
            </a:r>
            <a:endParaRPr lang="sl-SI" sz="1400" dirty="0">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endParaRPr lang="sl-SI" sz="1400" dirty="0">
              <a:latin typeface="Calibri" panose="020F0502020204030204" pitchFamily="34" charset="0"/>
              <a:cs typeface="Calibri" panose="020F0502020204030204" pitchFamily="34" charset="0"/>
            </a:endParaRPr>
          </a:p>
        </p:txBody>
      </p:sp>
      <p:sp>
        <p:nvSpPr>
          <p:cNvPr id="18" name="Rectangle 17"/>
          <p:cNvSpPr/>
          <p:nvPr/>
        </p:nvSpPr>
        <p:spPr>
          <a:xfrm>
            <a:off x="200364" y="2924944"/>
            <a:ext cx="3435531" cy="3240360"/>
          </a:xfrm>
          <a:prstGeom prst="rect">
            <a:avLst/>
          </a:prstGeom>
          <a:noFill/>
          <a:ln w="38100">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latin typeface="Calibri" panose="020F0502020204030204" pitchFamily="34" charset="0"/>
                <a:cs typeface="Calibri" panose="020F0502020204030204" pitchFamily="34" charset="0"/>
              </a:rPr>
              <a:t>During the first year of operation, vegetation established on both locations. </a:t>
            </a:r>
            <a:endParaRPr lang="sl-SI" sz="1400" dirty="0" smtClean="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a:solidFill>
                  <a:schemeClr val="tx1"/>
                </a:solidFill>
                <a:latin typeface="Calibri" panose="020F0502020204030204" pitchFamily="34" charset="0"/>
                <a:cs typeface="Calibri" panose="020F0502020204030204" pitchFamily="34" charset="0"/>
              </a:rPr>
              <a:t>Even though locations are close by and both under the Alpine climate, the precipitation levels differ considerably. Thus, the drainage system on one location had to be adapted to micro conditions during trial operation. </a:t>
            </a:r>
            <a:endParaRPr lang="en-US" sz="1400" dirty="0">
              <a:solidFill>
                <a:schemeClr val="tx1"/>
              </a:solidFill>
              <a:latin typeface="Calibri" panose="020F0502020204030204" pitchFamily="34" charset="0"/>
              <a:cs typeface="Calibri" panose="020F0502020204030204" pitchFamily="34" charset="0"/>
            </a:endParaRPr>
          </a:p>
        </p:txBody>
      </p:sp>
      <p:pic>
        <p:nvPicPr>
          <p:cNvPr id="9" name="Slika 10"/>
          <p:cNvPicPr/>
          <p:nvPr/>
        </p:nvPicPr>
        <p:blipFill>
          <a:blip r:embed="rId3"/>
          <a:stretch>
            <a:fillRect/>
          </a:stretch>
        </p:blipFill>
        <p:spPr>
          <a:xfrm>
            <a:off x="3851919" y="3011227"/>
            <a:ext cx="5184492" cy="3067794"/>
          </a:xfrm>
          <a:prstGeom prst="rect">
            <a:avLst/>
          </a:prstGeom>
        </p:spPr>
      </p:pic>
    </p:spTree>
    <p:extLst>
      <p:ext uri="{BB962C8B-B14F-4D97-AF65-F5344CB8AC3E}">
        <p14:creationId xmlns:p14="http://schemas.microsoft.com/office/powerpoint/2010/main" val="1709688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smtClean="0"/>
              <a:t>EFFICIENCY</a:t>
            </a:r>
          </a:p>
          <a:p>
            <a:pPr algn="ctr"/>
            <a:r>
              <a:rPr lang="sl-SI" sz="2400" b="1" dirty="0" smtClean="0"/>
              <a:t>In Alpine </a:t>
            </a:r>
            <a:r>
              <a:rPr lang="sl-SI" sz="2400" b="1" dirty="0" err="1" smtClean="0"/>
              <a:t>Region</a:t>
            </a:r>
            <a:endParaRPr lang="en-US" sz="2400" b="1" dirty="0"/>
          </a:p>
        </p:txBody>
      </p:sp>
    </p:spTree>
    <p:extLst>
      <p:ext uri="{BB962C8B-B14F-4D97-AF65-F5344CB8AC3E}">
        <p14:creationId xmlns:p14="http://schemas.microsoft.com/office/powerpoint/2010/main" val="1162420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64480" y="8870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4481" y="55597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Efficiency</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intermediate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results</a:t>
            </a:r>
            <a:r>
              <a:rPr lang="sl-SI" sz="2500" b="1" kern="0" dirty="0" smtClean="0">
                <a:solidFill>
                  <a:srgbClr val="889A00"/>
                </a:solidFill>
                <a:latin typeface="Calibri" panose="020F0502020204030204" pitchFamily="34" charset="0"/>
                <a:cs typeface="Calibri" panose="020F0502020204030204" pitchFamily="34" charset="0"/>
              </a:rPr>
              <a:t>)</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6" name="Rectangle 5"/>
          <p:cNvSpPr/>
          <p:nvPr/>
        </p:nvSpPr>
        <p:spPr>
          <a:xfrm>
            <a:off x="219358" y="3142810"/>
            <a:ext cx="8617673" cy="338554"/>
          </a:xfrm>
          <a:prstGeom prst="rect">
            <a:avLst/>
          </a:prstGeom>
          <a:solidFill>
            <a:srgbClr val="889A00"/>
          </a:solidFill>
        </p:spPr>
        <p:txBody>
          <a:bodyPr wrap="square">
            <a:spAutoFit/>
          </a:bodyPr>
          <a:lstStyle/>
          <a:p>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DRY MATTER</a:t>
            </a:r>
            <a:endParaRPr lang="en-US" sz="1600" dirty="0">
              <a:latin typeface="Calibri" panose="020F0502020204030204" pitchFamily="34" charset="0"/>
              <a:cs typeface="Calibri" panose="020F0502020204030204" pitchFamily="34" charset="0"/>
            </a:endParaRPr>
          </a:p>
        </p:txBody>
      </p:sp>
      <p:sp>
        <p:nvSpPr>
          <p:cNvPr id="14" name="Rectangle 13"/>
          <p:cNvSpPr/>
          <p:nvPr/>
        </p:nvSpPr>
        <p:spPr>
          <a:xfrm>
            <a:off x="209529" y="1992452"/>
            <a:ext cx="8617673" cy="338554"/>
          </a:xfrm>
          <a:prstGeom prst="rect">
            <a:avLst/>
          </a:prstGeom>
          <a:solidFill>
            <a:srgbClr val="889A00"/>
          </a:solidFill>
        </p:spPr>
        <p:txBody>
          <a:bodyPr wrap="square">
            <a:spAutoFit/>
          </a:bodyPr>
          <a:lstStyle/>
          <a:p>
            <a:r>
              <a:rPr lang="sl-SI" sz="1600" dirty="0" smtClean="0">
                <a:latin typeface="Calibri" panose="020F0502020204030204" pitchFamily="34" charset="0"/>
                <a:cs typeface="Calibri" panose="020F0502020204030204" pitchFamily="34" charset="0"/>
              </a:rPr>
              <a:t>NUTRIENTS</a:t>
            </a:r>
            <a:endParaRPr lang="en-US" sz="1600" dirty="0">
              <a:latin typeface="Calibri" panose="020F0502020204030204" pitchFamily="34" charset="0"/>
              <a:cs typeface="Calibri" panose="020F0502020204030204" pitchFamily="34" charset="0"/>
            </a:endParaRPr>
          </a:p>
        </p:txBody>
      </p:sp>
      <p:sp>
        <p:nvSpPr>
          <p:cNvPr id="17" name="Rectangle 16"/>
          <p:cNvSpPr/>
          <p:nvPr/>
        </p:nvSpPr>
        <p:spPr>
          <a:xfrm>
            <a:off x="187288" y="1022829"/>
            <a:ext cx="8633184" cy="338554"/>
          </a:xfrm>
          <a:prstGeom prst="rect">
            <a:avLst/>
          </a:prstGeom>
          <a:solidFill>
            <a:srgbClr val="889A00"/>
          </a:solidFill>
        </p:spPr>
        <p:txBody>
          <a:bodyPr wrap="square">
            <a:spAutoFit/>
          </a:bodyPr>
          <a:lstStyle/>
          <a:p>
            <a:r>
              <a:rPr lang="sl-SI" sz="1600" dirty="0" smtClean="0">
                <a:latin typeface="Calibri" panose="020F0502020204030204" pitchFamily="34" charset="0"/>
                <a:cs typeface="Calibri" panose="020F0502020204030204" pitchFamily="34" charset="0"/>
              </a:rPr>
              <a:t>HEAVY METALS</a:t>
            </a:r>
            <a:endParaRPr lang="en-US" sz="1600" dirty="0">
              <a:latin typeface="Calibri" panose="020F0502020204030204" pitchFamily="34" charset="0"/>
              <a:cs typeface="Calibri" panose="020F0502020204030204" pitchFamily="34" charset="0"/>
            </a:endParaRPr>
          </a:p>
        </p:txBody>
      </p:sp>
      <p:sp>
        <p:nvSpPr>
          <p:cNvPr id="18" name="Rectangle 17"/>
          <p:cNvSpPr/>
          <p:nvPr/>
        </p:nvSpPr>
        <p:spPr>
          <a:xfrm>
            <a:off x="187288" y="1414351"/>
            <a:ext cx="8633184" cy="523220"/>
          </a:xfrm>
          <a:prstGeom prst="rect">
            <a:avLst/>
          </a:prstGeom>
        </p:spPr>
        <p:txBody>
          <a:bodyPr wrap="square">
            <a:spAutoFit/>
          </a:bodyPr>
          <a:lstStyle/>
          <a:p>
            <a:pPr marL="285750" indent="-285750">
              <a:spcAft>
                <a:spcPts val="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Analysis of sludge in </a:t>
            </a:r>
            <a:r>
              <a:rPr lang="en-GB" sz="1400" dirty="0" err="1">
                <a:latin typeface="Calibri" panose="020F0502020204030204" pitchFamily="34" charset="0"/>
                <a:cs typeface="Calibri" panose="020F0502020204030204" pitchFamily="34" charset="0"/>
              </a:rPr>
              <a:t>Mojkovac</a:t>
            </a:r>
            <a:r>
              <a:rPr lang="en-GB" sz="1400" dirty="0">
                <a:latin typeface="Calibri" panose="020F0502020204030204" pitchFamily="34" charset="0"/>
                <a:cs typeface="Calibri" panose="020F0502020204030204" pitchFamily="34" charset="0"/>
              </a:rPr>
              <a:t> (Montenegro) and </a:t>
            </a:r>
            <a:r>
              <a:rPr lang="en-GB" sz="1400" dirty="0" err="1">
                <a:latin typeface="Calibri" panose="020F0502020204030204" pitchFamily="34" charset="0"/>
                <a:cs typeface="Calibri" panose="020F0502020204030204" pitchFamily="34" charset="0"/>
              </a:rPr>
              <a:t>Dellach</a:t>
            </a:r>
            <a:r>
              <a:rPr lang="en-GB" sz="1400" dirty="0">
                <a:latin typeface="Calibri" panose="020F0502020204030204" pitchFamily="34" charset="0"/>
                <a:cs typeface="Calibri" panose="020F0502020204030204" pitchFamily="34" charset="0"/>
              </a:rPr>
              <a:t> (Austria) showed that heavy metals in sludge are within allowed limits for </a:t>
            </a:r>
            <a:r>
              <a:rPr lang="en-GB" sz="1400" dirty="0" err="1">
                <a:latin typeface="Calibri" panose="020F0502020204030204" pitchFamily="34" charset="0"/>
                <a:cs typeface="Calibri" panose="020F0502020204030204" pitchFamily="34" charset="0"/>
              </a:rPr>
              <a:t>biosolids</a:t>
            </a:r>
            <a:r>
              <a:rPr lang="en-GB" sz="1400" dirty="0">
                <a:latin typeface="Calibri" panose="020F0502020204030204" pitchFamily="34" charset="0"/>
                <a:cs typeface="Calibri" panose="020F0502020204030204" pitchFamily="34" charset="0"/>
              </a:rPr>
              <a:t> use in agriculture</a:t>
            </a:r>
            <a:r>
              <a:rPr lang="en-GB" sz="1400" dirty="0" smtClean="0">
                <a:latin typeface="Calibri" panose="020F0502020204030204" pitchFamily="34" charset="0"/>
                <a:cs typeface="Calibri" panose="020F0502020204030204" pitchFamily="34" charset="0"/>
              </a:rPr>
              <a:t>.</a:t>
            </a:r>
            <a:r>
              <a:rPr lang="sl-SI"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The obtained results are in line with several other </a:t>
            </a:r>
            <a:r>
              <a:rPr lang="en-GB" sz="1400" dirty="0" smtClean="0">
                <a:latin typeface="Calibri" panose="020F0502020204030204" pitchFamily="34" charset="0"/>
                <a:cs typeface="Calibri" panose="020F0502020204030204" pitchFamily="34" charset="0"/>
              </a:rPr>
              <a:t>studies</a:t>
            </a:r>
            <a:r>
              <a:rPr lang="sl-SI" sz="1400" dirty="0" smtClean="0">
                <a:latin typeface="Calibri" panose="020F0502020204030204" pitchFamily="34" charset="0"/>
                <a:cs typeface="Calibri" panose="020F0502020204030204" pitchFamily="34" charset="0"/>
              </a:rPr>
              <a:t>.</a:t>
            </a:r>
            <a:endParaRPr lang="sl-SI" sz="14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23" name="Rectangle 22"/>
          <p:cNvSpPr/>
          <p:nvPr/>
        </p:nvSpPr>
        <p:spPr>
          <a:xfrm>
            <a:off x="167687" y="2365841"/>
            <a:ext cx="8669344" cy="738664"/>
          </a:xfrm>
          <a:prstGeom prst="rect">
            <a:avLst/>
          </a:prstGeom>
        </p:spPr>
        <p:txBody>
          <a:bodyPr wrap="square">
            <a:spAutoFit/>
          </a:bodyPr>
          <a:lstStyle/>
          <a:p>
            <a:pPr marL="285750" indent="-285750">
              <a:spcAft>
                <a:spcPts val="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In </a:t>
            </a:r>
            <a:r>
              <a:rPr lang="en-GB" sz="1400" dirty="0" err="1">
                <a:latin typeface="Calibri" panose="020F0502020204030204" pitchFamily="34" charset="0"/>
                <a:cs typeface="Calibri" panose="020F0502020204030204" pitchFamily="34" charset="0"/>
              </a:rPr>
              <a:t>Mojkovac</a:t>
            </a:r>
            <a:r>
              <a:rPr lang="en-GB" sz="1400" dirty="0">
                <a:latin typeface="Calibri" panose="020F0502020204030204" pitchFamily="34" charset="0"/>
                <a:cs typeface="Calibri" panose="020F0502020204030204" pitchFamily="34" charset="0"/>
              </a:rPr>
              <a:t>, total nitrogen varies from 4,5 to 4,9% of mass while in </a:t>
            </a:r>
            <a:r>
              <a:rPr lang="en-GB" sz="1400" dirty="0" err="1">
                <a:latin typeface="Calibri" panose="020F0502020204030204" pitchFamily="34" charset="0"/>
                <a:cs typeface="Calibri" panose="020F0502020204030204" pitchFamily="34" charset="0"/>
              </a:rPr>
              <a:t>Dellach</a:t>
            </a:r>
            <a:r>
              <a:rPr lang="en-GB" sz="1400" dirty="0">
                <a:latin typeface="Calibri" panose="020F0502020204030204" pitchFamily="34" charset="0"/>
                <a:cs typeface="Calibri" panose="020F0502020204030204" pitchFamily="34" charset="0"/>
              </a:rPr>
              <a:t> measured value is 3,4%. </a:t>
            </a:r>
            <a:r>
              <a:rPr lang="sl-SI" sz="1400" dirty="0">
                <a:latin typeface="Calibri" panose="020F0502020204030204" pitchFamily="34" charset="0"/>
                <a:cs typeface="Calibri" panose="020F0502020204030204" pitchFamily="34" charset="0"/>
              </a:rPr>
              <a:t>I</a:t>
            </a:r>
            <a:r>
              <a:rPr lang="en-GB" sz="1400" dirty="0" smtClean="0">
                <a:latin typeface="Calibri" panose="020F0502020204030204" pitchFamily="34" charset="0"/>
                <a:cs typeface="Calibri" panose="020F0502020204030204" pitchFamily="34" charset="0"/>
              </a:rPr>
              <a:t>n </a:t>
            </a:r>
            <a:r>
              <a:rPr lang="en-GB" sz="1400" dirty="0" err="1">
                <a:latin typeface="Calibri" panose="020F0502020204030204" pitchFamily="34" charset="0"/>
                <a:cs typeface="Calibri" panose="020F0502020204030204" pitchFamily="34" charset="0"/>
              </a:rPr>
              <a:t>Mojkovac</a:t>
            </a:r>
            <a:r>
              <a:rPr lang="en-GB" sz="1400" dirty="0">
                <a:latin typeface="Calibri" panose="020F0502020204030204" pitchFamily="34" charset="0"/>
                <a:cs typeface="Calibri" panose="020F0502020204030204" pitchFamily="34" charset="0"/>
              </a:rPr>
              <a:t>, total phosphorus content is 1,4% mass and in </a:t>
            </a:r>
            <a:r>
              <a:rPr lang="en-GB" sz="1400" dirty="0" err="1">
                <a:latin typeface="Calibri" panose="020F0502020204030204" pitchFamily="34" charset="0"/>
                <a:cs typeface="Calibri" panose="020F0502020204030204" pitchFamily="34" charset="0"/>
              </a:rPr>
              <a:t>Dellach</a:t>
            </a:r>
            <a:r>
              <a:rPr lang="en-GB" sz="1400" dirty="0">
                <a:latin typeface="Calibri" panose="020F0502020204030204" pitchFamily="34" charset="0"/>
                <a:cs typeface="Calibri" panose="020F0502020204030204" pitchFamily="34" charset="0"/>
              </a:rPr>
              <a:t> 3,1 % mass</a:t>
            </a:r>
            <a:r>
              <a:rPr lang="en-GB" sz="1400" dirty="0" smtClean="0">
                <a:latin typeface="Calibri" panose="020F0502020204030204" pitchFamily="34" charset="0"/>
                <a:cs typeface="Calibri" panose="020F0502020204030204" pitchFamily="34" charset="0"/>
              </a:rPr>
              <a:t>.</a:t>
            </a:r>
            <a:endParaRPr lang="sl-SI" sz="1400" dirty="0" smtClean="0">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lang="en-GB" sz="1400" dirty="0">
                <a:latin typeface="Calibri" panose="020F0502020204030204" pitchFamily="34" charset="0"/>
                <a:cs typeface="Calibri" panose="020F0502020204030204" pitchFamily="34" charset="0"/>
              </a:rPr>
              <a:t>The results of nutrients suggest that the final product from the </a:t>
            </a:r>
            <a:r>
              <a:rPr lang="en-GB" sz="1400" dirty="0" smtClean="0">
                <a:latin typeface="Calibri" panose="020F0502020204030204" pitchFamily="34" charset="0"/>
                <a:cs typeface="Calibri" panose="020F0502020204030204" pitchFamily="34" charset="0"/>
              </a:rPr>
              <a:t>treatment</a:t>
            </a:r>
            <a:r>
              <a:rPr lang="sl-SI" sz="1400" dirty="0" smtClean="0">
                <a:latin typeface="Calibri" panose="020F0502020204030204" pitchFamily="34" charset="0"/>
                <a:cs typeface="Calibri" panose="020F0502020204030204" pitchFamily="34" charset="0"/>
              </a:rPr>
              <a:t> </a:t>
            </a:r>
            <a:r>
              <a:rPr lang="en-GB" sz="1400" dirty="0" smtClean="0">
                <a:latin typeface="Calibri" panose="020F0502020204030204" pitchFamily="34" charset="0"/>
                <a:cs typeface="Calibri" panose="020F0502020204030204" pitchFamily="34" charset="0"/>
              </a:rPr>
              <a:t>may </a:t>
            </a:r>
            <a:r>
              <a:rPr lang="en-GB" sz="1400" dirty="0">
                <a:latin typeface="Calibri" panose="020F0502020204030204" pitchFamily="34" charset="0"/>
                <a:cs typeface="Calibri" panose="020F0502020204030204" pitchFamily="34" charset="0"/>
              </a:rPr>
              <a:t>be used as a </a:t>
            </a:r>
            <a:r>
              <a:rPr lang="en-GB" sz="1400" dirty="0" smtClean="0">
                <a:latin typeface="Calibri" panose="020F0502020204030204" pitchFamily="34" charset="0"/>
                <a:cs typeface="Calibri" panose="020F0502020204030204" pitchFamily="34" charset="0"/>
              </a:rPr>
              <a:t>fertilizer</a:t>
            </a:r>
            <a:r>
              <a:rPr lang="sl-SI" sz="1400" dirty="0" smtClean="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p:txBody>
      </p:sp>
      <p:sp>
        <p:nvSpPr>
          <p:cNvPr id="2" name="Rectangle 1"/>
          <p:cNvSpPr/>
          <p:nvPr/>
        </p:nvSpPr>
        <p:spPr>
          <a:xfrm>
            <a:off x="204550" y="3532775"/>
            <a:ext cx="8669343" cy="523220"/>
          </a:xfrm>
          <a:prstGeom prst="rect">
            <a:avLst/>
          </a:prstGeom>
        </p:spPr>
        <p:txBody>
          <a:bodyPr wrap="square">
            <a:spAutoFit/>
          </a:bodyPr>
          <a:lstStyle/>
          <a:p>
            <a:pPr marL="285750" indent="-285750">
              <a:buFont typeface="Arial" panose="020B0604020202020204" pitchFamily="34" charset="0"/>
              <a:buChar char="•"/>
            </a:pP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In </a:t>
            </a:r>
            <a:r>
              <a:rPr lang="en-GB"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Mojkovac</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dry matter is 16% while in </a:t>
            </a:r>
            <a:r>
              <a:rPr lang="en-GB"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Dellach</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is 22%</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maxium</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content</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reached</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on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RBs</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is 40%)</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Due to climate conditions, additional solar drying is recommended before </a:t>
            </a:r>
            <a:r>
              <a:rPr lang="en-GB" sz="1400" dirty="0" err="1">
                <a:latin typeface="Calibri" panose="020F0502020204030204" pitchFamily="34" charset="0"/>
                <a:cs typeface="Calibri" panose="020F0502020204030204" pitchFamily="34" charset="0"/>
              </a:rPr>
              <a:t>biosolids</a:t>
            </a:r>
            <a:r>
              <a:rPr lang="en-GB" sz="1400" dirty="0">
                <a:latin typeface="Calibri" panose="020F0502020204030204" pitchFamily="34" charset="0"/>
                <a:cs typeface="Calibri" panose="020F0502020204030204" pitchFamily="34" charset="0"/>
              </a:rPr>
              <a:t> use. </a:t>
            </a:r>
            <a:r>
              <a:rPr lang="en-GB"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en-US" sz="1400" dirty="0">
              <a:latin typeface="Calibri" panose="020F0502020204030204" pitchFamily="34" charset="0"/>
              <a:cs typeface="Calibri" panose="020F0502020204030204" pitchFamily="34" charset="0"/>
            </a:endParaRPr>
          </a:p>
        </p:txBody>
      </p:sp>
      <p:sp>
        <p:nvSpPr>
          <p:cNvPr id="20" name="Rectangle 19"/>
          <p:cNvSpPr/>
          <p:nvPr/>
        </p:nvSpPr>
        <p:spPr>
          <a:xfrm>
            <a:off x="230384" y="4097142"/>
            <a:ext cx="8617673" cy="338554"/>
          </a:xfrm>
          <a:prstGeom prst="rect">
            <a:avLst/>
          </a:prstGeom>
          <a:solidFill>
            <a:srgbClr val="889A00"/>
          </a:solidFill>
        </p:spPr>
        <p:txBody>
          <a:bodyPr wrap="square">
            <a:spAutoFit/>
          </a:bodyPr>
          <a:lstStyle/>
          <a:p>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TOTAL VOLATILE SOLIDS</a:t>
            </a:r>
            <a:endParaRPr lang="en-US" sz="1600" dirty="0">
              <a:latin typeface="Calibri" panose="020F0502020204030204" pitchFamily="34" charset="0"/>
              <a:cs typeface="Calibri" panose="020F0502020204030204" pitchFamily="34" charset="0"/>
            </a:endParaRPr>
          </a:p>
        </p:txBody>
      </p:sp>
      <p:sp>
        <p:nvSpPr>
          <p:cNvPr id="5" name="Rectangle 4"/>
          <p:cNvSpPr/>
          <p:nvPr/>
        </p:nvSpPr>
        <p:spPr>
          <a:xfrm>
            <a:off x="219358" y="4476843"/>
            <a:ext cx="8653835" cy="307777"/>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In </a:t>
            </a:r>
            <a:r>
              <a:rPr lang="en-GB" sz="1400" dirty="0" err="1">
                <a:solidFill>
                  <a:srgbClr val="000000"/>
                </a:solidFill>
                <a:latin typeface="Calibri" panose="020F0502020204030204" pitchFamily="34" charset="0"/>
                <a:ea typeface="Arial" panose="020B0604020202020204" pitchFamily="34" charset="0"/>
                <a:cs typeface="Calibri" panose="020F0502020204030204" pitchFamily="34" charset="0"/>
              </a:rPr>
              <a:t>Mojkovac</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 TVS are 67% and in </a:t>
            </a:r>
            <a:r>
              <a:rPr lang="en-GB" sz="1400" dirty="0" err="1">
                <a:solidFill>
                  <a:srgbClr val="000000"/>
                </a:solidFill>
                <a:latin typeface="Calibri" panose="020F0502020204030204" pitchFamily="34" charset="0"/>
                <a:ea typeface="Arial" panose="020B0604020202020204" pitchFamily="34" charset="0"/>
                <a:cs typeface="Calibri" panose="020F0502020204030204" pitchFamily="34" charset="0"/>
              </a:rPr>
              <a:t>Dellach</a:t>
            </a:r>
            <a:r>
              <a:rPr lang="en-GB" sz="1400" dirty="0">
                <a:solidFill>
                  <a:srgbClr val="000000"/>
                </a:solidFill>
                <a:latin typeface="Calibri" panose="020F0502020204030204" pitchFamily="34" charset="0"/>
                <a:ea typeface="Arial" panose="020B0604020202020204" pitchFamily="34" charset="0"/>
                <a:cs typeface="Calibri" panose="020F0502020204030204" pitchFamily="34" charset="0"/>
              </a:rPr>
              <a:t> are 61 %.</a:t>
            </a:r>
            <a:endParaRPr lang="en-US" sz="1400" dirty="0">
              <a:latin typeface="Calibri" panose="020F0502020204030204" pitchFamily="34" charset="0"/>
              <a:cs typeface="Calibri" panose="020F0502020204030204" pitchFamily="34" charset="0"/>
            </a:endParaRPr>
          </a:p>
        </p:txBody>
      </p:sp>
      <p:sp>
        <p:nvSpPr>
          <p:cNvPr id="21" name="Rectangle 20"/>
          <p:cNvSpPr/>
          <p:nvPr/>
        </p:nvSpPr>
        <p:spPr>
          <a:xfrm>
            <a:off x="244904" y="4796682"/>
            <a:ext cx="8617673" cy="338554"/>
          </a:xfrm>
          <a:prstGeom prst="rect">
            <a:avLst/>
          </a:prstGeom>
          <a:solidFill>
            <a:srgbClr val="889A00"/>
          </a:solidFill>
        </p:spPr>
        <p:txBody>
          <a:bodyPr wrap="square">
            <a:spAutoFit/>
          </a:bodyPr>
          <a:lstStyle/>
          <a:p>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PATHOGENS</a:t>
            </a:r>
            <a:endParaRPr lang="en-US" sz="1600" dirty="0">
              <a:latin typeface="Calibri" panose="020F0502020204030204" pitchFamily="34" charset="0"/>
              <a:cs typeface="Calibri" panose="020F0502020204030204" pitchFamily="34" charset="0"/>
            </a:endParaRPr>
          </a:p>
        </p:txBody>
      </p:sp>
      <p:sp>
        <p:nvSpPr>
          <p:cNvPr id="24" name="Rectangle 23"/>
          <p:cNvSpPr/>
          <p:nvPr/>
        </p:nvSpPr>
        <p:spPr>
          <a:xfrm>
            <a:off x="191447" y="5205468"/>
            <a:ext cx="8653835" cy="1384995"/>
          </a:xfrm>
          <a:prstGeom prst="rect">
            <a:avLst/>
          </a:prstGeom>
        </p:spPr>
        <p:txBody>
          <a:bodyPr wrap="square">
            <a:spAutoFit/>
          </a:bodyPr>
          <a:lstStyle/>
          <a:p>
            <a:pPr marL="285750" indent="-285750">
              <a:buFont typeface="Arial" panose="020B0604020202020204" pitchFamily="34" charset="0"/>
              <a:buChar char="•"/>
            </a:pP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Pathogen</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experiment</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was</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set in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order</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to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define</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pathogen</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removal</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rate</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but</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failed</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due</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to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sludge</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infiltartion</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into</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the</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4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isolated</a:t>
            </a:r>
            <a:r>
              <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area.</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The results showed 1 log (96,55%) reduction of E. coli, 5 log (99,78%) reduction of Coliform bacteria and 0 log reduction (80,39%) of enterococci. </a:t>
            </a:r>
            <a:endParaRPr lang="sl-SI" sz="14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Based on the results of the pathogen experiment consultant concluded that the pathogen content was not reduced as expected (at least log 5 should be achieved). </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1522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smtClean="0"/>
              <a:t>COST ANALYSIS</a:t>
            </a:r>
            <a:endParaRPr lang="en-US" sz="3375" b="1" dirty="0"/>
          </a:p>
        </p:txBody>
      </p:sp>
    </p:spTree>
    <p:extLst>
      <p:ext uri="{BB962C8B-B14F-4D97-AF65-F5344CB8AC3E}">
        <p14:creationId xmlns:p14="http://schemas.microsoft.com/office/powerpoint/2010/main" val="34742047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57565" y="57960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Investment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costs</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9" name="Rectangle 12"/>
          <p:cNvSpPr/>
          <p:nvPr/>
        </p:nvSpPr>
        <p:spPr>
          <a:xfrm>
            <a:off x="375073" y="3760464"/>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Operation</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and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maintenance</a:t>
            </a:r>
            <a:r>
              <a:rPr lang="sl-SI" sz="2500" b="1" kern="0" dirty="0" smtClean="0">
                <a:solidFill>
                  <a:srgbClr val="889A00"/>
                </a:solidFill>
                <a:latin typeface="Calibri" panose="020F0502020204030204" pitchFamily="34" charset="0"/>
                <a:cs typeface="Calibri" panose="020F0502020204030204" pitchFamily="34" charset="0"/>
              </a:rPr>
              <a:t> (O&amp;M) </a:t>
            </a:r>
            <a:r>
              <a:rPr lang="sl-SI" sz="2500" b="1" kern="0" dirty="0" err="1" smtClean="0">
                <a:solidFill>
                  <a:srgbClr val="889A00"/>
                </a:solidFill>
                <a:latin typeface="Calibri" panose="020F0502020204030204" pitchFamily="34" charset="0"/>
                <a:cs typeface="Calibri" panose="020F0502020204030204" pitchFamily="34" charset="0"/>
              </a:rPr>
              <a:t>costs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57564" y="91066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0"/>
          <p:cNvCxnSpPr/>
          <p:nvPr/>
        </p:nvCxnSpPr>
        <p:spPr>
          <a:xfrm>
            <a:off x="257564" y="406247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ela 4"/>
          <p:cNvGraphicFramePr>
            <a:graphicFrameLocks noGrp="1"/>
          </p:cNvGraphicFramePr>
          <p:nvPr>
            <p:extLst>
              <p:ext uri="{D42A27DB-BD31-4B8C-83A1-F6EECF244321}">
                <p14:modId xmlns:p14="http://schemas.microsoft.com/office/powerpoint/2010/main" val="10591962"/>
              </p:ext>
            </p:extLst>
          </p:nvPr>
        </p:nvGraphicFramePr>
        <p:xfrm>
          <a:off x="467544" y="1196752"/>
          <a:ext cx="6440106" cy="1160910"/>
        </p:xfrm>
        <a:graphic>
          <a:graphicData uri="http://schemas.openxmlformats.org/drawingml/2006/table">
            <a:tbl>
              <a:tblPr firstRow="1" firstCol="1" bandRow="1">
                <a:tableStyleId>{69012ECD-51FC-41F1-AA8D-1B2483CD663E}</a:tableStyleId>
              </a:tblPr>
              <a:tblGrid>
                <a:gridCol w="3221019"/>
                <a:gridCol w="3219087"/>
              </a:tblGrid>
              <a:tr h="193485">
                <a:tc>
                  <a:txBody>
                    <a:bodyPr/>
                    <a:lstStyle/>
                    <a:p>
                      <a:pPr>
                        <a:spcAft>
                          <a:spcPts val="0"/>
                        </a:spcAft>
                      </a:pPr>
                      <a:r>
                        <a:rPr lang="en-GB" sz="1200" dirty="0" smtClean="0">
                          <a:solidFill>
                            <a:schemeClr val="tx1"/>
                          </a:solidFill>
                          <a:effectLst/>
                          <a:latin typeface="Calibri" panose="020F0502020204030204" pitchFamily="34" charset="0"/>
                          <a:cs typeface="Calibri" panose="020F0502020204030204" pitchFamily="34" charset="0"/>
                        </a:rPr>
                        <a:t>Project </a:t>
                      </a:r>
                      <a:r>
                        <a:rPr lang="en-GB" sz="1200" dirty="0">
                          <a:solidFill>
                            <a:schemeClr val="tx1"/>
                          </a:solidFill>
                          <a:effectLst/>
                          <a:latin typeface="Calibri" panose="020F0502020204030204" pitchFamily="34" charset="0"/>
                          <a:cs typeface="Calibri" panose="020F0502020204030204" pitchFamily="34" charset="0"/>
                        </a:rPr>
                        <a:t>investment cost</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r">
                        <a:spcAft>
                          <a:spcPts val="0"/>
                        </a:spcAft>
                      </a:pPr>
                      <a:r>
                        <a:rPr lang="en-GB" sz="1200" dirty="0">
                          <a:solidFill>
                            <a:schemeClr val="tx1"/>
                          </a:solidFill>
                          <a:effectLst/>
                          <a:latin typeface="Calibri" panose="020F0502020204030204" pitchFamily="34" charset="0"/>
                          <a:cs typeface="Calibri" panose="020F0502020204030204" pitchFamily="34" charset="0"/>
                        </a:rPr>
                        <a:t>Total cost </a:t>
                      </a:r>
                      <a:r>
                        <a:rPr lang="en-GB" sz="1200" dirty="0" smtClean="0">
                          <a:solidFill>
                            <a:schemeClr val="tx1"/>
                          </a:solidFill>
                          <a:effectLst/>
                          <a:latin typeface="Calibri" panose="020F0502020204030204" pitchFamily="34" charset="0"/>
                          <a:cs typeface="Calibri" panose="020F0502020204030204" pitchFamily="34" charset="0"/>
                        </a:rPr>
                        <a:t>(</a:t>
                      </a:r>
                      <a:r>
                        <a:rPr lang="sl-SI" sz="1200" dirty="0" smtClean="0">
                          <a:solidFill>
                            <a:schemeClr val="tx1"/>
                          </a:solidFill>
                          <a:effectLst/>
                          <a:latin typeface="Calibri" panose="020F0502020204030204" pitchFamily="34" charset="0"/>
                          <a:cs typeface="Calibri" panose="020F0502020204030204" pitchFamily="34" charset="0"/>
                        </a:rPr>
                        <a:t>€</a:t>
                      </a:r>
                      <a:r>
                        <a:rPr lang="en-GB" sz="1200" dirty="0" smtClean="0">
                          <a:solidFill>
                            <a:schemeClr val="tx1"/>
                          </a:solidFill>
                          <a:effectLst/>
                          <a:latin typeface="Calibri" panose="020F0502020204030204" pitchFamily="34" charset="0"/>
                          <a:cs typeface="Calibri" panose="020F0502020204030204" pitchFamily="34" charset="0"/>
                        </a:rPr>
                        <a:t>)</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r>
              <a:tr h="193485">
                <a:tc>
                  <a:txBody>
                    <a:bodyPr/>
                    <a:lstStyle/>
                    <a:p>
                      <a:pPr>
                        <a:spcAft>
                          <a:spcPts val="0"/>
                        </a:spcAft>
                      </a:pPr>
                      <a:r>
                        <a:rPr lang="en-GB" sz="1200" dirty="0">
                          <a:effectLst/>
                          <a:latin typeface="Calibri" panose="020F0502020204030204" pitchFamily="34" charset="0"/>
                          <a:cs typeface="Calibri" panose="020F0502020204030204" pitchFamily="34" charset="0"/>
                        </a:rPr>
                        <a:t>Project documentation</a:t>
                      </a:r>
                      <a:endParaRPr lang="sl-SI" sz="12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200" dirty="0">
                          <a:effectLst/>
                          <a:latin typeface="Calibri" panose="020F0502020204030204" pitchFamily="34" charset="0"/>
                          <a:cs typeface="Calibri" panose="020F0502020204030204" pitchFamily="34" charset="0"/>
                        </a:rPr>
                        <a:t>25.000,00</a:t>
                      </a:r>
                      <a:endParaRPr lang="sl-SI" sz="12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485">
                <a:tc>
                  <a:txBody>
                    <a:bodyPr/>
                    <a:lstStyle/>
                    <a:p>
                      <a:pPr>
                        <a:spcAft>
                          <a:spcPts val="0"/>
                        </a:spcAft>
                      </a:pPr>
                      <a:r>
                        <a:rPr lang="en-GB" sz="1200" dirty="0">
                          <a:effectLst/>
                          <a:latin typeface="Calibri" panose="020F0502020204030204" pitchFamily="34" charset="0"/>
                          <a:cs typeface="Calibri" panose="020F0502020204030204" pitchFamily="34" charset="0"/>
                        </a:rPr>
                        <a:t>Construction</a:t>
                      </a:r>
                      <a:endParaRPr lang="sl-SI" sz="12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200" dirty="0">
                          <a:effectLst/>
                          <a:latin typeface="Calibri" panose="020F0502020204030204" pitchFamily="34" charset="0"/>
                          <a:cs typeface="Calibri" panose="020F0502020204030204" pitchFamily="34" charset="0"/>
                        </a:rPr>
                        <a:t>138.525,00</a:t>
                      </a:r>
                      <a:endParaRPr lang="sl-SI" sz="12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485">
                <a:tc>
                  <a:txBody>
                    <a:bodyPr/>
                    <a:lstStyle/>
                    <a:p>
                      <a:pPr>
                        <a:spcAft>
                          <a:spcPts val="0"/>
                        </a:spcAft>
                      </a:pPr>
                      <a:r>
                        <a:rPr lang="en-GB" sz="1200" dirty="0">
                          <a:effectLst/>
                          <a:latin typeface="Calibri" panose="020F0502020204030204" pitchFamily="34" charset="0"/>
                          <a:cs typeface="Calibri" panose="020F0502020204030204" pitchFamily="34" charset="0"/>
                        </a:rPr>
                        <a:t>Operation staff training </a:t>
                      </a:r>
                      <a:endParaRPr lang="sl-SI" sz="12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200">
                          <a:effectLst/>
                          <a:latin typeface="Calibri" panose="020F0502020204030204" pitchFamily="34" charset="0"/>
                          <a:cs typeface="Calibri" panose="020F0502020204030204" pitchFamily="34" charset="0"/>
                        </a:rPr>
                        <a:t>14.475,00</a:t>
                      </a:r>
                      <a:endParaRPr lang="sl-SI" sz="120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485">
                <a:tc>
                  <a:txBody>
                    <a:bodyPr/>
                    <a:lstStyle/>
                    <a:p>
                      <a:pPr>
                        <a:spcAft>
                          <a:spcPts val="0"/>
                        </a:spcAft>
                      </a:pPr>
                      <a:r>
                        <a:rPr lang="en-GB" sz="1200">
                          <a:effectLst/>
                          <a:latin typeface="Calibri" panose="020F0502020204030204" pitchFamily="34" charset="0"/>
                          <a:cs typeface="Calibri" panose="020F0502020204030204" pitchFamily="34" charset="0"/>
                        </a:rPr>
                        <a:t>Dissemination</a:t>
                      </a:r>
                      <a:endParaRPr lang="sl-SI" sz="120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200">
                          <a:effectLst/>
                          <a:latin typeface="Calibri" panose="020F0502020204030204" pitchFamily="34" charset="0"/>
                          <a:cs typeface="Calibri" panose="020F0502020204030204" pitchFamily="34" charset="0"/>
                        </a:rPr>
                        <a:t>15.000,00</a:t>
                      </a:r>
                      <a:endParaRPr lang="sl-SI" sz="120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3485">
                <a:tc>
                  <a:txBody>
                    <a:bodyPr/>
                    <a:lstStyle/>
                    <a:p>
                      <a:pPr algn="r">
                        <a:spcAft>
                          <a:spcPts val="0"/>
                        </a:spcAft>
                      </a:pPr>
                      <a:r>
                        <a:rPr lang="en-GB" sz="1200" dirty="0">
                          <a:effectLst/>
                          <a:latin typeface="Calibri" panose="020F0502020204030204" pitchFamily="34" charset="0"/>
                          <a:cs typeface="Calibri" panose="020F0502020204030204" pitchFamily="34" charset="0"/>
                        </a:rPr>
                        <a:t>TOTAL (EUR):</a:t>
                      </a:r>
                      <a:endParaRPr lang="sl-SI" sz="12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200" dirty="0" smtClean="0">
                          <a:effectLst/>
                          <a:latin typeface="Calibri" panose="020F0502020204030204" pitchFamily="34" charset="0"/>
                          <a:cs typeface="Calibri" panose="020F0502020204030204" pitchFamily="34" charset="0"/>
                        </a:rPr>
                        <a:t>193.000</a:t>
                      </a:r>
                      <a:r>
                        <a:rPr lang="sl-SI" sz="1200" dirty="0" smtClean="0">
                          <a:effectLst/>
                          <a:latin typeface="Calibri" panose="020F0502020204030204" pitchFamily="34" charset="0"/>
                          <a:cs typeface="Calibri" panose="020F0502020204030204" pitchFamily="34" charset="0"/>
                        </a:rPr>
                        <a:t>,00</a:t>
                      </a:r>
                      <a:endParaRPr lang="sl-SI" sz="1200" dirty="0">
                        <a:solidFill>
                          <a:srgbClr val="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PoljeZBesedilom 5"/>
          <p:cNvSpPr txBox="1"/>
          <p:nvPr/>
        </p:nvSpPr>
        <p:spPr>
          <a:xfrm>
            <a:off x="377140" y="924680"/>
            <a:ext cx="4219235" cy="276999"/>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Project investment cost breakdown</a:t>
            </a:r>
            <a:endParaRPr lang="sl-SI" sz="1200" dirty="0">
              <a:latin typeface="Calibri" panose="020F0502020204030204" pitchFamily="34" charset="0"/>
              <a:cs typeface="Calibri" panose="020F0502020204030204" pitchFamily="34" charset="0"/>
            </a:endParaRPr>
          </a:p>
        </p:txBody>
      </p:sp>
      <p:sp>
        <p:nvSpPr>
          <p:cNvPr id="14" name="PoljeZBesedilom 13"/>
          <p:cNvSpPr txBox="1"/>
          <p:nvPr/>
        </p:nvSpPr>
        <p:spPr>
          <a:xfrm>
            <a:off x="452735" y="2468660"/>
            <a:ext cx="4520646" cy="1077218"/>
          </a:xfrm>
          <a:prstGeom prst="rect">
            <a:avLst/>
          </a:prstGeom>
          <a:noFill/>
          <a:ln w="19050">
            <a:solidFill>
              <a:srgbClr val="889A00"/>
            </a:solidFill>
          </a:ln>
        </p:spPr>
        <p:txBody>
          <a:bodyPr wrap="square" rtlCol="0">
            <a:spAutoFit/>
          </a:bodyPr>
          <a:lstStyle/>
          <a:p>
            <a:r>
              <a:rPr lang="sl-SI" sz="1600" dirty="0" smtClean="0">
                <a:latin typeface="Calibri" panose="020F0502020204030204" pitchFamily="34" charset="0"/>
                <a:cs typeface="Calibri" panose="020F0502020204030204" pitchFamily="34" charset="0"/>
              </a:rPr>
              <a:t>CAPEX </a:t>
            </a:r>
            <a:r>
              <a:rPr lang="sl-SI" sz="1600" dirty="0" err="1" smtClean="0">
                <a:latin typeface="Calibri" panose="020F0502020204030204" pitchFamily="34" charset="0"/>
                <a:cs typeface="Calibri" panose="020F0502020204030204" pitchFamily="34" charset="0"/>
              </a:rPr>
              <a:t>of</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RBs</a:t>
            </a:r>
            <a:r>
              <a:rPr lang="sl-SI" sz="1600" dirty="0" smtClean="0">
                <a:latin typeface="Calibri" panose="020F0502020204030204" pitchFamily="34" charset="0"/>
                <a:cs typeface="Calibri" panose="020F0502020204030204" pitchFamily="34" charset="0"/>
              </a:rPr>
              <a:t>:</a:t>
            </a:r>
          </a:p>
          <a:p>
            <a:pPr marL="285750" lvl="0" indent="-285750">
              <a:buFont typeface="Arial" panose="020B0604020202020204" pitchFamily="34" charset="0"/>
              <a:buChar char="•"/>
            </a:pPr>
            <a:r>
              <a:rPr lang="en-GB" sz="1600" b="1" dirty="0">
                <a:latin typeface="Calibri" panose="020F0502020204030204" pitchFamily="34" charset="0"/>
                <a:cs typeface="Calibri" panose="020F0502020204030204" pitchFamily="34" charset="0"/>
              </a:rPr>
              <a:t>55 </a:t>
            </a:r>
            <a:r>
              <a:rPr lang="sl-SI" sz="1600" b="1" dirty="0">
                <a:latin typeface="Calibri" panose="020F0502020204030204" pitchFamily="34" charset="0"/>
                <a:cs typeface="Calibri" panose="020F0502020204030204" pitchFamily="34" charset="0"/>
              </a:rPr>
              <a:t>€</a:t>
            </a:r>
            <a:r>
              <a:rPr lang="en-GB" sz="1600" b="1" dirty="0" smtClean="0">
                <a:latin typeface="Calibri" panose="020F0502020204030204" pitchFamily="34" charset="0"/>
                <a:cs typeface="Calibri" panose="020F0502020204030204" pitchFamily="34" charset="0"/>
              </a:rPr>
              <a:t>/PE </a:t>
            </a:r>
            <a:r>
              <a:rPr lang="en-GB" sz="1600" dirty="0">
                <a:latin typeface="Calibri" panose="020F0502020204030204" pitchFamily="34" charset="0"/>
                <a:cs typeface="Calibri" panose="020F0502020204030204" pitchFamily="34" charset="0"/>
              </a:rPr>
              <a:t>for only construction </a:t>
            </a:r>
            <a:r>
              <a:rPr lang="en-GB" sz="1600" dirty="0" smtClean="0">
                <a:latin typeface="Calibri" panose="020F0502020204030204" pitchFamily="34" charset="0"/>
                <a:cs typeface="Calibri" panose="020F0502020204030204" pitchFamily="34" charset="0"/>
              </a:rPr>
              <a:t>costs</a:t>
            </a:r>
            <a:r>
              <a:rPr lang="sl-SI" sz="1600" dirty="0">
                <a:latin typeface="Calibri" panose="020F0502020204030204" pitchFamily="34" charset="0"/>
                <a:cs typeface="Calibri" panose="020F0502020204030204" pitchFamily="34" charset="0"/>
              </a:rPr>
              <a:t>;</a:t>
            </a:r>
          </a:p>
          <a:p>
            <a:pPr marL="285750" lvl="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77 </a:t>
            </a:r>
            <a:r>
              <a:rPr lang="sl-SI" sz="1600" dirty="0">
                <a:latin typeface="Calibri" panose="020F0502020204030204" pitchFamily="34" charset="0"/>
                <a:cs typeface="Calibri" panose="020F0502020204030204" pitchFamily="34" charset="0"/>
              </a:rPr>
              <a:t>€</a:t>
            </a:r>
            <a:r>
              <a:rPr lang="en-GB" sz="1600" dirty="0" smtClean="0">
                <a:latin typeface="Calibri" panose="020F0502020204030204" pitchFamily="34" charset="0"/>
                <a:cs typeface="Calibri" panose="020F0502020204030204" pitchFamily="34" charset="0"/>
              </a:rPr>
              <a:t>/PE </a:t>
            </a:r>
            <a:r>
              <a:rPr lang="en-GB" sz="1600" dirty="0">
                <a:latin typeface="Calibri" panose="020F0502020204030204" pitchFamily="34" charset="0"/>
                <a:cs typeface="Calibri" panose="020F0502020204030204" pitchFamily="34" charset="0"/>
              </a:rPr>
              <a:t>for project documentation, construction, staff training and </a:t>
            </a:r>
            <a:r>
              <a:rPr lang="en-GB" sz="1600" dirty="0" smtClean="0">
                <a:latin typeface="Calibri" panose="020F0502020204030204" pitchFamily="34" charset="0"/>
                <a:cs typeface="Calibri" panose="020F0502020204030204" pitchFamily="34" charset="0"/>
              </a:rPr>
              <a:t>dissemination</a:t>
            </a:r>
            <a:r>
              <a:rPr lang="sl-SI" sz="1600" dirty="0" smtClean="0">
                <a:latin typeface="Calibri" panose="020F0502020204030204" pitchFamily="34" charset="0"/>
                <a:cs typeface="Calibri" panose="020F0502020204030204" pitchFamily="34" charset="0"/>
              </a:rPr>
              <a:t>.</a:t>
            </a:r>
            <a:endParaRPr lang="sl-SI" sz="1600" dirty="0">
              <a:latin typeface="Calibri" panose="020F0502020204030204" pitchFamily="34" charset="0"/>
              <a:cs typeface="Calibri" panose="020F0502020204030204" pitchFamily="34" charset="0"/>
            </a:endParaRPr>
          </a:p>
        </p:txBody>
      </p:sp>
      <p:sp>
        <p:nvSpPr>
          <p:cNvPr id="16" name="PoljeZBesedilom 15"/>
          <p:cNvSpPr txBox="1"/>
          <p:nvPr/>
        </p:nvSpPr>
        <p:spPr>
          <a:xfrm>
            <a:off x="2103273" y="5509471"/>
            <a:ext cx="4620260" cy="1200329"/>
          </a:xfrm>
          <a:prstGeom prst="rect">
            <a:avLst/>
          </a:prstGeom>
          <a:noFill/>
          <a:ln w="19050">
            <a:solidFill>
              <a:srgbClr val="889A00"/>
            </a:solidFill>
          </a:ln>
        </p:spPr>
        <p:txBody>
          <a:bodyPr wrap="square" rtlCol="0">
            <a:spAutoFit/>
          </a:bodyPr>
          <a:lstStyle/>
          <a:p>
            <a:r>
              <a:rPr lang="sl-SI" dirty="0" smtClean="0">
                <a:latin typeface="Calibri" panose="020F0502020204030204" pitchFamily="34" charset="0"/>
                <a:cs typeface="Calibri" panose="020F0502020204030204" pitchFamily="34" charset="0"/>
              </a:rPr>
              <a:t>OPEX </a:t>
            </a:r>
            <a:r>
              <a:rPr lang="en-GB" dirty="0" smtClean="0">
                <a:latin typeface="Calibri" panose="020F0502020204030204" pitchFamily="34" charset="0"/>
                <a:cs typeface="Calibri" panose="020F0502020204030204" pitchFamily="34" charset="0"/>
              </a:rPr>
              <a:t>of RBs</a:t>
            </a:r>
            <a:r>
              <a:rPr lang="sl-SI" dirty="0" smtClean="0">
                <a:latin typeface="Calibri" panose="020F0502020204030204" pitchFamily="34" charset="0"/>
                <a:cs typeface="Calibri" panose="020F0502020204030204" pitchFamily="34" charset="0"/>
              </a:rPr>
              <a:t>:</a:t>
            </a:r>
            <a:r>
              <a:rPr lang="en-GB" dirty="0" smtClean="0">
                <a:latin typeface="Calibri" panose="020F0502020204030204" pitchFamily="34" charset="0"/>
                <a:cs typeface="Calibri" panose="020F0502020204030204" pitchFamily="34" charset="0"/>
              </a:rPr>
              <a:t> </a:t>
            </a:r>
            <a:endParaRPr lang="sl-SI"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dirty="0" smtClean="0">
                <a:latin typeface="Calibri" panose="020F0502020204030204" pitchFamily="34" charset="0"/>
                <a:cs typeface="Calibri" panose="020F0502020204030204" pitchFamily="34" charset="0"/>
              </a:rPr>
              <a:t>1,59 €/PE/</a:t>
            </a:r>
            <a:r>
              <a:rPr lang="sl-SI" dirty="0" err="1" smtClean="0">
                <a:latin typeface="Calibri" panose="020F0502020204030204" pitchFamily="34" charset="0"/>
                <a:cs typeface="Calibri" panose="020F0502020204030204" pitchFamily="34" charset="0"/>
              </a:rPr>
              <a:t>year</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without</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final</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disposal</a:t>
            </a:r>
            <a:endParaRPr lang="sl-SI"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2,16 </a:t>
            </a:r>
            <a:r>
              <a:rPr lang="sl-SI" dirty="0">
                <a:latin typeface="Calibri" panose="020F0502020204030204" pitchFamily="34" charset="0"/>
                <a:cs typeface="Calibri" panose="020F0502020204030204" pitchFamily="34" charset="0"/>
              </a:rPr>
              <a:t>€</a:t>
            </a:r>
            <a:r>
              <a:rPr lang="en-GB" dirty="0" smtClean="0">
                <a:latin typeface="Calibri" panose="020F0502020204030204" pitchFamily="34" charset="0"/>
                <a:cs typeface="Calibri" panose="020F0502020204030204" pitchFamily="34" charset="0"/>
              </a:rPr>
              <a:t>/PE/year </a:t>
            </a:r>
            <a:r>
              <a:rPr lang="en-GB" dirty="0">
                <a:latin typeface="Calibri" panose="020F0502020204030204" pitchFamily="34" charset="0"/>
                <a:cs typeface="Calibri" panose="020F0502020204030204" pitchFamily="34" charset="0"/>
              </a:rPr>
              <a:t>with </a:t>
            </a:r>
            <a:r>
              <a:rPr lang="en-GB" dirty="0" err="1">
                <a:latin typeface="Calibri" panose="020F0502020204030204" pitchFamily="34" charset="0"/>
                <a:cs typeface="Calibri" panose="020F0502020204030204" pitchFamily="34" charset="0"/>
              </a:rPr>
              <a:t>biosolids</a:t>
            </a:r>
            <a:r>
              <a:rPr lang="en-GB" dirty="0">
                <a:latin typeface="Calibri" panose="020F0502020204030204" pitchFamily="34" charset="0"/>
                <a:cs typeface="Calibri" panose="020F0502020204030204" pitchFamily="34" charset="0"/>
              </a:rPr>
              <a:t> </a:t>
            </a:r>
            <a:r>
              <a:rPr lang="en-GB" dirty="0" smtClean="0">
                <a:latin typeface="Calibri" panose="020F0502020204030204" pitchFamily="34" charset="0"/>
                <a:cs typeface="Calibri" panose="020F0502020204030204" pitchFamily="34" charset="0"/>
              </a:rPr>
              <a:t>reuse</a:t>
            </a:r>
            <a:r>
              <a:rPr lang="sl-SI" dirty="0" smtClean="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3,86 </a:t>
            </a:r>
            <a:r>
              <a:rPr lang="sl-SI" dirty="0">
                <a:latin typeface="Calibri" panose="020F0502020204030204" pitchFamily="34" charset="0"/>
                <a:cs typeface="Calibri" panose="020F0502020204030204" pitchFamily="34" charset="0"/>
              </a:rPr>
              <a:t>€</a:t>
            </a:r>
            <a:r>
              <a:rPr lang="en-GB" dirty="0" smtClean="0">
                <a:latin typeface="Calibri" panose="020F0502020204030204" pitchFamily="34" charset="0"/>
                <a:cs typeface="Calibri" panose="020F0502020204030204" pitchFamily="34" charset="0"/>
              </a:rPr>
              <a:t>/PE/year </a:t>
            </a:r>
            <a:r>
              <a:rPr lang="en-GB" dirty="0">
                <a:latin typeface="Calibri" panose="020F0502020204030204" pitchFamily="34" charset="0"/>
                <a:cs typeface="Calibri" panose="020F0502020204030204" pitchFamily="34" charset="0"/>
              </a:rPr>
              <a:t>with incineration.</a:t>
            </a:r>
            <a:endParaRPr lang="sl-SI" dirty="0">
              <a:latin typeface="Calibri" panose="020F0502020204030204" pitchFamily="34" charset="0"/>
              <a:cs typeface="Calibri" panose="020F0502020204030204" pitchFamily="34" charset="0"/>
            </a:endParaRPr>
          </a:p>
        </p:txBody>
      </p:sp>
      <p:sp>
        <p:nvSpPr>
          <p:cNvPr id="2" name="Down Arrow 1"/>
          <p:cNvSpPr/>
          <p:nvPr/>
        </p:nvSpPr>
        <p:spPr>
          <a:xfrm>
            <a:off x="6415301" y="2450377"/>
            <a:ext cx="469702" cy="471140"/>
          </a:xfrm>
          <a:prstGeom prst="downArrow">
            <a:avLst/>
          </a:prstGeom>
          <a:solidFill>
            <a:srgbClr val="889A00"/>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34801" y="2921517"/>
            <a:ext cx="1430701" cy="738664"/>
          </a:xfrm>
          <a:prstGeom prst="rect">
            <a:avLst/>
          </a:prstGeom>
        </p:spPr>
        <p:txBody>
          <a:bodyPr wrap="square">
            <a:spAutoFit/>
          </a:bodyPr>
          <a:lstStyle/>
          <a:p>
            <a:pPr algn="ctr">
              <a:spcAft>
                <a:spcPts val="0"/>
              </a:spcAft>
            </a:pPr>
            <a:r>
              <a:rPr lang="sl-SI" sz="1400" dirty="0" err="1" smtClean="0">
                <a:latin typeface="Calibri" panose="020F0502020204030204" pitchFamily="34" charset="0"/>
                <a:cs typeface="Calibri" panose="020F0502020204030204" pitchFamily="34" charset="0"/>
              </a:rPr>
              <a:t>Covered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by</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the</a:t>
            </a:r>
            <a:r>
              <a:rPr lang="sl-SI" sz="1400" dirty="0" smtClean="0">
                <a:latin typeface="Calibri" panose="020F0502020204030204" pitchFamily="34" charset="0"/>
                <a:cs typeface="Calibri" panose="020F0502020204030204" pitchFamily="34" charset="0"/>
              </a:rPr>
              <a:t> DONATION.</a:t>
            </a:r>
            <a:endParaRPr lang="sl-SI" sz="1400" dirty="0">
              <a:latin typeface="Calibri" panose="020F0502020204030204" pitchFamily="34" charset="0"/>
              <a:cs typeface="Calibri" panose="020F0502020204030204" pitchFamily="34" charset="0"/>
            </a:endParaRPr>
          </a:p>
          <a:p>
            <a:pPr algn="ctr">
              <a:spcAft>
                <a:spcPts val="0"/>
              </a:spcAft>
            </a:pPr>
            <a:endParaRPr lang="sl-SI" sz="1400" dirty="0">
              <a:latin typeface="Calibri" panose="020F0502020204030204" pitchFamily="34" charset="0"/>
              <a:cs typeface="Calibri" panose="020F0502020204030204" pitchFamily="34" charset="0"/>
            </a:endParaRPr>
          </a:p>
        </p:txBody>
      </p:sp>
      <p:sp>
        <p:nvSpPr>
          <p:cNvPr id="17" name="Rectangle 16"/>
          <p:cNvSpPr/>
          <p:nvPr/>
        </p:nvSpPr>
        <p:spPr>
          <a:xfrm>
            <a:off x="285259" y="4092536"/>
            <a:ext cx="8404083" cy="523220"/>
          </a:xfrm>
          <a:prstGeom prst="rect">
            <a:avLst/>
          </a:prstGeom>
        </p:spPr>
        <p:txBody>
          <a:bodyPr wrap="square">
            <a:spAutoFit/>
          </a:bodyPr>
          <a:lstStyle/>
          <a:p>
            <a:pPr>
              <a:spcAft>
                <a:spcPts val="0"/>
              </a:spcAft>
            </a:pPr>
            <a:r>
              <a:rPr lang="sl-SI" sz="1400" b="1" dirty="0" smtClean="0">
                <a:latin typeface="Calibri" panose="020F0502020204030204" pitchFamily="34" charset="0"/>
                <a:cs typeface="Calibri" panose="020F0502020204030204" pitchFamily="34" charset="0"/>
              </a:rPr>
              <a:t>Cost </a:t>
            </a:r>
            <a:r>
              <a:rPr lang="sl-SI" sz="1400" b="1" dirty="0" err="1" smtClean="0">
                <a:latin typeface="Calibri" panose="020F0502020204030204" pitchFamily="34" charset="0"/>
                <a:cs typeface="Calibri" panose="020F0502020204030204" pitchFamily="34" charset="0"/>
              </a:rPr>
              <a:t>categories</a:t>
            </a:r>
            <a:r>
              <a:rPr lang="sl-SI" sz="1400" b="1" dirty="0" smtClean="0">
                <a:latin typeface="Calibri" panose="020F0502020204030204" pitchFamily="34" charset="0"/>
                <a:cs typeface="Calibri" panose="020F0502020204030204" pitchFamily="34" charset="0"/>
              </a:rPr>
              <a:t>:</a:t>
            </a:r>
            <a:r>
              <a:rPr lang="en-GB" sz="1400" b="1" dirty="0" smtClean="0">
                <a:latin typeface="Calibri" panose="020F0502020204030204" pitchFamily="34" charset="0"/>
                <a:cs typeface="Calibri" panose="020F0502020204030204" pitchFamily="34" charset="0"/>
              </a:rPr>
              <a:t> </a:t>
            </a:r>
            <a:r>
              <a:rPr lang="en-GB" sz="1400" dirty="0" err="1" smtClean="0">
                <a:latin typeface="Calibri" panose="020F0502020204030204" pitchFamily="34" charset="0"/>
                <a:cs typeface="Calibri" panose="020F0502020204030204" pitchFamily="34" charset="0"/>
              </a:rPr>
              <a:t>labor</a:t>
            </a:r>
            <a:r>
              <a:rPr lang="en-GB" sz="1400" dirty="0" smtClean="0">
                <a:latin typeface="Calibri" panose="020F0502020204030204" pitchFamily="34" charset="0"/>
                <a:cs typeface="Calibri" panose="020F0502020204030204" pitchFamily="34" charset="0"/>
              </a:rPr>
              <a:t>, e</a:t>
            </a:r>
            <a:r>
              <a:rPr lang="sl-SI" sz="1400" dirty="0" err="1" smtClean="0">
                <a:latin typeface="Calibri" panose="020F0502020204030204" pitchFamily="34" charset="0"/>
                <a:cs typeface="Calibri" panose="020F0502020204030204" pitchFamily="34" charset="0"/>
              </a:rPr>
              <a:t>lectricity</a:t>
            </a:r>
            <a:r>
              <a:rPr lang="en-GB" sz="1400" dirty="0" smtClean="0">
                <a:latin typeface="Calibri" panose="020F0502020204030204" pitchFamily="34" charset="0"/>
                <a:cs typeface="Calibri" panose="020F0502020204030204" pitchFamily="34" charset="0"/>
              </a:rPr>
              <a:t> consumption, </a:t>
            </a:r>
            <a:r>
              <a:rPr lang="en-GB" sz="1400" dirty="0">
                <a:latin typeface="Calibri" panose="020F0502020204030204" pitchFamily="34" charset="0"/>
                <a:cs typeface="Calibri" panose="020F0502020204030204" pitchFamily="34" charset="0"/>
              </a:rPr>
              <a:t>monitoring, regular and periodic </a:t>
            </a:r>
            <a:r>
              <a:rPr lang="en-GB" sz="1400" dirty="0" smtClean="0">
                <a:latin typeface="Calibri" panose="020F0502020204030204" pitchFamily="34" charset="0"/>
                <a:cs typeface="Calibri" panose="020F0502020204030204" pitchFamily="34" charset="0"/>
              </a:rPr>
              <a:t>maintenance</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and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final</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disposal</a:t>
            </a:r>
            <a:r>
              <a:rPr lang="sl-SI" sz="1400" dirty="0" smtClean="0">
                <a:latin typeface="Calibri" panose="020F0502020204030204" pitchFamily="34" charset="0"/>
                <a:cs typeface="Calibri" panose="020F0502020204030204" pitchFamily="34" charset="0"/>
              </a:rPr>
              <a:t>. </a:t>
            </a:r>
            <a:endParaRPr lang="sl-SI" sz="1400" dirty="0">
              <a:latin typeface="Calibri" panose="020F0502020204030204" pitchFamily="34" charset="0"/>
              <a:cs typeface="Calibri" panose="020F0502020204030204" pitchFamily="34" charset="0"/>
            </a:endParaRPr>
          </a:p>
          <a:p>
            <a:pPr>
              <a:spcAft>
                <a:spcPts val="0"/>
              </a:spcAft>
            </a:pPr>
            <a:endParaRPr lang="sl-SI" sz="1400" dirty="0">
              <a:latin typeface="Calibri" panose="020F0502020204030204" pitchFamily="34" charset="0"/>
              <a:cs typeface="Calibri" panose="020F0502020204030204" pitchFamily="34" charset="0"/>
            </a:endParaRPr>
          </a:p>
        </p:txBody>
      </p:sp>
      <p:sp>
        <p:nvSpPr>
          <p:cNvPr id="18" name="Rectangle 17"/>
          <p:cNvSpPr/>
          <p:nvPr/>
        </p:nvSpPr>
        <p:spPr>
          <a:xfrm>
            <a:off x="3428952" y="4373889"/>
            <a:ext cx="1584176" cy="584775"/>
          </a:xfrm>
          <a:prstGeom prst="rect">
            <a:avLst/>
          </a:prstGeom>
          <a:solidFill>
            <a:srgbClr val="935A07"/>
          </a:solidFill>
        </p:spPr>
        <p:txBody>
          <a:bodyPr wrap="square">
            <a:spAutoFit/>
          </a:bodyPr>
          <a:lstStyle/>
          <a:p>
            <a:pPr algn="ctr"/>
            <a:r>
              <a:rPr lang="sl-SI" sz="1600" dirty="0" smtClean="0">
                <a:latin typeface="Calibri" panose="020F0502020204030204" pitchFamily="34" charset="0"/>
                <a:cs typeface="Calibri" panose="020F0502020204030204" pitchFamily="34" charset="0"/>
              </a:rPr>
              <a:t>SLUDGE FINAL DISPOSAL</a:t>
            </a:r>
            <a:endParaRPr lang="en-US" sz="1600" dirty="0">
              <a:latin typeface="Calibri" panose="020F0502020204030204" pitchFamily="34" charset="0"/>
              <a:cs typeface="Calibri" panose="020F0502020204030204" pitchFamily="34" charset="0"/>
            </a:endParaRPr>
          </a:p>
        </p:txBody>
      </p:sp>
      <p:sp>
        <p:nvSpPr>
          <p:cNvPr id="19" name="Rectangle 18"/>
          <p:cNvSpPr/>
          <p:nvPr/>
        </p:nvSpPr>
        <p:spPr>
          <a:xfrm>
            <a:off x="467544" y="5119683"/>
            <a:ext cx="3168351" cy="338554"/>
          </a:xfrm>
          <a:prstGeom prst="rect">
            <a:avLst/>
          </a:prstGeom>
          <a:solidFill>
            <a:srgbClr val="889A00"/>
          </a:solidFill>
        </p:spPr>
        <p:txBody>
          <a:bodyPr wrap="square">
            <a:spAutoFit/>
          </a:bodyPr>
          <a:lstStyle/>
          <a:p>
            <a:r>
              <a:rPr lang="sl-SI" sz="1600" b="1" dirty="0" err="1" smtClean="0">
                <a:latin typeface="Calibri" panose="020F0502020204030204" pitchFamily="34" charset="0"/>
                <a:cs typeface="Calibri" panose="020F0502020204030204" pitchFamily="34" charset="0"/>
              </a:rPr>
              <a:t>Option</a:t>
            </a:r>
            <a:r>
              <a:rPr lang="sl-SI" sz="1600" b="1" dirty="0" smtClean="0">
                <a:latin typeface="Calibri" panose="020F0502020204030204" pitchFamily="34" charset="0"/>
                <a:cs typeface="Calibri" panose="020F0502020204030204" pitchFamily="34" charset="0"/>
              </a:rPr>
              <a:t> 1</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biosolids</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reuse</a:t>
            </a:r>
            <a:r>
              <a:rPr lang="sl-SI" sz="1600" dirty="0" smtClean="0">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15 €/ton)</a:t>
            </a:r>
            <a:endParaRPr lang="en-US" sz="1600" dirty="0">
              <a:latin typeface="Calibri" panose="020F0502020204030204" pitchFamily="34" charset="0"/>
              <a:cs typeface="Calibri" panose="020F0502020204030204" pitchFamily="34" charset="0"/>
            </a:endParaRPr>
          </a:p>
        </p:txBody>
      </p:sp>
      <p:sp>
        <p:nvSpPr>
          <p:cNvPr id="20" name="Rectangle 19"/>
          <p:cNvSpPr/>
          <p:nvPr/>
        </p:nvSpPr>
        <p:spPr>
          <a:xfrm>
            <a:off x="4792188" y="5120396"/>
            <a:ext cx="3102219" cy="338554"/>
          </a:xfrm>
          <a:prstGeom prst="rect">
            <a:avLst/>
          </a:prstGeom>
          <a:solidFill>
            <a:srgbClr val="889A00"/>
          </a:solidFill>
        </p:spPr>
        <p:txBody>
          <a:bodyPr wrap="square">
            <a:spAutoFit/>
          </a:bodyPr>
          <a:lstStyle/>
          <a:p>
            <a:r>
              <a:rPr lang="sl-SI" sz="1600" b="1" dirty="0" err="1" smtClean="0">
                <a:latin typeface="Calibri" panose="020F0502020204030204" pitchFamily="34" charset="0"/>
                <a:cs typeface="Calibri" panose="020F0502020204030204" pitchFamily="34" charset="0"/>
              </a:rPr>
              <a:t>Option</a:t>
            </a:r>
            <a:r>
              <a:rPr lang="sl-SI" sz="1600" b="1" dirty="0" smtClean="0">
                <a:latin typeface="Calibri" panose="020F0502020204030204" pitchFamily="34" charset="0"/>
                <a:cs typeface="Calibri" panose="020F0502020204030204" pitchFamily="34" charset="0"/>
              </a:rPr>
              <a:t> 2</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incineration</a:t>
            </a:r>
            <a:r>
              <a:rPr lang="sl-SI" sz="1600" dirty="0" smtClean="0">
                <a:latin typeface="Calibri" panose="020F0502020204030204" pitchFamily="34" charset="0"/>
                <a:cs typeface="Calibri" panose="020F0502020204030204" pitchFamily="34" charset="0"/>
              </a:rPr>
              <a:t> (60 €/ton)</a:t>
            </a:r>
            <a:endParaRPr lang="en-US" sz="1600" dirty="0">
              <a:latin typeface="Calibri" panose="020F0502020204030204" pitchFamily="34" charset="0"/>
              <a:cs typeface="Calibri" panose="020F0502020204030204" pitchFamily="34" charset="0"/>
            </a:endParaRPr>
          </a:p>
        </p:txBody>
      </p:sp>
      <p:cxnSp>
        <p:nvCxnSpPr>
          <p:cNvPr id="7" name="Straight Arrow Connector 6"/>
          <p:cNvCxnSpPr>
            <a:endCxn id="19" idx="3"/>
          </p:cNvCxnSpPr>
          <p:nvPr/>
        </p:nvCxnSpPr>
        <p:spPr>
          <a:xfrm flipH="1">
            <a:off x="3635895" y="4915156"/>
            <a:ext cx="319656" cy="373804"/>
          </a:xfrm>
          <a:prstGeom prst="straightConnector1">
            <a:avLst/>
          </a:prstGeom>
          <a:ln>
            <a:solidFill>
              <a:srgbClr val="935A07"/>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20" idx="1"/>
          </p:cNvCxnSpPr>
          <p:nvPr/>
        </p:nvCxnSpPr>
        <p:spPr>
          <a:xfrm>
            <a:off x="4487301" y="4915156"/>
            <a:ext cx="304887" cy="374517"/>
          </a:xfrm>
          <a:prstGeom prst="straightConnector1">
            <a:avLst/>
          </a:prstGeom>
          <a:ln>
            <a:solidFill>
              <a:srgbClr val="935A07"/>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a:stretch>
            <a:fillRect/>
          </a:stretch>
        </p:blipFill>
        <p:spPr>
          <a:xfrm>
            <a:off x="5825796" y="4381720"/>
            <a:ext cx="695085" cy="671851"/>
          </a:xfrm>
          <a:prstGeom prst="rect">
            <a:avLst/>
          </a:prstGeom>
        </p:spPr>
      </p:pic>
      <p:pic>
        <p:nvPicPr>
          <p:cNvPr id="24" name="Picture 23"/>
          <p:cNvPicPr>
            <a:picLocks noChangeAspect="1"/>
          </p:cNvPicPr>
          <p:nvPr/>
        </p:nvPicPr>
        <p:blipFill>
          <a:blip r:embed="rId4"/>
          <a:stretch>
            <a:fillRect/>
          </a:stretch>
        </p:blipFill>
        <p:spPr>
          <a:xfrm>
            <a:off x="1725834" y="4372672"/>
            <a:ext cx="987224" cy="694142"/>
          </a:xfrm>
          <a:prstGeom prst="rect">
            <a:avLst/>
          </a:prstGeom>
        </p:spPr>
      </p:pic>
      <p:sp>
        <p:nvSpPr>
          <p:cNvPr id="34" name="Rectangle 33"/>
          <p:cNvSpPr/>
          <p:nvPr/>
        </p:nvSpPr>
        <p:spPr>
          <a:xfrm>
            <a:off x="312607" y="4823730"/>
            <a:ext cx="1420582" cy="215444"/>
          </a:xfrm>
          <a:prstGeom prst="rect">
            <a:avLst/>
          </a:prstGeom>
        </p:spPr>
        <p:txBody>
          <a:bodyPr wrap="none">
            <a:spAutoFit/>
          </a:bodyPr>
          <a:lstStyle/>
          <a:p>
            <a:pPr algn="r"/>
            <a:r>
              <a:rPr lang="sl-SI" sz="800" dirty="0"/>
              <a:t>(</a:t>
            </a:r>
            <a:r>
              <a:rPr lang="sl-SI" sz="800" dirty="0" err="1" smtClean="0"/>
              <a:t>Source:Cityofshelby.com</a:t>
            </a:r>
            <a:r>
              <a:rPr lang="sl-SI" sz="800" dirty="0" smtClean="0"/>
              <a:t>)</a:t>
            </a:r>
            <a:endParaRPr lang="sl-SI" sz="800" dirty="0"/>
          </a:p>
        </p:txBody>
      </p:sp>
      <p:sp>
        <p:nvSpPr>
          <p:cNvPr id="35" name="Rectangle 34"/>
          <p:cNvSpPr/>
          <p:nvPr/>
        </p:nvSpPr>
        <p:spPr>
          <a:xfrm>
            <a:off x="6431726" y="4824086"/>
            <a:ext cx="1221809" cy="215444"/>
          </a:xfrm>
          <a:prstGeom prst="rect">
            <a:avLst/>
          </a:prstGeom>
        </p:spPr>
        <p:txBody>
          <a:bodyPr wrap="none">
            <a:spAutoFit/>
          </a:bodyPr>
          <a:lstStyle/>
          <a:p>
            <a:pPr algn="r"/>
            <a:r>
              <a:rPr lang="sl-SI" sz="800" dirty="0"/>
              <a:t>(</a:t>
            </a:r>
            <a:r>
              <a:rPr lang="sl-SI" sz="800" dirty="0" err="1" smtClean="0"/>
              <a:t>Source:Outtotec.com</a:t>
            </a:r>
            <a:r>
              <a:rPr lang="sl-SI" sz="800" dirty="0" smtClean="0"/>
              <a:t>)</a:t>
            </a:r>
            <a:endParaRPr lang="sl-SI" sz="800" dirty="0"/>
          </a:p>
        </p:txBody>
      </p:sp>
    </p:spTree>
    <p:extLst>
      <p:ext uri="{BB962C8B-B14F-4D97-AF65-F5344CB8AC3E}">
        <p14:creationId xmlns:p14="http://schemas.microsoft.com/office/powerpoint/2010/main" val="3456099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Water</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tariff</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9" name="Pravokotnik 8"/>
          <p:cNvSpPr/>
          <p:nvPr/>
        </p:nvSpPr>
        <p:spPr>
          <a:xfrm>
            <a:off x="214753" y="992693"/>
            <a:ext cx="6974349" cy="276999"/>
          </a:xfrm>
          <a:prstGeom prst="rect">
            <a:avLst/>
          </a:prstGeom>
        </p:spPr>
        <p:txBody>
          <a:bodyPr wrap="square">
            <a:spAutoFit/>
          </a:bodyPr>
          <a:lstStyle/>
          <a:p>
            <a:r>
              <a:rPr lang="sl-SI" sz="1200" dirty="0" err="1" smtClean="0">
                <a:latin typeface="Calibri" panose="020F0502020204030204" pitchFamily="34" charset="0"/>
                <a:cs typeface="Calibri" panose="020F0502020204030204" pitchFamily="34" charset="0"/>
              </a:rPr>
              <a:t>Required</a:t>
            </a:r>
            <a:r>
              <a:rPr lang="sl-SI" sz="1200" dirty="0" smtClean="0">
                <a:latin typeface="Calibri" panose="020F0502020204030204" pitchFamily="34" charset="0"/>
                <a:cs typeface="Calibri" panose="020F0502020204030204" pitchFamily="34" charset="0"/>
              </a:rPr>
              <a:t> </a:t>
            </a:r>
            <a:r>
              <a:rPr lang="en-GB" sz="1200" i="1" dirty="0" smtClean="0">
                <a:latin typeface="Calibri" panose="020F0502020204030204" pitchFamily="34" charset="0"/>
                <a:cs typeface="Calibri" panose="020F0502020204030204" pitchFamily="34" charset="0"/>
              </a:rPr>
              <a:t>water tariff</a:t>
            </a:r>
            <a:r>
              <a:rPr lang="sl-SI" sz="1200" i="1" dirty="0" smtClean="0">
                <a:latin typeface="Calibri" panose="020F0502020204030204" pitchFamily="34" charset="0"/>
                <a:cs typeface="Calibri" panose="020F0502020204030204" pitchFamily="34" charset="0"/>
              </a:rPr>
              <a:t> </a:t>
            </a:r>
            <a:r>
              <a:rPr lang="en-GB" sz="1200" i="1" dirty="0" smtClean="0">
                <a:latin typeface="Calibri" panose="020F0502020204030204" pitchFamily="34" charset="0"/>
                <a:cs typeface="Calibri" panose="020F0502020204030204" pitchFamily="34" charset="0"/>
              </a:rPr>
              <a:t>to </a:t>
            </a:r>
            <a:r>
              <a:rPr lang="en-GB" sz="1200" i="1" dirty="0">
                <a:latin typeface="Calibri" panose="020F0502020204030204" pitchFamily="34" charset="0"/>
                <a:cs typeface="Calibri" panose="020F0502020204030204" pitchFamily="34" charset="0"/>
              </a:rPr>
              <a:t>cover operation and maintenance of </a:t>
            </a:r>
            <a:r>
              <a:rPr lang="sl-SI" sz="1200" i="1" dirty="0" err="1" smtClean="0">
                <a:latin typeface="Calibri" panose="020F0502020204030204" pitchFamily="34" charset="0"/>
                <a:cs typeface="Calibri" panose="020F0502020204030204" pitchFamily="34" charset="0"/>
              </a:rPr>
              <a:t>RBs</a:t>
            </a:r>
            <a:endParaRPr lang="sl-SI" sz="1200" i="1" dirty="0">
              <a:latin typeface="Calibri" panose="020F0502020204030204" pitchFamily="34" charset="0"/>
              <a:cs typeface="Calibri" panose="020F0502020204030204" pitchFamily="34" charset="0"/>
            </a:endParaRPr>
          </a:p>
        </p:txBody>
      </p:sp>
      <p:sp>
        <p:nvSpPr>
          <p:cNvPr id="15" name="Zaobljeni pravokotnik 14"/>
          <p:cNvSpPr/>
          <p:nvPr/>
        </p:nvSpPr>
        <p:spPr>
          <a:xfrm>
            <a:off x="7428964" y="2345561"/>
            <a:ext cx="1559362" cy="652001"/>
          </a:xfrm>
          <a:prstGeom prst="roundRect">
            <a:avLst/>
          </a:prstGeom>
          <a:solidFill>
            <a:srgbClr val="D7F595"/>
          </a:solidFill>
          <a:ln>
            <a:solidFill>
              <a:srgbClr val="D7F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200" b="1" dirty="0" err="1" smtClean="0">
                <a:solidFill>
                  <a:schemeClr val="tx1"/>
                </a:solidFill>
                <a:latin typeface="Calibri" panose="020F0502020204030204" pitchFamily="34" charset="0"/>
                <a:cs typeface="Calibri" panose="020F0502020204030204" pitchFamily="34" charset="0"/>
              </a:rPr>
              <a:t>Existing</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water</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tariff</a:t>
            </a:r>
            <a:r>
              <a:rPr lang="sl-SI" sz="1200" b="1" dirty="0">
                <a:solidFill>
                  <a:schemeClr val="tx1"/>
                </a:solidFill>
                <a:latin typeface="Calibri" panose="020F0502020204030204" pitchFamily="34" charset="0"/>
                <a:cs typeface="Calibri" panose="020F0502020204030204" pitchFamily="34" charset="0"/>
              </a:rPr>
              <a:t> </a:t>
            </a:r>
            <a:r>
              <a:rPr lang="sl-SI" sz="1200" b="1" dirty="0" smtClean="0">
                <a:solidFill>
                  <a:schemeClr val="tx1"/>
                </a:solidFill>
                <a:latin typeface="Calibri" panose="020F0502020204030204" pitchFamily="34" charset="0"/>
                <a:cs typeface="Calibri" panose="020F0502020204030204" pitchFamily="34" charset="0"/>
              </a:rPr>
              <a:t>(0,56 €/m3) </a:t>
            </a:r>
            <a:r>
              <a:rPr lang="sl-SI" sz="1200" b="1" dirty="0" smtClean="0">
                <a:solidFill>
                  <a:schemeClr val="tx1"/>
                </a:solidFill>
                <a:latin typeface="Calibri" panose="020F0502020204030204" pitchFamily="34" charset="0"/>
                <a:cs typeface="Calibri" panose="020F0502020204030204" pitchFamily="34" charset="0"/>
                <a:sym typeface="Wingdings" panose="05000000000000000000" pitchFamily="2" charset="2"/>
              </a:rPr>
              <a:t>is </a:t>
            </a:r>
            <a:r>
              <a:rPr lang="sl-SI" sz="1200" b="1" dirty="0" err="1" smtClean="0">
                <a:solidFill>
                  <a:schemeClr val="tx1"/>
                </a:solidFill>
                <a:latin typeface="Calibri" panose="020F0502020204030204" pitchFamily="34" charset="0"/>
                <a:cs typeface="Calibri" panose="020F0502020204030204" pitchFamily="34" charset="0"/>
              </a:rPr>
              <a:t>affordable</a:t>
            </a:r>
            <a:r>
              <a:rPr lang="sl-SI" sz="1200" b="1" dirty="0" smtClean="0">
                <a:solidFill>
                  <a:schemeClr val="tx1"/>
                </a:solidFill>
                <a:latin typeface="Calibri" panose="020F0502020204030204" pitchFamily="34" charset="0"/>
                <a:cs typeface="Calibri" panose="020F0502020204030204" pitchFamily="34" charset="0"/>
              </a:rPr>
              <a:t>.</a:t>
            </a:r>
            <a:endParaRPr lang="sl-SI" sz="1200" b="1" dirty="0">
              <a:solidFill>
                <a:schemeClr val="tx1"/>
              </a:solidFill>
              <a:latin typeface="Calibri" panose="020F0502020204030204" pitchFamily="34" charset="0"/>
              <a:cs typeface="Calibri" panose="020F0502020204030204" pitchFamily="34" charset="0"/>
            </a:endParaRPr>
          </a:p>
        </p:txBody>
      </p:sp>
      <p:sp>
        <p:nvSpPr>
          <p:cNvPr id="3" name="Pravokotnik 2"/>
          <p:cNvSpPr/>
          <p:nvPr/>
        </p:nvSpPr>
        <p:spPr>
          <a:xfrm>
            <a:off x="200365" y="2582871"/>
            <a:ext cx="8008280" cy="276999"/>
          </a:xfrm>
          <a:prstGeom prst="rect">
            <a:avLst/>
          </a:prstGeom>
        </p:spPr>
        <p:txBody>
          <a:bodyPr wrap="square">
            <a:spAutoFit/>
          </a:bodyPr>
          <a:lstStyle/>
          <a:p>
            <a:r>
              <a:rPr lang="sl-SI" sz="1200" dirty="0" err="1" smtClean="0">
                <a:latin typeface="Calibri" panose="020F0502020204030204" pitchFamily="34" charset="0"/>
                <a:cs typeface="Calibri" panose="020F0502020204030204" pitchFamily="34" charset="0"/>
              </a:rPr>
              <a:t>Required</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water </a:t>
            </a:r>
            <a:r>
              <a:rPr lang="en-GB" sz="1200" dirty="0">
                <a:latin typeface="Calibri" panose="020F0502020204030204" pitchFamily="34" charset="0"/>
                <a:cs typeface="Calibri" panose="020F0502020204030204" pitchFamily="34" charset="0"/>
              </a:rPr>
              <a:t>tariff rates to </a:t>
            </a:r>
            <a:r>
              <a:rPr lang="en-GB" sz="1200" i="1" dirty="0">
                <a:latin typeface="Calibri" panose="020F0502020204030204" pitchFamily="34" charset="0"/>
                <a:cs typeface="Calibri" panose="020F0502020204030204" pitchFamily="34" charset="0"/>
              </a:rPr>
              <a:t>cover investment costs through loan and operation costs of </a:t>
            </a:r>
            <a:r>
              <a:rPr lang="sl-SI" sz="1200" i="1" dirty="0" err="1" smtClean="0">
                <a:latin typeface="Calibri" panose="020F0502020204030204" pitchFamily="34" charset="0"/>
                <a:cs typeface="Calibri" panose="020F0502020204030204" pitchFamily="34" charset="0"/>
              </a:rPr>
              <a:t>RBs</a:t>
            </a:r>
            <a:endParaRPr lang="sl-SI" sz="1200" i="1" dirty="0">
              <a:latin typeface="Calibri" panose="020F0502020204030204" pitchFamily="34" charset="0"/>
              <a:cs typeface="Calibri" panose="020F0502020204030204" pitchFamily="34" charset="0"/>
            </a:endParaRPr>
          </a:p>
        </p:txBody>
      </p:sp>
      <p:graphicFrame>
        <p:nvGraphicFramePr>
          <p:cNvPr id="16" name="Tabela 15"/>
          <p:cNvGraphicFramePr>
            <a:graphicFrameLocks noGrp="1"/>
          </p:cNvGraphicFramePr>
          <p:nvPr>
            <p:extLst>
              <p:ext uri="{D42A27DB-BD31-4B8C-83A1-F6EECF244321}">
                <p14:modId xmlns:p14="http://schemas.microsoft.com/office/powerpoint/2010/main" val="109893843"/>
              </p:ext>
            </p:extLst>
          </p:nvPr>
        </p:nvGraphicFramePr>
        <p:xfrm>
          <a:off x="243017" y="1269692"/>
          <a:ext cx="3680911" cy="1162636"/>
        </p:xfrm>
        <a:graphic>
          <a:graphicData uri="http://schemas.openxmlformats.org/drawingml/2006/table">
            <a:tbl>
              <a:tblPr firstRow="1" firstCol="1" bandRow="1">
                <a:tableStyleId>{5C22544A-7EE6-4342-B048-85BDC9FD1C3A}</a:tableStyleId>
              </a:tblPr>
              <a:tblGrid>
                <a:gridCol w="1110344"/>
                <a:gridCol w="1175116"/>
                <a:gridCol w="1395451"/>
              </a:tblGrid>
              <a:tr h="431116">
                <a:tc>
                  <a:txBody>
                    <a:bodyPr/>
                    <a:lstStyle/>
                    <a:p>
                      <a:pPr>
                        <a:spcAft>
                          <a:spcPts val="0"/>
                        </a:spcAft>
                      </a:pPr>
                      <a:r>
                        <a:rPr lang="sl-SI" sz="1200" dirty="0" err="1" smtClean="0">
                          <a:solidFill>
                            <a:sysClr val="windowText" lastClr="000000"/>
                          </a:solidFill>
                          <a:effectLst/>
                          <a:latin typeface="Calibri" panose="020F0502020204030204" pitchFamily="34" charset="0"/>
                          <a:ea typeface="+mn-ea"/>
                          <a:cs typeface="Calibri" panose="020F0502020204030204" pitchFamily="34" charset="0"/>
                        </a:rPr>
                        <a:t>Option</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c>
                  <a:txBody>
                    <a:bodyPr/>
                    <a:lstStyle/>
                    <a:p>
                      <a:pPr>
                        <a:spcAft>
                          <a:spcPts val="0"/>
                        </a:spcAft>
                      </a:pPr>
                      <a:r>
                        <a:rPr lang="en-GB" sz="1200" dirty="0" smtClean="0">
                          <a:solidFill>
                            <a:sysClr val="windowText" lastClr="000000"/>
                          </a:solidFill>
                          <a:effectLst/>
                          <a:latin typeface="Calibri" panose="020F0502020204030204" pitchFamily="34" charset="0"/>
                          <a:cs typeface="Calibri" panose="020F0502020204030204" pitchFamily="34" charset="0"/>
                        </a:rPr>
                        <a:t>Water tariff for O&amp;M (</a:t>
                      </a:r>
                      <a:r>
                        <a:rPr lang="sl-SI" sz="1200" dirty="0" smtClean="0">
                          <a:solidFill>
                            <a:sysClr val="windowText" lastClr="000000"/>
                          </a:solidFill>
                          <a:effectLst/>
                          <a:latin typeface="Calibri" panose="020F0502020204030204" pitchFamily="34" charset="0"/>
                          <a:cs typeface="Calibri" panose="020F0502020204030204" pitchFamily="34" charset="0"/>
                        </a:rPr>
                        <a:t>€</a:t>
                      </a:r>
                      <a:r>
                        <a:rPr lang="en-GB" sz="1200" dirty="0" smtClean="0">
                          <a:solidFill>
                            <a:sysClr val="windowText" lastClr="000000"/>
                          </a:solidFill>
                          <a:effectLst/>
                          <a:latin typeface="Calibri" panose="020F0502020204030204" pitchFamily="34" charset="0"/>
                          <a:cs typeface="Calibri" panose="020F0502020204030204" pitchFamily="34" charset="0"/>
                        </a:rPr>
                        <a:t>/m</a:t>
                      </a:r>
                      <a:r>
                        <a:rPr lang="en-GB" sz="1200" baseline="30000" dirty="0" smtClean="0">
                          <a:solidFill>
                            <a:sysClr val="windowText" lastClr="000000"/>
                          </a:solidFill>
                          <a:effectLst/>
                          <a:latin typeface="Calibri" panose="020F0502020204030204" pitchFamily="34" charset="0"/>
                          <a:cs typeface="Calibri" panose="020F0502020204030204" pitchFamily="34" charset="0"/>
                        </a:rPr>
                        <a:t>3</a:t>
                      </a:r>
                      <a:r>
                        <a:rPr lang="en-GB" sz="1200" dirty="0" smtClean="0">
                          <a:solidFill>
                            <a:sysClr val="windowText" lastClr="000000"/>
                          </a:solidFill>
                          <a:effectLst/>
                          <a:latin typeface="Calibri" panose="020F0502020204030204" pitchFamily="34" charset="0"/>
                          <a:cs typeface="Calibri" panose="020F0502020204030204" pitchFamily="34" charset="0"/>
                        </a:rPr>
                        <a:t>)</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c>
                  <a:txBody>
                    <a:bodyPr/>
                    <a:lstStyle/>
                    <a:p>
                      <a:pPr>
                        <a:spcAft>
                          <a:spcPts val="0"/>
                        </a:spcAft>
                      </a:pPr>
                      <a:r>
                        <a:rPr lang="en-GB" sz="1200" b="1" dirty="0" smtClean="0">
                          <a:solidFill>
                            <a:srgbClr val="000000"/>
                          </a:solidFill>
                          <a:effectLst/>
                          <a:latin typeface="Calibri"/>
                          <a:ea typeface="Arial"/>
                          <a:cs typeface="Times New Roman"/>
                        </a:rPr>
                        <a:t>% of existing water tariff (0,56 EUR/m</a:t>
                      </a:r>
                      <a:r>
                        <a:rPr lang="en-GB" sz="1200" b="1" baseline="30000" dirty="0" smtClean="0">
                          <a:solidFill>
                            <a:srgbClr val="000000"/>
                          </a:solidFill>
                          <a:effectLst/>
                          <a:latin typeface="Calibri"/>
                          <a:ea typeface="Arial"/>
                          <a:cs typeface="Times New Roman"/>
                        </a:rPr>
                        <a:t>3</a:t>
                      </a:r>
                      <a:r>
                        <a:rPr lang="en-GB" sz="1200" b="1" dirty="0" smtClean="0">
                          <a:solidFill>
                            <a:srgbClr val="000000"/>
                          </a:solidFill>
                          <a:effectLst/>
                          <a:latin typeface="Calibri"/>
                          <a:ea typeface="Arial"/>
                          <a:cs typeface="Times New Roman"/>
                        </a:rPr>
                        <a:t>)</a:t>
                      </a:r>
                      <a:endParaRPr lang="sl-SI" sz="1400" dirty="0">
                        <a:solidFill>
                          <a:srgbClr val="000000"/>
                        </a:solidFill>
                        <a:effectLst/>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r>
              <a:tr h="228665">
                <a:tc>
                  <a:txBody>
                    <a:bodyPr/>
                    <a:lstStyle/>
                    <a:p>
                      <a:pPr algn="just">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Reed beds </a:t>
                      </a:r>
                      <a:r>
                        <a:rPr lang="en-GB" sz="1200" dirty="0" smtClean="0">
                          <a:solidFill>
                            <a:sysClr val="windowText" lastClr="000000"/>
                          </a:solidFill>
                          <a:effectLst/>
                          <a:latin typeface="Calibri" panose="020F0502020204030204" pitchFamily="34" charset="0"/>
                          <a:cs typeface="Calibri" panose="020F0502020204030204" pitchFamily="34" charset="0"/>
                        </a:rPr>
                        <a:t>+</a:t>
                      </a:r>
                      <a:endParaRPr lang="sl-SI" sz="1200" dirty="0" smtClean="0">
                        <a:solidFill>
                          <a:sysClr val="windowText" lastClr="000000"/>
                        </a:solidFill>
                        <a:effectLst/>
                        <a:latin typeface="Calibri" panose="020F0502020204030204" pitchFamily="34" charset="0"/>
                        <a:cs typeface="Calibri" panose="020F0502020204030204" pitchFamily="34" charset="0"/>
                      </a:endParaRPr>
                    </a:p>
                    <a:p>
                      <a:pPr algn="just">
                        <a:spcAft>
                          <a:spcPts val="0"/>
                        </a:spcAft>
                      </a:pPr>
                      <a:r>
                        <a:rPr lang="en-GB" sz="1200" dirty="0" smtClean="0">
                          <a:solidFill>
                            <a:sysClr val="windowText" lastClr="000000"/>
                          </a:solidFill>
                          <a:effectLst/>
                          <a:latin typeface="Calibri" panose="020F0502020204030204" pitchFamily="34" charset="0"/>
                          <a:cs typeface="Calibri" panose="020F0502020204030204" pitchFamily="34" charset="0"/>
                        </a:rPr>
                        <a:t>incineration</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b="1" dirty="0">
                          <a:solidFill>
                            <a:schemeClr val="tx1"/>
                          </a:solidFill>
                          <a:effectLst/>
                          <a:latin typeface="Calibri" panose="020F0502020204030204" pitchFamily="34" charset="0"/>
                          <a:cs typeface="Calibri" panose="020F0502020204030204" pitchFamily="34" charset="0"/>
                        </a:rPr>
                        <a:t>0,13</a:t>
                      </a:r>
                      <a:endParaRPr lang="sl-SI" sz="14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a:solidFill>
                            <a:srgbClr val="000000"/>
                          </a:solidFill>
                          <a:effectLst/>
                          <a:latin typeface="Calibri"/>
                          <a:ea typeface="Arial"/>
                          <a:cs typeface="Times New Roman"/>
                        </a:rPr>
                        <a:t>23%</a:t>
                      </a:r>
                      <a:endParaRPr lang="sl-SI" sz="1400" dirty="0">
                        <a:solidFill>
                          <a:srgbClr val="000000"/>
                        </a:solidFill>
                        <a:effectLst/>
                        <a:latin typeface="Arial"/>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2021">
                <a:tc>
                  <a:txBody>
                    <a:bodyPr/>
                    <a:lstStyle/>
                    <a:p>
                      <a:pPr algn="just">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Reed beds + </a:t>
                      </a:r>
                      <a:endParaRPr lang="sl-SI" sz="1200" dirty="0" smtClean="0">
                        <a:solidFill>
                          <a:sysClr val="windowText" lastClr="000000"/>
                        </a:solidFill>
                        <a:effectLst/>
                        <a:latin typeface="Calibri" panose="020F0502020204030204" pitchFamily="34" charset="0"/>
                        <a:cs typeface="Calibri" panose="020F0502020204030204" pitchFamily="34" charset="0"/>
                      </a:endParaRPr>
                    </a:p>
                    <a:p>
                      <a:pPr algn="just">
                        <a:spcAft>
                          <a:spcPts val="0"/>
                        </a:spcAft>
                      </a:pPr>
                      <a:r>
                        <a:rPr lang="en-GB" sz="1200" dirty="0" err="1" smtClean="0">
                          <a:solidFill>
                            <a:sysClr val="windowText" lastClr="000000"/>
                          </a:solidFill>
                          <a:effectLst/>
                          <a:latin typeface="Calibri" panose="020F0502020204030204" pitchFamily="34" charset="0"/>
                          <a:cs typeface="Calibri" panose="020F0502020204030204" pitchFamily="34" charset="0"/>
                        </a:rPr>
                        <a:t>biosolids</a:t>
                      </a:r>
                      <a:r>
                        <a:rPr lang="en-GB" sz="1200" dirty="0" smtClean="0">
                          <a:solidFill>
                            <a:sysClr val="windowText" lastClr="000000"/>
                          </a:solidFill>
                          <a:effectLst/>
                          <a:latin typeface="Calibri" panose="020F0502020204030204" pitchFamily="34" charset="0"/>
                          <a:cs typeface="Calibri" panose="020F0502020204030204" pitchFamily="34" charset="0"/>
                        </a:rPr>
                        <a:t> </a:t>
                      </a:r>
                      <a:r>
                        <a:rPr lang="en-GB" sz="1200" dirty="0">
                          <a:solidFill>
                            <a:sysClr val="windowText" lastClr="000000"/>
                          </a:solidFill>
                          <a:effectLst/>
                          <a:latin typeface="Calibri" panose="020F0502020204030204" pitchFamily="34" charset="0"/>
                          <a:cs typeface="Calibri" panose="020F0502020204030204" pitchFamily="34" charset="0"/>
                        </a:rPr>
                        <a:t>reuse</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b="1" dirty="0">
                          <a:solidFill>
                            <a:schemeClr val="tx1"/>
                          </a:solidFill>
                          <a:effectLst/>
                          <a:latin typeface="Calibri" panose="020F0502020204030204" pitchFamily="34" charset="0"/>
                          <a:cs typeface="Calibri" panose="020F0502020204030204" pitchFamily="34" charset="0"/>
                        </a:rPr>
                        <a:t>0,07</a:t>
                      </a:r>
                      <a:endParaRPr lang="sl-SI" sz="14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a:solidFill>
                            <a:srgbClr val="000000"/>
                          </a:solidFill>
                          <a:effectLst/>
                          <a:latin typeface="Calibri"/>
                          <a:ea typeface="Arial"/>
                          <a:cs typeface="Times New Roman"/>
                        </a:rPr>
                        <a:t>13%</a:t>
                      </a:r>
                      <a:endParaRPr lang="sl-SI" sz="1400" dirty="0">
                        <a:solidFill>
                          <a:srgbClr val="000000"/>
                        </a:solidFill>
                        <a:effectLst/>
                        <a:latin typeface="Arial"/>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Puščica dol 3"/>
          <p:cNvSpPr/>
          <p:nvPr/>
        </p:nvSpPr>
        <p:spPr>
          <a:xfrm>
            <a:off x="1547664" y="6125185"/>
            <a:ext cx="345740" cy="414164"/>
          </a:xfrm>
          <a:prstGeom prst="downArrow">
            <a:avLst/>
          </a:prstGeom>
          <a:solidFill>
            <a:srgbClr val="9AD515"/>
          </a:solidFill>
          <a:ln>
            <a:solidFill>
              <a:srgbClr val="9AD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Rectangle 4"/>
          <p:cNvSpPr/>
          <p:nvPr/>
        </p:nvSpPr>
        <p:spPr>
          <a:xfrm>
            <a:off x="3419872" y="1727703"/>
            <a:ext cx="5724128" cy="830997"/>
          </a:xfrm>
          <a:prstGeom prst="rect">
            <a:avLst/>
          </a:prstGeom>
        </p:spPr>
        <p:txBody>
          <a:bodyPr wrap="square">
            <a:spAutoFit/>
          </a:bodyPr>
          <a:lstStyle/>
          <a:p>
            <a:pPr marL="628650" indent="-171450">
              <a:spcAft>
                <a:spcPts val="0"/>
              </a:spcAft>
              <a:buFont typeface="Wingdings" panose="05000000000000000000" pitchFamily="2" charset="2"/>
              <a:buChar char="§"/>
            </a:pPr>
            <a:r>
              <a:rPr lang="sl-SI" sz="12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Tariff</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2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covers</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NPV </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166.931 </a:t>
            </a:r>
            <a:r>
              <a:rPr lang="en-GB" sz="1200" dirty="0">
                <a:solidFill>
                  <a:srgbClr val="000000"/>
                </a:solidFill>
                <a:latin typeface="Calibri" panose="020F0502020204030204" pitchFamily="34" charset="0"/>
                <a:ea typeface="Arial" panose="020B0604020202020204" pitchFamily="34" charset="0"/>
                <a:cs typeface="Calibri" panose="020F0502020204030204" pitchFamily="34" charset="0"/>
              </a:rPr>
              <a:t>€/30 years</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457200">
              <a:spcAft>
                <a:spcPts val="0"/>
              </a:spcAft>
            </a:pP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628650" indent="-171450">
              <a:spcAft>
                <a:spcPts val="0"/>
              </a:spcAft>
              <a:buFont typeface="Wingdings" panose="05000000000000000000" pitchFamily="2" charset="2"/>
              <a:buChar char="§"/>
            </a:pPr>
            <a:r>
              <a:rPr lang="sl-SI" sz="1200" dirty="0" err="1" smtClean="0">
                <a:latin typeface="Calibri" panose="020F0502020204030204" pitchFamily="34" charset="0"/>
                <a:cs typeface="Calibri" panose="020F0502020204030204" pitchFamily="34" charset="0"/>
              </a:rPr>
              <a:t>Tariff</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covers</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NPV</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93.440 </a:t>
            </a:r>
            <a:r>
              <a:rPr lang="en-GB" sz="1200" dirty="0">
                <a:latin typeface="Calibri" panose="020F0502020204030204" pitchFamily="34" charset="0"/>
                <a:cs typeface="Calibri" panose="020F0502020204030204" pitchFamily="34" charset="0"/>
              </a:rPr>
              <a:t>€/30 </a:t>
            </a:r>
            <a:r>
              <a:rPr lang="en-GB" sz="1200" dirty="0" smtClean="0">
                <a:latin typeface="Calibri" panose="020F0502020204030204" pitchFamily="34" charset="0"/>
                <a:cs typeface="Calibri" panose="020F0502020204030204" pitchFamily="34" charset="0"/>
              </a:rPr>
              <a:t>year</a:t>
            </a:r>
            <a:r>
              <a:rPr lang="sl-SI" sz="1200" dirty="0" smtClean="0">
                <a:latin typeface="Calibri" panose="020F0502020204030204" pitchFamily="34" charset="0"/>
                <a:cs typeface="Calibri" panose="020F0502020204030204" pitchFamily="34" charset="0"/>
              </a:rPr>
              <a:t>)</a:t>
            </a:r>
            <a:r>
              <a:rPr lang="en-GB" sz="1200" dirty="0" smtClean="0">
                <a:latin typeface="Calibri" panose="020F0502020204030204" pitchFamily="34" charset="0"/>
                <a:cs typeface="Calibri" panose="020F0502020204030204" pitchFamily="34" charset="0"/>
              </a:rPr>
              <a:t>.</a:t>
            </a:r>
            <a:endParaRPr lang="sl-SI" sz="1200" dirty="0">
              <a:latin typeface="Calibri" panose="020F0502020204030204" pitchFamily="34" charset="0"/>
              <a:cs typeface="Calibri" panose="020F0502020204030204" pitchFamily="34" charset="0"/>
            </a:endParaRPr>
          </a:p>
          <a:p>
            <a:pPr marL="628650" indent="-171450">
              <a:spcAft>
                <a:spcPts val="0"/>
              </a:spcAft>
              <a:buFont typeface="Wingdings" panose="05000000000000000000" pitchFamily="2" charset="2"/>
              <a:buChar char="§"/>
            </a:pPr>
            <a:endParaRPr lang="sl-SI" sz="12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11" name="Tabela 15"/>
          <p:cNvGraphicFramePr>
            <a:graphicFrameLocks noGrp="1"/>
          </p:cNvGraphicFramePr>
          <p:nvPr>
            <p:extLst>
              <p:ext uri="{D42A27DB-BD31-4B8C-83A1-F6EECF244321}">
                <p14:modId xmlns:p14="http://schemas.microsoft.com/office/powerpoint/2010/main" val="3718826501"/>
              </p:ext>
            </p:extLst>
          </p:nvPr>
        </p:nvGraphicFramePr>
        <p:xfrm>
          <a:off x="243017" y="2923688"/>
          <a:ext cx="3680911" cy="1280160"/>
        </p:xfrm>
        <a:graphic>
          <a:graphicData uri="http://schemas.openxmlformats.org/drawingml/2006/table">
            <a:tbl>
              <a:tblPr firstRow="1" firstCol="1" bandRow="1">
                <a:tableStyleId>{5C22544A-7EE6-4342-B048-85BDC9FD1C3A}</a:tableStyleId>
              </a:tblPr>
              <a:tblGrid>
                <a:gridCol w="1110344"/>
                <a:gridCol w="1175116"/>
                <a:gridCol w="1395451"/>
              </a:tblGrid>
              <a:tr h="431116">
                <a:tc>
                  <a:txBody>
                    <a:bodyPr/>
                    <a:lstStyle/>
                    <a:p>
                      <a:pPr>
                        <a:spcAft>
                          <a:spcPts val="0"/>
                        </a:spcAft>
                      </a:pPr>
                      <a:r>
                        <a:rPr lang="sl-SI" sz="1200" dirty="0" err="1" smtClean="0">
                          <a:solidFill>
                            <a:sysClr val="windowText" lastClr="000000"/>
                          </a:solidFill>
                          <a:effectLst/>
                          <a:latin typeface="Calibri" panose="020F0502020204030204" pitchFamily="34" charset="0"/>
                          <a:ea typeface="+mn-ea"/>
                          <a:cs typeface="Calibri" panose="020F0502020204030204" pitchFamily="34" charset="0"/>
                        </a:rPr>
                        <a:t>Option</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c>
                  <a:txBody>
                    <a:bodyPr/>
                    <a:lstStyle/>
                    <a:p>
                      <a:pPr>
                        <a:spcAft>
                          <a:spcPts val="0"/>
                        </a:spcAft>
                      </a:pPr>
                      <a:r>
                        <a:rPr lang="en-GB" sz="1200" dirty="0" smtClean="0">
                          <a:solidFill>
                            <a:sysClr val="windowText" lastClr="000000"/>
                          </a:solidFill>
                          <a:effectLst/>
                          <a:latin typeface="Calibri" panose="020F0502020204030204" pitchFamily="34" charset="0"/>
                          <a:cs typeface="Calibri" panose="020F0502020204030204" pitchFamily="34" charset="0"/>
                        </a:rPr>
                        <a:t>Water tariff for </a:t>
                      </a:r>
                      <a:r>
                        <a:rPr lang="sl-SI" sz="1200" dirty="0" err="1" smtClean="0">
                          <a:solidFill>
                            <a:sysClr val="windowText" lastClr="000000"/>
                          </a:solidFill>
                          <a:effectLst/>
                          <a:latin typeface="Calibri" panose="020F0502020204030204" pitchFamily="34" charset="0"/>
                          <a:cs typeface="Calibri" panose="020F0502020204030204" pitchFamily="34" charset="0"/>
                        </a:rPr>
                        <a:t>loan</a:t>
                      </a:r>
                      <a:r>
                        <a:rPr lang="sl-SI" sz="1200" baseline="0" dirty="0" smtClean="0">
                          <a:solidFill>
                            <a:sysClr val="windowText" lastClr="000000"/>
                          </a:solidFill>
                          <a:effectLst/>
                          <a:latin typeface="Calibri" panose="020F0502020204030204" pitchFamily="34" charset="0"/>
                          <a:cs typeface="Calibri" panose="020F0502020204030204" pitchFamily="34" charset="0"/>
                        </a:rPr>
                        <a:t> </a:t>
                      </a:r>
                      <a:r>
                        <a:rPr lang="sl-SI" sz="1200" baseline="0" dirty="0" err="1" smtClean="0">
                          <a:solidFill>
                            <a:sysClr val="windowText" lastClr="000000"/>
                          </a:solidFill>
                          <a:effectLst/>
                          <a:latin typeface="Calibri" panose="020F0502020204030204" pitchFamily="34" charset="0"/>
                          <a:cs typeface="Calibri" panose="020F0502020204030204" pitchFamily="34" charset="0"/>
                        </a:rPr>
                        <a:t>and</a:t>
                      </a:r>
                      <a:r>
                        <a:rPr lang="sl-SI" sz="1200" baseline="0" dirty="0" smtClean="0">
                          <a:solidFill>
                            <a:sysClr val="windowText" lastClr="000000"/>
                          </a:solidFill>
                          <a:effectLst/>
                          <a:latin typeface="Calibri" panose="020F0502020204030204" pitchFamily="34" charset="0"/>
                          <a:cs typeface="Calibri" panose="020F0502020204030204" pitchFamily="34" charset="0"/>
                        </a:rPr>
                        <a:t> </a:t>
                      </a:r>
                      <a:r>
                        <a:rPr lang="en-GB" sz="1200" dirty="0" smtClean="0">
                          <a:solidFill>
                            <a:sysClr val="windowText" lastClr="000000"/>
                          </a:solidFill>
                          <a:effectLst/>
                          <a:latin typeface="Calibri" panose="020F0502020204030204" pitchFamily="34" charset="0"/>
                          <a:cs typeface="Calibri" panose="020F0502020204030204" pitchFamily="34" charset="0"/>
                        </a:rPr>
                        <a:t>O&amp;M (</a:t>
                      </a:r>
                      <a:r>
                        <a:rPr lang="sl-SI" sz="1200" dirty="0" smtClean="0">
                          <a:solidFill>
                            <a:sysClr val="windowText" lastClr="000000"/>
                          </a:solidFill>
                          <a:effectLst/>
                          <a:latin typeface="Calibri" panose="020F0502020204030204" pitchFamily="34" charset="0"/>
                          <a:cs typeface="Calibri" panose="020F0502020204030204" pitchFamily="34" charset="0"/>
                        </a:rPr>
                        <a:t>€</a:t>
                      </a:r>
                      <a:r>
                        <a:rPr lang="en-GB" sz="1200" dirty="0" smtClean="0">
                          <a:solidFill>
                            <a:sysClr val="windowText" lastClr="000000"/>
                          </a:solidFill>
                          <a:effectLst/>
                          <a:latin typeface="Calibri" panose="020F0502020204030204" pitchFamily="34" charset="0"/>
                          <a:cs typeface="Calibri" panose="020F0502020204030204" pitchFamily="34" charset="0"/>
                        </a:rPr>
                        <a:t>/m</a:t>
                      </a:r>
                      <a:r>
                        <a:rPr lang="en-GB" sz="1200" baseline="30000" dirty="0" smtClean="0">
                          <a:solidFill>
                            <a:sysClr val="windowText" lastClr="000000"/>
                          </a:solidFill>
                          <a:effectLst/>
                          <a:latin typeface="Calibri" panose="020F0502020204030204" pitchFamily="34" charset="0"/>
                          <a:cs typeface="Calibri" panose="020F0502020204030204" pitchFamily="34" charset="0"/>
                        </a:rPr>
                        <a:t>3</a:t>
                      </a:r>
                      <a:r>
                        <a:rPr lang="en-GB" sz="1200" dirty="0" smtClean="0">
                          <a:solidFill>
                            <a:sysClr val="windowText" lastClr="000000"/>
                          </a:solidFill>
                          <a:effectLst/>
                          <a:latin typeface="Calibri" panose="020F0502020204030204" pitchFamily="34" charset="0"/>
                          <a:cs typeface="Calibri" panose="020F0502020204030204" pitchFamily="34" charset="0"/>
                        </a:rPr>
                        <a:t>)</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c>
                  <a:txBody>
                    <a:bodyPr/>
                    <a:lstStyle/>
                    <a:p>
                      <a:pPr>
                        <a:spcAft>
                          <a:spcPts val="0"/>
                        </a:spcAft>
                      </a:pPr>
                      <a:r>
                        <a:rPr lang="en-GB" sz="1200" b="1" dirty="0" smtClean="0">
                          <a:solidFill>
                            <a:srgbClr val="000000"/>
                          </a:solidFill>
                          <a:effectLst/>
                          <a:latin typeface="Calibri"/>
                          <a:ea typeface="Arial"/>
                          <a:cs typeface="Times New Roman"/>
                        </a:rPr>
                        <a:t>% of existing water tariff (0,56 EUR/m</a:t>
                      </a:r>
                      <a:r>
                        <a:rPr lang="en-GB" sz="1200" b="1" baseline="30000" dirty="0" smtClean="0">
                          <a:solidFill>
                            <a:srgbClr val="000000"/>
                          </a:solidFill>
                          <a:effectLst/>
                          <a:latin typeface="Calibri"/>
                          <a:ea typeface="Arial"/>
                          <a:cs typeface="Times New Roman"/>
                        </a:rPr>
                        <a:t>3</a:t>
                      </a:r>
                      <a:r>
                        <a:rPr lang="en-GB" sz="1200" b="1" dirty="0" smtClean="0">
                          <a:solidFill>
                            <a:srgbClr val="000000"/>
                          </a:solidFill>
                          <a:effectLst/>
                          <a:latin typeface="Calibri"/>
                          <a:ea typeface="Arial"/>
                          <a:cs typeface="Times New Roman"/>
                        </a:rPr>
                        <a:t>)</a:t>
                      </a:r>
                      <a:endParaRPr lang="sl-SI" sz="1400" dirty="0">
                        <a:solidFill>
                          <a:srgbClr val="000000"/>
                        </a:solidFill>
                        <a:effectLst/>
                        <a:latin typeface="+mn-lt"/>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E39"/>
                    </a:solidFill>
                  </a:tcPr>
                </a:tc>
              </a:tr>
              <a:tr h="228665">
                <a:tc>
                  <a:txBody>
                    <a:bodyPr/>
                    <a:lstStyle/>
                    <a:p>
                      <a:pPr algn="just">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Reed beds </a:t>
                      </a:r>
                      <a:r>
                        <a:rPr lang="en-GB" sz="1200" dirty="0" smtClean="0">
                          <a:solidFill>
                            <a:sysClr val="windowText" lastClr="000000"/>
                          </a:solidFill>
                          <a:effectLst/>
                          <a:latin typeface="Calibri" panose="020F0502020204030204" pitchFamily="34" charset="0"/>
                          <a:cs typeface="Calibri" panose="020F0502020204030204" pitchFamily="34" charset="0"/>
                        </a:rPr>
                        <a:t>+</a:t>
                      </a:r>
                      <a:endParaRPr lang="sl-SI" sz="1200" dirty="0" smtClean="0">
                        <a:solidFill>
                          <a:sysClr val="windowText" lastClr="000000"/>
                        </a:solidFill>
                        <a:effectLst/>
                        <a:latin typeface="Calibri" panose="020F0502020204030204" pitchFamily="34" charset="0"/>
                        <a:cs typeface="Calibri" panose="020F0502020204030204" pitchFamily="34" charset="0"/>
                      </a:endParaRPr>
                    </a:p>
                    <a:p>
                      <a:pPr algn="just">
                        <a:spcAft>
                          <a:spcPts val="0"/>
                        </a:spcAft>
                      </a:pPr>
                      <a:r>
                        <a:rPr lang="en-GB" sz="1200" dirty="0" smtClean="0">
                          <a:solidFill>
                            <a:sysClr val="windowText" lastClr="000000"/>
                          </a:solidFill>
                          <a:effectLst/>
                          <a:latin typeface="Calibri" panose="020F0502020204030204" pitchFamily="34" charset="0"/>
                          <a:cs typeface="Calibri" panose="020F0502020204030204" pitchFamily="34" charset="0"/>
                        </a:rPr>
                        <a:t>incineration</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b="1" dirty="0" smtClean="0">
                          <a:solidFill>
                            <a:schemeClr val="tx1"/>
                          </a:solidFill>
                          <a:effectLst/>
                          <a:latin typeface="Calibri" panose="020F0502020204030204" pitchFamily="34" charset="0"/>
                          <a:cs typeface="Calibri" panose="020F0502020204030204" pitchFamily="34" charset="0"/>
                        </a:rPr>
                        <a:t>0,</a:t>
                      </a:r>
                      <a:r>
                        <a:rPr lang="sl-SI" sz="1200" b="1" dirty="0" smtClean="0">
                          <a:solidFill>
                            <a:schemeClr val="tx1"/>
                          </a:solidFill>
                          <a:effectLst/>
                          <a:latin typeface="Calibri" panose="020F0502020204030204" pitchFamily="34" charset="0"/>
                          <a:cs typeface="Calibri" panose="020F0502020204030204" pitchFamily="34" charset="0"/>
                        </a:rPr>
                        <a:t>30</a:t>
                      </a:r>
                      <a:endParaRPr lang="sl-SI" sz="14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a:solidFill>
                            <a:srgbClr val="000000"/>
                          </a:solidFill>
                          <a:effectLst/>
                          <a:latin typeface="Calibri"/>
                          <a:ea typeface="Arial"/>
                          <a:cs typeface="Times New Roman"/>
                        </a:rPr>
                        <a:t>23%</a:t>
                      </a:r>
                      <a:endParaRPr lang="sl-SI" sz="1400" dirty="0">
                        <a:solidFill>
                          <a:srgbClr val="000000"/>
                        </a:solidFill>
                        <a:effectLst/>
                        <a:latin typeface="Arial"/>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2021">
                <a:tc>
                  <a:txBody>
                    <a:bodyPr/>
                    <a:lstStyle/>
                    <a:p>
                      <a:pPr algn="just">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Reed beds + </a:t>
                      </a:r>
                      <a:endParaRPr lang="sl-SI" sz="1200" dirty="0" smtClean="0">
                        <a:solidFill>
                          <a:sysClr val="windowText" lastClr="000000"/>
                        </a:solidFill>
                        <a:effectLst/>
                        <a:latin typeface="Calibri" panose="020F0502020204030204" pitchFamily="34" charset="0"/>
                        <a:cs typeface="Calibri" panose="020F0502020204030204" pitchFamily="34" charset="0"/>
                      </a:endParaRPr>
                    </a:p>
                    <a:p>
                      <a:pPr algn="just">
                        <a:spcAft>
                          <a:spcPts val="0"/>
                        </a:spcAft>
                      </a:pPr>
                      <a:r>
                        <a:rPr lang="en-GB" sz="1200" dirty="0" err="1" smtClean="0">
                          <a:solidFill>
                            <a:sysClr val="windowText" lastClr="000000"/>
                          </a:solidFill>
                          <a:effectLst/>
                          <a:latin typeface="Calibri" panose="020F0502020204030204" pitchFamily="34" charset="0"/>
                          <a:cs typeface="Calibri" panose="020F0502020204030204" pitchFamily="34" charset="0"/>
                        </a:rPr>
                        <a:t>biosolids</a:t>
                      </a:r>
                      <a:r>
                        <a:rPr lang="en-GB" sz="1200" dirty="0" smtClean="0">
                          <a:solidFill>
                            <a:sysClr val="windowText" lastClr="000000"/>
                          </a:solidFill>
                          <a:effectLst/>
                          <a:latin typeface="Calibri" panose="020F0502020204030204" pitchFamily="34" charset="0"/>
                          <a:cs typeface="Calibri" panose="020F0502020204030204" pitchFamily="34" charset="0"/>
                        </a:rPr>
                        <a:t> </a:t>
                      </a:r>
                      <a:r>
                        <a:rPr lang="en-GB" sz="1200" dirty="0">
                          <a:solidFill>
                            <a:sysClr val="windowText" lastClr="000000"/>
                          </a:solidFill>
                          <a:effectLst/>
                          <a:latin typeface="Calibri" panose="020F0502020204030204" pitchFamily="34" charset="0"/>
                          <a:cs typeface="Calibri" panose="020F0502020204030204" pitchFamily="34" charset="0"/>
                        </a:rPr>
                        <a:t>reuse</a:t>
                      </a:r>
                      <a:endParaRPr lang="sl-SI" sz="14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b="1" dirty="0" smtClean="0">
                          <a:solidFill>
                            <a:schemeClr val="tx1"/>
                          </a:solidFill>
                          <a:effectLst/>
                          <a:latin typeface="Calibri" panose="020F0502020204030204" pitchFamily="34" charset="0"/>
                          <a:cs typeface="Calibri" panose="020F0502020204030204" pitchFamily="34" charset="0"/>
                        </a:rPr>
                        <a:t>0,</a:t>
                      </a:r>
                      <a:r>
                        <a:rPr lang="sl-SI" sz="1200" b="1" dirty="0" smtClean="0">
                          <a:solidFill>
                            <a:schemeClr val="tx1"/>
                          </a:solidFill>
                          <a:effectLst/>
                          <a:latin typeface="Calibri" panose="020F0502020204030204" pitchFamily="34" charset="0"/>
                          <a:cs typeface="Calibri" panose="020F0502020204030204" pitchFamily="34" charset="0"/>
                        </a:rPr>
                        <a:t>24</a:t>
                      </a:r>
                      <a:endParaRPr lang="sl-SI" sz="14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a:solidFill>
                            <a:srgbClr val="000000"/>
                          </a:solidFill>
                          <a:effectLst/>
                          <a:latin typeface="Calibri"/>
                          <a:ea typeface="Arial"/>
                          <a:cs typeface="Times New Roman"/>
                        </a:rPr>
                        <a:t>13%</a:t>
                      </a:r>
                      <a:endParaRPr lang="sl-SI" sz="1400" dirty="0">
                        <a:solidFill>
                          <a:srgbClr val="000000"/>
                        </a:solidFill>
                        <a:effectLst/>
                        <a:latin typeface="Arial"/>
                        <a:ea typeface="Arial"/>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2" name="Rectangle 11"/>
          <p:cNvSpPr/>
          <p:nvPr/>
        </p:nvSpPr>
        <p:spPr>
          <a:xfrm>
            <a:off x="3419872" y="3496652"/>
            <a:ext cx="5724128" cy="830997"/>
          </a:xfrm>
          <a:prstGeom prst="rect">
            <a:avLst/>
          </a:prstGeom>
        </p:spPr>
        <p:txBody>
          <a:bodyPr wrap="square">
            <a:spAutoFit/>
          </a:bodyPr>
          <a:lstStyle/>
          <a:p>
            <a:pPr marL="628650" indent="-171450">
              <a:spcAft>
                <a:spcPts val="0"/>
              </a:spcAft>
              <a:buFont typeface="Wingdings" panose="05000000000000000000" pitchFamily="2" charset="2"/>
              <a:buChar char="§"/>
            </a:pPr>
            <a:r>
              <a:rPr lang="sl-SI" sz="12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Tariff</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sl-SI" sz="12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covers</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NPV </a:t>
            </a:r>
            <a:r>
              <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(380.998</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r>
              <a:rPr lang="en-GB" sz="1200" dirty="0">
                <a:solidFill>
                  <a:srgbClr val="000000"/>
                </a:solidFill>
                <a:latin typeface="Calibri" panose="020F0502020204030204" pitchFamily="34" charset="0"/>
                <a:ea typeface="Arial" panose="020B0604020202020204" pitchFamily="34" charset="0"/>
                <a:cs typeface="Calibri" panose="020F0502020204030204" pitchFamily="34" charset="0"/>
              </a:rPr>
              <a:t>€/30 years</a:t>
            </a: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endPar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457200">
              <a:spcAft>
                <a:spcPts val="0"/>
              </a:spcAft>
            </a:pPr>
            <a:r>
              <a:rPr lang="en-GB" sz="12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sl-SI" sz="1200" dirty="0" smtClean="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628650" indent="-171450">
              <a:spcAft>
                <a:spcPts val="0"/>
              </a:spcAft>
              <a:buFont typeface="Wingdings" panose="05000000000000000000" pitchFamily="2" charset="2"/>
              <a:buChar char="§"/>
            </a:pPr>
            <a:r>
              <a:rPr lang="sl-SI" sz="1200" dirty="0" err="1" smtClean="0">
                <a:latin typeface="Calibri" panose="020F0502020204030204" pitchFamily="34" charset="0"/>
                <a:cs typeface="Calibri" panose="020F0502020204030204" pitchFamily="34" charset="0"/>
              </a:rPr>
              <a:t>Tariff</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covers</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NPV</a:t>
            </a:r>
            <a:r>
              <a:rPr lang="sl-SI" sz="1200" dirty="0" smtClean="0">
                <a:latin typeface="Calibri" panose="020F0502020204030204" pitchFamily="34" charset="0"/>
                <a:cs typeface="Calibri" panose="020F0502020204030204" pitchFamily="34" charset="0"/>
              </a:rPr>
              <a:t> (307.508</a:t>
            </a: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€/30 </a:t>
            </a:r>
            <a:r>
              <a:rPr lang="en-GB" sz="1200" dirty="0" smtClean="0">
                <a:latin typeface="Calibri" panose="020F0502020204030204" pitchFamily="34" charset="0"/>
                <a:cs typeface="Calibri" panose="020F0502020204030204" pitchFamily="34" charset="0"/>
              </a:rPr>
              <a:t>year</a:t>
            </a:r>
            <a:r>
              <a:rPr lang="sl-SI" sz="1200" dirty="0" smtClean="0">
                <a:latin typeface="Calibri" panose="020F0502020204030204" pitchFamily="34" charset="0"/>
                <a:cs typeface="Calibri" panose="020F0502020204030204" pitchFamily="34" charset="0"/>
              </a:rPr>
              <a:t>)</a:t>
            </a:r>
            <a:r>
              <a:rPr lang="en-GB" sz="1200" dirty="0" smtClean="0">
                <a:latin typeface="Calibri" panose="020F0502020204030204" pitchFamily="34" charset="0"/>
                <a:cs typeface="Calibri" panose="020F0502020204030204" pitchFamily="34" charset="0"/>
              </a:rPr>
              <a:t>.</a:t>
            </a:r>
            <a:endParaRPr lang="sl-SI" sz="1200" dirty="0">
              <a:latin typeface="Calibri" panose="020F0502020204030204" pitchFamily="34" charset="0"/>
              <a:cs typeface="Calibri" panose="020F0502020204030204" pitchFamily="34" charset="0"/>
            </a:endParaRPr>
          </a:p>
          <a:p>
            <a:pPr marL="628650" indent="-171450">
              <a:spcAft>
                <a:spcPts val="0"/>
              </a:spcAft>
              <a:buFont typeface="Wingdings" panose="05000000000000000000" pitchFamily="2" charset="2"/>
              <a:buChar char="§"/>
            </a:pPr>
            <a:endParaRPr lang="sl-SI" sz="12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6" name="Rectangle 5"/>
          <p:cNvSpPr/>
          <p:nvPr/>
        </p:nvSpPr>
        <p:spPr>
          <a:xfrm>
            <a:off x="-324544" y="4393823"/>
            <a:ext cx="4300343" cy="1569660"/>
          </a:xfrm>
          <a:prstGeom prst="rect">
            <a:avLst/>
          </a:prstGeom>
        </p:spPr>
        <p:txBody>
          <a:bodyPr wrap="square">
            <a:spAutoFit/>
          </a:bodyPr>
          <a:lstStyle/>
          <a:p>
            <a:pPr marL="628650" indent="-171450" algn="just">
              <a:spcAft>
                <a:spcPts val="0"/>
              </a:spcAft>
              <a:buFont typeface="Arial" panose="020B0604020202020204" pitchFamily="34" charset="0"/>
              <a:buChar char="•"/>
            </a:pPr>
            <a:r>
              <a:rPr lang="en-GB" sz="1200" dirty="0">
                <a:solidFill>
                  <a:srgbClr val="000000"/>
                </a:solidFill>
                <a:latin typeface="Calibri" panose="020F0502020204030204" pitchFamily="34" charset="0"/>
                <a:ea typeface="Arial" panose="020B0604020202020204" pitchFamily="34" charset="0"/>
              </a:rPr>
              <a:t>The calculated average tariffs take into account future stream of costs and convert them into equivalent values today. </a:t>
            </a:r>
            <a:endParaRPr lang="sl-SI" sz="1200" dirty="0" smtClean="0">
              <a:solidFill>
                <a:srgbClr val="000000"/>
              </a:solidFill>
              <a:latin typeface="Calibri" panose="020F0502020204030204" pitchFamily="34" charset="0"/>
              <a:ea typeface="Arial" panose="020B0604020202020204" pitchFamily="34" charset="0"/>
            </a:endParaRPr>
          </a:p>
          <a:p>
            <a:pPr marL="628650" indent="-171450" algn="just">
              <a:spcAft>
                <a:spcPts val="0"/>
              </a:spcAft>
              <a:buFont typeface="Arial" panose="020B0604020202020204" pitchFamily="34" charset="0"/>
              <a:buChar char="•"/>
            </a:pPr>
            <a:r>
              <a:rPr lang="en-GB" sz="1200" dirty="0" smtClean="0">
                <a:solidFill>
                  <a:srgbClr val="000000"/>
                </a:solidFill>
                <a:latin typeface="Calibri" panose="020F0502020204030204" pitchFamily="34" charset="0"/>
                <a:ea typeface="Arial" panose="020B0604020202020204" pitchFamily="34" charset="0"/>
              </a:rPr>
              <a:t>It </a:t>
            </a:r>
            <a:r>
              <a:rPr lang="en-GB" sz="1200" dirty="0">
                <a:solidFill>
                  <a:srgbClr val="000000"/>
                </a:solidFill>
                <a:latin typeface="Calibri" panose="020F0502020204030204" pitchFamily="34" charset="0"/>
                <a:ea typeface="Arial" panose="020B0604020202020204" pitchFamily="34" charset="0"/>
              </a:rPr>
              <a:t>must be noted that the tariff needed during 1st year of operation is higher as one needed in the last year of operation due to modelled net costs for each of the future years. This is done by discounting costs using an appropriate real discount rate.</a:t>
            </a:r>
            <a:endParaRPr lang="sl-SI" sz="1200" dirty="0">
              <a:solidFill>
                <a:srgbClr val="000000"/>
              </a:solidFill>
              <a:ea typeface="Arial" panose="020B0604020202020204" pitchFamily="34" charset="0"/>
            </a:endParaRPr>
          </a:p>
        </p:txBody>
      </p:sp>
      <p:sp>
        <p:nvSpPr>
          <p:cNvPr id="17" name="Rectangle 16"/>
          <p:cNvSpPr/>
          <p:nvPr/>
        </p:nvSpPr>
        <p:spPr>
          <a:xfrm>
            <a:off x="3470008" y="1388760"/>
            <a:ext cx="4572000" cy="276999"/>
          </a:xfrm>
          <a:prstGeom prst="rect">
            <a:avLst/>
          </a:prstGeom>
        </p:spPr>
        <p:txBody>
          <a:bodyPr>
            <a:spAutoFit/>
          </a:bodyPr>
          <a:lstStyle/>
          <a:p>
            <a:pPr marL="457200" algn="just">
              <a:spcAft>
                <a:spcPts val="0"/>
              </a:spcAft>
            </a:pPr>
            <a:r>
              <a:rPr lang="sl-SI" sz="1200" b="1" dirty="0" err="1" smtClean="0">
                <a:solidFill>
                  <a:srgbClr val="935A07"/>
                </a:solidFill>
                <a:ea typeface="Arial" panose="020B0604020202020204" pitchFamily="34" charset="0"/>
              </a:rPr>
              <a:t>Investment</a:t>
            </a:r>
            <a:r>
              <a:rPr lang="sl-SI" sz="1200" b="1" dirty="0" smtClean="0">
                <a:solidFill>
                  <a:srgbClr val="935A07"/>
                </a:solidFill>
                <a:ea typeface="Arial" panose="020B0604020202020204" pitchFamily="34" charset="0"/>
              </a:rPr>
              <a:t> = GRANT </a:t>
            </a:r>
            <a:r>
              <a:rPr lang="sl-SI" sz="1000" dirty="0" smtClean="0">
                <a:solidFill>
                  <a:srgbClr val="935A07"/>
                </a:solidFill>
                <a:ea typeface="Arial" panose="020B0604020202020204" pitchFamily="34" charset="0"/>
              </a:rPr>
              <a:t>(100% </a:t>
            </a:r>
            <a:r>
              <a:rPr lang="sl-SI" sz="1000" dirty="0" err="1" smtClean="0">
                <a:solidFill>
                  <a:srgbClr val="935A07"/>
                </a:solidFill>
                <a:ea typeface="Arial" panose="020B0604020202020204" pitchFamily="34" charset="0"/>
              </a:rPr>
              <a:t>donation</a:t>
            </a:r>
            <a:r>
              <a:rPr lang="sl-SI" sz="1000" dirty="0" smtClean="0">
                <a:solidFill>
                  <a:srgbClr val="935A07"/>
                </a:solidFill>
                <a:ea typeface="Arial" panose="020B0604020202020204" pitchFamily="34" charset="0"/>
              </a:rPr>
              <a:t>)</a:t>
            </a:r>
            <a:endParaRPr lang="sl-SI" sz="1000" dirty="0">
              <a:solidFill>
                <a:srgbClr val="935A07"/>
              </a:solidFill>
              <a:ea typeface="Arial" panose="020B0604020202020204" pitchFamily="34" charset="0"/>
            </a:endParaRPr>
          </a:p>
        </p:txBody>
      </p:sp>
      <p:sp>
        <p:nvSpPr>
          <p:cNvPr id="19" name="Rectangle 18"/>
          <p:cNvSpPr/>
          <p:nvPr/>
        </p:nvSpPr>
        <p:spPr>
          <a:xfrm>
            <a:off x="3470008" y="3022691"/>
            <a:ext cx="4572000" cy="276999"/>
          </a:xfrm>
          <a:prstGeom prst="rect">
            <a:avLst/>
          </a:prstGeom>
        </p:spPr>
        <p:txBody>
          <a:bodyPr>
            <a:spAutoFit/>
          </a:bodyPr>
          <a:lstStyle/>
          <a:p>
            <a:pPr marL="457200" algn="just">
              <a:spcAft>
                <a:spcPts val="0"/>
              </a:spcAft>
            </a:pPr>
            <a:r>
              <a:rPr lang="sl-SI" sz="1200" b="1" dirty="0" err="1" smtClean="0">
                <a:solidFill>
                  <a:srgbClr val="935A07"/>
                </a:solidFill>
                <a:ea typeface="Arial" panose="020B0604020202020204" pitchFamily="34" charset="0"/>
              </a:rPr>
              <a:t>Investment</a:t>
            </a:r>
            <a:r>
              <a:rPr lang="sl-SI" sz="1200" b="1" dirty="0" smtClean="0">
                <a:solidFill>
                  <a:srgbClr val="935A07"/>
                </a:solidFill>
                <a:ea typeface="Arial" panose="020B0604020202020204" pitchFamily="34" charset="0"/>
              </a:rPr>
              <a:t> = LOAN </a:t>
            </a:r>
            <a:r>
              <a:rPr lang="sl-SI" sz="1000" dirty="0" smtClean="0">
                <a:solidFill>
                  <a:srgbClr val="935A07"/>
                </a:solidFill>
                <a:ea typeface="Arial" panose="020B0604020202020204" pitchFamily="34" charset="0"/>
              </a:rPr>
              <a:t>(30 </a:t>
            </a:r>
            <a:r>
              <a:rPr lang="sl-SI" sz="1000" dirty="0" err="1" smtClean="0">
                <a:solidFill>
                  <a:srgbClr val="935A07"/>
                </a:solidFill>
                <a:ea typeface="Arial" panose="020B0604020202020204" pitchFamily="34" charset="0"/>
              </a:rPr>
              <a:t>years</a:t>
            </a:r>
            <a:r>
              <a:rPr lang="sl-SI" sz="1000" dirty="0" smtClean="0">
                <a:solidFill>
                  <a:srgbClr val="935A07"/>
                </a:solidFill>
                <a:ea typeface="Arial" panose="020B0604020202020204" pitchFamily="34" charset="0"/>
              </a:rPr>
              <a:t>; </a:t>
            </a:r>
            <a:r>
              <a:rPr lang="sl-SI" sz="1000" dirty="0" err="1" smtClean="0">
                <a:solidFill>
                  <a:srgbClr val="935A07"/>
                </a:solidFill>
                <a:ea typeface="Arial" panose="020B0604020202020204" pitchFamily="34" charset="0"/>
              </a:rPr>
              <a:t>fixed</a:t>
            </a:r>
            <a:r>
              <a:rPr lang="sl-SI" sz="1000" dirty="0" smtClean="0">
                <a:solidFill>
                  <a:srgbClr val="935A07"/>
                </a:solidFill>
                <a:ea typeface="Arial" panose="020B0604020202020204" pitchFamily="34" charset="0"/>
              </a:rPr>
              <a:t> </a:t>
            </a:r>
            <a:r>
              <a:rPr lang="sl-SI" sz="1000" dirty="0" err="1" smtClean="0">
                <a:solidFill>
                  <a:srgbClr val="935A07"/>
                </a:solidFill>
                <a:ea typeface="Arial" panose="020B0604020202020204" pitchFamily="34" charset="0"/>
              </a:rPr>
              <a:t>intrest</a:t>
            </a:r>
            <a:r>
              <a:rPr lang="sl-SI" sz="1000" dirty="0" smtClean="0">
                <a:solidFill>
                  <a:srgbClr val="935A07"/>
                </a:solidFill>
                <a:ea typeface="Arial" panose="020B0604020202020204" pitchFamily="34" charset="0"/>
              </a:rPr>
              <a:t> </a:t>
            </a:r>
            <a:r>
              <a:rPr lang="sl-SI" sz="1000" dirty="0" err="1" smtClean="0">
                <a:solidFill>
                  <a:srgbClr val="935A07"/>
                </a:solidFill>
                <a:ea typeface="Arial" panose="020B0604020202020204" pitchFamily="34" charset="0"/>
              </a:rPr>
              <a:t>rate</a:t>
            </a:r>
            <a:r>
              <a:rPr lang="sl-SI" sz="1000" dirty="0" smtClean="0">
                <a:solidFill>
                  <a:srgbClr val="935A07"/>
                </a:solidFill>
                <a:ea typeface="Arial" panose="020B0604020202020204" pitchFamily="34" charset="0"/>
              </a:rPr>
              <a:t> 0,7%)</a:t>
            </a:r>
            <a:endParaRPr lang="sl-SI" sz="1000" dirty="0">
              <a:solidFill>
                <a:srgbClr val="935A07"/>
              </a:solidFill>
              <a:ea typeface="Arial" panose="020B0604020202020204" pitchFamily="34" charset="0"/>
            </a:endParaRPr>
          </a:p>
        </p:txBody>
      </p:sp>
      <p:pic>
        <p:nvPicPr>
          <p:cNvPr id="20" name="Picture 19"/>
          <p:cNvPicPr/>
          <p:nvPr/>
        </p:nvPicPr>
        <p:blipFill>
          <a:blip r:embed="rId3">
            <a:extLst>
              <a:ext uri="{28A0092B-C50C-407E-A947-70E740481C1C}">
                <a14:useLocalDpi xmlns:a14="http://schemas.microsoft.com/office/drawing/2010/main" val="0"/>
              </a:ext>
            </a:extLst>
          </a:blip>
          <a:srcRect/>
          <a:stretch>
            <a:fillRect/>
          </a:stretch>
        </p:blipFill>
        <p:spPr bwMode="auto">
          <a:xfrm>
            <a:off x="4680253" y="4320662"/>
            <a:ext cx="3528392" cy="2011605"/>
          </a:xfrm>
          <a:prstGeom prst="rect">
            <a:avLst/>
          </a:prstGeom>
          <a:noFill/>
          <a:ln>
            <a:noFill/>
          </a:ln>
        </p:spPr>
      </p:pic>
      <p:sp>
        <p:nvSpPr>
          <p:cNvPr id="7" name="Oval 6"/>
          <p:cNvSpPr/>
          <p:nvPr/>
        </p:nvSpPr>
        <p:spPr>
          <a:xfrm>
            <a:off x="6028267" y="5076878"/>
            <a:ext cx="127910" cy="8724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60032" y="6215983"/>
            <a:ext cx="3086551" cy="307777"/>
          </a:xfrm>
          <a:prstGeom prst="rect">
            <a:avLst/>
          </a:prstGeom>
        </p:spPr>
        <p:txBody>
          <a:bodyPr wrap="none">
            <a:spAutoFit/>
          </a:bodyPr>
          <a:lstStyle/>
          <a:p>
            <a:r>
              <a:rPr lang="en-GB" sz="1400" dirty="0">
                <a:latin typeface="Calibri" panose="020F0502020204030204" pitchFamily="34" charset="0"/>
                <a:ea typeface="Arial" panose="020B0604020202020204" pitchFamily="34" charset="0"/>
              </a:rPr>
              <a:t>Cost of water in Montenegro in EUR/m</a:t>
            </a:r>
            <a:r>
              <a:rPr lang="en-GB" sz="1400" baseline="30000" dirty="0">
                <a:latin typeface="Calibri" panose="020F0502020204030204" pitchFamily="34" charset="0"/>
                <a:ea typeface="Arial" panose="020B0604020202020204" pitchFamily="34" charset="0"/>
              </a:rPr>
              <a:t>3 </a:t>
            </a:r>
            <a:endParaRPr lang="en-US" sz="1400" dirty="0"/>
          </a:p>
        </p:txBody>
      </p:sp>
      <p:sp>
        <p:nvSpPr>
          <p:cNvPr id="21" name="Rectangle 20"/>
          <p:cNvSpPr/>
          <p:nvPr/>
        </p:nvSpPr>
        <p:spPr>
          <a:xfrm>
            <a:off x="5328597" y="6478856"/>
            <a:ext cx="1726756" cy="215444"/>
          </a:xfrm>
          <a:prstGeom prst="rect">
            <a:avLst/>
          </a:prstGeom>
        </p:spPr>
        <p:txBody>
          <a:bodyPr wrap="none">
            <a:spAutoFit/>
          </a:bodyPr>
          <a:lstStyle/>
          <a:p>
            <a:pPr algn="r"/>
            <a:r>
              <a:rPr lang="sl-SI" sz="800" dirty="0"/>
              <a:t>(</a:t>
            </a:r>
            <a:r>
              <a:rPr lang="sl-SI" sz="800" dirty="0" err="1" smtClean="0"/>
              <a:t>Source</a:t>
            </a:r>
            <a:r>
              <a:rPr lang="sl-SI" sz="800" dirty="0"/>
              <a:t>: Udruzenjevodovoda.me)</a:t>
            </a:r>
          </a:p>
        </p:txBody>
      </p:sp>
    </p:spTree>
    <p:extLst>
      <p:ext uri="{BB962C8B-B14F-4D97-AF65-F5344CB8AC3E}">
        <p14:creationId xmlns:p14="http://schemas.microsoft.com/office/powerpoint/2010/main" val="15797449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426664"/>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Net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present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value</a:t>
            </a:r>
            <a:r>
              <a:rPr lang="sl-SI" sz="2500" b="1" kern="0" dirty="0" smtClean="0">
                <a:solidFill>
                  <a:srgbClr val="889A00"/>
                </a:solidFill>
                <a:latin typeface="Calibri" panose="020F0502020204030204" pitchFamily="34" charset="0"/>
                <a:cs typeface="Calibri" panose="020F0502020204030204" pitchFamily="34" charset="0"/>
              </a:rPr>
              <a:t> (NPV)</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6" y="751565"/>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Tabela 1"/>
          <p:cNvGraphicFramePr>
            <a:graphicFrameLocks noGrp="1"/>
          </p:cNvGraphicFramePr>
          <p:nvPr>
            <p:extLst/>
          </p:nvPr>
        </p:nvGraphicFramePr>
        <p:xfrm>
          <a:off x="266322" y="1068573"/>
          <a:ext cx="8698166" cy="720752"/>
        </p:xfrm>
        <a:graphic>
          <a:graphicData uri="http://schemas.openxmlformats.org/drawingml/2006/table">
            <a:tbl>
              <a:tblPr firstRow="1" firstCol="1" bandRow="1">
                <a:tableStyleId>{5C22544A-7EE6-4342-B048-85BDC9FD1C3A}</a:tableStyleId>
              </a:tblPr>
              <a:tblGrid>
                <a:gridCol w="3360970"/>
                <a:gridCol w="1334299"/>
                <a:gridCol w="1334299"/>
                <a:gridCol w="1334299"/>
                <a:gridCol w="1334299"/>
              </a:tblGrid>
              <a:tr h="344203">
                <a:tc>
                  <a:txBody>
                    <a:bodyPr/>
                    <a:lstStyle/>
                    <a:p>
                      <a:pPr>
                        <a:spcAft>
                          <a:spcPts val="0"/>
                        </a:spcAft>
                      </a:pPr>
                      <a:r>
                        <a:rPr lang="en-GB" sz="1200" dirty="0">
                          <a:solidFill>
                            <a:schemeClr val="tx1"/>
                          </a:solidFill>
                          <a:effectLst/>
                          <a:latin typeface="Calibri" panose="020F0502020204030204" pitchFamily="34" charset="0"/>
                          <a:cs typeface="Calibri" panose="020F0502020204030204" pitchFamily="34" charset="0"/>
                        </a:rPr>
                        <a:t>Sludge treatment + disposal</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NPV </a:t>
                      </a:r>
                      <a:r>
                        <a:rPr lang="en-GB" sz="1200" dirty="0" smtClean="0">
                          <a:solidFill>
                            <a:schemeClr val="tx1"/>
                          </a:solidFill>
                          <a:effectLst/>
                          <a:latin typeface="Calibri" panose="020F0502020204030204" pitchFamily="34" charset="0"/>
                          <a:cs typeface="Calibri" panose="020F0502020204030204" pitchFamily="34" charset="0"/>
                        </a:rPr>
                        <a:t>O&amp;M</a:t>
                      </a:r>
                      <a:r>
                        <a:rPr lang="en-GB" sz="1200" dirty="0">
                          <a:solidFill>
                            <a:schemeClr val="tx1"/>
                          </a:solidFill>
                          <a:effectLst/>
                          <a:latin typeface="Calibri" panose="020F0502020204030204" pitchFamily="34" charset="0"/>
                          <a:cs typeface="Calibri" panose="020F0502020204030204" pitchFamily="34" charset="0"/>
                        </a:rPr>
                        <a:t> </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NPV Investment</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en-GB" sz="1200" dirty="0">
                          <a:solidFill>
                            <a:schemeClr val="tx1"/>
                          </a:solidFill>
                          <a:effectLst/>
                          <a:latin typeface="Calibri" panose="020F0502020204030204" pitchFamily="34" charset="0"/>
                          <a:cs typeface="Calibri" panose="020F0502020204030204" pitchFamily="34" charset="0"/>
                        </a:rPr>
                        <a:t>NPV </a:t>
                      </a:r>
                      <a:r>
                        <a:rPr lang="en-GB" sz="1200" dirty="0" smtClean="0">
                          <a:solidFill>
                            <a:schemeClr val="tx1"/>
                          </a:solidFill>
                          <a:effectLst/>
                          <a:latin typeface="Calibri" panose="020F0502020204030204" pitchFamily="34" charset="0"/>
                          <a:cs typeface="Calibri" panose="020F0502020204030204" pitchFamily="34" charset="0"/>
                        </a:rPr>
                        <a:t>Total</a:t>
                      </a:r>
                      <a:endParaRPr lang="sl-SI" sz="1200" dirty="0">
                        <a:solidFill>
                          <a:schemeClr val="tx1"/>
                        </a:solidFill>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en-GB" sz="1200" dirty="0" smtClean="0">
                          <a:solidFill>
                            <a:schemeClr val="tx1"/>
                          </a:solidFill>
                          <a:effectLst/>
                          <a:latin typeface="Calibri" panose="020F0502020204030204" pitchFamily="34" charset="0"/>
                          <a:cs typeface="Calibri" panose="020F0502020204030204" pitchFamily="34" charset="0"/>
                        </a:rPr>
                        <a:t>Ranking</a:t>
                      </a:r>
                      <a:r>
                        <a:rPr lang="en-GB" sz="1200" dirty="0">
                          <a:solidFill>
                            <a:schemeClr val="tx1"/>
                          </a:solidFill>
                          <a:effectLst/>
                          <a:latin typeface="Calibri" panose="020F0502020204030204" pitchFamily="34" charset="0"/>
                          <a:cs typeface="Calibri" panose="020F0502020204030204" pitchFamily="34" charset="0"/>
                        </a:rPr>
                        <a:t> </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r>
              <a:tr h="163402">
                <a:tc>
                  <a:txBody>
                    <a:bodyPr/>
                    <a:lstStyle/>
                    <a:p>
                      <a:pPr>
                        <a:spcAft>
                          <a:spcPts val="0"/>
                        </a:spcAft>
                      </a:pPr>
                      <a:r>
                        <a:rPr lang="en-GB" sz="1200" dirty="0">
                          <a:solidFill>
                            <a:schemeClr val="tx1"/>
                          </a:solidFill>
                          <a:effectLst/>
                          <a:latin typeface="Calibri" panose="020F0502020204030204" pitchFamily="34" charset="0"/>
                          <a:cs typeface="Calibri" panose="020F0502020204030204" pitchFamily="34" charset="0"/>
                        </a:rPr>
                        <a:t>Reed beds + incineration</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a:solidFill>
                            <a:schemeClr val="tx1"/>
                          </a:solidFill>
                          <a:effectLst/>
                          <a:latin typeface="Calibri" panose="020F0502020204030204" pitchFamily="34" charset="0"/>
                          <a:cs typeface="Calibri" panose="020F0502020204030204" pitchFamily="34" charset="0"/>
                        </a:rPr>
                        <a:t>-166.931</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dirty="0">
                          <a:solidFill>
                            <a:schemeClr val="tx1"/>
                          </a:solidFill>
                          <a:effectLst/>
                          <a:latin typeface="Calibri" panose="020F0502020204030204" pitchFamily="34" charset="0"/>
                          <a:cs typeface="Calibri" panose="020F0502020204030204" pitchFamily="34" charset="0"/>
                        </a:rPr>
                        <a:t>-193.000</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dirty="0">
                          <a:solidFill>
                            <a:schemeClr val="tx1"/>
                          </a:solidFill>
                          <a:effectLst/>
                          <a:latin typeface="Calibri" panose="020F0502020204030204" pitchFamily="34" charset="0"/>
                          <a:cs typeface="Calibri" panose="020F0502020204030204" pitchFamily="34" charset="0"/>
                        </a:rPr>
                        <a:t>-359.931</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b="1" dirty="0">
                          <a:solidFill>
                            <a:schemeClr val="tx1"/>
                          </a:solidFill>
                          <a:effectLst/>
                          <a:latin typeface="Calibri" panose="020F0502020204030204" pitchFamily="34" charset="0"/>
                          <a:cs typeface="Calibri" panose="020F0502020204030204" pitchFamily="34" charset="0"/>
                        </a:rPr>
                        <a:t>2</a:t>
                      </a:r>
                      <a:endParaRPr lang="sl-SI" sz="12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3669">
                <a:tc>
                  <a:txBody>
                    <a:bodyPr/>
                    <a:lstStyle/>
                    <a:p>
                      <a:pPr>
                        <a:spcAft>
                          <a:spcPts val="0"/>
                        </a:spcAft>
                      </a:pPr>
                      <a:r>
                        <a:rPr lang="en-GB" sz="1200" dirty="0">
                          <a:solidFill>
                            <a:schemeClr val="tx1"/>
                          </a:solidFill>
                          <a:effectLst/>
                          <a:latin typeface="Calibri" panose="020F0502020204030204" pitchFamily="34" charset="0"/>
                          <a:cs typeface="Calibri" panose="020F0502020204030204" pitchFamily="34" charset="0"/>
                        </a:rPr>
                        <a:t>Reed beds + </a:t>
                      </a:r>
                      <a:r>
                        <a:rPr lang="en-GB" sz="1200" dirty="0" err="1">
                          <a:solidFill>
                            <a:schemeClr val="tx1"/>
                          </a:solidFill>
                          <a:effectLst/>
                          <a:latin typeface="Calibri" panose="020F0502020204030204" pitchFamily="34" charset="0"/>
                          <a:cs typeface="Calibri" panose="020F0502020204030204" pitchFamily="34" charset="0"/>
                        </a:rPr>
                        <a:t>biosolids</a:t>
                      </a:r>
                      <a:r>
                        <a:rPr lang="en-GB" sz="1200" dirty="0">
                          <a:solidFill>
                            <a:schemeClr val="tx1"/>
                          </a:solidFill>
                          <a:effectLst/>
                          <a:latin typeface="Calibri" panose="020F0502020204030204" pitchFamily="34" charset="0"/>
                          <a:cs typeface="Calibri" panose="020F0502020204030204" pitchFamily="34" charset="0"/>
                        </a:rPr>
                        <a:t> reuse</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a:solidFill>
                            <a:schemeClr val="tx1"/>
                          </a:solidFill>
                          <a:effectLst/>
                          <a:latin typeface="Calibri" panose="020F0502020204030204" pitchFamily="34" charset="0"/>
                          <a:cs typeface="Calibri" panose="020F0502020204030204" pitchFamily="34" charset="0"/>
                        </a:rPr>
                        <a:t>-93.440</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a:solidFill>
                            <a:schemeClr val="tx1"/>
                          </a:solidFill>
                          <a:effectLst/>
                          <a:latin typeface="Calibri" panose="020F0502020204030204" pitchFamily="34" charset="0"/>
                          <a:cs typeface="Calibri" panose="020F0502020204030204" pitchFamily="34" charset="0"/>
                        </a:rPr>
                        <a:t>-193.000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a:solidFill>
                            <a:schemeClr val="tx1"/>
                          </a:solidFill>
                          <a:effectLst/>
                          <a:latin typeface="Calibri" panose="020F0502020204030204" pitchFamily="34" charset="0"/>
                          <a:cs typeface="Calibri" panose="020F0502020204030204" pitchFamily="34" charset="0"/>
                        </a:rPr>
                        <a:t>-286.440</a:t>
                      </a:r>
                      <a:endParaRPr lang="sl-SI" sz="120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1200" b="1" dirty="0">
                          <a:solidFill>
                            <a:schemeClr val="tx1"/>
                          </a:solidFill>
                          <a:effectLst/>
                          <a:latin typeface="Calibri" panose="020F0502020204030204" pitchFamily="34" charset="0"/>
                          <a:cs typeface="Calibri" panose="020F0502020204030204" pitchFamily="34" charset="0"/>
                        </a:rPr>
                        <a:t>1</a:t>
                      </a:r>
                      <a:endParaRPr lang="sl-SI" sz="1200" b="1"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PoljeZBesedilom 2"/>
          <p:cNvSpPr txBox="1"/>
          <p:nvPr/>
        </p:nvSpPr>
        <p:spPr>
          <a:xfrm>
            <a:off x="200365" y="807553"/>
            <a:ext cx="3096344" cy="276999"/>
          </a:xfrm>
          <a:prstGeom prst="rect">
            <a:avLst/>
          </a:prstGeom>
          <a:noFill/>
        </p:spPr>
        <p:txBody>
          <a:bodyPr wrap="square" rtlCol="0">
            <a:spAutoFit/>
          </a:bodyPr>
          <a:lstStyle/>
          <a:p>
            <a:r>
              <a:rPr lang="en-GB" sz="1200" dirty="0" smtClean="0">
                <a:latin typeface="Calibri" panose="020F0502020204030204" pitchFamily="34" charset="0"/>
                <a:cs typeface="Calibri" panose="020F0502020204030204" pitchFamily="34" charset="0"/>
              </a:rPr>
              <a:t>Net </a:t>
            </a:r>
            <a:r>
              <a:rPr lang="en-GB" sz="1200" dirty="0">
                <a:latin typeface="Calibri" panose="020F0502020204030204" pitchFamily="34" charset="0"/>
                <a:cs typeface="Calibri" panose="020F0502020204030204" pitchFamily="34" charset="0"/>
              </a:rPr>
              <a:t>present value of sludge treatment in </a:t>
            </a:r>
            <a:r>
              <a:rPr lang="en-GB" sz="1200" dirty="0" smtClean="0">
                <a:latin typeface="Calibri" panose="020F0502020204030204" pitchFamily="34" charset="0"/>
                <a:cs typeface="Calibri" panose="020F0502020204030204" pitchFamily="34" charset="0"/>
              </a:rPr>
              <a:t>EUR</a:t>
            </a:r>
            <a:endParaRPr lang="sl-SI" sz="1200" i="1" dirty="0">
              <a:latin typeface="Calibri" panose="020F0502020204030204" pitchFamily="34" charset="0"/>
              <a:cs typeface="Calibri" panose="020F0502020204030204" pitchFamily="34" charset="0"/>
            </a:endParaRPr>
          </a:p>
        </p:txBody>
      </p:sp>
      <p:sp>
        <p:nvSpPr>
          <p:cNvPr id="4" name="Pravokotnik 3"/>
          <p:cNvSpPr/>
          <p:nvPr/>
        </p:nvSpPr>
        <p:spPr>
          <a:xfrm>
            <a:off x="219467" y="1962045"/>
            <a:ext cx="3704462" cy="1169551"/>
          </a:xfrm>
          <a:prstGeom prst="rect">
            <a:avLst/>
          </a:prstGeom>
        </p:spPr>
        <p:txBody>
          <a:bodyPr wrap="square">
            <a:spAutoFit/>
          </a:bodyPr>
          <a:lstStyle/>
          <a:p>
            <a:r>
              <a:rPr lang="en-GB" sz="1400" dirty="0" smtClean="0">
                <a:latin typeface="Calibri" panose="020F0502020204030204" pitchFamily="34" charset="0"/>
                <a:cs typeface="Calibri" panose="020F0502020204030204" pitchFamily="34" charset="0"/>
              </a:rPr>
              <a:t>NPV </a:t>
            </a:r>
            <a:r>
              <a:rPr lang="en-GB" sz="1400" dirty="0">
                <a:latin typeface="Calibri" panose="020F0502020204030204" pitchFamily="34" charset="0"/>
                <a:cs typeface="Calibri" panose="020F0502020204030204" pitchFamily="34" charset="0"/>
              </a:rPr>
              <a:t>takes into </a:t>
            </a:r>
            <a:r>
              <a:rPr lang="en-GB" sz="1400" dirty="0" smtClean="0">
                <a:latin typeface="Calibri" panose="020F0502020204030204" pitchFamily="34" charset="0"/>
                <a:cs typeface="Calibri" panose="020F0502020204030204" pitchFamily="34" charset="0"/>
              </a:rPr>
              <a:t>account:</a:t>
            </a:r>
            <a:endParaRPr lang="sl-SI"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The </a:t>
            </a:r>
            <a:r>
              <a:rPr lang="en-GB" sz="1400" dirty="0">
                <a:latin typeface="Calibri" panose="020F0502020204030204" pitchFamily="34" charset="0"/>
                <a:cs typeface="Calibri" panose="020F0502020204030204" pitchFamily="34" charset="0"/>
              </a:rPr>
              <a:t>average economic </a:t>
            </a:r>
            <a:r>
              <a:rPr lang="en-GB" sz="1400" dirty="0" smtClean="0">
                <a:latin typeface="Calibri" panose="020F0502020204030204" pitchFamily="34" charset="0"/>
                <a:cs typeface="Calibri" panose="020F0502020204030204" pitchFamily="34" charset="0"/>
              </a:rPr>
              <a:t>life</a:t>
            </a:r>
            <a:r>
              <a:rPr lang="sl-SI" sz="1400" dirty="0" smtClean="0">
                <a:latin typeface="Calibri" panose="020F0502020204030204" pitchFamily="34" charset="0"/>
                <a:cs typeface="Calibri" panose="020F0502020204030204" pitchFamily="34" charset="0"/>
              </a:rPr>
              <a:t> is </a:t>
            </a:r>
            <a:r>
              <a:rPr lang="en-GB" sz="1400" dirty="0" smtClean="0">
                <a:latin typeface="Calibri" panose="020F0502020204030204" pitchFamily="34" charset="0"/>
                <a:cs typeface="Calibri" panose="020F0502020204030204" pitchFamily="34" charset="0"/>
              </a:rPr>
              <a:t>30 years;</a:t>
            </a:r>
            <a:endParaRPr lang="sl-SI"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Initial </a:t>
            </a:r>
            <a:r>
              <a:rPr lang="en-GB" sz="1400" dirty="0">
                <a:latin typeface="Calibri" panose="020F0502020204030204" pitchFamily="34" charset="0"/>
                <a:cs typeface="Calibri" panose="020F0502020204030204" pitchFamily="34" charset="0"/>
              </a:rPr>
              <a:t>investment </a:t>
            </a:r>
            <a:r>
              <a:rPr lang="en-GB" sz="1400" dirty="0" smtClean="0">
                <a:latin typeface="Calibri" panose="020F0502020204030204" pitchFamily="34" charset="0"/>
                <a:cs typeface="Calibri" panose="020F0502020204030204" pitchFamily="34" charset="0"/>
              </a:rPr>
              <a:t>costs;</a:t>
            </a:r>
            <a:endParaRPr lang="sl-SI"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Operational </a:t>
            </a:r>
            <a:r>
              <a:rPr lang="en-GB" sz="1400" dirty="0">
                <a:latin typeface="Calibri" panose="020F0502020204030204" pitchFamily="34" charset="0"/>
                <a:cs typeface="Calibri" panose="020F0502020204030204" pitchFamily="34" charset="0"/>
              </a:rPr>
              <a:t>and maintenance </a:t>
            </a:r>
            <a:r>
              <a:rPr lang="en-GB" sz="1400" dirty="0" smtClean="0">
                <a:latin typeface="Calibri" panose="020F0502020204030204" pitchFamily="34" charset="0"/>
                <a:cs typeface="Calibri" panose="020F0502020204030204" pitchFamily="34" charset="0"/>
              </a:rPr>
              <a:t>costs;</a:t>
            </a:r>
            <a:endParaRPr lang="sl-SI" sz="14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The </a:t>
            </a:r>
            <a:r>
              <a:rPr lang="en-GB" sz="1400" dirty="0">
                <a:latin typeface="Calibri" panose="020F0502020204030204" pitchFamily="34" charset="0"/>
                <a:cs typeface="Calibri" panose="020F0502020204030204" pitchFamily="34" charset="0"/>
              </a:rPr>
              <a:t>real discount rate applied is 4%.</a:t>
            </a:r>
            <a:endParaRPr lang="sl-SI" sz="1400" dirty="0">
              <a:latin typeface="Calibri" panose="020F0502020204030204" pitchFamily="34" charset="0"/>
              <a:cs typeface="Calibri" panose="020F0502020204030204" pitchFamily="34" charset="0"/>
            </a:endParaRPr>
          </a:p>
        </p:txBody>
      </p:sp>
      <p:sp>
        <p:nvSpPr>
          <p:cNvPr id="7" name="PoljeZBesedilom 6"/>
          <p:cNvSpPr txBox="1"/>
          <p:nvPr/>
        </p:nvSpPr>
        <p:spPr>
          <a:xfrm>
            <a:off x="5777970" y="2366203"/>
            <a:ext cx="2850901" cy="646331"/>
          </a:xfrm>
          <a:prstGeom prst="rect">
            <a:avLst/>
          </a:prstGeom>
          <a:noFill/>
        </p:spPr>
        <p:txBody>
          <a:bodyPr wrap="square" rtlCol="0">
            <a:spAutoFit/>
          </a:bodyPr>
          <a:lstStyle/>
          <a:p>
            <a:pPr lvl="0"/>
            <a:r>
              <a:rPr lang="en-GB" sz="1200" dirty="0">
                <a:latin typeface="Calibri" panose="020F0502020204030204" pitchFamily="34" charset="0"/>
                <a:cs typeface="Calibri" panose="020F0502020204030204" pitchFamily="34" charset="0"/>
              </a:rPr>
              <a:t>Ranking options </a:t>
            </a:r>
            <a:r>
              <a:rPr lang="en-GB" sz="1200" dirty="0" smtClean="0">
                <a:latin typeface="Calibri" panose="020F0502020204030204" pitchFamily="34" charset="0"/>
                <a:cs typeface="Calibri" panose="020F0502020204030204" pitchFamily="34" charset="0"/>
              </a:rPr>
              <a:t>by </a:t>
            </a:r>
            <a:r>
              <a:rPr lang="en-GB" sz="1200" dirty="0">
                <a:latin typeface="Calibri" panose="020F0502020204030204" pitchFamily="34" charset="0"/>
                <a:cs typeface="Calibri" panose="020F0502020204030204" pitchFamily="34" charset="0"/>
              </a:rPr>
              <a:t>NPV showed that </a:t>
            </a:r>
            <a:r>
              <a:rPr lang="en-GB" sz="1200" dirty="0" err="1">
                <a:latin typeface="Calibri" panose="020F0502020204030204" pitchFamily="34" charset="0"/>
                <a:cs typeface="Calibri" panose="020F0502020204030204" pitchFamily="34" charset="0"/>
              </a:rPr>
              <a:t>biosolids</a:t>
            </a:r>
            <a:r>
              <a:rPr lang="en-GB" sz="1200" dirty="0">
                <a:latin typeface="Calibri" panose="020F0502020204030204" pitchFamily="34" charset="0"/>
                <a:cs typeface="Calibri" panose="020F0502020204030204" pitchFamily="34" charset="0"/>
              </a:rPr>
              <a:t> reuse is considered a more financially acceptable </a:t>
            </a:r>
            <a:r>
              <a:rPr lang="en-GB" sz="1200" dirty="0" smtClean="0">
                <a:latin typeface="Calibri" panose="020F0502020204030204" pitchFamily="34" charset="0"/>
                <a:cs typeface="Calibri" panose="020F0502020204030204" pitchFamily="34" charset="0"/>
              </a:rPr>
              <a:t>option</a:t>
            </a:r>
            <a:r>
              <a:rPr lang="sl-SI" sz="1200" dirty="0">
                <a:latin typeface="Calibri" panose="020F0502020204030204" pitchFamily="34" charset="0"/>
                <a:cs typeface="Calibri" panose="020F0502020204030204" pitchFamily="34" charset="0"/>
              </a:rPr>
              <a:t>.</a:t>
            </a:r>
          </a:p>
        </p:txBody>
      </p:sp>
      <p:sp>
        <p:nvSpPr>
          <p:cNvPr id="11" name="Desna puščica 10"/>
          <p:cNvSpPr/>
          <p:nvPr/>
        </p:nvSpPr>
        <p:spPr>
          <a:xfrm rot="5400000">
            <a:off x="6755370" y="1910265"/>
            <a:ext cx="482384" cy="413716"/>
          </a:xfrm>
          <a:prstGeom prst="rightArrow">
            <a:avLst/>
          </a:prstGeom>
          <a:solidFill>
            <a:srgbClr val="A6CE39"/>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Rectangle 12"/>
          <p:cNvSpPr/>
          <p:nvPr/>
        </p:nvSpPr>
        <p:spPr>
          <a:xfrm>
            <a:off x="268113" y="332310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Avoided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costs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with</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biosolids</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use</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2" name="Straight Connector 10"/>
          <p:cNvCxnSpPr/>
          <p:nvPr/>
        </p:nvCxnSpPr>
        <p:spPr>
          <a:xfrm>
            <a:off x="172630" y="3631362"/>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5" name="Pravokotnik 3"/>
          <p:cNvSpPr/>
          <p:nvPr/>
        </p:nvSpPr>
        <p:spPr>
          <a:xfrm>
            <a:off x="173643" y="3682631"/>
            <a:ext cx="6587644" cy="738664"/>
          </a:xfrm>
          <a:prstGeom prst="rect">
            <a:avLst/>
          </a:prstGeom>
        </p:spPr>
        <p:txBody>
          <a:bodyPr wrap="square">
            <a:spAutoFit/>
          </a:bodyPr>
          <a:lstStyle/>
          <a:p>
            <a:pPr marL="285750" indent="-285750">
              <a:buFont typeface="Arial" panose="020B0604020202020204" pitchFamily="34" charset="0"/>
              <a:buChar char="•"/>
            </a:pPr>
            <a:r>
              <a:rPr lang="sl-SI" sz="1400" dirty="0" err="1">
                <a:latin typeface="Calibri" panose="020F0502020204030204" pitchFamily="34" charset="0"/>
                <a:cs typeface="Calibri" panose="020F0502020204030204" pitchFamily="34" charset="0"/>
              </a:rPr>
              <a:t>Avoided</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costs</a:t>
            </a:r>
            <a:r>
              <a:rPr lang="sl-SI" sz="1400" dirty="0">
                <a:latin typeface="Calibri" panose="020F0502020204030204" pitchFamily="34" charset="0"/>
                <a:cs typeface="Calibri" panose="020F0502020204030204" pitchFamily="34" charset="0"/>
              </a:rPr>
              <a:t> </a:t>
            </a:r>
            <a:r>
              <a:rPr lang="en-GB" sz="1400" dirty="0" err="1">
                <a:latin typeface="Calibri" panose="020F0502020204030204" pitchFamily="34" charset="0"/>
                <a:cs typeface="Calibri" panose="020F0502020204030204" pitchFamily="34" charset="0"/>
              </a:rPr>
              <a:t>deriv</a:t>
            </a:r>
            <a:r>
              <a:rPr lang="sl-SI" sz="1400" dirty="0" err="1">
                <a:latin typeface="Calibri" panose="020F0502020204030204" pitchFamily="34" charset="0"/>
                <a:cs typeface="Calibri" panose="020F0502020204030204" pitchFamily="34" charset="0"/>
              </a:rPr>
              <a:t>ing</a:t>
            </a:r>
            <a:r>
              <a:rPr lang="en-GB" sz="1400" dirty="0">
                <a:latin typeface="Calibri" panose="020F0502020204030204" pitchFamily="34" charset="0"/>
                <a:cs typeface="Calibri" panose="020F0502020204030204" pitchFamily="34" charset="0"/>
              </a:rPr>
              <a:t> from changed sludge disposal (incineration or </a:t>
            </a:r>
            <a:r>
              <a:rPr lang="en-GB" sz="1400" dirty="0" err="1">
                <a:latin typeface="Calibri" panose="020F0502020204030204" pitchFamily="34" charset="0"/>
                <a:cs typeface="Calibri" panose="020F0502020204030204" pitchFamily="34" charset="0"/>
              </a:rPr>
              <a:t>biosolids</a:t>
            </a:r>
            <a:r>
              <a:rPr lang="en-GB" sz="1400" dirty="0">
                <a:latin typeface="Calibri" panose="020F0502020204030204" pitchFamily="34" charset="0"/>
                <a:cs typeface="Calibri" panose="020F0502020204030204" pitchFamily="34" charset="0"/>
              </a:rPr>
              <a:t> use)</a:t>
            </a:r>
            <a:endParaRPr lang="sl-SI"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b="1" dirty="0">
                <a:latin typeface="Calibri" panose="020F0502020204030204" pitchFamily="34" charset="0"/>
                <a:cs typeface="Calibri" panose="020F0502020204030204" pitchFamily="34" charset="0"/>
              </a:rPr>
              <a:t>Municipality of </a:t>
            </a:r>
            <a:r>
              <a:rPr lang="en-GB" sz="1400" b="1" dirty="0" err="1">
                <a:latin typeface="Calibri" panose="020F0502020204030204" pitchFamily="34" charset="0"/>
                <a:cs typeface="Calibri" panose="020F0502020204030204" pitchFamily="34" charset="0"/>
              </a:rPr>
              <a:t>Mojkovac</a:t>
            </a:r>
            <a:r>
              <a:rPr lang="en-GB" sz="1400" b="1" dirty="0">
                <a:latin typeface="Calibri" panose="020F0502020204030204" pitchFamily="34" charset="0"/>
                <a:cs typeface="Calibri" panose="020F0502020204030204" pitchFamily="34" charset="0"/>
              </a:rPr>
              <a:t> could save up 93.440 EUR</a:t>
            </a:r>
            <a:r>
              <a:rPr lang="sl-SI" sz="1400" b="1" dirty="0">
                <a:latin typeface="Calibri" panose="020F0502020204030204" pitchFamily="34" charset="0"/>
                <a:cs typeface="Calibri" panose="020F0502020204030204" pitchFamily="34" charset="0"/>
              </a:rPr>
              <a:t> </a:t>
            </a:r>
            <a:r>
              <a:rPr lang="sl-SI" sz="1400" b="1" dirty="0" err="1">
                <a:latin typeface="Calibri" panose="020F0502020204030204" pitchFamily="34" charset="0"/>
                <a:cs typeface="Calibri" panose="020F0502020204030204" pitchFamily="34" charset="0"/>
              </a:rPr>
              <a:t>over</a:t>
            </a:r>
            <a:r>
              <a:rPr lang="sl-SI" sz="1400" b="1" dirty="0">
                <a:latin typeface="Calibri" panose="020F0502020204030204" pitchFamily="34" charset="0"/>
                <a:cs typeface="Calibri" panose="020F0502020204030204" pitchFamily="34" charset="0"/>
              </a:rPr>
              <a:t> 30 </a:t>
            </a:r>
            <a:r>
              <a:rPr lang="sl-SI" sz="1400" b="1" dirty="0" err="1">
                <a:latin typeface="Calibri" panose="020F0502020204030204" pitchFamily="34" charset="0"/>
                <a:cs typeface="Calibri" panose="020F0502020204030204" pitchFamily="34" charset="0"/>
              </a:rPr>
              <a:t>years</a:t>
            </a:r>
            <a:r>
              <a:rPr lang="en-GB" sz="1400" b="1" dirty="0">
                <a:latin typeface="Calibri" panose="020F0502020204030204" pitchFamily="34" charset="0"/>
                <a:cs typeface="Calibri" panose="020F0502020204030204" pitchFamily="34" charset="0"/>
              </a:rPr>
              <a:t> in case </a:t>
            </a:r>
            <a:r>
              <a:rPr lang="sl-SI" sz="1400" b="1" dirty="0" err="1">
                <a:latin typeface="Calibri" panose="020F0502020204030204" pitchFamily="34" charset="0"/>
                <a:cs typeface="Calibri" panose="020F0502020204030204" pitchFamily="34" charset="0"/>
              </a:rPr>
              <a:t>if</a:t>
            </a:r>
            <a:r>
              <a:rPr lang="sl-SI" sz="1400" b="1" dirty="0">
                <a:latin typeface="Calibri" panose="020F0502020204030204" pitchFamily="34" charset="0"/>
                <a:cs typeface="Calibri" panose="020F0502020204030204" pitchFamily="34" charset="0"/>
              </a:rPr>
              <a:t> </a:t>
            </a:r>
            <a:r>
              <a:rPr lang="sl-SI" sz="1400" b="1" dirty="0" err="1">
                <a:latin typeface="Calibri" panose="020F0502020204030204" pitchFamily="34" charset="0"/>
                <a:cs typeface="Calibri" panose="020F0502020204030204" pitchFamily="34" charset="0"/>
              </a:rPr>
              <a:t>chooses</a:t>
            </a:r>
            <a:r>
              <a:rPr lang="sl-SI" sz="1400" b="1" dirty="0">
                <a:latin typeface="Calibri" panose="020F0502020204030204" pitchFamily="34" charset="0"/>
                <a:cs typeface="Calibri" panose="020F0502020204030204" pitchFamily="34" charset="0"/>
              </a:rPr>
              <a:t> </a:t>
            </a:r>
            <a:r>
              <a:rPr lang="en-GB" sz="1400" b="1" dirty="0" err="1">
                <a:latin typeface="Calibri" panose="020F0502020204030204" pitchFamily="34" charset="0"/>
                <a:cs typeface="Calibri" panose="020F0502020204030204" pitchFamily="34" charset="0"/>
              </a:rPr>
              <a:t>biosolids</a:t>
            </a:r>
            <a:r>
              <a:rPr lang="en-GB" sz="1400" b="1" dirty="0">
                <a:latin typeface="Calibri" panose="020F0502020204030204" pitchFamily="34" charset="0"/>
                <a:cs typeface="Calibri" panose="020F0502020204030204" pitchFamily="34" charset="0"/>
              </a:rPr>
              <a:t> reuse</a:t>
            </a:r>
            <a:r>
              <a:rPr lang="sl-SI" sz="1400" b="1" dirty="0">
                <a:latin typeface="Calibri" panose="020F0502020204030204" pitchFamily="34" charset="0"/>
                <a:cs typeface="Calibri" panose="020F0502020204030204" pitchFamily="34" charset="0"/>
              </a:rPr>
              <a:t> </a:t>
            </a:r>
            <a:r>
              <a:rPr lang="sl-SI" sz="1400" b="1" dirty="0" err="1">
                <a:latin typeface="Calibri" panose="020F0502020204030204" pitchFamily="34" charset="0"/>
                <a:cs typeface="Calibri" panose="020F0502020204030204" pitchFamily="34" charset="0"/>
              </a:rPr>
              <a:t>instead</a:t>
            </a:r>
            <a:r>
              <a:rPr lang="sl-SI" sz="1400" b="1" dirty="0">
                <a:latin typeface="Calibri" panose="020F0502020204030204" pitchFamily="34" charset="0"/>
                <a:cs typeface="Calibri" panose="020F0502020204030204" pitchFamily="34" charset="0"/>
              </a:rPr>
              <a:t> </a:t>
            </a:r>
            <a:r>
              <a:rPr lang="sl-SI" sz="1400" b="1" dirty="0" err="1">
                <a:latin typeface="Calibri" panose="020F0502020204030204" pitchFamily="34" charset="0"/>
                <a:cs typeface="Calibri" panose="020F0502020204030204" pitchFamily="34" charset="0"/>
              </a:rPr>
              <a:t>of</a:t>
            </a:r>
            <a:r>
              <a:rPr lang="sl-SI" sz="1400" b="1" dirty="0">
                <a:latin typeface="Calibri" panose="020F0502020204030204" pitchFamily="34" charset="0"/>
                <a:cs typeface="Calibri" panose="020F0502020204030204" pitchFamily="34" charset="0"/>
              </a:rPr>
              <a:t> </a:t>
            </a:r>
            <a:r>
              <a:rPr lang="sl-SI" sz="1400" b="1" dirty="0" err="1">
                <a:latin typeface="Calibri" panose="020F0502020204030204" pitchFamily="34" charset="0"/>
                <a:cs typeface="Calibri" panose="020F0502020204030204" pitchFamily="34" charset="0"/>
              </a:rPr>
              <a:t>incineration</a:t>
            </a:r>
            <a:r>
              <a:rPr lang="sl-SI" sz="1400" b="1" dirty="0">
                <a:latin typeface="Calibri" panose="020F0502020204030204" pitchFamily="34" charset="0"/>
                <a:cs typeface="Calibri" panose="020F0502020204030204" pitchFamily="34" charset="0"/>
              </a:rPr>
              <a:t>. </a:t>
            </a:r>
          </a:p>
        </p:txBody>
      </p:sp>
      <p:sp>
        <p:nvSpPr>
          <p:cNvPr id="17" name="Rectangle 12"/>
          <p:cNvSpPr/>
          <p:nvPr/>
        </p:nvSpPr>
        <p:spPr>
          <a:xfrm>
            <a:off x="200365" y="4676153"/>
            <a:ext cx="8433501"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Potential</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investment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return</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from</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changed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sludge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treatment</a:t>
            </a:r>
            <a:r>
              <a:rPr lang="sl-SI" sz="2500" b="1" kern="0" dirty="0" smtClean="0">
                <a:solidFill>
                  <a:srgbClr val="889A00"/>
                </a:solidFill>
                <a:latin typeface="Calibri" panose="020F0502020204030204" pitchFamily="34" charset="0"/>
                <a:cs typeface="Calibri" panose="020F0502020204030204" pitchFamily="34" charset="0"/>
              </a:rPr>
              <a:t> </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8" name="Straight Connector 10"/>
          <p:cNvCxnSpPr/>
          <p:nvPr/>
        </p:nvCxnSpPr>
        <p:spPr>
          <a:xfrm>
            <a:off x="173643" y="500763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9" name="Zaobljeni pravokotnik 14"/>
          <p:cNvSpPr/>
          <p:nvPr/>
        </p:nvSpPr>
        <p:spPr>
          <a:xfrm>
            <a:off x="7054949" y="3746520"/>
            <a:ext cx="1559362" cy="652001"/>
          </a:xfrm>
          <a:prstGeom prst="roundRect">
            <a:avLst/>
          </a:prstGeom>
          <a:solidFill>
            <a:srgbClr val="D7F595"/>
          </a:solidFill>
          <a:ln>
            <a:solidFill>
              <a:srgbClr val="D7F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200" b="1" dirty="0" err="1" smtClean="0">
                <a:solidFill>
                  <a:schemeClr val="tx1"/>
                </a:solidFill>
                <a:latin typeface="Calibri" panose="020F0502020204030204" pitchFamily="34" charset="0"/>
                <a:cs typeface="Calibri" panose="020F0502020204030204" pitchFamily="34" charset="0"/>
              </a:rPr>
              <a:t>Biosolids</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reuse</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or</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incineration</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after</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treatment</a:t>
            </a:r>
            <a:r>
              <a:rPr lang="sl-SI" sz="1200" b="1" dirty="0" smtClean="0">
                <a:solidFill>
                  <a:schemeClr val="tx1"/>
                </a:solidFill>
                <a:latin typeface="Calibri" panose="020F0502020204030204" pitchFamily="34" charset="0"/>
                <a:cs typeface="Calibri" panose="020F0502020204030204" pitchFamily="34" charset="0"/>
              </a:rPr>
              <a:t> on </a:t>
            </a:r>
            <a:r>
              <a:rPr lang="sl-SI" sz="1200" b="1" dirty="0" err="1" smtClean="0">
                <a:solidFill>
                  <a:schemeClr val="tx1"/>
                </a:solidFill>
                <a:latin typeface="Calibri" panose="020F0502020204030204" pitchFamily="34" charset="0"/>
                <a:cs typeface="Calibri" panose="020F0502020204030204" pitchFamily="34" charset="0"/>
              </a:rPr>
              <a:t>RBs</a:t>
            </a:r>
            <a:r>
              <a:rPr lang="sl-SI" sz="1200" b="1" dirty="0" smtClean="0">
                <a:solidFill>
                  <a:schemeClr val="tx1"/>
                </a:solidFill>
                <a:latin typeface="Calibri" panose="020F0502020204030204" pitchFamily="34" charset="0"/>
                <a:cs typeface="Calibri" panose="020F0502020204030204" pitchFamily="34" charset="0"/>
              </a:rPr>
              <a:t>?</a:t>
            </a:r>
            <a:endParaRPr lang="sl-SI" sz="1200" b="1" dirty="0">
              <a:solidFill>
                <a:schemeClr val="tx1"/>
              </a:solidFill>
              <a:latin typeface="Calibri" panose="020F0502020204030204" pitchFamily="34" charset="0"/>
              <a:cs typeface="Calibri" panose="020F0502020204030204" pitchFamily="34" charset="0"/>
            </a:endParaRPr>
          </a:p>
        </p:txBody>
      </p:sp>
      <p:graphicFrame>
        <p:nvGraphicFramePr>
          <p:cNvPr id="21" name="Tabela 1"/>
          <p:cNvGraphicFramePr>
            <a:graphicFrameLocks noGrp="1"/>
          </p:cNvGraphicFramePr>
          <p:nvPr>
            <p:extLst>
              <p:ext uri="{D42A27DB-BD31-4B8C-83A1-F6EECF244321}">
                <p14:modId xmlns:p14="http://schemas.microsoft.com/office/powerpoint/2010/main" val="2242072928"/>
              </p:ext>
            </p:extLst>
          </p:nvPr>
        </p:nvGraphicFramePr>
        <p:xfrm>
          <a:off x="253432" y="5146371"/>
          <a:ext cx="6029568" cy="742309"/>
        </p:xfrm>
        <a:graphic>
          <a:graphicData uri="http://schemas.openxmlformats.org/drawingml/2006/table">
            <a:tbl>
              <a:tblPr firstRow="1" firstCol="1" bandRow="1">
                <a:tableStyleId>{5C22544A-7EE6-4342-B048-85BDC9FD1C3A}</a:tableStyleId>
              </a:tblPr>
              <a:tblGrid>
                <a:gridCol w="3360970"/>
                <a:gridCol w="1334299"/>
                <a:gridCol w="1334299"/>
              </a:tblGrid>
              <a:tr h="344203">
                <a:tc>
                  <a:txBody>
                    <a:bodyPr/>
                    <a:lstStyle/>
                    <a:p>
                      <a:pPr>
                        <a:spcAft>
                          <a:spcPts val="0"/>
                        </a:spcAft>
                      </a:pPr>
                      <a:r>
                        <a:rPr lang="en-GB" sz="1200" dirty="0" smtClean="0">
                          <a:solidFill>
                            <a:sysClr val="windowText" lastClr="000000"/>
                          </a:solidFill>
                          <a:effectLst/>
                          <a:latin typeface="Calibri" panose="020F0502020204030204" pitchFamily="34" charset="0"/>
                          <a:cs typeface="Calibri" panose="020F0502020204030204" pitchFamily="34" charset="0"/>
                        </a:rPr>
                        <a:t>Potential cost savings from changed practice (mechanical dewatering changed to reed beds)</a:t>
                      </a:r>
                      <a:endParaRPr lang="sl-SI" sz="12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sl-SI" sz="1200" dirty="0" smtClean="0">
                          <a:solidFill>
                            <a:schemeClr val="tx1"/>
                          </a:solidFill>
                          <a:effectLst/>
                          <a:latin typeface="Calibri" panose="020F0502020204030204" pitchFamily="34" charset="0"/>
                          <a:cs typeface="Calibri" panose="020F0502020204030204" pitchFamily="34" charset="0"/>
                        </a:rPr>
                        <a:t>€/30 </a:t>
                      </a:r>
                      <a:r>
                        <a:rPr lang="sl-SI" sz="1200" dirty="0" err="1" smtClean="0">
                          <a:solidFill>
                            <a:schemeClr val="tx1"/>
                          </a:solidFill>
                          <a:effectLst/>
                          <a:latin typeface="Calibri" panose="020F0502020204030204" pitchFamily="34" charset="0"/>
                          <a:cs typeface="Calibri" panose="020F0502020204030204" pitchFamily="34" charset="0"/>
                        </a:rPr>
                        <a:t>years</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c>
                  <a:txBody>
                    <a:bodyPr/>
                    <a:lstStyle/>
                    <a:p>
                      <a:pPr algn="ctr">
                        <a:spcAft>
                          <a:spcPts val="0"/>
                        </a:spcAft>
                      </a:pPr>
                      <a:r>
                        <a:rPr lang="sl-SI" sz="1200" dirty="0" smtClean="0">
                          <a:solidFill>
                            <a:schemeClr val="tx1"/>
                          </a:solidFill>
                          <a:effectLst/>
                          <a:latin typeface="Calibri" panose="020F0502020204030204" pitchFamily="34" charset="0"/>
                          <a:cs typeface="Calibri" panose="020F0502020204030204" pitchFamily="34" charset="0"/>
                        </a:rPr>
                        <a:t>*ROI</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8CD15"/>
                    </a:solidFill>
                  </a:tcPr>
                </a:tc>
              </a:tr>
              <a:tr h="163402">
                <a:tc>
                  <a:txBody>
                    <a:bodyPr/>
                    <a:lstStyle/>
                    <a:p>
                      <a:pPr>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Potential of cost savings – </a:t>
                      </a:r>
                      <a:r>
                        <a:rPr lang="en-GB" sz="1200" dirty="0" smtClean="0">
                          <a:solidFill>
                            <a:sysClr val="windowText" lastClr="000000"/>
                          </a:solidFill>
                          <a:effectLst/>
                          <a:latin typeface="Calibri" panose="020F0502020204030204" pitchFamily="34" charset="0"/>
                          <a:cs typeface="Calibri" panose="020F0502020204030204" pitchFamily="34" charset="0"/>
                        </a:rPr>
                        <a:t>incineration</a:t>
                      </a:r>
                      <a:endParaRPr lang="sl-SI" sz="12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312.507</a:t>
                      </a:r>
                      <a:endParaRPr lang="sl-SI" sz="12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sl-SI" sz="1200" dirty="0" smtClean="0">
                          <a:solidFill>
                            <a:schemeClr val="tx1"/>
                          </a:solidFill>
                          <a:effectLst/>
                          <a:latin typeface="Calibri" panose="020F0502020204030204" pitchFamily="34" charset="0"/>
                          <a:cs typeface="Calibri" panose="020F0502020204030204" pitchFamily="34" charset="0"/>
                        </a:rPr>
                        <a:t>10 </a:t>
                      </a:r>
                      <a:r>
                        <a:rPr lang="sl-SI" sz="1200" dirty="0" err="1" smtClean="0">
                          <a:solidFill>
                            <a:schemeClr val="tx1"/>
                          </a:solidFill>
                          <a:effectLst/>
                          <a:latin typeface="Calibri" panose="020F0502020204030204" pitchFamily="34" charset="0"/>
                          <a:cs typeface="Calibri" panose="020F0502020204030204" pitchFamily="34" charset="0"/>
                        </a:rPr>
                        <a:t>years</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3669">
                <a:tc>
                  <a:txBody>
                    <a:bodyPr/>
                    <a:lstStyle/>
                    <a:p>
                      <a:pPr>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Potential of cost savings – </a:t>
                      </a:r>
                      <a:r>
                        <a:rPr lang="en-GB" sz="1200" dirty="0" err="1">
                          <a:solidFill>
                            <a:sysClr val="windowText" lastClr="000000"/>
                          </a:solidFill>
                          <a:effectLst/>
                          <a:latin typeface="Calibri" panose="020F0502020204030204" pitchFamily="34" charset="0"/>
                          <a:cs typeface="Calibri" panose="020F0502020204030204" pitchFamily="34" charset="0"/>
                        </a:rPr>
                        <a:t>biosolids</a:t>
                      </a:r>
                      <a:r>
                        <a:rPr lang="en-GB" sz="1200" dirty="0">
                          <a:solidFill>
                            <a:sysClr val="windowText" lastClr="000000"/>
                          </a:solidFill>
                          <a:effectLst/>
                          <a:latin typeface="Calibri" panose="020F0502020204030204" pitchFamily="34" charset="0"/>
                          <a:cs typeface="Calibri" panose="020F0502020204030204" pitchFamily="34" charset="0"/>
                        </a:rPr>
                        <a:t> </a:t>
                      </a:r>
                      <a:r>
                        <a:rPr lang="en-GB" sz="1200" dirty="0" smtClean="0">
                          <a:solidFill>
                            <a:sysClr val="windowText" lastClr="000000"/>
                          </a:solidFill>
                          <a:effectLst/>
                          <a:latin typeface="Calibri" panose="020F0502020204030204" pitchFamily="34" charset="0"/>
                          <a:cs typeface="Calibri" panose="020F0502020204030204" pitchFamily="34" charset="0"/>
                        </a:rPr>
                        <a:t>reuse</a:t>
                      </a:r>
                      <a:endParaRPr lang="sl-SI" sz="12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spcAft>
                          <a:spcPts val="0"/>
                        </a:spcAft>
                      </a:pPr>
                      <a:r>
                        <a:rPr lang="en-GB" sz="1200" dirty="0">
                          <a:solidFill>
                            <a:sysClr val="windowText" lastClr="000000"/>
                          </a:solidFill>
                          <a:effectLst/>
                          <a:latin typeface="Calibri" panose="020F0502020204030204" pitchFamily="34" charset="0"/>
                          <a:cs typeface="Calibri" panose="020F0502020204030204" pitchFamily="34" charset="0"/>
                        </a:rPr>
                        <a:t>385.999</a:t>
                      </a:r>
                      <a:endParaRPr lang="sl-SI" sz="1200" dirty="0">
                        <a:solidFill>
                          <a:sysClr val="windowText" lastClr="000000"/>
                        </a:solidFill>
                        <a:effectLst/>
                        <a:latin typeface="Calibri" panose="020F0502020204030204" pitchFamily="34" charset="0"/>
                        <a:ea typeface="Arial"/>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sl-SI" sz="1200" dirty="0" smtClean="0">
                          <a:solidFill>
                            <a:schemeClr val="tx1"/>
                          </a:solidFill>
                          <a:effectLst/>
                          <a:latin typeface="Calibri" panose="020F0502020204030204" pitchFamily="34" charset="0"/>
                          <a:cs typeface="Calibri" panose="020F0502020204030204" pitchFamily="34" charset="0"/>
                        </a:rPr>
                        <a:t>8 </a:t>
                      </a:r>
                      <a:r>
                        <a:rPr lang="sl-SI" sz="1200" dirty="0" err="1" smtClean="0">
                          <a:solidFill>
                            <a:schemeClr val="tx1"/>
                          </a:solidFill>
                          <a:effectLst/>
                          <a:latin typeface="Calibri" panose="020F0502020204030204" pitchFamily="34" charset="0"/>
                          <a:cs typeface="Calibri" panose="020F0502020204030204" pitchFamily="34" charset="0"/>
                        </a:rPr>
                        <a:t>years</a:t>
                      </a:r>
                      <a:endParaRPr lang="sl-SI" sz="1200" dirty="0">
                        <a:solidFill>
                          <a:schemeClr val="tx1"/>
                        </a:solidFill>
                        <a:effectLst/>
                        <a:latin typeface="Calibri" panose="020F0502020204030204" pitchFamily="34" charset="0"/>
                        <a:ea typeface="Arial"/>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2" name="Zaobljeni pravokotnik 14"/>
          <p:cNvSpPr/>
          <p:nvPr/>
        </p:nvSpPr>
        <p:spPr>
          <a:xfrm>
            <a:off x="7116399" y="5563632"/>
            <a:ext cx="1559362" cy="652001"/>
          </a:xfrm>
          <a:prstGeom prst="roundRect">
            <a:avLst/>
          </a:prstGeom>
          <a:solidFill>
            <a:srgbClr val="D7F595"/>
          </a:solidFill>
          <a:ln>
            <a:solidFill>
              <a:srgbClr val="D7F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200" b="1" dirty="0" err="1" smtClean="0">
                <a:solidFill>
                  <a:schemeClr val="tx1"/>
                </a:solidFill>
                <a:latin typeface="Calibri" panose="020F0502020204030204" pitchFamily="34" charset="0"/>
                <a:cs typeface="Calibri" panose="020F0502020204030204" pitchFamily="34" charset="0"/>
              </a:rPr>
              <a:t>RBs</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instead</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of</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mechanical</a:t>
            </a:r>
            <a:r>
              <a:rPr lang="sl-SI" sz="1200" b="1" dirty="0" smtClean="0">
                <a:solidFill>
                  <a:schemeClr val="tx1"/>
                </a:solidFill>
                <a:latin typeface="Calibri" panose="020F0502020204030204" pitchFamily="34" charset="0"/>
                <a:cs typeface="Calibri" panose="020F0502020204030204" pitchFamily="34" charset="0"/>
              </a:rPr>
              <a:t> </a:t>
            </a:r>
            <a:r>
              <a:rPr lang="sl-SI" sz="1200" b="1" dirty="0" err="1" smtClean="0">
                <a:solidFill>
                  <a:schemeClr val="tx1"/>
                </a:solidFill>
                <a:latin typeface="Calibri" panose="020F0502020204030204" pitchFamily="34" charset="0"/>
                <a:cs typeface="Calibri" panose="020F0502020204030204" pitchFamily="34" charset="0"/>
              </a:rPr>
              <a:t>dewatering</a:t>
            </a:r>
            <a:r>
              <a:rPr lang="sl-SI" sz="1200" b="1" dirty="0" smtClean="0">
                <a:solidFill>
                  <a:schemeClr val="tx1"/>
                </a:solidFill>
                <a:latin typeface="Calibri" panose="020F0502020204030204" pitchFamily="34" charset="0"/>
                <a:cs typeface="Calibri" panose="020F0502020204030204" pitchFamily="34" charset="0"/>
              </a:rPr>
              <a:t>?</a:t>
            </a:r>
            <a:endParaRPr lang="sl-SI" sz="1200" b="1" dirty="0">
              <a:solidFill>
                <a:schemeClr val="tx1"/>
              </a:solidFill>
              <a:latin typeface="Calibri" panose="020F0502020204030204" pitchFamily="34" charset="0"/>
              <a:cs typeface="Calibri" panose="020F0502020204030204" pitchFamily="34" charset="0"/>
            </a:endParaRPr>
          </a:p>
        </p:txBody>
      </p:sp>
      <p:sp>
        <p:nvSpPr>
          <p:cNvPr id="23" name="Pravokotnik 3"/>
          <p:cNvSpPr/>
          <p:nvPr/>
        </p:nvSpPr>
        <p:spPr>
          <a:xfrm>
            <a:off x="243958" y="5970731"/>
            <a:ext cx="5984201" cy="954107"/>
          </a:xfrm>
          <a:prstGeom prst="rect">
            <a:avLst/>
          </a:prstGeom>
        </p:spPr>
        <p:txBody>
          <a:bodyPr wrap="square">
            <a:spAutoFit/>
          </a:bodyPr>
          <a:lstStyle/>
          <a:p>
            <a:r>
              <a:rPr lang="sl-SI" sz="1400" dirty="0" smtClean="0">
                <a:latin typeface="Calibri" panose="020F0502020204030204" pitchFamily="34" charset="0"/>
                <a:cs typeface="Calibri" panose="020F0502020204030204" pitchFamily="34" charset="0"/>
              </a:rPr>
              <a:t>*</a:t>
            </a:r>
            <a:r>
              <a:rPr lang="en-GB" sz="1400" dirty="0" smtClean="0">
                <a:latin typeface="Calibri" panose="020F0502020204030204" pitchFamily="34" charset="0"/>
                <a:cs typeface="Calibri" panose="020F0502020204030204" pitchFamily="34" charset="0"/>
              </a:rPr>
              <a:t>Municipality </a:t>
            </a:r>
            <a:r>
              <a:rPr lang="en-GB" sz="1400" dirty="0">
                <a:latin typeface="Calibri" panose="020F0502020204030204" pitchFamily="34" charset="0"/>
                <a:cs typeface="Calibri" panose="020F0502020204030204" pitchFamily="34" charset="0"/>
              </a:rPr>
              <a:t>of </a:t>
            </a:r>
            <a:r>
              <a:rPr lang="en-GB" sz="1400" dirty="0" err="1">
                <a:latin typeface="Calibri" panose="020F0502020204030204" pitchFamily="34" charset="0"/>
                <a:cs typeface="Calibri" panose="020F0502020204030204" pitchFamily="34" charset="0"/>
              </a:rPr>
              <a:t>Mojkovac</a:t>
            </a:r>
            <a:r>
              <a:rPr lang="en-GB" sz="1400" dirty="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will</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save</a:t>
            </a:r>
            <a:r>
              <a:rPr lang="sl-SI" sz="1400" dirty="0" smtClean="0">
                <a:latin typeface="Calibri" panose="020F0502020204030204" pitchFamily="34" charset="0"/>
                <a:cs typeface="Calibri" panose="020F0502020204030204" pitchFamily="34" charset="0"/>
              </a:rPr>
              <a:t> up to 385.999</a:t>
            </a:r>
            <a:r>
              <a:rPr lang="en-GB"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EUR</a:t>
            </a:r>
            <a:r>
              <a:rPr lang="sl-SI" sz="1400" dirty="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over</a:t>
            </a:r>
            <a:r>
              <a:rPr lang="sl-SI" sz="1400" dirty="0" smtClean="0">
                <a:latin typeface="Calibri" panose="020F0502020204030204" pitchFamily="34" charset="0"/>
                <a:cs typeface="Calibri" panose="020F0502020204030204" pitchFamily="34" charset="0"/>
              </a:rPr>
              <a:t> 30 </a:t>
            </a:r>
            <a:r>
              <a:rPr lang="sl-SI" sz="1400" dirty="0" err="1" smtClean="0">
                <a:latin typeface="Calibri" panose="020F0502020204030204" pitchFamily="34" charset="0"/>
                <a:cs typeface="Calibri" panose="020F0502020204030204" pitchFamily="34" charset="0"/>
              </a:rPr>
              <a:t>years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by</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abolishing</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mechanical</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dewatering</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and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implementing</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RBs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instead</a:t>
            </a:r>
            <a:r>
              <a:rPr lang="sl-SI" sz="1400" dirty="0" smtClean="0">
                <a:latin typeface="Calibri" panose="020F0502020204030204" pitchFamily="34" charset="0"/>
                <a:cs typeface="Calibri" panose="020F0502020204030204" pitchFamily="34" charset="0"/>
              </a:rPr>
              <a:t>. </a:t>
            </a:r>
          </a:p>
          <a:p>
            <a:r>
              <a:rPr lang="sl-SI" sz="1400" dirty="0" err="1" smtClean="0">
                <a:latin typeface="Calibri" panose="020F0502020204030204" pitchFamily="34" charset="0"/>
                <a:cs typeface="Calibri" panose="020F0502020204030204" pitchFamily="34" charset="0"/>
              </a:rPr>
              <a:t>The</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investment</a:t>
            </a:r>
            <a:r>
              <a:rPr lang="sl-SI" sz="1400" dirty="0" smtClean="0">
                <a:latin typeface="Calibri" panose="020F0502020204030204" pitchFamily="34" charset="0"/>
                <a:cs typeface="Calibri" panose="020F0502020204030204" pitchFamily="34" charset="0"/>
              </a:rPr>
              <a:t> in </a:t>
            </a:r>
            <a:r>
              <a:rPr lang="sl-SI" sz="1400" dirty="0" err="1" smtClean="0">
                <a:latin typeface="Calibri" panose="020F0502020204030204" pitchFamily="34" charset="0"/>
                <a:cs typeface="Calibri" panose="020F0502020204030204" pitchFamily="34" charset="0"/>
              </a:rPr>
              <a:t>RBs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would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return</a:t>
            </a:r>
            <a:r>
              <a:rPr lang="sl-SI" sz="1400" dirty="0" smtClean="0">
                <a:latin typeface="Calibri" panose="020F0502020204030204" pitchFamily="34" charset="0"/>
                <a:cs typeface="Calibri" panose="020F0502020204030204" pitchFamily="34" charset="0"/>
              </a:rPr>
              <a:t> in 8 </a:t>
            </a:r>
            <a:r>
              <a:rPr lang="sl-SI" sz="1400" dirty="0" err="1" smtClean="0">
                <a:latin typeface="Calibri" panose="020F0502020204030204" pitchFamily="34" charset="0"/>
                <a:cs typeface="Calibri" panose="020F0502020204030204" pitchFamily="34" charset="0"/>
              </a:rPr>
              <a:t>years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from</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potential</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cost</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savings</a:t>
            </a:r>
            <a:r>
              <a:rPr lang="sl-SI" sz="1400" b="1" dirty="0" smtClean="0">
                <a:latin typeface="Calibri" panose="020F0502020204030204" pitchFamily="34" charset="0"/>
                <a:cs typeface="Calibri" panose="020F0502020204030204" pitchFamily="34" charset="0"/>
              </a:rPr>
              <a:t>.</a:t>
            </a:r>
            <a:endParaRPr lang="sl-SI" sz="1400" b="1" dirty="0">
              <a:latin typeface="Calibri" panose="020F0502020204030204" pitchFamily="34" charset="0"/>
              <a:cs typeface="Calibri" panose="020F0502020204030204" pitchFamily="34" charset="0"/>
            </a:endParaRPr>
          </a:p>
          <a:p>
            <a:endParaRPr lang="sl-SI"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9166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smtClean="0"/>
              <a:t>DIRECT AND INDIRECT BENEFITS</a:t>
            </a:r>
            <a:endParaRPr lang="en-US" sz="3375" b="1" dirty="0"/>
          </a:p>
        </p:txBody>
      </p:sp>
    </p:spTree>
    <p:extLst>
      <p:ext uri="{BB962C8B-B14F-4D97-AF65-F5344CB8AC3E}">
        <p14:creationId xmlns:p14="http://schemas.microsoft.com/office/powerpoint/2010/main" val="1416868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a:t>STUDY AREA</a:t>
            </a:r>
            <a:endParaRPr lang="en-US" sz="3375" b="1" dirty="0"/>
          </a:p>
        </p:txBody>
      </p:sp>
    </p:spTree>
    <p:extLst>
      <p:ext uri="{BB962C8B-B14F-4D97-AF65-F5344CB8AC3E}">
        <p14:creationId xmlns:p14="http://schemas.microsoft.com/office/powerpoint/2010/main" val="3104843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Direct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benefits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 name="PoljeZBesedilom 1"/>
          <p:cNvSpPr txBox="1"/>
          <p:nvPr/>
        </p:nvSpPr>
        <p:spPr>
          <a:xfrm>
            <a:off x="236489" y="1763523"/>
            <a:ext cx="8500473" cy="4955203"/>
          </a:xfrm>
          <a:prstGeom prst="rect">
            <a:avLst/>
          </a:prstGeom>
          <a:noFill/>
        </p:spPr>
        <p:txBody>
          <a:bodyPr wrap="square" rtlCol="0">
            <a:spAutoFit/>
          </a:bodyPr>
          <a:lstStyle/>
          <a:p>
            <a:pPr marL="285750" lvl="0" indent="-285750">
              <a:buClr>
                <a:srgbClr val="889A00"/>
              </a:buClr>
              <a:buFont typeface="Wingdings" panose="05000000000000000000" pitchFamily="2" charset="2"/>
              <a:buChar char="v"/>
            </a:pPr>
            <a:r>
              <a:rPr lang="en-GB" dirty="0">
                <a:solidFill>
                  <a:srgbClr val="889A00"/>
                </a:solidFill>
                <a:latin typeface="Calibri" panose="020F0502020204030204" pitchFamily="34" charset="0"/>
                <a:cs typeface="Calibri" panose="020F0502020204030204" pitchFamily="34" charset="0"/>
              </a:rPr>
              <a:t>Municipality of </a:t>
            </a:r>
            <a:r>
              <a:rPr lang="en-GB" dirty="0" err="1">
                <a:solidFill>
                  <a:srgbClr val="889A00"/>
                </a:solidFill>
                <a:latin typeface="Calibri" panose="020F0502020204030204" pitchFamily="34" charset="0"/>
                <a:cs typeface="Calibri" panose="020F0502020204030204" pitchFamily="34" charset="0"/>
              </a:rPr>
              <a:t>Mojkovac</a:t>
            </a:r>
            <a:r>
              <a:rPr lang="en-GB" dirty="0">
                <a:solidFill>
                  <a:srgbClr val="889A00"/>
                </a:solidFill>
                <a:latin typeface="Calibri" panose="020F0502020204030204" pitchFamily="34" charset="0"/>
                <a:cs typeface="Calibri" panose="020F0502020204030204" pitchFamily="34" charset="0"/>
              </a:rPr>
              <a:t> avoided capital costs </a:t>
            </a:r>
            <a:r>
              <a:rPr lang="en-GB" dirty="0">
                <a:latin typeface="Calibri" panose="020F0502020204030204" pitchFamily="34" charset="0"/>
                <a:cs typeface="Calibri" panose="020F0502020204030204" pitchFamily="34" charset="0"/>
              </a:rPr>
              <a:t>(193.000 EUR) </a:t>
            </a:r>
            <a:endParaRPr lang="sl-SI" dirty="0" smtClean="0">
              <a:latin typeface="Calibri" panose="020F0502020204030204" pitchFamily="34" charset="0"/>
              <a:cs typeface="Calibri" panose="020F0502020204030204" pitchFamily="34" charset="0"/>
            </a:endParaRPr>
          </a:p>
          <a:p>
            <a:pPr lvl="0">
              <a:buClr>
                <a:srgbClr val="9AD515"/>
              </a:buClr>
            </a:pPr>
            <a:r>
              <a:rPr lang="sl-SI" dirty="0" smtClean="0">
                <a:latin typeface="Calibri" panose="020F0502020204030204" pitchFamily="34" charset="0"/>
                <a:cs typeface="Calibri" panose="020F0502020204030204" pitchFamily="34" charset="0"/>
                <a:sym typeface="Wingdings" panose="05000000000000000000" pitchFamily="2" charset="2"/>
              </a:rPr>
              <a:t>      </a:t>
            </a:r>
            <a:r>
              <a:rPr lang="en-GB" dirty="0" smtClean="0">
                <a:latin typeface="Calibri" panose="020F0502020204030204" pitchFamily="34" charset="0"/>
                <a:cs typeface="Calibri" panose="020F0502020204030204" pitchFamily="34" charset="0"/>
              </a:rPr>
              <a:t>successfully </a:t>
            </a:r>
            <a:r>
              <a:rPr lang="en-GB" dirty="0">
                <a:latin typeface="Calibri" panose="020F0502020204030204" pitchFamily="34" charset="0"/>
                <a:cs typeface="Calibri" panose="020F0502020204030204" pitchFamily="34" charset="0"/>
              </a:rPr>
              <a:t>applying for 100% non-refundable donation from </a:t>
            </a:r>
            <a:r>
              <a:rPr lang="en-GB" dirty="0" smtClean="0">
                <a:latin typeface="Calibri" panose="020F0502020204030204" pitchFamily="34" charset="0"/>
                <a:cs typeface="Calibri" panose="020F0502020204030204" pitchFamily="34" charset="0"/>
              </a:rPr>
              <a:t>UNIDO.</a:t>
            </a:r>
            <a:endParaRPr lang="sl-SI" dirty="0" smtClean="0">
              <a:latin typeface="Calibri" panose="020F0502020204030204" pitchFamily="34" charset="0"/>
              <a:cs typeface="Calibri" panose="020F0502020204030204" pitchFamily="34" charset="0"/>
            </a:endParaRPr>
          </a:p>
          <a:p>
            <a:pPr lvl="0">
              <a:buClr>
                <a:srgbClr val="9AD515"/>
              </a:buClr>
            </a:pPr>
            <a:endParaRPr lang="sl-SI" dirty="0">
              <a:latin typeface="Calibri" panose="020F0502020204030204" pitchFamily="34" charset="0"/>
              <a:cs typeface="Calibri" panose="020F0502020204030204" pitchFamily="34" charset="0"/>
            </a:endParaRPr>
          </a:p>
          <a:p>
            <a:pPr marL="285750" lvl="0" indent="-285750">
              <a:buClr>
                <a:srgbClr val="889A00"/>
              </a:buClr>
              <a:buFont typeface="Wingdings" panose="05000000000000000000" pitchFamily="2" charset="2"/>
              <a:buChar char="v"/>
            </a:pPr>
            <a:r>
              <a:rPr lang="en-GB" dirty="0" smtClean="0">
                <a:solidFill>
                  <a:srgbClr val="889A00"/>
                </a:solidFill>
                <a:latin typeface="Calibri" panose="020F0502020204030204" pitchFamily="34" charset="0"/>
                <a:cs typeface="Calibri" panose="020F0502020204030204" pitchFamily="34" charset="0"/>
              </a:rPr>
              <a:t>O&amp;M </a:t>
            </a:r>
            <a:r>
              <a:rPr lang="en-GB" dirty="0">
                <a:solidFill>
                  <a:srgbClr val="889A00"/>
                </a:solidFill>
                <a:latin typeface="Calibri" panose="020F0502020204030204" pitchFamily="34" charset="0"/>
                <a:cs typeface="Calibri" panose="020F0502020204030204" pitchFamily="34" charset="0"/>
              </a:rPr>
              <a:t>cost </a:t>
            </a:r>
            <a:r>
              <a:rPr lang="en-GB" dirty="0" smtClean="0">
                <a:solidFill>
                  <a:srgbClr val="889A00"/>
                </a:solidFill>
                <a:latin typeface="Calibri" panose="020F0502020204030204" pitchFamily="34" charset="0"/>
                <a:cs typeface="Calibri" panose="020F0502020204030204" pitchFamily="34" charset="0"/>
              </a:rPr>
              <a:t>savings</a:t>
            </a:r>
            <a:endParaRPr lang="sl-SI" dirty="0" smtClean="0">
              <a:solidFill>
                <a:srgbClr val="889A00"/>
              </a:solidFill>
              <a:latin typeface="Calibri" panose="020F0502020204030204" pitchFamily="34" charset="0"/>
              <a:cs typeface="Calibri" panose="020F0502020204030204" pitchFamily="34" charset="0"/>
            </a:endParaRPr>
          </a:p>
          <a:p>
            <a:pPr lvl="0">
              <a:buClr>
                <a:srgbClr val="9AD515"/>
              </a:buClr>
            </a:pPr>
            <a:r>
              <a:rPr lang="sl-SI" dirty="0" smtClean="0">
                <a:latin typeface="Calibri" panose="020F0502020204030204" pitchFamily="34" charset="0"/>
                <a:cs typeface="Calibri" panose="020F0502020204030204" pitchFamily="34" charset="0"/>
                <a:sym typeface="Wingdings" panose="05000000000000000000" pitchFamily="2" charset="2"/>
              </a:rPr>
              <a:t>     </a:t>
            </a:r>
            <a:r>
              <a:rPr lang="en-GB" dirty="0">
                <a:latin typeface="Calibri" panose="020F0502020204030204" pitchFamily="34" charset="0"/>
                <a:cs typeface="Calibri" panose="020F0502020204030204" pitchFamily="34" charset="0"/>
              </a:rPr>
              <a:t>the most affordable type of sludge treatment in WWTP </a:t>
            </a:r>
            <a:r>
              <a:rPr lang="en-GB" dirty="0" err="1">
                <a:latin typeface="Calibri" panose="020F0502020204030204" pitchFamily="34" charset="0"/>
                <a:cs typeface="Calibri" panose="020F0502020204030204" pitchFamily="34" charset="0"/>
              </a:rPr>
              <a:t>Mojkovac</a:t>
            </a:r>
            <a:r>
              <a:rPr lang="en-GB" dirty="0">
                <a:latin typeface="Calibri" panose="020F0502020204030204" pitchFamily="34" charset="0"/>
                <a:cs typeface="Calibri" panose="020F0502020204030204" pitchFamily="34" charset="0"/>
              </a:rPr>
              <a:t> is using RBs aiming at </a:t>
            </a:r>
            <a:r>
              <a:rPr lang="en-GB" dirty="0" err="1">
                <a:latin typeface="Calibri" panose="020F0502020204030204" pitchFamily="34" charset="0"/>
                <a:cs typeface="Calibri" panose="020F0502020204030204" pitchFamily="34" charset="0"/>
              </a:rPr>
              <a:t>biosolids</a:t>
            </a:r>
            <a:r>
              <a:rPr lang="en-GB" dirty="0">
                <a:latin typeface="Calibri" panose="020F0502020204030204" pitchFamily="34" charset="0"/>
                <a:cs typeface="Calibri" panose="020F0502020204030204" pitchFamily="34" charset="0"/>
              </a:rPr>
              <a:t> </a:t>
            </a:r>
            <a:r>
              <a:rPr lang="en-GB" dirty="0" smtClean="0">
                <a:latin typeface="Calibri" panose="020F0502020204030204" pitchFamily="34" charset="0"/>
                <a:cs typeface="Calibri" panose="020F0502020204030204" pitchFamily="34" charset="0"/>
              </a:rPr>
              <a:t>reuse</a:t>
            </a:r>
            <a:endParaRPr lang="sl-SI" dirty="0" smtClean="0">
              <a:latin typeface="Calibri" panose="020F0502020204030204" pitchFamily="34" charset="0"/>
              <a:cs typeface="Calibri" panose="020F0502020204030204" pitchFamily="34" charset="0"/>
            </a:endParaRPr>
          </a:p>
          <a:p>
            <a:pPr lvl="0">
              <a:buClr>
                <a:srgbClr val="9AD515"/>
              </a:buClr>
            </a:pPr>
            <a:r>
              <a:rPr lang="sl-SI" dirty="0" smtClean="0">
                <a:latin typeface="Calibri" panose="020F0502020204030204" pitchFamily="34" charset="0"/>
                <a:cs typeface="Calibri" panose="020F0502020204030204" pitchFamily="34" charset="0"/>
                <a:sym typeface="Wingdings" panose="05000000000000000000" pitchFamily="2" charset="2"/>
              </a:rPr>
              <a:t>      </a:t>
            </a:r>
            <a:r>
              <a:rPr lang="en-GB" dirty="0" smtClean="0">
                <a:latin typeface="Calibri" panose="020F0502020204030204" pitchFamily="34" charset="0"/>
                <a:cs typeface="Calibri" panose="020F0502020204030204" pitchFamily="34" charset="0"/>
              </a:rPr>
              <a:t>The </a:t>
            </a:r>
            <a:r>
              <a:rPr lang="sl-SI" dirty="0" smtClean="0">
                <a:latin typeface="Calibri" panose="020F0502020204030204" pitchFamily="34" charset="0"/>
                <a:cs typeface="Calibri" panose="020F0502020204030204" pitchFamily="34" charset="0"/>
              </a:rPr>
              <a:t>O&amp;M </a:t>
            </a:r>
            <a:r>
              <a:rPr lang="en-GB" dirty="0" smtClean="0">
                <a:latin typeface="Calibri" panose="020F0502020204030204" pitchFamily="34" charset="0"/>
                <a:cs typeface="Calibri" panose="020F0502020204030204" pitchFamily="34" charset="0"/>
              </a:rPr>
              <a:t>cost </a:t>
            </a:r>
            <a:r>
              <a:rPr lang="en-GB" dirty="0">
                <a:latin typeface="Calibri" panose="020F0502020204030204" pitchFamily="34" charset="0"/>
                <a:cs typeface="Calibri" panose="020F0502020204030204" pitchFamily="34" charset="0"/>
              </a:rPr>
              <a:t>savings </a:t>
            </a:r>
            <a:r>
              <a:rPr lang="en-GB" dirty="0" smtClean="0">
                <a:latin typeface="Calibri" panose="020F0502020204030204" pitchFamily="34" charset="0"/>
                <a:cs typeface="Calibri" panose="020F0502020204030204" pitchFamily="34" charset="0"/>
              </a:rPr>
              <a:t>were </a:t>
            </a:r>
            <a:r>
              <a:rPr lang="en-GB" dirty="0">
                <a:latin typeface="Calibri" panose="020F0502020204030204" pitchFamily="34" charset="0"/>
                <a:cs typeface="Calibri" panose="020F0502020204030204" pitchFamily="34" charset="0"/>
              </a:rPr>
              <a:t>the main reason to implement </a:t>
            </a:r>
            <a:r>
              <a:rPr lang="sl-SI" dirty="0" smtClean="0">
                <a:latin typeface="Calibri" panose="020F0502020204030204" pitchFamily="34" charset="0"/>
                <a:cs typeface="Calibri" panose="020F0502020204030204" pitchFamily="34" charset="0"/>
              </a:rPr>
              <a:t>RB </a:t>
            </a:r>
            <a:r>
              <a:rPr lang="en-GB" dirty="0" smtClean="0">
                <a:latin typeface="Calibri" panose="020F0502020204030204" pitchFamily="34" charset="0"/>
                <a:cs typeface="Calibri" panose="020F0502020204030204" pitchFamily="34" charset="0"/>
              </a:rPr>
              <a:t>technology </a:t>
            </a:r>
            <a:r>
              <a:rPr lang="en-GB" dirty="0">
                <a:latin typeface="Calibri" panose="020F0502020204030204" pitchFamily="34" charset="0"/>
                <a:cs typeface="Calibri" panose="020F0502020204030204" pitchFamily="34" charset="0"/>
              </a:rPr>
              <a:t>in </a:t>
            </a:r>
            <a:r>
              <a:rPr lang="en-GB" dirty="0" err="1">
                <a:latin typeface="Calibri" panose="020F0502020204030204" pitchFamily="34" charset="0"/>
                <a:cs typeface="Calibri" panose="020F0502020204030204" pitchFamily="34" charset="0"/>
              </a:rPr>
              <a:t>Mojkovac</a:t>
            </a:r>
            <a:r>
              <a:rPr lang="en-GB" dirty="0">
                <a:latin typeface="Calibri" panose="020F0502020204030204" pitchFamily="34" charset="0"/>
                <a:cs typeface="Calibri" panose="020F0502020204030204" pitchFamily="34" charset="0"/>
              </a:rPr>
              <a:t>.</a:t>
            </a:r>
            <a:r>
              <a:rPr lang="en-GB" dirty="0" smtClean="0">
                <a:latin typeface="Calibri" panose="020F0502020204030204" pitchFamily="34" charset="0"/>
                <a:cs typeface="Calibri" panose="020F0502020204030204" pitchFamily="34" charset="0"/>
              </a:rPr>
              <a:t> </a:t>
            </a:r>
            <a:endParaRPr lang="sl-SI" dirty="0" smtClean="0">
              <a:latin typeface="Calibri" panose="020F0502020204030204" pitchFamily="34" charset="0"/>
              <a:cs typeface="Calibri" panose="020F0502020204030204" pitchFamily="34" charset="0"/>
            </a:endParaRPr>
          </a:p>
          <a:p>
            <a:pPr>
              <a:buClr>
                <a:srgbClr val="9AD515"/>
              </a:buClr>
            </a:pPr>
            <a:r>
              <a:rPr lang="sl-SI" dirty="0" smtClean="0">
                <a:latin typeface="Calibri" panose="020F0502020204030204" pitchFamily="34" charset="0"/>
                <a:cs typeface="Calibri" panose="020F0502020204030204" pitchFamily="34" charset="0"/>
                <a:sym typeface="Wingdings" panose="05000000000000000000" pitchFamily="2" charset="2"/>
              </a:rPr>
              <a:t>      O&amp;M </a:t>
            </a:r>
            <a:r>
              <a:rPr lang="sl-SI" dirty="0" err="1" smtClean="0">
                <a:latin typeface="Calibri" panose="020F0502020204030204" pitchFamily="34" charset="0"/>
                <a:cs typeface="Calibri" panose="020F0502020204030204" pitchFamily="34" charset="0"/>
                <a:sym typeface="Wingdings" panose="05000000000000000000" pitchFamily="2" charset="2"/>
              </a:rPr>
              <a:t>cost</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saving</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sym typeface="Wingdings" panose="05000000000000000000" pitchFamily="2" charset="2"/>
              </a:rPr>
              <a:t>sare</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smtClean="0">
                <a:latin typeface="Calibri" panose="020F0502020204030204" pitchFamily="34" charset="0"/>
                <a:cs typeface="Calibri" panose="020F0502020204030204" pitchFamily="34" charset="0"/>
              </a:rPr>
              <a:t>8,93</a:t>
            </a:r>
            <a:r>
              <a:rPr lang="en-GB" dirty="0" smtClean="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rPr>
              <a:t>€</a:t>
            </a:r>
            <a:r>
              <a:rPr lang="en-GB" dirty="0" smtClean="0">
                <a:latin typeface="Calibri" panose="020F0502020204030204" pitchFamily="34" charset="0"/>
                <a:cs typeface="Calibri" panose="020F0502020204030204" pitchFamily="34" charset="0"/>
              </a:rPr>
              <a:t>/PE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or</a:t>
            </a:r>
            <a:r>
              <a:rPr lang="sl-SI" dirty="0" smtClean="0">
                <a:latin typeface="Calibri" panose="020F0502020204030204" pitchFamily="34" charset="0"/>
                <a:cs typeface="Calibri" panose="020F0502020204030204" pitchFamily="34" charset="0"/>
              </a:rPr>
              <a:t> 22.300 €/</a:t>
            </a:r>
            <a:r>
              <a:rPr lang="sl-SI" dirty="0" err="1" smtClean="0">
                <a:latin typeface="Calibri" panose="020F0502020204030204" pitchFamily="34" charset="0"/>
                <a:cs typeface="Calibri" panose="020F0502020204030204" pitchFamily="34" charset="0"/>
              </a:rPr>
              <a:t>year</a:t>
            </a:r>
            <a:r>
              <a:rPr lang="sl-SI" dirty="0" smtClean="0">
                <a:latin typeface="Calibri" panose="020F0502020204030204" pitchFamily="34" charset="0"/>
                <a:cs typeface="Calibri" panose="020F0502020204030204" pitchFamily="34" charset="0"/>
              </a:rPr>
              <a:t> </a:t>
            </a:r>
            <a:r>
              <a:rPr lang="sl-SI" sz="1000" dirty="0" smtClean="0">
                <a:latin typeface="Calibri" panose="020F0502020204030204" pitchFamily="34" charset="0"/>
                <a:cs typeface="Calibri" panose="020F0502020204030204" pitchFamily="34" charset="0"/>
              </a:rPr>
              <a:t>(11,09 EUR/PE </a:t>
            </a:r>
            <a:r>
              <a:rPr lang="sl-SI" sz="1000" dirty="0" err="1" smtClean="0">
                <a:latin typeface="Calibri" panose="020F0502020204030204" pitchFamily="34" charset="0"/>
                <a:cs typeface="Calibri" panose="020F0502020204030204" pitchFamily="34" charset="0"/>
              </a:rPr>
              <a:t>for</a:t>
            </a:r>
            <a:r>
              <a:rPr lang="sl-SI" sz="1000" dirty="0" smtClean="0">
                <a:latin typeface="Calibri" panose="020F0502020204030204" pitchFamily="34" charset="0"/>
                <a:cs typeface="Calibri" panose="020F0502020204030204" pitchFamily="34" charset="0"/>
              </a:rPr>
              <a:t> </a:t>
            </a:r>
            <a:r>
              <a:rPr lang="sl-SI" sz="1000" dirty="0" err="1" smtClean="0">
                <a:latin typeface="Calibri" panose="020F0502020204030204" pitchFamily="34" charset="0"/>
                <a:cs typeface="Calibri" panose="020F0502020204030204" pitchFamily="34" charset="0"/>
              </a:rPr>
              <a:t>mechanical</a:t>
            </a:r>
            <a:r>
              <a:rPr lang="sl-SI" sz="1000" dirty="0" smtClean="0">
                <a:latin typeface="Calibri" panose="020F0502020204030204" pitchFamily="34" charset="0"/>
                <a:cs typeface="Calibri" panose="020F0502020204030204" pitchFamily="34" charset="0"/>
              </a:rPr>
              <a:t> </a:t>
            </a:r>
            <a:r>
              <a:rPr lang="sl-SI" sz="1000" dirty="0" err="1" smtClean="0">
                <a:latin typeface="Calibri" panose="020F0502020204030204" pitchFamily="34" charset="0"/>
                <a:cs typeface="Calibri" panose="020F0502020204030204" pitchFamily="34" charset="0"/>
              </a:rPr>
              <a:t>dewatering</a:t>
            </a:r>
            <a:r>
              <a:rPr lang="sl-SI" sz="1000" dirty="0" smtClean="0">
                <a:latin typeface="Calibri" panose="020F0502020204030204" pitchFamily="34" charset="0"/>
                <a:cs typeface="Calibri" panose="020F0502020204030204" pitchFamily="34" charset="0"/>
              </a:rPr>
              <a:t> </a:t>
            </a:r>
            <a:r>
              <a:rPr lang="sl-SI" sz="1000" dirty="0" err="1" smtClean="0">
                <a:latin typeface="Calibri" panose="020F0502020204030204" pitchFamily="34" charset="0"/>
                <a:cs typeface="Calibri" panose="020F0502020204030204" pitchFamily="34" charset="0"/>
              </a:rPr>
              <a:t>with</a:t>
            </a:r>
            <a:r>
              <a:rPr lang="sl-SI" sz="1000" dirty="0" smtClean="0">
                <a:latin typeface="Calibri" panose="020F0502020204030204" pitchFamily="34" charset="0"/>
                <a:cs typeface="Calibri" panose="020F0502020204030204" pitchFamily="34" charset="0"/>
              </a:rPr>
              <a:t> </a:t>
            </a:r>
            <a:r>
              <a:rPr lang="sl-SI" sz="1000" dirty="0" err="1" smtClean="0">
                <a:latin typeface="Calibri" panose="020F0502020204030204" pitchFamily="34" charset="0"/>
                <a:cs typeface="Calibri" panose="020F0502020204030204" pitchFamily="34" charset="0"/>
              </a:rPr>
              <a:t>incineration</a:t>
            </a:r>
            <a:r>
              <a:rPr lang="sl-SI" sz="1000" dirty="0" smtClean="0">
                <a:latin typeface="Calibri" panose="020F0502020204030204" pitchFamily="34" charset="0"/>
                <a:cs typeface="Calibri" panose="020F0502020204030204" pitchFamily="34" charset="0"/>
              </a:rPr>
              <a:t> – 2,16 EUR/PE </a:t>
            </a:r>
            <a:r>
              <a:rPr lang="sl-SI" sz="1000" dirty="0" err="1" smtClean="0">
                <a:latin typeface="Calibri" panose="020F0502020204030204" pitchFamily="34" charset="0"/>
                <a:cs typeface="Calibri" panose="020F0502020204030204" pitchFamily="34" charset="0"/>
              </a:rPr>
              <a:t>for</a:t>
            </a:r>
            <a:r>
              <a:rPr lang="sl-SI" sz="1000" dirty="0" smtClean="0">
                <a:latin typeface="Calibri" panose="020F0502020204030204" pitchFamily="34" charset="0"/>
                <a:cs typeface="Calibri" panose="020F0502020204030204" pitchFamily="34" charset="0"/>
              </a:rPr>
              <a:t> </a:t>
            </a:r>
            <a:r>
              <a:rPr lang="sl-SI" sz="1000" dirty="0" err="1" smtClean="0">
                <a:latin typeface="Calibri" panose="020F0502020204030204" pitchFamily="34" charset="0"/>
                <a:cs typeface="Calibri" panose="020F0502020204030204" pitchFamily="34" charset="0"/>
              </a:rPr>
              <a:t>RBs</a:t>
            </a:r>
            <a:r>
              <a:rPr lang="sl-SI" sz="1000" dirty="0" smtClean="0">
                <a:latin typeface="Calibri" panose="020F0502020204030204" pitchFamily="34" charset="0"/>
                <a:cs typeface="Calibri" panose="020F0502020204030204" pitchFamily="34" charset="0"/>
              </a:rPr>
              <a:t> </a:t>
            </a:r>
            <a:r>
              <a:rPr lang="sl-SI" sz="1000" dirty="0" err="1" smtClean="0">
                <a:latin typeface="Calibri" panose="020F0502020204030204" pitchFamily="34" charset="0"/>
                <a:cs typeface="Calibri" panose="020F0502020204030204" pitchFamily="34" charset="0"/>
              </a:rPr>
              <a:t>with</a:t>
            </a:r>
            <a:r>
              <a:rPr lang="sl-SI" sz="1000" dirty="0" smtClean="0">
                <a:latin typeface="Calibri" panose="020F0502020204030204" pitchFamily="34" charset="0"/>
                <a:cs typeface="Calibri" panose="020F0502020204030204" pitchFamily="34" charset="0"/>
              </a:rPr>
              <a:t> </a:t>
            </a:r>
            <a:r>
              <a:rPr lang="sl-SI" sz="1000" dirty="0" err="1" smtClean="0">
                <a:latin typeface="Calibri" panose="020F0502020204030204" pitchFamily="34" charset="0"/>
                <a:cs typeface="Calibri" panose="020F0502020204030204" pitchFamily="34" charset="0"/>
              </a:rPr>
              <a:t>biosolids</a:t>
            </a:r>
            <a:r>
              <a:rPr lang="sl-SI" sz="1000" dirty="0" smtClean="0">
                <a:latin typeface="Calibri" panose="020F0502020204030204" pitchFamily="34" charset="0"/>
                <a:cs typeface="Calibri" panose="020F0502020204030204" pitchFamily="34" charset="0"/>
              </a:rPr>
              <a:t> </a:t>
            </a:r>
            <a:r>
              <a:rPr lang="sl-SI" sz="1000" dirty="0" err="1" smtClean="0">
                <a:latin typeface="Calibri" panose="020F0502020204030204" pitchFamily="34" charset="0"/>
                <a:cs typeface="Calibri" panose="020F0502020204030204" pitchFamily="34" charset="0"/>
              </a:rPr>
              <a:t>reuse</a:t>
            </a:r>
            <a:r>
              <a:rPr lang="sl-SI" sz="1000" dirty="0" smtClean="0">
                <a:latin typeface="Calibri" panose="020F0502020204030204" pitchFamily="34" charset="0"/>
                <a:cs typeface="Calibri" panose="020F0502020204030204" pitchFamily="34" charset="0"/>
              </a:rPr>
              <a:t>)</a:t>
            </a:r>
          </a:p>
          <a:p>
            <a:pPr lvl="0">
              <a:buClr>
                <a:srgbClr val="9AD515"/>
              </a:buClr>
            </a:pPr>
            <a:endParaRPr lang="sl-SI" dirty="0">
              <a:latin typeface="Calibri" panose="020F0502020204030204" pitchFamily="34" charset="0"/>
              <a:cs typeface="Calibri" panose="020F0502020204030204" pitchFamily="34" charset="0"/>
            </a:endParaRPr>
          </a:p>
          <a:p>
            <a:pPr marL="285750" lvl="0" indent="-285750">
              <a:buClr>
                <a:srgbClr val="889A00"/>
              </a:buClr>
              <a:buFont typeface="Wingdings" panose="05000000000000000000" pitchFamily="2" charset="2"/>
              <a:buChar char="v"/>
            </a:pPr>
            <a:r>
              <a:rPr lang="sl-SI" dirty="0" err="1" smtClean="0">
                <a:solidFill>
                  <a:srgbClr val="889A00"/>
                </a:solidFill>
                <a:latin typeface="Calibri" panose="020F0502020204030204" pitchFamily="34" charset="0"/>
                <a:cs typeface="Calibri" panose="020F0502020204030204" pitchFamily="34" charset="0"/>
              </a:rPr>
              <a:t>Biosolids</a:t>
            </a:r>
            <a:r>
              <a:rPr lang="sl-SI" dirty="0" smtClean="0">
                <a:solidFill>
                  <a:srgbClr val="889A00"/>
                </a:solidFill>
                <a:latin typeface="Calibri" panose="020F0502020204030204" pitchFamily="34" charset="0"/>
                <a:cs typeface="Calibri" panose="020F0502020204030204" pitchFamily="34" charset="0"/>
              </a:rPr>
              <a:t> </a:t>
            </a:r>
            <a:r>
              <a:rPr lang="sl-SI" dirty="0" err="1" smtClean="0">
                <a:solidFill>
                  <a:srgbClr val="889A00"/>
                </a:solidFill>
                <a:latin typeface="Calibri" panose="020F0502020204030204" pitchFamily="34" charset="0"/>
                <a:cs typeface="Calibri" panose="020F0502020204030204" pitchFamily="34" charset="0"/>
              </a:rPr>
              <a:t>reuse</a:t>
            </a:r>
            <a:r>
              <a:rPr lang="sl-SI" dirty="0">
                <a:solidFill>
                  <a:srgbClr val="889A00"/>
                </a:solidFill>
                <a:latin typeface="Calibri" panose="020F0502020204030204" pitchFamily="34" charset="0"/>
                <a:cs typeface="Calibri" panose="020F0502020204030204" pitchFamily="34" charset="0"/>
              </a:rPr>
              <a:t> </a:t>
            </a:r>
            <a:r>
              <a:rPr lang="sl-SI" dirty="0" smtClean="0">
                <a:solidFill>
                  <a:srgbClr val="889A00"/>
                </a:solidFill>
                <a:latin typeface="Calibri" panose="020F0502020204030204" pitchFamily="34" charset="0"/>
                <a:cs typeface="Calibri" panose="020F0502020204030204" pitchFamily="34" charset="0"/>
                <a:sym typeface="Wingdings" panose="05000000000000000000" pitchFamily="2" charset="2"/>
              </a:rPr>
              <a:t>is the most affordable sludge disposal method</a:t>
            </a:r>
            <a:endParaRPr lang="sl-SI" dirty="0">
              <a:solidFill>
                <a:srgbClr val="889A00"/>
              </a:solidFill>
              <a:latin typeface="Calibri" panose="020F0502020204030204" pitchFamily="34" charset="0"/>
              <a:cs typeface="Calibri" panose="020F0502020204030204" pitchFamily="34" charset="0"/>
            </a:endParaRPr>
          </a:p>
          <a:p>
            <a:pPr lvl="0">
              <a:buClr>
                <a:srgbClr val="9AD515"/>
              </a:buClr>
            </a:pPr>
            <a:r>
              <a:rPr lang="sl-SI" dirty="0" smtClean="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sym typeface="Wingdings" panose="05000000000000000000" pitchFamily="2" charset="2"/>
              </a:rPr>
              <a:t> m</a:t>
            </a:r>
            <a:r>
              <a:rPr lang="sl-SI" dirty="0" smtClean="0">
                <a:latin typeface="Calibri" panose="020F0502020204030204" pitchFamily="34" charset="0"/>
                <a:cs typeface="Calibri" panose="020F0502020204030204" pitchFamily="34" charset="0"/>
              </a:rPr>
              <a:t>ethod </a:t>
            </a:r>
            <a:r>
              <a:rPr lang="en-GB" dirty="0" smtClean="0">
                <a:latin typeface="Calibri" panose="020F0502020204030204" pitchFamily="34" charset="0"/>
                <a:cs typeface="Calibri" panose="020F0502020204030204" pitchFamily="34" charset="0"/>
              </a:rPr>
              <a:t>reduces </a:t>
            </a:r>
            <a:r>
              <a:rPr lang="en-GB" dirty="0">
                <a:latin typeface="Calibri" panose="020F0502020204030204" pitchFamily="34" charset="0"/>
                <a:cs typeface="Calibri" panose="020F0502020204030204" pitchFamily="34" charset="0"/>
              </a:rPr>
              <a:t>the annual O&amp;M </a:t>
            </a:r>
            <a:r>
              <a:rPr lang="en-GB" dirty="0" smtClean="0">
                <a:latin typeface="Calibri" panose="020F0502020204030204" pitchFamily="34" charset="0"/>
                <a:cs typeface="Calibri" panose="020F0502020204030204" pitchFamily="34" charset="0"/>
              </a:rPr>
              <a:t>costs </a:t>
            </a:r>
            <a:r>
              <a:rPr lang="en-GB" dirty="0">
                <a:latin typeface="Calibri" panose="020F0502020204030204" pitchFamily="34" charset="0"/>
                <a:cs typeface="Calibri" panose="020F0502020204030204" pitchFamily="34" charset="0"/>
              </a:rPr>
              <a:t>for 29% or 2.329 </a:t>
            </a:r>
            <a:r>
              <a:rPr lang="sl-SI" dirty="0">
                <a:latin typeface="Calibri" panose="020F0502020204030204" pitchFamily="34" charset="0"/>
                <a:cs typeface="Calibri" panose="020F0502020204030204" pitchFamily="34" charset="0"/>
              </a:rPr>
              <a:t>€</a:t>
            </a:r>
            <a:r>
              <a:rPr lang="en-GB" dirty="0" smtClean="0">
                <a:latin typeface="Calibri" panose="020F0502020204030204" pitchFamily="34" charset="0"/>
                <a:cs typeface="Calibri" panose="020F0502020204030204" pitchFamily="34" charset="0"/>
              </a:rPr>
              <a:t>/year.</a:t>
            </a:r>
            <a:endParaRPr lang="sl-SI" dirty="0" smtClean="0">
              <a:latin typeface="Calibri" panose="020F0502020204030204" pitchFamily="34" charset="0"/>
              <a:cs typeface="Calibri" panose="020F0502020204030204" pitchFamily="34" charset="0"/>
            </a:endParaRPr>
          </a:p>
          <a:p>
            <a:pPr lvl="0">
              <a:buClr>
                <a:srgbClr val="9AD515"/>
              </a:buClr>
            </a:pPr>
            <a:r>
              <a:rPr lang="en-GB" dirty="0" smtClean="0">
                <a:latin typeface="Calibri" panose="020F0502020204030204" pitchFamily="34" charset="0"/>
                <a:cs typeface="Calibri" panose="020F0502020204030204" pitchFamily="34" charset="0"/>
              </a:rPr>
              <a:t>  </a:t>
            </a:r>
            <a:endParaRPr lang="sl-SI" dirty="0">
              <a:latin typeface="Calibri" panose="020F0502020204030204" pitchFamily="34" charset="0"/>
              <a:cs typeface="Calibri" panose="020F0502020204030204" pitchFamily="34" charset="0"/>
            </a:endParaRPr>
          </a:p>
          <a:p>
            <a:pPr marL="285750" lvl="0" indent="-285750">
              <a:buClr>
                <a:srgbClr val="889A00"/>
              </a:buClr>
              <a:buFont typeface="Wingdings" panose="05000000000000000000" pitchFamily="2" charset="2"/>
              <a:buChar char="v"/>
            </a:pPr>
            <a:r>
              <a:rPr lang="en-GB" dirty="0" smtClean="0">
                <a:solidFill>
                  <a:srgbClr val="889A00"/>
                </a:solidFill>
                <a:latin typeface="Calibri" panose="020F0502020204030204" pitchFamily="34" charset="0"/>
                <a:cs typeface="Calibri" panose="020F0502020204030204" pitchFamily="34" charset="0"/>
              </a:rPr>
              <a:t>RBs </a:t>
            </a:r>
            <a:r>
              <a:rPr lang="sl-SI" dirty="0" err="1" smtClean="0">
                <a:solidFill>
                  <a:srgbClr val="889A00"/>
                </a:solidFill>
                <a:latin typeface="Calibri" panose="020F0502020204030204" pitchFamily="34" charset="0"/>
                <a:cs typeface="Calibri" panose="020F0502020204030204" pitchFamily="34" charset="0"/>
              </a:rPr>
              <a:t>could</a:t>
            </a:r>
            <a:r>
              <a:rPr lang="sl-SI" dirty="0" smtClean="0">
                <a:solidFill>
                  <a:srgbClr val="889A00"/>
                </a:solidFill>
                <a:latin typeface="Calibri" panose="020F0502020204030204" pitchFamily="34" charset="0"/>
                <a:cs typeface="Calibri" panose="020F0502020204030204" pitchFamily="34" charset="0"/>
              </a:rPr>
              <a:t> </a:t>
            </a:r>
            <a:r>
              <a:rPr lang="sl-SI" dirty="0" err="1" smtClean="0">
                <a:solidFill>
                  <a:srgbClr val="889A00"/>
                </a:solidFill>
                <a:latin typeface="Calibri" panose="020F0502020204030204" pitchFamily="34" charset="0"/>
                <a:cs typeface="Calibri" panose="020F0502020204030204" pitchFamily="34" charset="0"/>
              </a:rPr>
              <a:t>improve</a:t>
            </a:r>
            <a:r>
              <a:rPr lang="sl-SI" dirty="0" smtClean="0">
                <a:solidFill>
                  <a:srgbClr val="889A00"/>
                </a:solidFill>
                <a:latin typeface="Calibri" panose="020F0502020204030204" pitchFamily="34" charset="0"/>
                <a:cs typeface="Calibri" panose="020F0502020204030204" pitchFamily="34" charset="0"/>
              </a:rPr>
              <a:t> </a:t>
            </a:r>
            <a:r>
              <a:rPr lang="sl-SI" dirty="0" err="1" smtClean="0">
                <a:solidFill>
                  <a:srgbClr val="889A00"/>
                </a:solidFill>
                <a:latin typeface="Calibri" panose="020F0502020204030204" pitchFamily="34" charset="0"/>
                <a:cs typeface="Calibri" panose="020F0502020204030204" pitchFamily="34" charset="0"/>
              </a:rPr>
              <a:t>energy</a:t>
            </a:r>
            <a:r>
              <a:rPr lang="sl-SI" dirty="0" smtClean="0">
                <a:solidFill>
                  <a:srgbClr val="889A00"/>
                </a:solidFill>
                <a:latin typeface="Calibri" panose="020F0502020204030204" pitchFamily="34" charset="0"/>
                <a:cs typeface="Calibri" panose="020F0502020204030204" pitchFamily="34" charset="0"/>
              </a:rPr>
              <a:t> </a:t>
            </a:r>
            <a:r>
              <a:rPr lang="sl-SI" dirty="0" err="1" smtClean="0">
                <a:solidFill>
                  <a:srgbClr val="889A00"/>
                </a:solidFill>
                <a:latin typeface="Calibri" panose="020F0502020204030204" pitchFamily="34" charset="0"/>
                <a:cs typeface="Calibri" panose="020F0502020204030204" pitchFamily="34" charset="0"/>
              </a:rPr>
              <a:t>efficiency</a:t>
            </a:r>
            <a:r>
              <a:rPr lang="sl-SI" dirty="0" smtClean="0">
                <a:solidFill>
                  <a:srgbClr val="889A00"/>
                </a:solidFill>
                <a:latin typeface="Calibri" panose="020F0502020204030204" pitchFamily="34" charset="0"/>
                <a:cs typeface="Calibri" panose="020F0502020204030204" pitchFamily="34" charset="0"/>
              </a:rPr>
              <a:t> </a:t>
            </a:r>
            <a:r>
              <a:rPr lang="sl-SI" dirty="0" err="1" smtClean="0">
                <a:solidFill>
                  <a:srgbClr val="889A00"/>
                </a:solidFill>
                <a:latin typeface="Calibri" panose="020F0502020204030204" pitchFamily="34" charset="0"/>
                <a:cs typeface="Calibri" panose="020F0502020204030204" pitchFamily="34" charset="0"/>
              </a:rPr>
              <a:t>of</a:t>
            </a:r>
            <a:r>
              <a:rPr lang="sl-SI" dirty="0" smtClean="0">
                <a:solidFill>
                  <a:srgbClr val="889A00"/>
                </a:solidFill>
                <a:latin typeface="Calibri" panose="020F0502020204030204" pitchFamily="34" charset="0"/>
                <a:cs typeface="Calibri" panose="020F0502020204030204" pitchFamily="34" charset="0"/>
              </a:rPr>
              <a:t> WWTP</a:t>
            </a:r>
          </a:p>
          <a:p>
            <a:pPr lvl="0">
              <a:buClr>
                <a:srgbClr val="9AD515"/>
              </a:buClr>
            </a:pP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smtClean="0">
                <a:latin typeface="Calibri" panose="020F0502020204030204" pitchFamily="34" charset="0"/>
                <a:cs typeface="Calibri" panose="020F0502020204030204" pitchFamily="34" charset="0"/>
              </a:rPr>
              <a:t>energy</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consumption</a:t>
            </a:r>
            <a:r>
              <a:rPr lang="sl-SI" dirty="0" smtClean="0">
                <a:latin typeface="Calibri" panose="020F0502020204030204" pitchFamily="34" charset="0"/>
                <a:cs typeface="Calibri" panose="020F0502020204030204" pitchFamily="34" charset="0"/>
              </a:rPr>
              <a:t> to </a:t>
            </a:r>
            <a:r>
              <a:rPr lang="sl-SI" dirty="0" err="1" smtClean="0">
                <a:latin typeface="Calibri" panose="020F0502020204030204" pitchFamily="34" charset="0"/>
                <a:cs typeface="Calibri" panose="020F0502020204030204" pitchFamily="34" charset="0"/>
              </a:rPr>
              <a:t>remove</a:t>
            </a:r>
            <a:r>
              <a:rPr lang="sl-SI" dirty="0" smtClean="0">
                <a:latin typeface="Calibri" panose="020F0502020204030204" pitchFamily="34" charset="0"/>
                <a:cs typeface="Calibri" panose="020F0502020204030204" pitchFamily="34" charset="0"/>
              </a:rPr>
              <a:t> 1 kg </a:t>
            </a:r>
            <a:r>
              <a:rPr lang="sl-SI" dirty="0" err="1" smtClean="0">
                <a:latin typeface="Calibri" panose="020F0502020204030204" pitchFamily="34" charset="0"/>
                <a:cs typeface="Calibri" panose="020F0502020204030204" pitchFamily="34" charset="0"/>
              </a:rPr>
              <a:t>of</a:t>
            </a:r>
            <a:r>
              <a:rPr lang="sl-SI" dirty="0" smtClean="0">
                <a:latin typeface="Calibri" panose="020F0502020204030204" pitchFamily="34" charset="0"/>
                <a:cs typeface="Calibri" panose="020F0502020204030204" pitchFamily="34" charset="0"/>
              </a:rPr>
              <a:t> BOD/</a:t>
            </a:r>
            <a:r>
              <a:rPr lang="sl-SI" dirty="0" err="1" smtClean="0">
                <a:latin typeface="Calibri" panose="020F0502020204030204" pitchFamily="34" charset="0"/>
                <a:cs typeface="Calibri" panose="020F0502020204030204" pitchFamily="34" charset="0"/>
              </a:rPr>
              <a:t>day</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could</a:t>
            </a:r>
            <a:r>
              <a:rPr lang="sl-SI" dirty="0" smtClean="0">
                <a:latin typeface="Calibri" panose="020F0502020204030204" pitchFamily="34" charset="0"/>
                <a:cs typeface="Calibri" panose="020F0502020204030204" pitchFamily="34" charset="0"/>
              </a:rPr>
              <a:t> be </a:t>
            </a:r>
            <a:r>
              <a:rPr lang="sl-SI" dirty="0" err="1" smtClean="0">
                <a:latin typeface="Calibri" panose="020F0502020204030204" pitchFamily="34" charset="0"/>
                <a:cs typeface="Calibri" panose="020F0502020204030204" pitchFamily="34" charset="0"/>
              </a:rPr>
              <a:t>improved</a:t>
            </a:r>
            <a:r>
              <a:rPr lang="en-GB" dirty="0" smtClean="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by </a:t>
            </a:r>
            <a:r>
              <a:rPr lang="en-GB" dirty="0" smtClean="0">
                <a:latin typeface="Calibri" panose="020F0502020204030204" pitchFamily="34" charset="0"/>
                <a:cs typeface="Calibri" panose="020F0502020204030204" pitchFamily="34" charset="0"/>
              </a:rPr>
              <a:t>77%</a:t>
            </a:r>
            <a:endParaRPr lang="sl-SI" dirty="0" smtClean="0">
              <a:latin typeface="Calibri" panose="020F0502020204030204" pitchFamily="34" charset="0"/>
              <a:cs typeface="Calibri" panose="020F0502020204030204" pitchFamily="34" charset="0"/>
            </a:endParaRPr>
          </a:p>
          <a:p>
            <a:pPr>
              <a:buClr>
                <a:srgbClr val="9AD515"/>
              </a:buClr>
            </a:pP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err="1">
                <a:latin typeface="Calibri" panose="020F0502020204030204" pitchFamily="34" charset="0"/>
                <a:cs typeface="Calibri" panose="020F0502020204030204" pitchFamily="34" charset="0"/>
              </a:rPr>
              <a:t>energy</a:t>
            </a:r>
            <a:r>
              <a:rPr lang="sl-SI" dirty="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consumption</a:t>
            </a:r>
            <a:r>
              <a:rPr lang="sl-SI" dirty="0">
                <a:latin typeface="Calibri" panose="020F0502020204030204" pitchFamily="34" charset="0"/>
                <a:cs typeface="Calibri" panose="020F0502020204030204" pitchFamily="34" charset="0"/>
              </a:rPr>
              <a:t> to </a:t>
            </a:r>
            <a:r>
              <a:rPr lang="sl-SI" dirty="0" err="1">
                <a:latin typeface="Calibri" panose="020F0502020204030204" pitchFamily="34" charset="0"/>
                <a:cs typeface="Calibri" panose="020F0502020204030204" pitchFamily="34" charset="0"/>
              </a:rPr>
              <a:t>remove</a:t>
            </a:r>
            <a:r>
              <a:rPr lang="sl-SI" dirty="0">
                <a:latin typeface="Calibri" panose="020F0502020204030204" pitchFamily="34" charset="0"/>
                <a:cs typeface="Calibri" panose="020F0502020204030204" pitchFamily="34" charset="0"/>
              </a:rPr>
              <a:t> 1 kg </a:t>
            </a:r>
            <a:r>
              <a:rPr lang="sl-SI" dirty="0" err="1">
                <a:latin typeface="Calibri" panose="020F0502020204030204" pitchFamily="34" charset="0"/>
                <a:cs typeface="Calibri" panose="020F0502020204030204" pitchFamily="34" charset="0"/>
              </a:rPr>
              <a:t>of</a:t>
            </a:r>
            <a:r>
              <a:rPr lang="sl-SI" dirty="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rPr>
              <a:t>COD/</a:t>
            </a:r>
            <a:r>
              <a:rPr lang="sl-SI" dirty="0" err="1" smtClean="0">
                <a:latin typeface="Calibri" panose="020F0502020204030204" pitchFamily="34" charset="0"/>
                <a:cs typeface="Calibri" panose="020F0502020204030204" pitchFamily="34" charset="0"/>
              </a:rPr>
              <a:t>day</a:t>
            </a:r>
            <a:r>
              <a:rPr lang="sl-SI" dirty="0" smtClean="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rPr>
              <a:t>could</a:t>
            </a:r>
            <a:r>
              <a:rPr lang="sl-SI" dirty="0">
                <a:latin typeface="Calibri" panose="020F0502020204030204" pitchFamily="34" charset="0"/>
                <a:cs typeface="Calibri" panose="020F0502020204030204" pitchFamily="34" charset="0"/>
              </a:rPr>
              <a:t> be </a:t>
            </a:r>
            <a:r>
              <a:rPr lang="sl-SI" dirty="0" err="1">
                <a:latin typeface="Calibri" panose="020F0502020204030204" pitchFamily="34" charset="0"/>
                <a:cs typeface="Calibri" panose="020F0502020204030204" pitchFamily="34" charset="0"/>
              </a:rPr>
              <a:t>improved</a:t>
            </a:r>
            <a:r>
              <a:rPr lang="en-GB" dirty="0">
                <a:latin typeface="Calibri" panose="020F0502020204030204" pitchFamily="34" charset="0"/>
                <a:cs typeface="Calibri" panose="020F0502020204030204" pitchFamily="34" charset="0"/>
              </a:rPr>
              <a:t> by </a:t>
            </a:r>
            <a:r>
              <a:rPr lang="sl-SI" dirty="0" smtClean="0">
                <a:latin typeface="Calibri" panose="020F0502020204030204" pitchFamily="34" charset="0"/>
                <a:cs typeface="Calibri" panose="020F0502020204030204" pitchFamily="34" charset="0"/>
              </a:rPr>
              <a:t>46</a:t>
            </a:r>
            <a:r>
              <a:rPr lang="en-GB"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p>
            <a:endParaRPr lang="sl-SI" dirty="0">
              <a:latin typeface="Calibri" panose="020F0502020204030204" pitchFamily="34" charset="0"/>
              <a:cs typeface="Calibri" panose="020F0502020204030204" pitchFamily="34" charset="0"/>
            </a:endParaRPr>
          </a:p>
        </p:txBody>
      </p:sp>
      <p:sp>
        <p:nvSpPr>
          <p:cNvPr id="4" name="PoljeZBesedilom 3"/>
          <p:cNvSpPr txBox="1"/>
          <p:nvPr/>
        </p:nvSpPr>
        <p:spPr>
          <a:xfrm>
            <a:off x="266271" y="1151456"/>
            <a:ext cx="4680520" cy="369332"/>
          </a:xfrm>
          <a:prstGeom prst="rect">
            <a:avLst/>
          </a:prstGeom>
          <a:noFill/>
          <a:ln w="38100">
            <a:solidFill>
              <a:srgbClr val="92D050"/>
            </a:solidFill>
          </a:ln>
          <a:effectLst/>
        </p:spPr>
        <p:txBody>
          <a:bodyPr wrap="square" rtlCol="0">
            <a:spAutoFit/>
          </a:bodyPr>
          <a:lstStyle/>
          <a:p>
            <a:r>
              <a:rPr lang="sl-SI" dirty="0" err="1" smtClean="0">
                <a:latin typeface="Calibri" panose="020F0502020204030204" pitchFamily="34" charset="0"/>
                <a:cs typeface="Calibri" panose="020F0502020204030204" pitchFamily="34" charset="0"/>
              </a:rPr>
              <a:t>Reducing</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sludge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volume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pollutants</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and</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costs</a:t>
            </a:r>
            <a:r>
              <a:rPr lang="sl-SI"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7091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Indirect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benefits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0" name="Zaobljeni pravokotnik 1"/>
          <p:cNvSpPr/>
          <p:nvPr/>
        </p:nvSpPr>
        <p:spPr>
          <a:xfrm>
            <a:off x="275130" y="1189646"/>
            <a:ext cx="8306895" cy="366003"/>
          </a:xfrm>
          <a:prstGeom prst="roundRect">
            <a:avLst/>
          </a:prstGeom>
          <a:solidFill>
            <a:srgbClr val="889A00"/>
          </a:solidFill>
          <a:ln>
            <a:solidFill>
              <a:srgbClr val="9AD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chemeClr val="tx1"/>
                </a:solidFill>
                <a:latin typeface="Calibri" panose="020F0502020204030204" pitchFamily="34" charset="0"/>
                <a:cs typeface="Calibri" panose="020F0502020204030204" pitchFamily="34" charset="0"/>
              </a:rPr>
              <a:t>SOCIAL</a:t>
            </a:r>
            <a:endParaRPr lang="sl-SI" dirty="0">
              <a:solidFill>
                <a:schemeClr val="tx1"/>
              </a:solidFill>
              <a:latin typeface="Calibri" panose="020F0502020204030204" pitchFamily="34" charset="0"/>
              <a:cs typeface="Calibri" panose="020F0502020204030204" pitchFamily="34" charset="0"/>
            </a:endParaRPr>
          </a:p>
        </p:txBody>
      </p:sp>
      <p:sp>
        <p:nvSpPr>
          <p:cNvPr id="21" name="PoljeZBesedilom 3"/>
          <p:cNvSpPr txBox="1"/>
          <p:nvPr/>
        </p:nvSpPr>
        <p:spPr>
          <a:xfrm>
            <a:off x="275130" y="1844824"/>
            <a:ext cx="7082760" cy="1446550"/>
          </a:xfrm>
          <a:prstGeom prst="rect">
            <a:avLst/>
          </a:prstGeom>
          <a:noFill/>
        </p:spPr>
        <p:txBody>
          <a:bodyPr wrap="square" rtlCol="0">
            <a:spAutoFit/>
          </a:bodyPr>
          <a:lstStyle/>
          <a:p>
            <a:pPr marL="285750" indent="-285750">
              <a:buClr>
                <a:srgbClr val="889A00"/>
              </a:buClr>
              <a:buFont typeface="Wingdings" panose="05000000000000000000" pitchFamily="2" charset="2"/>
              <a:buChar char="Ø"/>
            </a:pPr>
            <a:r>
              <a:rPr lang="sl-SI" sz="1600" dirty="0" smtClean="0">
                <a:solidFill>
                  <a:srgbClr val="889A00"/>
                </a:solidFill>
                <a:latin typeface="Calibri" panose="020F0502020204030204" pitchFamily="34" charset="0"/>
                <a:cs typeface="Calibri" panose="020F0502020204030204" pitchFamily="34" charset="0"/>
              </a:rPr>
              <a:t>Social </a:t>
            </a:r>
            <a:r>
              <a:rPr lang="sl-SI" sz="1600" dirty="0" err="1" smtClean="0">
                <a:solidFill>
                  <a:srgbClr val="889A00"/>
                </a:solidFill>
                <a:latin typeface="Calibri" panose="020F0502020204030204" pitchFamily="34" charset="0"/>
                <a:cs typeface="Calibri" panose="020F0502020204030204" pitchFamily="34" charset="0"/>
              </a:rPr>
              <a:t>cohesion</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estimated</a:t>
            </a:r>
            <a:r>
              <a:rPr lang="sl-SI" sz="1600" dirty="0" smtClean="0">
                <a:latin typeface="Calibri" panose="020F0502020204030204" pitchFamily="34" charset="0"/>
                <a:cs typeface="Calibri" panose="020F0502020204030204" pitchFamily="34" charset="0"/>
              </a:rPr>
              <a:t> as </a:t>
            </a:r>
            <a:r>
              <a:rPr lang="sl-SI" sz="1600" i="1" dirty="0" err="1" smtClean="0">
                <a:latin typeface="Calibri" panose="020F0502020204030204" pitchFamily="34" charset="0"/>
                <a:cs typeface="Calibri" panose="020F0502020204030204" pitchFamily="34" charset="0"/>
              </a:rPr>
              <a:t>low</a:t>
            </a:r>
            <a:r>
              <a:rPr lang="sl-SI" sz="1600" i="1" dirty="0" smtClean="0">
                <a:latin typeface="Calibri" panose="020F0502020204030204" pitchFamily="34" charset="0"/>
                <a:cs typeface="Calibri" panose="020F0502020204030204" pitchFamily="34" charset="0"/>
              </a:rPr>
              <a:t> </a:t>
            </a:r>
            <a:r>
              <a:rPr lang="sl-SI" sz="1600" i="1" dirty="0" smtClean="0">
                <a:latin typeface="Calibri" panose="020F0502020204030204" pitchFamily="34" charset="0"/>
                <a:cs typeface="Calibri" panose="020F0502020204030204" pitchFamily="34" charset="0"/>
              </a:rPr>
              <a:t>to </a:t>
            </a:r>
            <a:r>
              <a:rPr lang="sl-SI" sz="1600" i="1" dirty="0" err="1" smtClean="0">
                <a:latin typeface="Calibri" panose="020F0502020204030204" pitchFamily="34" charset="0"/>
                <a:cs typeface="Calibri" panose="020F0502020204030204" pitchFamily="34" charset="0"/>
              </a:rPr>
              <a:t>medium</a:t>
            </a:r>
            <a:endParaRPr lang="sl-SI" sz="1600" dirty="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a:latin typeface="Calibri" panose="020F0502020204030204" pitchFamily="34" charset="0"/>
                <a:cs typeface="Calibri" panose="020F0502020204030204" pitchFamily="34" charset="0"/>
              </a:rPr>
              <a:t>Even though RBs in </a:t>
            </a:r>
            <a:r>
              <a:rPr lang="en-GB" sz="1200" dirty="0" err="1">
                <a:latin typeface="Calibri" panose="020F0502020204030204" pitchFamily="34" charset="0"/>
                <a:cs typeface="Calibri" panose="020F0502020204030204" pitchFamily="34" charset="0"/>
              </a:rPr>
              <a:t>Mojkovac</a:t>
            </a:r>
            <a:r>
              <a:rPr lang="en-GB" sz="1200" dirty="0">
                <a:latin typeface="Calibri" panose="020F0502020204030204" pitchFamily="34" charset="0"/>
                <a:cs typeface="Calibri" panose="020F0502020204030204" pitchFamily="34" charset="0"/>
              </a:rPr>
              <a:t> could be used as “classroom in nature”, its potential is not exploited. </a:t>
            </a:r>
            <a:endParaRPr lang="sl-SI" sz="1200"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sl-SI" sz="1200" dirty="0" err="1" smtClean="0">
                <a:latin typeface="Calibri" panose="020F0502020204030204" pitchFamily="34" charset="0"/>
                <a:cs typeface="Calibri" panose="020F0502020204030204" pitchFamily="34" charset="0"/>
              </a:rPr>
              <a:t>RBs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aestetic</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value</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green</a:t>
            </a:r>
            <a:r>
              <a:rPr lang="sl-SI" sz="1200" dirty="0" smtClean="0">
                <a:latin typeface="Calibri" panose="020F0502020204030204" pitchFamily="34" charset="0"/>
                <a:cs typeface="Calibri" panose="020F0502020204030204" pitchFamily="34" charset="0"/>
              </a:rPr>
              <a:t> area) </a:t>
            </a:r>
            <a:r>
              <a:rPr lang="en-GB" sz="1200" dirty="0">
                <a:latin typeface="Calibri" panose="020F0502020204030204" pitchFamily="34" charset="0"/>
                <a:cs typeface="Calibri" panose="020F0502020204030204" pitchFamily="34" charset="0"/>
              </a:rPr>
              <a:t>probably positively affects the sense of well-being of </a:t>
            </a:r>
            <a:r>
              <a:rPr lang="en-GB" sz="1200" dirty="0" smtClean="0">
                <a:latin typeface="Calibri" panose="020F0502020204030204" pitchFamily="34" charset="0"/>
                <a:cs typeface="Calibri" panose="020F0502020204030204" pitchFamily="34" charset="0"/>
              </a:rPr>
              <a:t>residents</a:t>
            </a:r>
            <a:r>
              <a:rPr lang="sl-SI" sz="1200" dirty="0" smtClean="0">
                <a:latin typeface="Calibri" panose="020F0502020204030204" pitchFamily="34" charset="0"/>
                <a:cs typeface="Calibri" panose="020F0502020204030204" pitchFamily="34" charset="0"/>
              </a:rPr>
              <a:t>.</a:t>
            </a:r>
          </a:p>
          <a:p>
            <a:pPr marL="742950" lvl="1" indent="-285750">
              <a:buClr>
                <a:srgbClr val="889A00"/>
              </a:buClr>
              <a:buFont typeface="Wingdings" panose="05000000000000000000" pitchFamily="2" charset="2"/>
              <a:buChar char="Ø"/>
            </a:pPr>
            <a:r>
              <a:rPr lang="en-GB" sz="1200" dirty="0">
                <a:latin typeface="Calibri" panose="020F0502020204030204" pitchFamily="34" charset="0"/>
                <a:cs typeface="Calibri" panose="020F0502020204030204" pitchFamily="34" charset="0"/>
              </a:rPr>
              <a:t>Project could enhance social inclusion, but the community was not actively involved in the project nor takes care or is connected to O&amp;M of RBs. </a:t>
            </a:r>
            <a:endParaRPr lang="sl-SI" sz="1200"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sl-SI" sz="1200" dirty="0">
                <a:latin typeface="Calibri" panose="020F0502020204030204" pitchFamily="34" charset="0"/>
                <a:cs typeface="Calibri" panose="020F0502020204030204" pitchFamily="34" charset="0"/>
              </a:rPr>
              <a:t>D</a:t>
            </a:r>
            <a:r>
              <a:rPr lang="en-GB" sz="1200" dirty="0" err="1" smtClean="0">
                <a:latin typeface="Calibri" panose="020F0502020204030204" pitchFamily="34" charset="0"/>
                <a:cs typeface="Calibri" panose="020F0502020204030204" pitchFamily="34" charset="0"/>
              </a:rPr>
              <a:t>issemination</a:t>
            </a: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activities reached inhabitants; thus, their general feeling of safety probably improved due to environmental and health </a:t>
            </a:r>
            <a:r>
              <a:rPr lang="en-GB" sz="1200" dirty="0" smtClean="0">
                <a:latin typeface="Calibri" panose="020F0502020204030204" pitchFamily="34" charset="0"/>
                <a:cs typeface="Calibri" panose="020F0502020204030204" pitchFamily="34" charset="0"/>
              </a:rPr>
              <a:t>protection</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 </a:t>
            </a:r>
            <a:endParaRPr lang="sl-SI" sz="1200" dirty="0">
              <a:latin typeface="Calibri" panose="020F0502020204030204" pitchFamily="34" charset="0"/>
              <a:cs typeface="Calibri" panose="020F0502020204030204" pitchFamily="34" charset="0"/>
            </a:endParaRPr>
          </a:p>
        </p:txBody>
      </p:sp>
      <p:sp>
        <p:nvSpPr>
          <p:cNvPr id="22" name="PoljeZBesedilom 6"/>
          <p:cNvSpPr txBox="1"/>
          <p:nvPr/>
        </p:nvSpPr>
        <p:spPr>
          <a:xfrm>
            <a:off x="194214" y="3378758"/>
            <a:ext cx="7235684" cy="1077218"/>
          </a:xfrm>
          <a:prstGeom prst="rect">
            <a:avLst/>
          </a:prstGeom>
          <a:noFill/>
        </p:spPr>
        <p:txBody>
          <a:bodyPr wrap="square" rtlCol="0">
            <a:spAutoFit/>
          </a:bodyPr>
          <a:lstStyle/>
          <a:p>
            <a:pPr marL="285750" indent="-285750">
              <a:buClr>
                <a:srgbClr val="889A00"/>
              </a:buClr>
              <a:buFont typeface="Wingdings" panose="05000000000000000000" pitchFamily="2" charset="2"/>
              <a:buChar char="Ø"/>
            </a:pPr>
            <a:r>
              <a:rPr lang="sl-SI" sz="1600" dirty="0" err="1">
                <a:solidFill>
                  <a:srgbClr val="889A00"/>
                </a:solidFill>
                <a:latin typeface="Calibri" panose="020F0502020204030204" pitchFamily="34" charset="0"/>
                <a:cs typeface="Calibri" panose="020F0502020204030204" pitchFamily="34" charset="0"/>
              </a:rPr>
              <a:t>Cultural</a:t>
            </a:r>
            <a:r>
              <a:rPr lang="sl-SI" sz="1600" dirty="0">
                <a:solidFill>
                  <a:srgbClr val="889A00"/>
                </a:solidFill>
                <a:latin typeface="Calibri" panose="020F0502020204030204" pitchFamily="34" charset="0"/>
                <a:cs typeface="Calibri" panose="020F0502020204030204" pitchFamily="34" charset="0"/>
              </a:rPr>
              <a:t> </a:t>
            </a:r>
            <a:r>
              <a:rPr lang="sl-SI" sz="1600" dirty="0" err="1">
                <a:solidFill>
                  <a:srgbClr val="889A00"/>
                </a:solidFill>
                <a:latin typeface="Calibri" panose="020F0502020204030204" pitchFamily="34" charset="0"/>
                <a:cs typeface="Calibri" panose="020F0502020204030204" pitchFamily="34" charset="0"/>
              </a:rPr>
              <a:t>values</a:t>
            </a:r>
            <a:r>
              <a:rPr lang="sl-SI" sz="1600" dirty="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estimated</a:t>
            </a:r>
            <a:r>
              <a:rPr lang="sl-SI" sz="1600" dirty="0" smtClean="0">
                <a:latin typeface="Calibri" panose="020F0502020204030204" pitchFamily="34" charset="0"/>
                <a:cs typeface="Calibri" panose="020F0502020204030204" pitchFamily="34" charset="0"/>
              </a:rPr>
              <a:t> as </a:t>
            </a:r>
            <a:r>
              <a:rPr lang="sl-SI" sz="1600" i="1" dirty="0" err="1" smtClean="0">
                <a:latin typeface="Calibri" panose="020F0502020204030204" pitchFamily="34" charset="0"/>
                <a:cs typeface="Calibri" panose="020F0502020204030204" pitchFamily="34" charset="0"/>
              </a:rPr>
              <a:t>high</a:t>
            </a:r>
            <a:endParaRPr lang="sl-SI" sz="1600" dirty="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a:latin typeface="Calibri" panose="020F0502020204030204" pitchFamily="34" charset="0"/>
                <a:cs typeface="Calibri" panose="020F0502020204030204" pitchFamily="34" charset="0"/>
              </a:rPr>
              <a:t>The solution reduces the risk of untreated sludge being discharged to the </a:t>
            </a:r>
            <a:r>
              <a:rPr lang="en-GB" sz="1200" dirty="0">
                <a:solidFill>
                  <a:srgbClr val="FF0000"/>
                </a:solidFill>
                <a:latin typeface="Calibri" panose="020F0502020204030204" pitchFamily="34" charset="0"/>
                <a:cs typeface="Calibri" panose="020F0502020204030204" pitchFamily="34" charset="0"/>
              </a:rPr>
              <a:t>Tara River Canyon</a:t>
            </a:r>
            <a:r>
              <a:rPr lang="en-GB" sz="1200" dirty="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which</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attracts </a:t>
            </a:r>
            <a:r>
              <a:rPr lang="en-GB" sz="1200" dirty="0">
                <a:latin typeface="Calibri" panose="020F0502020204030204" pitchFamily="34" charset="0"/>
                <a:cs typeface="Calibri" panose="020F0502020204030204" pitchFamily="34" charset="0"/>
              </a:rPr>
              <a:t>tourists from all around the world. </a:t>
            </a:r>
            <a:endParaRPr lang="sl-SI" sz="1200"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smtClean="0">
                <a:latin typeface="Calibri" panose="020F0502020204030204" pitchFamily="34" charset="0"/>
                <a:cs typeface="Calibri" panose="020F0502020204030204" pitchFamily="34" charset="0"/>
              </a:rPr>
              <a:t>Compared </a:t>
            </a:r>
            <a:r>
              <a:rPr lang="en-GB" sz="1200" dirty="0">
                <a:latin typeface="Calibri" panose="020F0502020204030204" pitchFamily="34" charset="0"/>
                <a:cs typeface="Calibri" panose="020F0502020204030204" pitchFamily="34" charset="0"/>
              </a:rPr>
              <a:t>to mechanical dewatering, RBs require much less transport and thus reduce noise stress, air pollution, and gas emissions, which is better for the development of tourism. </a:t>
            </a:r>
            <a:endParaRPr lang="sl-SI" sz="1200" dirty="0">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3"/>
          <a:stretch>
            <a:fillRect/>
          </a:stretch>
        </p:blipFill>
        <p:spPr>
          <a:xfrm>
            <a:off x="7429898" y="1901890"/>
            <a:ext cx="1509439" cy="999381"/>
          </a:xfrm>
          <a:prstGeom prst="rect">
            <a:avLst/>
          </a:prstGeom>
        </p:spPr>
      </p:pic>
      <p:sp>
        <p:nvSpPr>
          <p:cNvPr id="24" name="Rectangle 23"/>
          <p:cNvSpPr/>
          <p:nvPr/>
        </p:nvSpPr>
        <p:spPr>
          <a:xfrm>
            <a:off x="7495748" y="2876967"/>
            <a:ext cx="1588898" cy="215444"/>
          </a:xfrm>
          <a:prstGeom prst="rect">
            <a:avLst/>
          </a:prstGeom>
        </p:spPr>
        <p:txBody>
          <a:bodyPr wrap="none">
            <a:spAutoFit/>
          </a:bodyPr>
          <a:lstStyle/>
          <a:p>
            <a:pPr algn="r"/>
            <a:r>
              <a:rPr lang="sl-SI" sz="800" dirty="0"/>
              <a:t>(</a:t>
            </a:r>
            <a:r>
              <a:rPr lang="sl-SI" sz="800" dirty="0" err="1" smtClean="0"/>
              <a:t>Source</a:t>
            </a:r>
            <a:r>
              <a:rPr lang="sl-SI" sz="800" dirty="0" smtClean="0"/>
              <a:t>: www.tricitynews.com</a:t>
            </a:r>
            <a:r>
              <a:rPr lang="sl-SI" sz="800" dirty="0"/>
              <a:t>)</a:t>
            </a:r>
            <a:endParaRPr lang="sl-SI" sz="800" dirty="0"/>
          </a:p>
        </p:txBody>
      </p:sp>
      <p:sp>
        <p:nvSpPr>
          <p:cNvPr id="25" name="Rectangle 24"/>
          <p:cNvSpPr/>
          <p:nvPr/>
        </p:nvSpPr>
        <p:spPr>
          <a:xfrm>
            <a:off x="7429898" y="3641706"/>
            <a:ext cx="1509439" cy="830997"/>
          </a:xfrm>
          <a:prstGeom prst="rect">
            <a:avLst/>
          </a:prstGeom>
          <a:ln w="19050">
            <a:solidFill>
              <a:srgbClr val="FF0000"/>
            </a:solidFill>
          </a:ln>
        </p:spPr>
        <p:txBody>
          <a:bodyPr wrap="square">
            <a:spAutoFit/>
          </a:bodyPr>
          <a:lstStyle/>
          <a:p>
            <a:r>
              <a:rPr lang="sl-SI" sz="1200" dirty="0" smtClean="0">
                <a:solidFill>
                  <a:srgbClr val="FF0000"/>
                </a:solidFill>
                <a:latin typeface="Calibri" panose="020F0502020204030204" pitchFamily="34" charset="0"/>
                <a:ea typeface="Calibri" panose="020F0502020204030204" pitchFamily="34" charset="0"/>
              </a:rPr>
              <a:t>Tara </a:t>
            </a:r>
            <a:r>
              <a:rPr lang="sl-SI" sz="1200" dirty="0" err="1" smtClean="0">
                <a:solidFill>
                  <a:srgbClr val="FF0000"/>
                </a:solidFill>
                <a:latin typeface="Calibri" panose="020F0502020204030204" pitchFamily="34" charset="0"/>
                <a:ea typeface="Calibri" panose="020F0502020204030204" pitchFamily="34" charset="0"/>
              </a:rPr>
              <a:t>River</a:t>
            </a:r>
            <a:r>
              <a:rPr lang="sl-SI" sz="1200" dirty="0" smtClean="0">
                <a:solidFill>
                  <a:srgbClr val="FF0000"/>
                </a:solidFill>
                <a:latin typeface="Calibri" panose="020F0502020204030204" pitchFamily="34" charset="0"/>
                <a:ea typeface="Calibri" panose="020F0502020204030204" pitchFamily="34" charset="0"/>
              </a:rPr>
              <a:t> </a:t>
            </a:r>
            <a:r>
              <a:rPr lang="sl-SI" sz="1200" dirty="0" err="1" smtClean="0">
                <a:solidFill>
                  <a:srgbClr val="FF0000"/>
                </a:solidFill>
                <a:latin typeface="Calibri" panose="020F0502020204030204" pitchFamily="34" charset="0"/>
                <a:ea typeface="Calibri" panose="020F0502020204030204" pitchFamily="34" charset="0"/>
              </a:rPr>
              <a:t>Canyon</a:t>
            </a:r>
            <a:r>
              <a:rPr lang="sl-SI" sz="1200" dirty="0" smtClean="0">
                <a:solidFill>
                  <a:srgbClr val="FF0000"/>
                </a:solidFill>
                <a:latin typeface="Calibri" panose="020F0502020204030204" pitchFamily="34" charset="0"/>
                <a:ea typeface="Calibri" panose="020F0502020204030204" pitchFamily="34" charset="0"/>
              </a:rPr>
              <a:t> is </a:t>
            </a:r>
            <a:r>
              <a:rPr lang="en-GB" sz="1200" dirty="0" smtClean="0">
                <a:solidFill>
                  <a:srgbClr val="FF0000"/>
                </a:solidFill>
                <a:latin typeface="Calibri" panose="020F0502020204030204" pitchFamily="34" charset="0"/>
                <a:ea typeface="Calibri" panose="020F0502020204030204" pitchFamily="34" charset="0"/>
              </a:rPr>
              <a:t>the </a:t>
            </a:r>
            <a:r>
              <a:rPr lang="en-GB" sz="1200" dirty="0">
                <a:solidFill>
                  <a:srgbClr val="FF0000"/>
                </a:solidFill>
                <a:latin typeface="Calibri" panose="020F0502020204030204" pitchFamily="34" charset="0"/>
                <a:ea typeface="Calibri" panose="020F0502020204030204" pitchFamily="34" charset="0"/>
              </a:rPr>
              <a:t>second-longest in the world after Grand </a:t>
            </a:r>
            <a:r>
              <a:rPr lang="en-GB" sz="1200" dirty="0" smtClean="0">
                <a:solidFill>
                  <a:srgbClr val="FF0000"/>
                </a:solidFill>
                <a:latin typeface="Calibri" panose="020F0502020204030204" pitchFamily="34" charset="0"/>
                <a:ea typeface="Calibri" panose="020F0502020204030204" pitchFamily="34" charset="0"/>
              </a:rPr>
              <a:t>Canyon</a:t>
            </a:r>
            <a:r>
              <a:rPr lang="sl-SI" sz="1200" dirty="0" smtClean="0">
                <a:solidFill>
                  <a:srgbClr val="FF0000"/>
                </a:solidFill>
                <a:latin typeface="Calibri" panose="020F0502020204030204" pitchFamily="34" charset="0"/>
                <a:ea typeface="Calibri" panose="020F0502020204030204" pitchFamily="34" charset="0"/>
              </a:rPr>
              <a:t>!</a:t>
            </a:r>
            <a:endParaRPr lang="en-US" sz="1200" dirty="0">
              <a:solidFill>
                <a:srgbClr val="FF0000"/>
              </a:solidFill>
            </a:endParaRPr>
          </a:p>
        </p:txBody>
      </p:sp>
      <p:sp>
        <p:nvSpPr>
          <p:cNvPr id="26" name="Rectangle 25"/>
          <p:cNvSpPr/>
          <p:nvPr/>
        </p:nvSpPr>
        <p:spPr>
          <a:xfrm>
            <a:off x="176288" y="4569256"/>
            <a:ext cx="7058131" cy="1261884"/>
          </a:xfrm>
          <a:prstGeom prst="rect">
            <a:avLst/>
          </a:prstGeom>
        </p:spPr>
        <p:txBody>
          <a:bodyPr wrap="square">
            <a:spAutoFit/>
          </a:bodyPr>
          <a:lstStyle/>
          <a:p>
            <a:pPr marL="285750" indent="-285750">
              <a:buClr>
                <a:srgbClr val="889A00"/>
              </a:buClr>
              <a:buFont typeface="Wingdings" panose="05000000000000000000" pitchFamily="2" charset="2"/>
              <a:buChar char="Ø"/>
            </a:pPr>
            <a:r>
              <a:rPr lang="en-US" sz="1600" dirty="0" smtClean="0">
                <a:solidFill>
                  <a:srgbClr val="889A00"/>
                </a:solidFill>
                <a:latin typeface="Calibri" panose="020F0502020204030204" pitchFamily="34" charset="0"/>
                <a:cs typeface="Calibri" panose="020F0502020204030204" pitchFamily="34" charset="0"/>
              </a:rPr>
              <a:t>Stakeholder`s </a:t>
            </a:r>
            <a:r>
              <a:rPr lang="en-US" sz="1600" dirty="0">
                <a:solidFill>
                  <a:srgbClr val="889A00"/>
                </a:solidFill>
                <a:latin typeface="Calibri" panose="020F0502020204030204" pitchFamily="34" charset="0"/>
                <a:cs typeface="Calibri" panose="020F0502020204030204" pitchFamily="34" charset="0"/>
              </a:rPr>
              <a:t>engagement – </a:t>
            </a:r>
            <a:r>
              <a:rPr lang="sl-SI" sz="1600" dirty="0" err="1">
                <a:latin typeface="Calibri" panose="020F0502020204030204" pitchFamily="34" charset="0"/>
                <a:cs typeface="Calibri" panose="020F0502020204030204" pitchFamily="34" charset="0"/>
              </a:rPr>
              <a:t>estimated</a:t>
            </a:r>
            <a:r>
              <a:rPr lang="sl-SI" sz="1600" dirty="0">
                <a:latin typeface="Calibri" panose="020F0502020204030204" pitchFamily="34" charset="0"/>
                <a:cs typeface="Calibri" panose="020F0502020204030204" pitchFamily="34" charset="0"/>
              </a:rPr>
              <a:t> as </a:t>
            </a:r>
            <a:r>
              <a:rPr lang="sl-SI" sz="1600" i="1" dirty="0" err="1" smtClean="0">
                <a:latin typeface="Calibri" panose="020F0502020204030204" pitchFamily="34" charset="0"/>
                <a:cs typeface="Calibri" panose="020F0502020204030204" pitchFamily="34" charset="0"/>
              </a:rPr>
              <a:t>low</a:t>
            </a:r>
            <a:endParaRPr lang="sl-SI" sz="1600" i="1"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a:latin typeface="Calibri" panose="020F0502020204030204" pitchFamily="34" charset="0"/>
                <a:cs typeface="Calibri" panose="020F0502020204030204" pitchFamily="34" charset="0"/>
              </a:rPr>
              <a:t>Good collaboration is established among public utility, municipality, and environmental ministry. </a:t>
            </a:r>
            <a:endParaRPr lang="sl-SI" sz="1200"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a:latin typeface="Calibri" panose="020F0502020204030204" pitchFamily="34" charset="0"/>
                <a:cs typeface="Calibri" panose="020F0502020204030204" pitchFamily="34" charset="0"/>
              </a:rPr>
              <a:t>Other institutions (research, education, and agriculture), local communities, and farmers were not actively </a:t>
            </a:r>
            <a:r>
              <a:rPr lang="en-GB" sz="1200" dirty="0" smtClean="0">
                <a:latin typeface="Calibri" panose="020F0502020204030204" pitchFamily="34" charset="0"/>
                <a:cs typeface="Calibri" panose="020F0502020204030204" pitchFamily="34" charset="0"/>
              </a:rPr>
              <a:t>involved</a:t>
            </a:r>
            <a:r>
              <a:rPr lang="sl-SI" sz="1200" dirty="0" smtClean="0">
                <a:latin typeface="Calibri" panose="020F0502020204030204" pitchFamily="34" charset="0"/>
                <a:cs typeface="Calibri" panose="020F0502020204030204" pitchFamily="34" charset="0"/>
              </a:rPr>
              <a:t> in </a:t>
            </a:r>
            <a:r>
              <a:rPr lang="sl-SI" sz="1200" dirty="0" err="1" smtClean="0">
                <a:latin typeface="Calibri" panose="020F0502020204030204" pitchFamily="34" charset="0"/>
                <a:cs typeface="Calibri" panose="020F0502020204030204" pitchFamily="34" charset="0"/>
              </a:rPr>
              <a:t>the</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project</a:t>
            </a: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and collaboration is not established. </a:t>
            </a:r>
            <a:endParaRPr lang="sl-SI" sz="1200"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a:latin typeface="Calibri" panose="020F0502020204030204" pitchFamily="34" charset="0"/>
                <a:cs typeface="Calibri" panose="020F0502020204030204" pitchFamily="34" charset="0"/>
              </a:rPr>
              <a:t>Circular economy (</a:t>
            </a:r>
            <a:r>
              <a:rPr lang="en-GB" sz="1200" dirty="0" err="1">
                <a:latin typeface="Calibri" panose="020F0502020204030204" pitchFamily="34" charset="0"/>
                <a:cs typeface="Calibri" panose="020F0502020204030204" pitchFamily="34" charset="0"/>
              </a:rPr>
              <a:t>biosolids</a:t>
            </a:r>
            <a:r>
              <a:rPr lang="en-GB" sz="1200" dirty="0">
                <a:latin typeface="Calibri" panose="020F0502020204030204" pitchFamily="34" charset="0"/>
                <a:cs typeface="Calibri" panose="020F0502020204030204" pitchFamily="34" charset="0"/>
              </a:rPr>
              <a:t> use) will require long term collaboration among all stakeholders and especially engagement of the end-users</a:t>
            </a:r>
            <a:r>
              <a:rPr lang="en-GB" sz="1200" dirty="0" smtClean="0">
                <a:latin typeface="Calibri" panose="020F0502020204030204" pitchFamily="34" charset="0"/>
                <a:cs typeface="Calibri" panose="020F0502020204030204" pitchFamily="34" charset="0"/>
              </a:rPr>
              <a:t>.</a:t>
            </a:r>
            <a:endParaRPr lang="sl-SI" sz="1200" dirty="0">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a:off x="7698842" y="4761878"/>
            <a:ext cx="971550" cy="1114425"/>
          </a:xfrm>
          <a:prstGeom prst="rect">
            <a:avLst/>
          </a:prstGeom>
        </p:spPr>
      </p:pic>
    </p:spTree>
    <p:extLst>
      <p:ext uri="{BB962C8B-B14F-4D97-AF65-F5344CB8AC3E}">
        <p14:creationId xmlns:p14="http://schemas.microsoft.com/office/powerpoint/2010/main" val="3099839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Indirect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benefits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0" name="Zaobljeni pravokotnik 1"/>
          <p:cNvSpPr/>
          <p:nvPr/>
        </p:nvSpPr>
        <p:spPr>
          <a:xfrm>
            <a:off x="281846" y="992864"/>
            <a:ext cx="8306895" cy="366003"/>
          </a:xfrm>
          <a:prstGeom prst="roundRect">
            <a:avLst/>
          </a:prstGeom>
          <a:solidFill>
            <a:srgbClr val="889A00"/>
          </a:solidFill>
          <a:ln>
            <a:solidFill>
              <a:srgbClr val="9AD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chemeClr val="tx1"/>
                </a:solidFill>
                <a:latin typeface="Calibri" panose="020F0502020204030204" pitchFamily="34" charset="0"/>
                <a:cs typeface="Calibri" panose="020F0502020204030204" pitchFamily="34" charset="0"/>
              </a:rPr>
              <a:t>ENVIRONMENTAL</a:t>
            </a:r>
            <a:endParaRPr lang="sl-SI" dirty="0">
              <a:solidFill>
                <a:schemeClr val="tx1"/>
              </a:solidFill>
              <a:latin typeface="Calibri" panose="020F0502020204030204" pitchFamily="34" charset="0"/>
              <a:cs typeface="Calibri" panose="020F0502020204030204" pitchFamily="34" charset="0"/>
            </a:endParaRPr>
          </a:p>
        </p:txBody>
      </p:sp>
      <p:sp>
        <p:nvSpPr>
          <p:cNvPr id="21" name="PoljeZBesedilom 3"/>
          <p:cNvSpPr txBox="1"/>
          <p:nvPr/>
        </p:nvSpPr>
        <p:spPr>
          <a:xfrm>
            <a:off x="356971" y="1379503"/>
            <a:ext cx="7082760" cy="707886"/>
          </a:xfrm>
          <a:prstGeom prst="rect">
            <a:avLst/>
          </a:prstGeom>
          <a:noFill/>
        </p:spPr>
        <p:txBody>
          <a:bodyPr wrap="square" rtlCol="0">
            <a:spAutoFit/>
          </a:bodyPr>
          <a:lstStyle/>
          <a:p>
            <a:pPr marL="285750" indent="-285750">
              <a:buClr>
                <a:srgbClr val="889A00"/>
              </a:buClr>
              <a:buFont typeface="Wingdings" panose="05000000000000000000" pitchFamily="2" charset="2"/>
              <a:buChar char="Ø"/>
            </a:pPr>
            <a:r>
              <a:rPr lang="sl-SI" sz="1600" dirty="0" err="1" smtClean="0">
                <a:solidFill>
                  <a:srgbClr val="889A00"/>
                </a:solidFill>
                <a:latin typeface="Calibri" panose="020F0502020204030204" pitchFamily="34" charset="0"/>
                <a:cs typeface="Calibri" panose="020F0502020204030204" pitchFamily="34" charset="0"/>
              </a:rPr>
              <a:t>Habitats</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estimated</a:t>
            </a:r>
            <a:r>
              <a:rPr lang="sl-SI" sz="1600" dirty="0" smtClean="0">
                <a:latin typeface="Calibri" panose="020F0502020204030204" pitchFamily="34" charset="0"/>
                <a:cs typeface="Calibri" panose="020F0502020204030204" pitchFamily="34" charset="0"/>
              </a:rPr>
              <a:t> as </a:t>
            </a:r>
            <a:r>
              <a:rPr lang="sl-SI" sz="1600" i="1" dirty="0" err="1" smtClean="0">
                <a:latin typeface="Calibri" panose="020F0502020204030204" pitchFamily="34" charset="0"/>
                <a:cs typeface="Calibri" panose="020F0502020204030204" pitchFamily="34" charset="0"/>
              </a:rPr>
              <a:t>medium</a:t>
            </a:r>
            <a:endParaRPr lang="sl-SI" sz="1600" i="1"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smtClean="0">
                <a:latin typeface="Calibri" panose="020F0502020204030204" pitchFamily="34" charset="0"/>
                <a:cs typeface="Calibri" panose="020F0502020204030204" pitchFamily="34" charset="0"/>
              </a:rPr>
              <a:t>RBs </a:t>
            </a:r>
            <a:r>
              <a:rPr lang="en-GB" sz="1200" dirty="0">
                <a:latin typeface="Calibri" panose="020F0502020204030204" pitchFamily="34" charset="0"/>
                <a:cs typeface="Calibri" panose="020F0502020204030204" pitchFamily="34" charset="0"/>
              </a:rPr>
              <a:t>in </a:t>
            </a:r>
            <a:r>
              <a:rPr lang="en-GB" sz="1200" dirty="0" err="1">
                <a:latin typeface="Calibri" panose="020F0502020204030204" pitchFamily="34" charset="0"/>
                <a:cs typeface="Calibri" panose="020F0502020204030204" pitchFamily="34" charset="0"/>
              </a:rPr>
              <a:t>Mojkovac</a:t>
            </a:r>
            <a:r>
              <a:rPr lang="en-GB" sz="1200" dirty="0">
                <a:latin typeface="Calibri" panose="020F0502020204030204" pitchFamily="34" charset="0"/>
                <a:cs typeface="Calibri" panose="020F0502020204030204" pitchFamily="34" charset="0"/>
              </a:rPr>
              <a:t> support biodiversity. The identified invertebrates are earthworms, frogs, and </a:t>
            </a:r>
            <a:r>
              <a:rPr lang="en-GB" sz="1200" dirty="0" smtClean="0">
                <a:latin typeface="Calibri" panose="020F0502020204030204" pitchFamily="34" charset="0"/>
                <a:cs typeface="Calibri" panose="020F0502020204030204" pitchFamily="34" charset="0"/>
              </a:rPr>
              <a:t>birds</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number </a:t>
            </a:r>
            <a:r>
              <a:rPr lang="en-GB" sz="1200" dirty="0">
                <a:latin typeface="Calibri" panose="020F0502020204030204" pitchFamily="34" charset="0"/>
                <a:cs typeface="Calibri" panose="020F0502020204030204" pitchFamily="34" charset="0"/>
              </a:rPr>
              <a:t>and type of </a:t>
            </a:r>
            <a:r>
              <a:rPr lang="en-GB" sz="1200" dirty="0" smtClean="0">
                <a:latin typeface="Calibri" panose="020F0502020204030204" pitchFamily="34" charset="0"/>
                <a:cs typeface="Calibri" panose="020F0502020204030204" pitchFamily="34" charset="0"/>
              </a:rPr>
              <a:t>species</a:t>
            </a:r>
            <a:r>
              <a:rPr lang="sl-SI" sz="1200" dirty="0" smtClean="0">
                <a:latin typeface="Calibri" panose="020F0502020204030204" pitchFamily="34" charset="0"/>
                <a:cs typeface="Calibri" panose="020F0502020204030204" pitchFamily="34" charset="0"/>
              </a:rPr>
              <a:t> not </a:t>
            </a:r>
            <a:r>
              <a:rPr lang="sl-SI" sz="1200" dirty="0" err="1" smtClean="0">
                <a:latin typeface="Calibri" panose="020F0502020204030204" pitchFamily="34" charset="0"/>
                <a:cs typeface="Calibri" panose="020F0502020204030204" pitchFamily="34" charset="0"/>
              </a:rPr>
              <a:t>identified</a:t>
            </a:r>
            <a:r>
              <a:rPr lang="sl-SI" sz="1200" dirty="0" smtClean="0">
                <a:latin typeface="Calibri" panose="020F0502020204030204" pitchFamily="34" charset="0"/>
                <a:cs typeface="Calibri" panose="020F0502020204030204" pitchFamily="34" charset="0"/>
              </a:rPr>
              <a:t>)</a:t>
            </a:r>
            <a:r>
              <a:rPr lang="en-GB" sz="1200" dirty="0" smtClean="0">
                <a:latin typeface="Calibri" panose="020F0502020204030204" pitchFamily="34" charset="0"/>
                <a:cs typeface="Calibri" panose="020F0502020204030204" pitchFamily="34" charset="0"/>
              </a:rPr>
              <a:t>.</a:t>
            </a:r>
            <a:endParaRPr lang="sl-SI" sz="1200" dirty="0">
              <a:latin typeface="Calibri" panose="020F0502020204030204" pitchFamily="34" charset="0"/>
              <a:cs typeface="Calibri" panose="020F0502020204030204" pitchFamily="34" charset="0"/>
            </a:endParaRPr>
          </a:p>
        </p:txBody>
      </p:sp>
      <p:sp>
        <p:nvSpPr>
          <p:cNvPr id="22" name="PoljeZBesedilom 6"/>
          <p:cNvSpPr txBox="1"/>
          <p:nvPr/>
        </p:nvSpPr>
        <p:spPr>
          <a:xfrm>
            <a:off x="267286" y="2966085"/>
            <a:ext cx="7376280" cy="1138773"/>
          </a:xfrm>
          <a:prstGeom prst="rect">
            <a:avLst/>
          </a:prstGeom>
          <a:noFill/>
        </p:spPr>
        <p:txBody>
          <a:bodyPr wrap="square" rtlCol="0">
            <a:spAutoFit/>
          </a:bodyPr>
          <a:lstStyle/>
          <a:p>
            <a:pPr marL="285750" indent="-285750">
              <a:buClr>
                <a:srgbClr val="889A00"/>
              </a:buClr>
              <a:buFont typeface="Wingdings" panose="05000000000000000000" pitchFamily="2" charset="2"/>
              <a:buChar char="Ø"/>
            </a:pPr>
            <a:r>
              <a:rPr lang="sl-SI" sz="1600" dirty="0" err="1" smtClean="0">
                <a:solidFill>
                  <a:srgbClr val="889A00"/>
                </a:solidFill>
                <a:latin typeface="Calibri" panose="020F0502020204030204" pitchFamily="34" charset="0"/>
                <a:cs typeface="Calibri" panose="020F0502020204030204" pitchFamily="34" charset="0"/>
              </a:rPr>
              <a:t>Biosolids</a:t>
            </a:r>
            <a:r>
              <a:rPr lang="sl-SI" sz="1600" dirty="0" smtClean="0">
                <a:solidFill>
                  <a:srgbClr val="889A00"/>
                </a:solidFill>
                <a:latin typeface="Calibri" panose="020F0502020204030204" pitchFamily="34" charset="0"/>
                <a:cs typeface="Calibri" panose="020F0502020204030204" pitchFamily="34" charset="0"/>
              </a:rPr>
              <a:t> </a:t>
            </a:r>
            <a:r>
              <a:rPr lang="sl-SI" sz="1600" dirty="0" err="1" smtClean="0">
                <a:solidFill>
                  <a:srgbClr val="889A00"/>
                </a:solidFill>
                <a:latin typeface="Calibri" panose="020F0502020204030204" pitchFamily="34" charset="0"/>
                <a:cs typeface="Calibri" panose="020F0502020204030204" pitchFamily="34" charset="0"/>
              </a:rPr>
              <a:t>use</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estimated</a:t>
            </a:r>
            <a:r>
              <a:rPr lang="sl-SI" sz="1600" dirty="0" smtClean="0">
                <a:latin typeface="Calibri" panose="020F0502020204030204" pitchFamily="34" charset="0"/>
                <a:cs typeface="Calibri" panose="020F0502020204030204" pitchFamily="34" charset="0"/>
              </a:rPr>
              <a:t> as </a:t>
            </a:r>
            <a:r>
              <a:rPr lang="en-GB" sz="1600" dirty="0" smtClean="0">
                <a:latin typeface="Calibri" panose="020F0502020204030204" pitchFamily="34" charset="0"/>
                <a:cs typeface="Calibri" panose="020F0502020204030204" pitchFamily="34" charset="0"/>
              </a:rPr>
              <a:t>low </a:t>
            </a:r>
            <a:r>
              <a:rPr lang="en-GB" sz="1600" dirty="0">
                <a:latin typeface="Calibri" panose="020F0502020204030204" pitchFamily="34" charset="0"/>
                <a:cs typeface="Calibri" panose="020F0502020204030204" pitchFamily="34" charset="0"/>
              </a:rPr>
              <a:t>for land application on agricultural land, high for local </a:t>
            </a:r>
            <a:r>
              <a:rPr lang="en-GB" sz="1600" dirty="0" err="1" smtClean="0">
                <a:latin typeface="Calibri" panose="020F0502020204030204" pitchFamily="34" charset="0"/>
                <a:cs typeface="Calibri" panose="020F0502020204030204" pitchFamily="34" charset="0"/>
              </a:rPr>
              <a:t>erosio</a:t>
            </a:r>
            <a:r>
              <a:rPr lang="sl-SI" sz="1600" dirty="0" smtClean="0">
                <a:latin typeface="Calibri" panose="020F0502020204030204" pitchFamily="34" charset="0"/>
                <a:cs typeface="Calibri" panose="020F0502020204030204" pitchFamily="34" charset="0"/>
              </a:rPr>
              <a:t>n</a:t>
            </a:r>
          </a:p>
          <a:p>
            <a:pPr marL="742950" lvl="1" indent="-285750">
              <a:buClr>
                <a:srgbClr val="889A00"/>
              </a:buClr>
              <a:buFont typeface="Wingdings" panose="05000000000000000000" pitchFamily="2" charset="2"/>
              <a:buChar char="Ø"/>
            </a:pPr>
            <a:r>
              <a:rPr lang="en-GB" sz="1200" dirty="0" smtClean="0">
                <a:latin typeface="Calibri" panose="020F0502020204030204" pitchFamily="34" charset="0"/>
                <a:cs typeface="Calibri" panose="020F0502020204030204" pitchFamily="34" charset="0"/>
              </a:rPr>
              <a:t>The </a:t>
            </a:r>
            <a:r>
              <a:rPr lang="en-GB" sz="1200" dirty="0">
                <a:latin typeface="Calibri" panose="020F0502020204030204" pitchFamily="34" charset="0"/>
                <a:cs typeface="Calibri" panose="020F0502020204030204" pitchFamily="34" charset="0"/>
              </a:rPr>
              <a:t>amount of </a:t>
            </a:r>
            <a:r>
              <a:rPr lang="en-GB" sz="1200" dirty="0" err="1">
                <a:latin typeface="Calibri" panose="020F0502020204030204" pitchFamily="34" charset="0"/>
                <a:cs typeface="Calibri" panose="020F0502020204030204" pitchFamily="34" charset="0"/>
              </a:rPr>
              <a:t>biosolids</a:t>
            </a:r>
            <a:r>
              <a:rPr lang="en-GB" sz="1200" dirty="0">
                <a:latin typeface="Calibri" panose="020F0502020204030204" pitchFamily="34" charset="0"/>
                <a:cs typeface="Calibri" panose="020F0502020204030204" pitchFamily="34" charset="0"/>
              </a:rPr>
              <a:t> (1000 tons per operating cycle) could be applied on 10% (465ha) of all agricultural land in the municipality every ten years or more. </a:t>
            </a:r>
            <a:endParaRPr lang="sl-SI" sz="1200"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sl-SI" sz="1200" dirty="0" smtClean="0">
                <a:latin typeface="Calibri" panose="020F0502020204030204" pitchFamily="34" charset="0"/>
                <a:cs typeface="Calibri" panose="020F0502020204030204" pitchFamily="34" charset="0"/>
              </a:rPr>
              <a:t>S</a:t>
            </a:r>
            <a:r>
              <a:rPr lang="en-GB" sz="1200" dirty="0" err="1" smtClean="0">
                <a:latin typeface="Calibri" panose="020F0502020204030204" pitchFamily="34" charset="0"/>
                <a:cs typeface="Calibri" panose="020F0502020204030204" pitchFamily="34" charset="0"/>
              </a:rPr>
              <a:t>anitation</a:t>
            </a: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of local forest erosion with </a:t>
            </a:r>
            <a:r>
              <a:rPr lang="en-GB" sz="1200" dirty="0" err="1">
                <a:latin typeface="Calibri" panose="020F0502020204030204" pitchFamily="34" charset="0"/>
                <a:cs typeface="Calibri" panose="020F0502020204030204" pitchFamily="34" charset="0"/>
              </a:rPr>
              <a:t>biosolids</a:t>
            </a:r>
            <a:r>
              <a:rPr lang="en-GB" sz="1200" dirty="0">
                <a:latin typeface="Calibri" panose="020F0502020204030204" pitchFamily="34" charset="0"/>
                <a:cs typeface="Calibri" panose="020F0502020204030204" pitchFamily="34" charset="0"/>
              </a:rPr>
              <a:t> could have a higher local impact. </a:t>
            </a:r>
            <a:endParaRPr lang="sl-SI" sz="1200" dirty="0">
              <a:latin typeface="Calibri" panose="020F0502020204030204" pitchFamily="34" charset="0"/>
              <a:cs typeface="Calibri" panose="020F0502020204030204" pitchFamily="34" charset="0"/>
            </a:endParaRPr>
          </a:p>
        </p:txBody>
      </p:sp>
      <p:sp>
        <p:nvSpPr>
          <p:cNvPr id="12" name="PoljeZBesedilom 3"/>
          <p:cNvSpPr txBox="1"/>
          <p:nvPr/>
        </p:nvSpPr>
        <p:spPr>
          <a:xfrm>
            <a:off x="373467" y="2047851"/>
            <a:ext cx="7111065" cy="1138773"/>
          </a:xfrm>
          <a:prstGeom prst="rect">
            <a:avLst/>
          </a:prstGeom>
          <a:noFill/>
        </p:spPr>
        <p:txBody>
          <a:bodyPr wrap="square" rtlCol="0">
            <a:spAutoFit/>
          </a:bodyPr>
          <a:lstStyle/>
          <a:p>
            <a:pPr marL="285750" indent="-285750">
              <a:buClr>
                <a:srgbClr val="889A00"/>
              </a:buClr>
              <a:buFont typeface="Wingdings" panose="05000000000000000000" pitchFamily="2" charset="2"/>
              <a:buChar char="Ø"/>
            </a:pPr>
            <a:r>
              <a:rPr lang="sl-SI" sz="1600" dirty="0" smtClean="0">
                <a:solidFill>
                  <a:srgbClr val="889A00"/>
                </a:solidFill>
                <a:latin typeface="Calibri" panose="020F0502020204030204" pitchFamily="34" charset="0"/>
                <a:cs typeface="Calibri" panose="020F0502020204030204" pitchFamily="34" charset="0"/>
              </a:rPr>
              <a:t>GHG </a:t>
            </a:r>
            <a:r>
              <a:rPr lang="sl-SI" sz="1600" dirty="0" err="1" smtClean="0">
                <a:solidFill>
                  <a:srgbClr val="889A00"/>
                </a:solidFill>
                <a:latin typeface="Calibri" panose="020F0502020204030204" pitchFamily="34" charset="0"/>
                <a:cs typeface="Calibri" panose="020F0502020204030204" pitchFamily="34" charset="0"/>
              </a:rPr>
              <a:t>emissions</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estimated</a:t>
            </a:r>
            <a:r>
              <a:rPr lang="sl-SI" sz="1600" dirty="0" smtClean="0">
                <a:latin typeface="Calibri" panose="020F0502020204030204" pitchFamily="34" charset="0"/>
                <a:cs typeface="Calibri" panose="020F0502020204030204" pitchFamily="34" charset="0"/>
              </a:rPr>
              <a:t> as </a:t>
            </a:r>
            <a:r>
              <a:rPr lang="sl-SI" sz="1600" i="1" dirty="0" err="1" smtClean="0">
                <a:latin typeface="Calibri" panose="020F0502020204030204" pitchFamily="34" charset="0"/>
                <a:cs typeface="Calibri" panose="020F0502020204030204" pitchFamily="34" charset="0"/>
              </a:rPr>
              <a:t>high</a:t>
            </a:r>
            <a:endParaRPr lang="sl-SI" sz="1600" i="1"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smtClean="0">
                <a:latin typeface="Calibri" panose="020F0502020204030204" pitchFamily="34" charset="0"/>
                <a:cs typeface="Calibri" panose="020F0502020204030204" pitchFamily="34" charset="0"/>
              </a:rPr>
              <a:t>Using </a:t>
            </a:r>
            <a:r>
              <a:rPr lang="en-GB" sz="1200" dirty="0">
                <a:latin typeface="Calibri" panose="020F0502020204030204" pitchFamily="34" charset="0"/>
                <a:cs typeface="Calibri" panose="020F0502020204030204" pitchFamily="34" charset="0"/>
              </a:rPr>
              <a:t>reed beds instead of mechanical dewatering seems to be the best alternative to reduce emissions footprint</a:t>
            </a:r>
            <a:r>
              <a:rPr lang="en-GB" sz="1200" dirty="0" smtClean="0">
                <a:latin typeface="Calibri" panose="020F0502020204030204" pitchFamily="34" charset="0"/>
                <a:cs typeface="Calibri" panose="020F0502020204030204" pitchFamily="34" charset="0"/>
              </a:rPr>
              <a:t>.</a:t>
            </a:r>
            <a:endParaRPr lang="sl-SI" sz="1200" dirty="0" smtClean="0">
              <a:latin typeface="Calibri" panose="020F0502020204030204" pitchFamily="34" charset="0"/>
              <a:cs typeface="Calibri" panose="020F0502020204030204" pitchFamily="34" charset="0"/>
            </a:endParaRPr>
          </a:p>
          <a:p>
            <a:pPr marL="742950" lvl="1" indent="-285750">
              <a:buClr>
                <a:srgbClr val="889A00"/>
              </a:buClr>
              <a:buFont typeface="Wingdings" panose="05000000000000000000" pitchFamily="2" charset="2"/>
              <a:buChar char="Ø"/>
            </a:pP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RB, with </a:t>
            </a:r>
            <a:r>
              <a:rPr lang="en-GB" sz="1200" dirty="0" err="1">
                <a:latin typeface="Calibri" panose="020F0502020204030204" pitchFamily="34" charset="0"/>
                <a:cs typeface="Calibri" panose="020F0502020204030204" pitchFamily="34" charset="0"/>
              </a:rPr>
              <a:t>biosolids</a:t>
            </a:r>
            <a:r>
              <a:rPr lang="en-GB" sz="1200" dirty="0">
                <a:latin typeface="Calibri" panose="020F0502020204030204" pitchFamily="34" charset="0"/>
                <a:cs typeface="Calibri" panose="020F0502020204030204" pitchFamily="34" charset="0"/>
              </a:rPr>
              <a:t> land application, emit 60% less CO</a:t>
            </a:r>
            <a:r>
              <a:rPr lang="en-GB" sz="1200" baseline="-25000" dirty="0">
                <a:latin typeface="Calibri" panose="020F0502020204030204" pitchFamily="34" charset="0"/>
                <a:cs typeface="Calibri" panose="020F0502020204030204" pitchFamily="34" charset="0"/>
              </a:rPr>
              <a:t>2</a:t>
            </a:r>
            <a:r>
              <a:rPr lang="en-GB" sz="1200" dirty="0">
                <a:latin typeface="Calibri" panose="020F0502020204030204" pitchFamily="34" charset="0"/>
                <a:cs typeface="Calibri" panose="020F0502020204030204" pitchFamily="34" charset="0"/>
              </a:rPr>
              <a:t> and 84% less N</a:t>
            </a:r>
            <a:r>
              <a:rPr lang="en-GB" sz="1200" baseline="-25000" dirty="0">
                <a:latin typeface="Calibri" panose="020F0502020204030204" pitchFamily="34" charset="0"/>
                <a:cs typeface="Calibri" panose="020F0502020204030204" pitchFamily="34" charset="0"/>
              </a:rPr>
              <a:t>2</a:t>
            </a:r>
            <a:r>
              <a:rPr lang="en-GB" sz="1200" dirty="0">
                <a:latin typeface="Calibri" panose="020F0502020204030204" pitchFamily="34" charset="0"/>
                <a:cs typeface="Calibri" panose="020F0502020204030204" pitchFamily="34" charset="0"/>
              </a:rPr>
              <a:t>0. </a:t>
            </a:r>
            <a:endParaRPr lang="sl-SI" sz="1200" dirty="0">
              <a:latin typeface="Calibri" panose="020F0502020204030204" pitchFamily="34" charset="0"/>
              <a:cs typeface="Calibri" panose="020F0502020204030204" pitchFamily="34" charset="0"/>
            </a:endParaRPr>
          </a:p>
          <a:p>
            <a:pPr marL="285750" indent="-285750">
              <a:buClr>
                <a:srgbClr val="889A00"/>
              </a:buClr>
              <a:buFont typeface="Wingdings" panose="05000000000000000000" pitchFamily="2" charset="2"/>
              <a:buChar char="Ø"/>
            </a:pPr>
            <a:endParaRPr lang="sl-SI" sz="1600" i="1" dirty="0" smtClean="0">
              <a:latin typeface="Calibri" panose="020F0502020204030204" pitchFamily="34" charset="0"/>
              <a:cs typeface="Calibri" panose="020F0502020204030204" pitchFamily="34" charset="0"/>
            </a:endParaRPr>
          </a:p>
        </p:txBody>
      </p:sp>
      <p:sp>
        <p:nvSpPr>
          <p:cNvPr id="14" name="Zaobljeni pravokotnik 1"/>
          <p:cNvSpPr/>
          <p:nvPr/>
        </p:nvSpPr>
        <p:spPr>
          <a:xfrm>
            <a:off x="392963" y="4254982"/>
            <a:ext cx="8306895" cy="366003"/>
          </a:xfrm>
          <a:prstGeom prst="roundRect">
            <a:avLst/>
          </a:prstGeom>
          <a:solidFill>
            <a:srgbClr val="889A00"/>
          </a:solidFill>
          <a:ln>
            <a:solidFill>
              <a:srgbClr val="9AD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chemeClr val="tx1"/>
                </a:solidFill>
                <a:latin typeface="Calibri" panose="020F0502020204030204" pitchFamily="34" charset="0"/>
                <a:cs typeface="Calibri" panose="020F0502020204030204" pitchFamily="34" charset="0"/>
              </a:rPr>
              <a:t>ECONOMIC</a:t>
            </a:r>
            <a:endParaRPr lang="sl-SI" dirty="0">
              <a:solidFill>
                <a:schemeClr val="tx1"/>
              </a:solidFill>
              <a:latin typeface="Calibri" panose="020F0502020204030204" pitchFamily="34" charset="0"/>
              <a:cs typeface="Calibri" panose="020F0502020204030204" pitchFamily="34" charset="0"/>
            </a:endParaRPr>
          </a:p>
        </p:txBody>
      </p:sp>
      <p:sp>
        <p:nvSpPr>
          <p:cNvPr id="2" name="Rectangle 1"/>
          <p:cNvSpPr/>
          <p:nvPr/>
        </p:nvSpPr>
        <p:spPr>
          <a:xfrm>
            <a:off x="7585579" y="3221550"/>
            <a:ext cx="1440160" cy="830997"/>
          </a:xfrm>
          <a:prstGeom prst="rect">
            <a:avLst/>
          </a:prstGeom>
          <a:ln>
            <a:solidFill>
              <a:srgbClr val="FF0000"/>
            </a:solidFill>
          </a:ln>
        </p:spPr>
        <p:txBody>
          <a:bodyPr wrap="square">
            <a:spAutoFit/>
          </a:bodyPr>
          <a:lstStyle/>
          <a:p>
            <a:pPr>
              <a:buClr>
                <a:srgbClr val="889A00"/>
              </a:buClr>
            </a:pPr>
            <a:r>
              <a:rPr lang="sl-SI" sz="1200" b="1" dirty="0" smtClean="0">
                <a:solidFill>
                  <a:srgbClr val="FF0000"/>
                </a:solidFill>
                <a:latin typeface="Calibri" panose="020F0502020204030204" pitchFamily="34" charset="0"/>
                <a:cs typeface="Calibri" panose="020F0502020204030204" pitchFamily="34" charset="0"/>
              </a:rPr>
              <a:t>E</a:t>
            </a:r>
            <a:r>
              <a:rPr lang="en-GB" sz="1200" b="1" dirty="0" err="1" smtClean="0">
                <a:solidFill>
                  <a:srgbClr val="FF0000"/>
                </a:solidFill>
                <a:latin typeface="Calibri" panose="020F0502020204030204" pitchFamily="34" charset="0"/>
                <a:cs typeface="Calibri" panose="020F0502020204030204" pitchFamily="34" charset="0"/>
              </a:rPr>
              <a:t>nough</a:t>
            </a:r>
            <a:r>
              <a:rPr lang="en-GB" sz="1200" b="1" dirty="0" smtClean="0">
                <a:solidFill>
                  <a:srgbClr val="FF0000"/>
                </a:solidFill>
                <a:latin typeface="Calibri" panose="020F0502020204030204" pitchFamily="34" charset="0"/>
                <a:cs typeface="Calibri" panose="020F0502020204030204" pitchFamily="34" charset="0"/>
              </a:rPr>
              <a:t> </a:t>
            </a:r>
            <a:r>
              <a:rPr lang="en-GB" sz="1200" b="1" dirty="0">
                <a:solidFill>
                  <a:srgbClr val="FF0000"/>
                </a:solidFill>
                <a:latin typeface="Calibri" panose="020F0502020204030204" pitchFamily="34" charset="0"/>
                <a:cs typeface="Calibri" panose="020F0502020204030204" pitchFamily="34" charset="0"/>
              </a:rPr>
              <a:t>area and </a:t>
            </a:r>
            <a:r>
              <a:rPr lang="sl-SI" sz="1200" b="1" dirty="0">
                <a:solidFill>
                  <a:srgbClr val="FF0000"/>
                </a:solidFill>
                <a:latin typeface="Calibri" panose="020F0502020204030204" pitchFamily="34" charset="0"/>
                <a:cs typeface="Calibri" panose="020F0502020204030204" pitchFamily="34" charset="0"/>
              </a:rPr>
              <a:t>  </a:t>
            </a:r>
            <a:r>
              <a:rPr lang="en-GB" sz="1200" b="1" dirty="0">
                <a:solidFill>
                  <a:srgbClr val="FF0000"/>
                </a:solidFill>
                <a:latin typeface="Calibri" panose="020F0502020204030204" pitchFamily="34" charset="0"/>
                <a:cs typeface="Calibri" panose="020F0502020204030204" pitchFamily="34" charset="0"/>
              </a:rPr>
              <a:t>possibilities </a:t>
            </a:r>
            <a:r>
              <a:rPr lang="en-GB" sz="1200" b="1" dirty="0" smtClean="0">
                <a:solidFill>
                  <a:srgbClr val="FF0000"/>
                </a:solidFill>
                <a:latin typeface="Calibri" panose="020F0502020204030204" pitchFamily="34" charset="0"/>
                <a:cs typeface="Calibri" panose="020F0502020204030204" pitchFamily="34" charset="0"/>
              </a:rPr>
              <a:t>for </a:t>
            </a:r>
            <a:r>
              <a:rPr lang="en-GB" sz="1200" b="1" dirty="0" err="1" smtClean="0">
                <a:solidFill>
                  <a:srgbClr val="FF0000"/>
                </a:solidFill>
                <a:latin typeface="Calibri" panose="020F0502020204030204" pitchFamily="34" charset="0"/>
                <a:cs typeface="Calibri" panose="020F0502020204030204" pitchFamily="34" charset="0"/>
              </a:rPr>
              <a:t>biosolids</a:t>
            </a:r>
            <a:r>
              <a:rPr lang="sl-SI" sz="1200" b="1" dirty="0" smtClean="0">
                <a:solidFill>
                  <a:srgbClr val="FF0000"/>
                </a:solidFill>
                <a:latin typeface="Calibri" panose="020F0502020204030204" pitchFamily="34" charset="0"/>
                <a:cs typeface="Calibri" panose="020F0502020204030204" pitchFamily="34" charset="0"/>
              </a:rPr>
              <a:t> </a:t>
            </a:r>
            <a:r>
              <a:rPr lang="sl-SI" sz="1200" b="1" dirty="0" err="1" smtClean="0">
                <a:solidFill>
                  <a:srgbClr val="FF0000"/>
                </a:solidFill>
                <a:latin typeface="Calibri" panose="020F0502020204030204" pitchFamily="34" charset="0"/>
                <a:cs typeface="Calibri" panose="020F0502020204030204" pitchFamily="34" charset="0"/>
              </a:rPr>
              <a:t>land</a:t>
            </a:r>
            <a:r>
              <a:rPr lang="sl-SI" sz="1200" b="1" dirty="0" smtClean="0">
                <a:solidFill>
                  <a:srgbClr val="FF0000"/>
                </a:solidFill>
                <a:latin typeface="Calibri" panose="020F0502020204030204" pitchFamily="34" charset="0"/>
                <a:cs typeface="Calibri" panose="020F0502020204030204" pitchFamily="34" charset="0"/>
              </a:rPr>
              <a:t> </a:t>
            </a:r>
            <a:r>
              <a:rPr lang="sl-SI" sz="1200" b="1" dirty="0" err="1" smtClean="0">
                <a:solidFill>
                  <a:srgbClr val="FF0000"/>
                </a:solidFill>
                <a:latin typeface="Calibri" panose="020F0502020204030204" pitchFamily="34" charset="0"/>
                <a:cs typeface="Calibri" panose="020F0502020204030204" pitchFamily="34" charset="0"/>
              </a:rPr>
              <a:t>application</a:t>
            </a:r>
            <a:r>
              <a:rPr lang="sl-SI" sz="1200" b="1" dirty="0">
                <a:solidFill>
                  <a:srgbClr val="FF0000"/>
                </a:solidFill>
                <a:latin typeface="Calibri" panose="020F0502020204030204" pitchFamily="34" charset="0"/>
                <a:cs typeface="Calibri" panose="020F0502020204030204" pitchFamily="34" charset="0"/>
              </a:rPr>
              <a:t>!</a:t>
            </a:r>
            <a:endParaRPr lang="sl-SI" sz="1200" b="1" dirty="0">
              <a:solidFill>
                <a:srgbClr val="FF0000"/>
              </a:solidFill>
              <a:latin typeface="Calibri" panose="020F0502020204030204" pitchFamily="34" charset="0"/>
              <a:cs typeface="Calibri" panose="020F0502020204030204" pitchFamily="34" charset="0"/>
            </a:endParaRPr>
          </a:p>
        </p:txBody>
      </p:sp>
      <p:sp>
        <p:nvSpPr>
          <p:cNvPr id="16" name="PoljeZBesedilom 8"/>
          <p:cNvSpPr txBox="1"/>
          <p:nvPr/>
        </p:nvSpPr>
        <p:spPr>
          <a:xfrm>
            <a:off x="311016" y="4695364"/>
            <a:ext cx="8422213" cy="707886"/>
          </a:xfrm>
          <a:prstGeom prst="rect">
            <a:avLst/>
          </a:prstGeom>
          <a:noFill/>
        </p:spPr>
        <p:txBody>
          <a:bodyPr wrap="square" rtlCol="0">
            <a:spAutoFit/>
          </a:bodyPr>
          <a:lstStyle/>
          <a:p>
            <a:pPr marL="285750" lvl="1" indent="-285750">
              <a:buClr>
                <a:srgbClr val="889A00"/>
              </a:buClr>
              <a:buFont typeface="Wingdings" panose="05000000000000000000" pitchFamily="2" charset="2"/>
              <a:buChar char="Ø"/>
            </a:pPr>
            <a:r>
              <a:rPr lang="en-GB" sz="1600" dirty="0">
                <a:solidFill>
                  <a:srgbClr val="889A00"/>
                </a:solidFill>
                <a:latin typeface="Calibri" panose="020F0502020204030204" pitchFamily="34" charset="0"/>
                <a:cs typeface="Calibri" panose="020F0502020204030204" pitchFamily="34" charset="0"/>
              </a:rPr>
              <a:t>Cost savings for the water </a:t>
            </a:r>
            <a:r>
              <a:rPr lang="en-GB" sz="1600" dirty="0" smtClean="0">
                <a:solidFill>
                  <a:srgbClr val="889A00"/>
                </a:solidFill>
                <a:latin typeface="Calibri" panose="020F0502020204030204" pitchFamily="34" charset="0"/>
                <a:cs typeface="Calibri" panose="020F0502020204030204" pitchFamily="34" charset="0"/>
              </a:rPr>
              <a:t>community</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estimated</a:t>
            </a:r>
            <a:r>
              <a:rPr lang="sl-SI" sz="1600" dirty="0" smtClean="0">
                <a:latin typeface="Calibri" panose="020F0502020204030204" pitchFamily="34" charset="0"/>
                <a:cs typeface="Calibri" panose="020F0502020204030204" pitchFamily="34" charset="0"/>
              </a:rPr>
              <a:t> as </a:t>
            </a:r>
            <a:r>
              <a:rPr lang="sl-SI" sz="1600" dirty="0" err="1" smtClean="0">
                <a:latin typeface="Calibri" panose="020F0502020204030204" pitchFamily="34" charset="0"/>
                <a:cs typeface="Calibri" panose="020F0502020204030204" pitchFamily="34" charset="0"/>
              </a:rPr>
              <a:t>high</a:t>
            </a:r>
            <a:endParaRPr lang="sl-SI" sz="1600" dirty="0" smtClean="0">
              <a:latin typeface="Calibri" panose="020F0502020204030204" pitchFamily="34" charset="0"/>
              <a:cs typeface="Calibri" panose="020F0502020204030204" pitchFamily="34" charset="0"/>
            </a:endParaRPr>
          </a:p>
          <a:p>
            <a:pPr marL="742950" lvl="2" indent="-285750">
              <a:buClr>
                <a:srgbClr val="889A00"/>
              </a:buClr>
              <a:buFont typeface="Wingdings" panose="05000000000000000000" pitchFamily="2" charset="2"/>
              <a:buChar char="Ø"/>
            </a:pPr>
            <a:r>
              <a:rPr lang="en-GB" sz="1200" dirty="0" smtClean="0">
                <a:latin typeface="Calibri" panose="020F0502020204030204" pitchFamily="34" charset="0"/>
                <a:cs typeface="Calibri" panose="020F0502020204030204" pitchFamily="34" charset="0"/>
              </a:rPr>
              <a:t>achieving </a:t>
            </a:r>
            <a:r>
              <a:rPr lang="en-GB" sz="1200" dirty="0">
                <a:latin typeface="Calibri" panose="020F0502020204030204" pitchFamily="34" charset="0"/>
                <a:cs typeface="Calibri" panose="020F0502020204030204" pitchFamily="34" charset="0"/>
              </a:rPr>
              <a:t>better energy </a:t>
            </a:r>
            <a:r>
              <a:rPr lang="en-GB" sz="1200" dirty="0" smtClean="0">
                <a:latin typeface="Calibri" panose="020F0502020204030204" pitchFamily="34" charset="0"/>
                <a:cs typeface="Calibri" panose="020F0502020204030204" pitchFamily="34" charset="0"/>
              </a:rPr>
              <a:t>efficiency</a:t>
            </a:r>
            <a:r>
              <a:rPr lang="sl-SI"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reducing costs for final sludge disposal</a:t>
            </a:r>
            <a:r>
              <a:rPr lang="sl-SI" sz="1200" dirty="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reducing overall O&amp;M </a:t>
            </a:r>
            <a:r>
              <a:rPr lang="en-GB" sz="1200" dirty="0" smtClean="0">
                <a:latin typeface="Calibri" panose="020F0502020204030204" pitchFamily="34" charset="0"/>
                <a:cs typeface="Calibri" panose="020F0502020204030204" pitchFamily="34" charset="0"/>
              </a:rPr>
              <a:t>costs</a:t>
            </a:r>
            <a:r>
              <a:rPr lang="sl-SI" sz="1200" dirty="0">
                <a:latin typeface="Calibri" panose="020F0502020204030204" pitchFamily="34" charset="0"/>
                <a:cs typeface="Calibri" panose="020F0502020204030204" pitchFamily="34" charset="0"/>
              </a:rPr>
              <a:t> </a:t>
            </a:r>
            <a:r>
              <a:rPr lang="sl-SI" sz="1200" dirty="0" smtClean="0">
                <a:latin typeface="Calibri" panose="020F0502020204030204" pitchFamily="34" charset="0"/>
                <a:cs typeface="Calibri" panose="020F0502020204030204" pitchFamily="34" charset="0"/>
              </a:rPr>
              <a:t> </a:t>
            </a:r>
            <a:r>
              <a:rPr lang="sl-SI" sz="1200" dirty="0" smtClean="0">
                <a:latin typeface="Calibri" panose="020F0502020204030204" pitchFamily="34" charset="0"/>
                <a:cs typeface="Calibri" panose="020F0502020204030204" pitchFamily="34" charset="0"/>
                <a:sym typeface="Wingdings" panose="05000000000000000000" pitchFamily="2" charset="2"/>
              </a:rPr>
              <a:t>  </a:t>
            </a:r>
            <a:r>
              <a:rPr lang="en-GB" sz="1200" dirty="0" smtClean="0">
                <a:solidFill>
                  <a:srgbClr val="FF0000"/>
                </a:solidFill>
                <a:latin typeface="Calibri" panose="020F0502020204030204" pitchFamily="34" charset="0"/>
                <a:cs typeface="Calibri" panose="020F0502020204030204" pitchFamily="34" charset="0"/>
              </a:rPr>
              <a:t>rising </a:t>
            </a:r>
            <a:r>
              <a:rPr lang="en-GB" sz="1200" dirty="0">
                <a:solidFill>
                  <a:srgbClr val="FF0000"/>
                </a:solidFill>
                <a:latin typeface="Calibri" panose="020F0502020204030204" pitchFamily="34" charset="0"/>
                <a:cs typeface="Calibri" panose="020F0502020204030204" pitchFamily="34" charset="0"/>
              </a:rPr>
              <a:t>the willingness to pay for WWT </a:t>
            </a:r>
            <a:r>
              <a:rPr lang="en-GB" sz="1200" dirty="0" smtClean="0">
                <a:solidFill>
                  <a:srgbClr val="FF0000"/>
                </a:solidFill>
                <a:latin typeface="Calibri" panose="020F0502020204030204" pitchFamily="34" charset="0"/>
                <a:cs typeface="Calibri" panose="020F0502020204030204" pitchFamily="34" charset="0"/>
              </a:rPr>
              <a:t>service</a:t>
            </a:r>
            <a:r>
              <a:rPr lang="sl-SI" sz="1200" dirty="0" smtClean="0">
                <a:solidFill>
                  <a:srgbClr val="FF0000"/>
                </a:solidFill>
                <a:latin typeface="Calibri" panose="020F0502020204030204" pitchFamily="34" charset="0"/>
                <a:cs typeface="Calibri" panose="020F0502020204030204" pitchFamily="34" charset="0"/>
              </a:rPr>
              <a:t>.</a:t>
            </a:r>
            <a:endParaRPr lang="sl-SI" sz="1200" dirty="0" smtClean="0">
              <a:solidFill>
                <a:srgbClr val="FF0000"/>
              </a:solidFill>
              <a:latin typeface="Calibri" panose="020F0502020204030204" pitchFamily="34" charset="0"/>
              <a:cs typeface="Calibri" panose="020F0502020204030204" pitchFamily="34" charset="0"/>
            </a:endParaRPr>
          </a:p>
        </p:txBody>
      </p:sp>
      <p:sp>
        <p:nvSpPr>
          <p:cNvPr id="3" name="Rectangle 2"/>
          <p:cNvSpPr/>
          <p:nvPr/>
        </p:nvSpPr>
        <p:spPr>
          <a:xfrm>
            <a:off x="282153" y="5994903"/>
            <a:ext cx="7784582" cy="707886"/>
          </a:xfrm>
          <a:prstGeom prst="rect">
            <a:avLst/>
          </a:prstGeom>
        </p:spPr>
        <p:txBody>
          <a:bodyPr wrap="square">
            <a:spAutoFit/>
          </a:bodyPr>
          <a:lstStyle/>
          <a:p>
            <a:pPr marL="285750" lvl="1" indent="-285750">
              <a:buClr>
                <a:srgbClr val="889A00"/>
              </a:buClr>
              <a:buFont typeface="Wingdings" panose="05000000000000000000" pitchFamily="2" charset="2"/>
              <a:buChar char="Ø"/>
            </a:pPr>
            <a:r>
              <a:rPr lang="sl-SI" sz="1600" dirty="0" err="1" smtClean="0">
                <a:solidFill>
                  <a:srgbClr val="889A00"/>
                </a:solidFill>
                <a:latin typeface="Calibri" panose="020F0502020204030204" pitchFamily="34" charset="0"/>
                <a:cs typeface="Calibri" panose="020F0502020204030204" pitchFamily="34" charset="0"/>
              </a:rPr>
              <a:t>The</a:t>
            </a:r>
            <a:r>
              <a:rPr lang="sl-SI" sz="1600" dirty="0" smtClean="0">
                <a:solidFill>
                  <a:srgbClr val="889A00"/>
                </a:solidFill>
                <a:latin typeface="Calibri" panose="020F0502020204030204" pitchFamily="34" charset="0"/>
                <a:cs typeface="Calibri" panose="020F0502020204030204" pitchFamily="34" charset="0"/>
              </a:rPr>
              <a:t> most </a:t>
            </a:r>
            <a:r>
              <a:rPr lang="sl-SI" sz="1600" dirty="0" err="1" smtClean="0">
                <a:solidFill>
                  <a:srgbClr val="889A00"/>
                </a:solidFill>
                <a:latin typeface="Calibri" panose="020F0502020204030204" pitchFamily="34" charset="0"/>
                <a:cs typeface="Calibri" panose="020F0502020204030204" pitchFamily="34" charset="0"/>
              </a:rPr>
              <a:t>relevant</a:t>
            </a:r>
            <a:r>
              <a:rPr lang="sl-SI" sz="1600" dirty="0" smtClean="0">
                <a:solidFill>
                  <a:srgbClr val="889A00"/>
                </a:solidFill>
                <a:latin typeface="Calibri" panose="020F0502020204030204" pitchFamily="34" charset="0"/>
                <a:cs typeface="Calibri" panose="020F0502020204030204" pitchFamily="34" charset="0"/>
              </a:rPr>
              <a:t> </a:t>
            </a:r>
            <a:r>
              <a:rPr lang="sl-SI" sz="1600" dirty="0" err="1" smtClean="0">
                <a:solidFill>
                  <a:srgbClr val="889A00"/>
                </a:solidFill>
                <a:latin typeface="Calibri" panose="020F0502020204030204" pitchFamily="34" charset="0"/>
                <a:cs typeface="Calibri" panose="020F0502020204030204" pitchFamily="34" charset="0"/>
              </a:rPr>
              <a:t>economic</a:t>
            </a:r>
            <a:r>
              <a:rPr lang="sl-SI" sz="1600" dirty="0" smtClean="0">
                <a:solidFill>
                  <a:srgbClr val="889A00"/>
                </a:solidFill>
                <a:latin typeface="Calibri" panose="020F0502020204030204" pitchFamily="34" charset="0"/>
                <a:cs typeface="Calibri" panose="020F0502020204030204" pitchFamily="34" charset="0"/>
              </a:rPr>
              <a:t> </a:t>
            </a:r>
            <a:r>
              <a:rPr lang="sl-SI" sz="1600" dirty="0" err="1" smtClean="0">
                <a:solidFill>
                  <a:srgbClr val="889A00"/>
                </a:solidFill>
                <a:latin typeface="Calibri" panose="020F0502020204030204" pitchFamily="34" charset="0"/>
                <a:cs typeface="Calibri" panose="020F0502020204030204" pitchFamily="34" charset="0"/>
              </a:rPr>
              <a:t>indicator</a:t>
            </a:r>
            <a:r>
              <a:rPr lang="sl-SI" sz="1600" dirty="0" smtClean="0">
                <a:solidFill>
                  <a:srgbClr val="889A00"/>
                </a:solidFill>
                <a:latin typeface="Calibri" panose="020F0502020204030204" pitchFamily="34" charset="0"/>
                <a:cs typeface="Calibri" panose="020F0502020204030204" pitchFamily="34" charset="0"/>
              </a:rPr>
              <a:t>: </a:t>
            </a:r>
            <a:r>
              <a:rPr lang="sl-SI" sz="1600" dirty="0" err="1" smtClean="0">
                <a:solidFill>
                  <a:srgbClr val="889A00"/>
                </a:solidFill>
                <a:latin typeface="Calibri" panose="020F0502020204030204" pitchFamily="34" charset="0"/>
                <a:cs typeface="Calibri" panose="020F0502020204030204" pitchFamily="34" charset="0"/>
              </a:rPr>
              <a:t>water</a:t>
            </a:r>
            <a:r>
              <a:rPr lang="sl-SI" sz="1600" dirty="0" smtClean="0">
                <a:solidFill>
                  <a:srgbClr val="889A00"/>
                </a:solidFill>
                <a:latin typeface="Calibri" panose="020F0502020204030204" pitchFamily="34" charset="0"/>
                <a:cs typeface="Calibri" panose="020F0502020204030204" pitchFamily="34" charset="0"/>
              </a:rPr>
              <a:t> </a:t>
            </a:r>
            <a:r>
              <a:rPr lang="sl-SI" sz="1600" dirty="0" err="1" smtClean="0">
                <a:solidFill>
                  <a:srgbClr val="889A00"/>
                </a:solidFill>
                <a:latin typeface="Calibri" panose="020F0502020204030204" pitchFamily="34" charset="0"/>
                <a:cs typeface="Calibri" panose="020F0502020204030204" pitchFamily="34" charset="0"/>
              </a:rPr>
              <a:t>tariff</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estimated</a:t>
            </a:r>
            <a:r>
              <a:rPr lang="sl-SI" sz="1600" dirty="0" smtClean="0">
                <a:latin typeface="Calibri" panose="020F0502020204030204" pitchFamily="34" charset="0"/>
                <a:cs typeface="Calibri" panose="020F0502020204030204" pitchFamily="34" charset="0"/>
              </a:rPr>
              <a:t> as </a:t>
            </a:r>
            <a:r>
              <a:rPr lang="sl-SI" sz="1600" dirty="0" err="1" smtClean="0">
                <a:latin typeface="Calibri" panose="020F0502020204030204" pitchFamily="34" charset="0"/>
                <a:cs typeface="Calibri" panose="020F0502020204030204" pitchFamily="34" charset="0"/>
              </a:rPr>
              <a:t>high</a:t>
            </a:r>
            <a:r>
              <a:rPr lang="sl-SI" sz="1600" dirty="0" smtClean="0">
                <a:latin typeface="Calibri" panose="020F0502020204030204" pitchFamily="34" charset="0"/>
                <a:cs typeface="Calibri" panose="020F0502020204030204" pitchFamily="34" charset="0"/>
              </a:rPr>
              <a:t> </a:t>
            </a:r>
          </a:p>
          <a:p>
            <a:pPr marL="742950" lvl="2" indent="-285750">
              <a:buClr>
                <a:srgbClr val="889A00"/>
              </a:buClr>
              <a:buFont typeface="Wingdings" panose="05000000000000000000" pitchFamily="2" charset="2"/>
              <a:buChar char="Ø"/>
            </a:pPr>
            <a:r>
              <a:rPr lang="sl-SI" sz="1200" dirty="0">
                <a:latin typeface="Calibri" panose="020F0502020204030204" pitchFamily="34" charset="0"/>
                <a:cs typeface="Calibri" panose="020F0502020204030204" pitchFamily="34" charset="0"/>
              </a:rPr>
              <a:t>W</a:t>
            </a:r>
            <a:r>
              <a:rPr lang="en-GB" sz="1200" dirty="0" err="1" smtClean="0">
                <a:latin typeface="Calibri" panose="020F0502020204030204" pitchFamily="34" charset="0"/>
                <a:cs typeface="Calibri" panose="020F0502020204030204" pitchFamily="34" charset="0"/>
              </a:rPr>
              <a:t>ater</a:t>
            </a:r>
            <a:r>
              <a:rPr lang="en-GB" sz="1200" dirty="0" smtClean="0">
                <a:latin typeface="Calibri" panose="020F0502020204030204" pitchFamily="34" charset="0"/>
                <a:cs typeface="Calibri" panose="020F0502020204030204" pitchFamily="34" charset="0"/>
              </a:rPr>
              <a:t> tariff</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stayed </a:t>
            </a:r>
            <a:r>
              <a:rPr lang="en-GB" sz="1200" dirty="0">
                <a:latin typeface="Calibri" panose="020F0502020204030204" pitchFamily="34" charset="0"/>
                <a:cs typeface="Calibri" panose="020F0502020204030204" pitchFamily="34" charset="0"/>
              </a:rPr>
              <a:t>the same since RBs were implemented. In the case of mechanical dewatering and disposal, the municipality of </a:t>
            </a:r>
            <a:r>
              <a:rPr lang="en-GB" sz="1200" dirty="0" err="1">
                <a:latin typeface="Calibri" panose="020F0502020204030204" pitchFamily="34" charset="0"/>
                <a:cs typeface="Calibri" panose="020F0502020204030204" pitchFamily="34" charset="0"/>
              </a:rPr>
              <a:t>Mojkovac</a:t>
            </a:r>
            <a:r>
              <a:rPr lang="en-GB" sz="1200" dirty="0">
                <a:latin typeface="Calibri" panose="020F0502020204030204" pitchFamily="34" charset="0"/>
                <a:cs typeface="Calibri" panose="020F0502020204030204" pitchFamily="34" charset="0"/>
              </a:rPr>
              <a:t> would need to increase water tariffs.</a:t>
            </a:r>
            <a:endParaRPr lang="sl-SI" sz="1200" dirty="0">
              <a:latin typeface="Calibri" panose="020F0502020204030204" pitchFamily="34" charset="0"/>
              <a:cs typeface="Calibri" panose="020F0502020204030204" pitchFamily="34" charset="0"/>
            </a:endParaRPr>
          </a:p>
        </p:txBody>
      </p:sp>
      <p:sp>
        <p:nvSpPr>
          <p:cNvPr id="4" name="Rectangle 3"/>
          <p:cNvSpPr/>
          <p:nvPr/>
        </p:nvSpPr>
        <p:spPr>
          <a:xfrm>
            <a:off x="311015" y="5369813"/>
            <a:ext cx="8005707" cy="707886"/>
          </a:xfrm>
          <a:prstGeom prst="rect">
            <a:avLst/>
          </a:prstGeom>
        </p:spPr>
        <p:txBody>
          <a:bodyPr wrap="square">
            <a:spAutoFit/>
          </a:bodyPr>
          <a:lstStyle/>
          <a:p>
            <a:pPr marL="285750" lvl="1" indent="-285750">
              <a:buClr>
                <a:srgbClr val="889A00"/>
              </a:buClr>
              <a:buFont typeface="Wingdings" panose="05000000000000000000" pitchFamily="2" charset="2"/>
              <a:buChar char="Ø"/>
            </a:pPr>
            <a:r>
              <a:rPr lang="en-GB" sz="1600" dirty="0">
                <a:solidFill>
                  <a:srgbClr val="889A00"/>
                </a:solidFill>
                <a:latin typeface="Calibri" panose="020F0502020204030204" pitchFamily="34" charset="0"/>
                <a:cs typeface="Calibri" panose="020F0502020204030204" pitchFamily="34" charset="0"/>
              </a:rPr>
              <a:t>Lower demand for commercial fertilizer</a:t>
            </a:r>
            <a:r>
              <a:rPr lang="sl-SI" sz="1600" dirty="0">
                <a:solidFill>
                  <a:srgbClr val="889A00"/>
                </a:solidFill>
                <a:latin typeface="Calibri" panose="020F0502020204030204" pitchFamily="34" charset="0"/>
                <a:cs typeface="Calibri" panose="020F0502020204030204" pitchFamily="34" charset="0"/>
              </a:rPr>
              <a:t> </a:t>
            </a:r>
            <a:r>
              <a:rPr lang="sl-SI" sz="1600" dirty="0">
                <a:latin typeface="Calibri" panose="020F0502020204030204" pitchFamily="34" charset="0"/>
                <a:cs typeface="Calibri" panose="020F0502020204030204" pitchFamily="34" charset="0"/>
              </a:rPr>
              <a:t>– </a:t>
            </a:r>
            <a:r>
              <a:rPr lang="sl-SI" sz="1600" dirty="0" err="1">
                <a:latin typeface="Calibri" panose="020F0502020204030204" pitchFamily="34" charset="0"/>
                <a:cs typeface="Calibri" panose="020F0502020204030204" pitchFamily="34" charset="0"/>
              </a:rPr>
              <a:t>estimated</a:t>
            </a:r>
            <a:r>
              <a:rPr lang="sl-SI" sz="1600" dirty="0">
                <a:latin typeface="Calibri" panose="020F0502020204030204" pitchFamily="34" charset="0"/>
                <a:cs typeface="Calibri" panose="020F0502020204030204" pitchFamily="34" charset="0"/>
              </a:rPr>
              <a:t> as </a:t>
            </a:r>
            <a:r>
              <a:rPr lang="sl-SI" sz="1600" dirty="0" err="1">
                <a:latin typeface="Calibri" panose="020F0502020204030204" pitchFamily="34" charset="0"/>
                <a:cs typeface="Calibri" panose="020F0502020204030204" pitchFamily="34" charset="0"/>
              </a:rPr>
              <a:t>low</a:t>
            </a:r>
            <a:endParaRPr lang="sl-SI" sz="1600" dirty="0">
              <a:latin typeface="Calibri" panose="020F0502020204030204" pitchFamily="34" charset="0"/>
              <a:cs typeface="Calibri" panose="020F0502020204030204" pitchFamily="34" charset="0"/>
            </a:endParaRPr>
          </a:p>
          <a:p>
            <a:pPr marL="742950" lvl="2" indent="-285750">
              <a:buClr>
                <a:srgbClr val="889A00"/>
              </a:buClr>
              <a:buFont typeface="Wingdings" panose="05000000000000000000" pitchFamily="2" charset="2"/>
              <a:buChar char="Ø"/>
            </a:pPr>
            <a:r>
              <a:rPr lang="sl-SI" sz="1200" dirty="0" err="1">
                <a:latin typeface="Calibri" panose="020F0502020204030204" pitchFamily="34" charset="0"/>
                <a:cs typeface="Calibri" panose="020F0502020204030204" pitchFamily="34" charset="0"/>
              </a:rPr>
              <a:t>Biosolids</a:t>
            </a:r>
            <a:r>
              <a:rPr lang="sl-SI" sz="1200" dirty="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could complement the use of commercial fertilizer</a:t>
            </a:r>
            <a:r>
              <a:rPr lang="sl-SI" sz="1200" dirty="0">
                <a:latin typeface="Calibri" panose="020F0502020204030204" pitchFamily="34" charset="0"/>
                <a:cs typeface="Calibri" panose="020F0502020204030204" pitchFamily="34" charset="0"/>
              </a:rPr>
              <a:t> (</a:t>
            </a:r>
            <a:r>
              <a:rPr lang="sl-SI" sz="1200" dirty="0" err="1">
                <a:latin typeface="Calibri" panose="020F0502020204030204" pitchFamily="34" charset="0"/>
                <a:cs typeface="Calibri" panose="020F0502020204030204" pitchFamily="34" charset="0"/>
              </a:rPr>
              <a:t>low</a:t>
            </a:r>
            <a:r>
              <a:rPr lang="sl-SI" sz="1200" dirty="0">
                <a:latin typeface="Calibri" panose="020F0502020204030204" pitchFamily="34" charset="0"/>
                <a:cs typeface="Calibri" panose="020F0502020204030204" pitchFamily="34" charset="0"/>
              </a:rPr>
              <a:t> </a:t>
            </a:r>
            <a:r>
              <a:rPr lang="sl-SI" sz="1200" dirty="0" err="1">
                <a:latin typeface="Calibri" panose="020F0502020204030204" pitchFamily="34" charset="0"/>
                <a:cs typeface="Calibri" panose="020F0502020204030204" pitchFamily="34" charset="0"/>
              </a:rPr>
              <a:t>quantities</a:t>
            </a:r>
            <a:r>
              <a:rPr lang="sl-SI" sz="1200" dirty="0">
                <a:latin typeface="Calibri" panose="020F0502020204030204" pitchFamily="34" charset="0"/>
                <a:cs typeface="Calibri" panose="020F0502020204030204" pitchFamily="34" charset="0"/>
              </a:rPr>
              <a:t>, </a:t>
            </a:r>
            <a:r>
              <a:rPr lang="sl-SI" sz="1200" dirty="0" err="1">
                <a:latin typeface="Calibri" panose="020F0502020204030204" pitchFamily="34" charset="0"/>
                <a:cs typeface="Calibri" panose="020F0502020204030204" pitchFamily="34" charset="0"/>
              </a:rPr>
              <a:t>low</a:t>
            </a:r>
            <a:r>
              <a:rPr lang="sl-SI" sz="1200" dirty="0">
                <a:latin typeface="Calibri" panose="020F0502020204030204" pitchFamily="34" charset="0"/>
                <a:cs typeface="Calibri" panose="020F0502020204030204" pitchFamily="34" charset="0"/>
              </a:rPr>
              <a:t> </a:t>
            </a:r>
            <a:r>
              <a:rPr lang="sl-SI" sz="1200" dirty="0" err="1">
                <a:latin typeface="Calibri" panose="020F0502020204030204" pitchFamily="34" charset="0"/>
                <a:cs typeface="Calibri" panose="020F0502020204030204" pitchFamily="34" charset="0"/>
              </a:rPr>
              <a:t>availability</a:t>
            </a:r>
            <a:r>
              <a:rPr lang="sl-SI" sz="1200" dirty="0">
                <a:latin typeface="Calibri" panose="020F0502020204030204" pitchFamily="34" charset="0"/>
                <a:cs typeface="Calibri" panose="020F0502020204030204" pitchFamily="34" charset="0"/>
              </a:rPr>
              <a:t> – </a:t>
            </a:r>
            <a:r>
              <a:rPr lang="sl-SI" sz="1200" dirty="0" err="1">
                <a:latin typeface="Calibri" panose="020F0502020204030204" pitchFamily="34" charset="0"/>
                <a:cs typeface="Calibri" panose="020F0502020204030204" pitchFamily="34" charset="0"/>
              </a:rPr>
              <a:t>only</a:t>
            </a:r>
            <a:r>
              <a:rPr lang="sl-SI" sz="1200" dirty="0">
                <a:latin typeface="Calibri" panose="020F0502020204030204" pitchFamily="34" charset="0"/>
                <a:cs typeface="Calibri" panose="020F0502020204030204" pitchFamily="34" charset="0"/>
              </a:rPr>
              <a:t> </a:t>
            </a:r>
            <a:r>
              <a:rPr lang="sl-SI" sz="1200" dirty="0" err="1">
                <a:latin typeface="Calibri" panose="020F0502020204030204" pitchFamily="34" charset="0"/>
                <a:cs typeface="Calibri" panose="020F0502020204030204" pitchFamily="34" charset="0"/>
              </a:rPr>
              <a:t>every</a:t>
            </a:r>
            <a:r>
              <a:rPr lang="sl-SI" sz="1200" dirty="0">
                <a:latin typeface="Calibri" panose="020F0502020204030204" pitchFamily="34" charset="0"/>
                <a:cs typeface="Calibri" panose="020F0502020204030204" pitchFamily="34" charset="0"/>
              </a:rPr>
              <a:t> 10 </a:t>
            </a:r>
            <a:r>
              <a:rPr lang="sl-SI" sz="1200" dirty="0" err="1">
                <a:latin typeface="Calibri" panose="020F0502020204030204" pitchFamily="34" charset="0"/>
                <a:cs typeface="Calibri" panose="020F0502020204030204" pitchFamily="34" charset="0"/>
              </a:rPr>
              <a:t>years</a:t>
            </a:r>
            <a:r>
              <a:rPr lang="sl-SI" sz="1200" dirty="0">
                <a:latin typeface="Calibri" panose="020F0502020204030204" pitchFamily="34" charset="0"/>
                <a:cs typeface="Calibri" panose="020F0502020204030204" pitchFamily="34" charset="0"/>
              </a:rPr>
              <a:t> </a:t>
            </a:r>
            <a:r>
              <a:rPr lang="sl-SI" sz="1200" dirty="0" err="1">
                <a:latin typeface="Calibri" panose="020F0502020204030204" pitchFamily="34" charset="0"/>
                <a:cs typeface="Calibri" panose="020F0502020204030204" pitchFamily="34" charset="0"/>
              </a:rPr>
              <a:t>or</a:t>
            </a:r>
            <a:r>
              <a:rPr lang="sl-SI" sz="1200" dirty="0">
                <a:latin typeface="Calibri" panose="020F0502020204030204" pitchFamily="34" charset="0"/>
                <a:cs typeface="Calibri" panose="020F0502020204030204" pitchFamily="34" charset="0"/>
              </a:rPr>
              <a:t> more)</a:t>
            </a:r>
            <a:endParaRPr lang="sl-SI"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89333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Indirect</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benefits</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 name="Zaobljeni pravokotnik 1"/>
          <p:cNvSpPr/>
          <p:nvPr/>
        </p:nvSpPr>
        <p:spPr>
          <a:xfrm>
            <a:off x="297552" y="980728"/>
            <a:ext cx="8306895" cy="366003"/>
          </a:xfrm>
          <a:prstGeom prst="roundRect">
            <a:avLst/>
          </a:prstGeom>
          <a:solidFill>
            <a:srgbClr val="889A00"/>
          </a:solidFill>
          <a:ln>
            <a:solidFill>
              <a:srgbClr val="9AD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solidFill>
                  <a:schemeClr val="tx1"/>
                </a:solidFill>
                <a:latin typeface="Calibri" panose="020F0502020204030204" pitchFamily="34" charset="0"/>
                <a:cs typeface="Calibri" panose="020F0502020204030204" pitchFamily="34" charset="0"/>
              </a:rPr>
              <a:t>SOCIAL</a:t>
            </a:r>
            <a:endParaRPr lang="sl-SI" dirty="0">
              <a:solidFill>
                <a:schemeClr val="tx1"/>
              </a:solidFill>
              <a:latin typeface="Calibri" panose="020F0502020204030204" pitchFamily="34" charset="0"/>
              <a:cs typeface="Calibri" panose="020F0502020204030204" pitchFamily="34" charset="0"/>
            </a:endParaRPr>
          </a:p>
        </p:txBody>
      </p:sp>
      <p:sp>
        <p:nvSpPr>
          <p:cNvPr id="5" name="Zaobljeni pravokotnik 4"/>
          <p:cNvSpPr/>
          <p:nvPr/>
        </p:nvSpPr>
        <p:spPr>
          <a:xfrm>
            <a:off x="324541" y="2708920"/>
            <a:ext cx="8279907" cy="576064"/>
          </a:xfrm>
          <a:prstGeom prst="roundRect">
            <a:avLst/>
          </a:prstGeom>
          <a:solidFill>
            <a:srgbClr val="889A00"/>
          </a:solidFill>
          <a:ln>
            <a:solidFill>
              <a:srgbClr val="9AD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l-SI" dirty="0">
                <a:solidFill>
                  <a:schemeClr val="tx1"/>
                </a:solidFill>
                <a:latin typeface="Calibri" panose="020F0502020204030204" pitchFamily="34" charset="0"/>
                <a:cs typeface="Calibri" panose="020F0502020204030204" pitchFamily="34" charset="0"/>
              </a:rPr>
              <a:t>ENVIRONMENTAL</a:t>
            </a:r>
          </a:p>
        </p:txBody>
      </p:sp>
      <p:sp>
        <p:nvSpPr>
          <p:cNvPr id="6" name="Zaobljeni pravokotnik 5"/>
          <p:cNvSpPr/>
          <p:nvPr/>
        </p:nvSpPr>
        <p:spPr>
          <a:xfrm>
            <a:off x="355946" y="4589636"/>
            <a:ext cx="8248502" cy="578371"/>
          </a:xfrm>
          <a:prstGeom prst="roundRect">
            <a:avLst/>
          </a:prstGeom>
          <a:solidFill>
            <a:srgbClr val="889A00"/>
          </a:solidFill>
          <a:ln>
            <a:solidFill>
              <a:srgbClr val="9AD5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smtClean="0">
                <a:solidFill>
                  <a:schemeClr val="tx1"/>
                </a:solidFill>
                <a:latin typeface="Calibri" panose="020F0502020204030204" pitchFamily="34" charset="0"/>
                <a:cs typeface="Calibri" panose="020F0502020204030204" pitchFamily="34" charset="0"/>
              </a:rPr>
              <a:t>ECONOMIC</a:t>
            </a:r>
            <a:endParaRPr lang="sl-SI" dirty="0">
              <a:solidFill>
                <a:schemeClr val="tx1"/>
              </a:solidFill>
              <a:latin typeface="Calibri" panose="020F0502020204030204" pitchFamily="34" charset="0"/>
              <a:cs typeface="Calibri" panose="020F0502020204030204" pitchFamily="34" charset="0"/>
            </a:endParaRPr>
          </a:p>
        </p:txBody>
      </p:sp>
      <p:sp>
        <p:nvSpPr>
          <p:cNvPr id="4" name="PoljeZBesedilom 3"/>
          <p:cNvSpPr txBox="1"/>
          <p:nvPr/>
        </p:nvSpPr>
        <p:spPr>
          <a:xfrm>
            <a:off x="297552" y="1361672"/>
            <a:ext cx="8586198" cy="1384995"/>
          </a:xfrm>
          <a:prstGeom prst="rect">
            <a:avLst/>
          </a:prstGeom>
          <a:noFill/>
        </p:spPr>
        <p:txBody>
          <a:bodyPr wrap="square" rtlCol="0">
            <a:spAutoFit/>
          </a:bodyPr>
          <a:lstStyle/>
          <a:p>
            <a:pPr marL="285750" indent="-285750">
              <a:buClr>
                <a:srgbClr val="889A00"/>
              </a:buClr>
              <a:buFont typeface="Wingdings" panose="05000000000000000000" pitchFamily="2" charset="2"/>
              <a:buChar char="Ø"/>
            </a:pPr>
            <a:r>
              <a:rPr lang="sl-SI" sz="1600" dirty="0" smtClean="0">
                <a:solidFill>
                  <a:srgbClr val="889A00"/>
                </a:solidFill>
                <a:latin typeface="Calibri" panose="020F0502020204030204" pitchFamily="34" charset="0"/>
                <a:cs typeface="Calibri" panose="020F0502020204030204" pitchFamily="34" charset="0"/>
              </a:rPr>
              <a:t>Social </a:t>
            </a:r>
            <a:r>
              <a:rPr lang="sl-SI" sz="1600" dirty="0" err="1" smtClean="0">
                <a:solidFill>
                  <a:srgbClr val="889A00"/>
                </a:solidFill>
                <a:latin typeface="Calibri" panose="020F0502020204030204" pitchFamily="34" charset="0"/>
                <a:cs typeface="Calibri" panose="020F0502020204030204" pitchFamily="34" charset="0"/>
              </a:rPr>
              <a:t>cohesion</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estimated</a:t>
            </a:r>
            <a:r>
              <a:rPr lang="sl-SI" sz="1600" dirty="0" smtClean="0">
                <a:latin typeface="Calibri" panose="020F0502020204030204" pitchFamily="34" charset="0"/>
                <a:cs typeface="Calibri" panose="020F0502020204030204" pitchFamily="34" charset="0"/>
              </a:rPr>
              <a:t> as </a:t>
            </a:r>
            <a:r>
              <a:rPr lang="sl-SI" sz="1600" i="1" dirty="0" err="1" smtClean="0">
                <a:latin typeface="Calibri" panose="020F0502020204030204" pitchFamily="34" charset="0"/>
                <a:cs typeface="Calibri" panose="020F0502020204030204" pitchFamily="34" charset="0"/>
              </a:rPr>
              <a:t>low</a:t>
            </a:r>
            <a:r>
              <a:rPr lang="sl-SI" sz="1600" i="1" dirty="0" smtClean="0">
                <a:latin typeface="Calibri" panose="020F0502020204030204" pitchFamily="34" charset="0"/>
                <a:cs typeface="Calibri" panose="020F0502020204030204" pitchFamily="34" charset="0"/>
              </a:rPr>
              <a:t> </a:t>
            </a:r>
            <a:r>
              <a:rPr lang="sl-SI" sz="1600" i="1" dirty="0" smtClean="0">
                <a:latin typeface="Calibri" panose="020F0502020204030204" pitchFamily="34" charset="0"/>
                <a:cs typeface="Calibri" panose="020F0502020204030204" pitchFamily="34" charset="0"/>
              </a:rPr>
              <a:t>to </a:t>
            </a:r>
            <a:r>
              <a:rPr lang="sl-SI" sz="1600" i="1" dirty="0" err="1" smtClean="0">
                <a:latin typeface="Calibri" panose="020F0502020204030204" pitchFamily="34" charset="0"/>
                <a:cs typeface="Calibri" panose="020F0502020204030204" pitchFamily="34" charset="0"/>
              </a:rPr>
              <a:t>medium</a:t>
            </a:r>
            <a:r>
              <a:rPr lang="sl-SI" sz="16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RBs</a:t>
            </a:r>
            <a:r>
              <a:rPr lang="sl-SI" sz="1200" dirty="0" smtClean="0">
                <a:latin typeface="Calibri" panose="020F0502020204030204" pitchFamily="34" charset="0"/>
                <a:cs typeface="Calibri" panose="020F0502020204030204" pitchFamily="34" charset="0"/>
              </a:rPr>
              <a:t> in </a:t>
            </a:r>
            <a:r>
              <a:rPr lang="sl-SI" sz="1200" dirty="0" err="1" smtClean="0">
                <a:latin typeface="Calibri" panose="020F0502020204030204" pitchFamily="34" charset="0"/>
                <a:cs typeface="Calibri" panose="020F0502020204030204" pitchFamily="34" charset="0"/>
              </a:rPr>
              <a:t>Mojkovac</a:t>
            </a:r>
            <a:r>
              <a:rPr lang="sl-SI"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could foster </a:t>
            </a:r>
            <a:r>
              <a:rPr lang="en-GB" sz="1200" dirty="0" smtClean="0">
                <a:latin typeface="Calibri" panose="020F0502020204030204" pitchFamily="34" charset="0"/>
                <a:cs typeface="Calibri" panose="020F0502020204030204" pitchFamily="34" charset="0"/>
              </a:rPr>
              <a:t>collaboration </a:t>
            </a:r>
            <a:r>
              <a:rPr lang="en-GB" sz="1200" dirty="0">
                <a:latin typeface="Calibri" panose="020F0502020204030204" pitchFamily="34" charset="0"/>
                <a:cs typeface="Calibri" panose="020F0502020204030204" pitchFamily="34" charset="0"/>
              </a:rPr>
              <a:t>across the full spectrum of </a:t>
            </a:r>
            <a:r>
              <a:rPr lang="en-GB" sz="1200" dirty="0" smtClean="0">
                <a:latin typeface="Calibri" panose="020F0502020204030204" pitchFamily="34" charset="0"/>
                <a:cs typeface="Calibri" panose="020F0502020204030204" pitchFamily="34" charset="0"/>
              </a:rPr>
              <a:t>stakeholders</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to </a:t>
            </a:r>
            <a:r>
              <a:rPr lang="en-GB" sz="1200" dirty="0">
                <a:latin typeface="Calibri" panose="020F0502020204030204" pitchFamily="34" charset="0"/>
                <a:cs typeface="Calibri" panose="020F0502020204030204" pitchFamily="34" charset="0"/>
              </a:rPr>
              <a:t>ensure cross-sectoral buy-in and commitment for nature-based solution policies and planning </a:t>
            </a:r>
            <a:r>
              <a:rPr lang="en-GB" sz="1200" dirty="0" smtClean="0">
                <a:latin typeface="Calibri" panose="020F0502020204030204" pitchFamily="34" charset="0"/>
                <a:cs typeface="Calibri" panose="020F0502020204030204" pitchFamily="34" charset="0"/>
              </a:rPr>
              <a:t>guidelines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but</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the</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stakeholder</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engagment</a:t>
            </a:r>
            <a:r>
              <a:rPr lang="sl-SI" sz="1200" dirty="0" smtClean="0">
                <a:latin typeface="Calibri" panose="020F0502020204030204" pitchFamily="34" charset="0"/>
                <a:cs typeface="Calibri" panose="020F0502020204030204" pitchFamily="34" charset="0"/>
              </a:rPr>
              <a:t> is not </a:t>
            </a:r>
            <a:r>
              <a:rPr lang="sl-SI" sz="1200" dirty="0" err="1" smtClean="0">
                <a:latin typeface="Calibri" panose="020F0502020204030204" pitchFamily="34" charset="0"/>
                <a:cs typeface="Calibri" panose="020F0502020204030204" pitchFamily="34" charset="0"/>
              </a:rPr>
              <a:t>proactive</a:t>
            </a:r>
            <a:r>
              <a:rPr lang="sl-SI" sz="1200" dirty="0" smtClean="0">
                <a:latin typeface="Calibri" panose="020F0502020204030204" pitchFamily="34" charset="0"/>
                <a:cs typeface="Calibri" panose="020F0502020204030204" pitchFamily="34" charset="0"/>
              </a:rPr>
              <a:t>. </a:t>
            </a:r>
            <a:endParaRPr lang="sl-SI" sz="1200" dirty="0">
              <a:latin typeface="Calibri" panose="020F0502020204030204" pitchFamily="34" charset="0"/>
              <a:cs typeface="Calibri" panose="020F0502020204030204" pitchFamily="34" charset="0"/>
            </a:endParaRPr>
          </a:p>
          <a:p>
            <a:pPr marL="285750" indent="-285750">
              <a:buClr>
                <a:srgbClr val="889A00"/>
              </a:buClr>
              <a:buFont typeface="Wingdings" panose="05000000000000000000" pitchFamily="2" charset="2"/>
              <a:buChar char="Ø"/>
            </a:pPr>
            <a:r>
              <a:rPr lang="sl-SI" sz="1600" dirty="0" err="1" smtClean="0">
                <a:solidFill>
                  <a:srgbClr val="889A00"/>
                </a:solidFill>
                <a:latin typeface="Calibri" panose="020F0502020204030204" pitchFamily="34" charset="0"/>
                <a:cs typeface="Calibri" panose="020F0502020204030204" pitchFamily="34" charset="0"/>
              </a:rPr>
              <a:t>Cultural</a:t>
            </a:r>
            <a:r>
              <a:rPr lang="sl-SI" sz="1600" dirty="0" smtClean="0">
                <a:solidFill>
                  <a:srgbClr val="889A00"/>
                </a:solidFill>
                <a:latin typeface="Calibri" panose="020F0502020204030204" pitchFamily="34" charset="0"/>
                <a:cs typeface="Calibri" panose="020F0502020204030204" pitchFamily="34" charset="0"/>
              </a:rPr>
              <a:t> </a:t>
            </a:r>
            <a:r>
              <a:rPr lang="sl-SI" sz="1600" dirty="0" err="1" smtClean="0">
                <a:solidFill>
                  <a:srgbClr val="889A00"/>
                </a:solidFill>
                <a:latin typeface="Calibri" panose="020F0502020204030204" pitchFamily="34" charset="0"/>
                <a:cs typeface="Calibri" panose="020F0502020204030204" pitchFamily="34" charset="0"/>
              </a:rPr>
              <a:t>values</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a:t>
            </a:r>
            <a:r>
              <a:rPr lang="sl-SI" sz="1600" i="1" dirty="0" err="1" smtClean="0">
                <a:latin typeface="Calibri" panose="020F0502020204030204" pitchFamily="34" charset="0"/>
                <a:cs typeface="Calibri" panose="020F0502020204030204" pitchFamily="34" charset="0"/>
              </a:rPr>
              <a:t>high</a:t>
            </a:r>
            <a:r>
              <a:rPr lang="sl-SI" sz="16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aesthetic</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RBs</a:t>
            </a:r>
            <a:r>
              <a:rPr lang="sl-SI" sz="1200" dirty="0" smtClean="0">
                <a:latin typeface="Calibri" panose="020F0502020204030204" pitchFamily="34" charset="0"/>
                <a:cs typeface="Calibri" panose="020F0502020204030204" pitchFamily="34" charset="0"/>
              </a:rPr>
              <a:t> are </a:t>
            </a:r>
            <a:r>
              <a:rPr lang="sl-SI" sz="1200" dirty="0" err="1" smtClean="0">
                <a:latin typeface="Calibri" panose="020F0502020204030204" pitchFamily="34" charset="0"/>
                <a:cs typeface="Calibri" panose="020F0502020204030204" pitchFamily="34" charset="0"/>
              </a:rPr>
              <a:t>green</a:t>
            </a:r>
            <a:r>
              <a:rPr lang="sl-SI" sz="1200" dirty="0" smtClean="0">
                <a:latin typeface="Calibri" panose="020F0502020204030204" pitchFamily="34" charset="0"/>
                <a:cs typeface="Calibri" panose="020F0502020204030204" pitchFamily="34" charset="0"/>
              </a:rPr>
              <a:t> area), </a:t>
            </a:r>
            <a:r>
              <a:rPr lang="sl-SI" sz="1200" dirty="0" err="1" smtClean="0">
                <a:latin typeface="Calibri" panose="020F0502020204030204" pitchFamily="34" charset="0"/>
                <a:cs typeface="Calibri" panose="020F0502020204030204" pitchFamily="34" charset="0"/>
              </a:rPr>
              <a:t>tourism</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RBs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reduce</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transportation</a:t>
            </a:r>
            <a:r>
              <a:rPr lang="sl-SI" sz="1200" dirty="0" smtClean="0">
                <a:latin typeface="Calibri" panose="020F0502020204030204" pitchFamily="34" charset="0"/>
                <a:cs typeface="Calibri" panose="020F0502020204030204" pitchFamily="34" charset="0"/>
              </a:rPr>
              <a:t>s </a:t>
            </a:r>
            <a:r>
              <a:rPr lang="en-GB" sz="1200" dirty="0" smtClean="0">
                <a:latin typeface="Calibri" panose="020F0502020204030204" pitchFamily="34" charset="0"/>
                <a:cs typeface="Calibri" panose="020F0502020204030204" pitchFamily="34" charset="0"/>
              </a:rPr>
              <a:t>of dewatered sludge</a:t>
            </a:r>
            <a:r>
              <a:rPr lang="sl-SI" sz="1200" dirty="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and</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related</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green</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gras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emissions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RBs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removed</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the</a:t>
            </a:r>
            <a:r>
              <a:rPr lang="sl-SI" sz="12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risk </a:t>
            </a:r>
            <a:r>
              <a:rPr lang="en-GB" sz="1200" dirty="0">
                <a:latin typeface="Calibri" panose="020F0502020204030204" pitchFamily="34" charset="0"/>
                <a:cs typeface="Calibri" panose="020F0502020204030204" pitchFamily="34" charset="0"/>
              </a:rPr>
              <a:t>of untreated sludge being discharged to the Tara </a:t>
            </a:r>
            <a:r>
              <a:rPr lang="en-GB" sz="1200" dirty="0" smtClean="0">
                <a:latin typeface="Calibri" panose="020F0502020204030204" pitchFamily="34" charset="0"/>
                <a:cs typeface="Calibri" panose="020F0502020204030204" pitchFamily="34" charset="0"/>
              </a:rPr>
              <a:t>River</a:t>
            </a:r>
            <a:r>
              <a:rPr lang="sl-SI" sz="1200" dirty="0" smtClean="0">
                <a:latin typeface="Calibri" panose="020F0502020204030204" pitchFamily="34" charset="0"/>
                <a:cs typeface="Calibri" panose="020F0502020204030204" pitchFamily="34" charset="0"/>
              </a:rPr>
              <a:t>. </a:t>
            </a:r>
            <a:endParaRPr lang="sl-SI" sz="1200" dirty="0" smtClean="0">
              <a:latin typeface="Calibri" panose="020F0502020204030204" pitchFamily="34" charset="0"/>
              <a:cs typeface="Calibri" panose="020F0502020204030204" pitchFamily="34" charset="0"/>
            </a:endParaRPr>
          </a:p>
          <a:p>
            <a:pPr marL="285750" indent="-285750">
              <a:buClr>
                <a:srgbClr val="889A00"/>
              </a:buClr>
              <a:buFont typeface="Wingdings" panose="05000000000000000000" pitchFamily="2" charset="2"/>
              <a:buChar char="Ø"/>
            </a:pPr>
            <a:r>
              <a:rPr lang="en-GB" sz="1600" dirty="0">
                <a:solidFill>
                  <a:srgbClr val="889A00"/>
                </a:solidFill>
                <a:latin typeface="Calibri" panose="020F0502020204030204" pitchFamily="34" charset="0"/>
                <a:cs typeface="Calibri" panose="020F0502020204030204" pitchFamily="34" charset="0"/>
              </a:rPr>
              <a:t>Stakeholder`s engagement </a:t>
            </a:r>
            <a:r>
              <a:rPr lang="sl-SI" sz="1600" dirty="0" smtClean="0">
                <a:latin typeface="Calibri" panose="020F0502020204030204" pitchFamily="34" charset="0"/>
                <a:cs typeface="Calibri" panose="020F0502020204030204" pitchFamily="34" charset="0"/>
              </a:rPr>
              <a:t>(</a:t>
            </a:r>
            <a:r>
              <a:rPr lang="sl-SI" sz="1600" i="1" dirty="0" err="1" smtClean="0">
                <a:latin typeface="Calibri" panose="020F0502020204030204" pitchFamily="34" charset="0"/>
                <a:cs typeface="Calibri" panose="020F0502020204030204" pitchFamily="34" charset="0"/>
              </a:rPr>
              <a:t>medium</a:t>
            </a:r>
            <a:r>
              <a:rPr lang="sl-SI"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stakeholder </a:t>
            </a:r>
            <a:r>
              <a:rPr lang="en-GB" sz="1600" dirty="0" smtClean="0">
                <a:latin typeface="Calibri" panose="020F0502020204030204" pitchFamily="34" charset="0"/>
                <a:cs typeface="Calibri" panose="020F0502020204030204" pitchFamily="34" charset="0"/>
              </a:rPr>
              <a:t>participation</a:t>
            </a:r>
            <a:r>
              <a:rPr lang="sl-SI" sz="1600" dirty="0" smtClean="0">
                <a:latin typeface="Calibri" panose="020F0502020204030204" pitchFamily="34" charset="0"/>
                <a:cs typeface="Calibri" panose="020F0502020204030204" pitchFamily="34" charset="0"/>
              </a:rPr>
              <a:t>.</a:t>
            </a:r>
            <a:r>
              <a:rPr lang="en-GB" sz="1600" dirty="0" smtClean="0">
                <a:latin typeface="Calibri" panose="020F0502020204030204" pitchFamily="34" charset="0"/>
                <a:cs typeface="Calibri" panose="020F0502020204030204" pitchFamily="34" charset="0"/>
              </a:rPr>
              <a:t> </a:t>
            </a:r>
            <a:endParaRPr lang="sl-SI" sz="1600" dirty="0">
              <a:latin typeface="Calibri" panose="020F0502020204030204" pitchFamily="34" charset="0"/>
              <a:cs typeface="Calibri" panose="020F0502020204030204" pitchFamily="34" charset="0"/>
            </a:endParaRPr>
          </a:p>
        </p:txBody>
      </p:sp>
      <p:sp>
        <p:nvSpPr>
          <p:cNvPr id="7" name="PoljeZBesedilom 6"/>
          <p:cNvSpPr txBox="1"/>
          <p:nvPr/>
        </p:nvSpPr>
        <p:spPr>
          <a:xfrm>
            <a:off x="297553" y="3429000"/>
            <a:ext cx="8444862" cy="1077218"/>
          </a:xfrm>
          <a:prstGeom prst="rect">
            <a:avLst/>
          </a:prstGeom>
          <a:noFill/>
        </p:spPr>
        <p:txBody>
          <a:bodyPr wrap="square" rtlCol="0">
            <a:spAutoFit/>
          </a:bodyPr>
          <a:lstStyle/>
          <a:p>
            <a:pPr marL="285750" indent="-285750">
              <a:buClr>
                <a:srgbClr val="889A00"/>
              </a:buClr>
              <a:buFont typeface="Wingdings" panose="05000000000000000000" pitchFamily="2" charset="2"/>
              <a:buChar char="Ø"/>
            </a:pPr>
            <a:r>
              <a:rPr lang="en-GB" sz="1600" dirty="0" smtClean="0">
                <a:solidFill>
                  <a:srgbClr val="889A00"/>
                </a:solidFill>
                <a:latin typeface="Calibri" panose="020F0502020204030204" pitchFamily="34" charset="0"/>
                <a:cs typeface="Calibri" panose="020F0502020204030204" pitchFamily="34" charset="0"/>
              </a:rPr>
              <a:t>Habitats</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a:t>
            </a:r>
            <a:r>
              <a:rPr lang="sl-SI" sz="1600" i="1" dirty="0" err="1" smtClean="0">
                <a:latin typeface="Calibri" panose="020F0502020204030204" pitchFamily="34" charset="0"/>
                <a:cs typeface="Calibri" panose="020F0502020204030204" pitchFamily="34" charset="0"/>
              </a:rPr>
              <a:t>medium</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biodiversity</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reducing</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emissions</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footprint</a:t>
            </a:r>
            <a:r>
              <a:rPr lang="sl-SI" sz="1600" dirty="0" smtClean="0">
                <a:latin typeface="Calibri" panose="020F0502020204030204" pitchFamily="34" charset="0"/>
                <a:cs typeface="Calibri" panose="020F0502020204030204" pitchFamily="34" charset="0"/>
              </a:rPr>
              <a:t>.</a:t>
            </a:r>
          </a:p>
          <a:p>
            <a:pPr marL="285750" indent="-285750">
              <a:buClr>
                <a:srgbClr val="889A00"/>
              </a:buClr>
              <a:buFont typeface="Wingdings" panose="05000000000000000000" pitchFamily="2" charset="2"/>
              <a:buChar char="Ø"/>
            </a:pPr>
            <a:r>
              <a:rPr lang="en-GB" sz="1600" dirty="0" err="1">
                <a:solidFill>
                  <a:srgbClr val="889A00"/>
                </a:solidFill>
                <a:latin typeface="Calibri" panose="020F0502020204030204" pitchFamily="34" charset="0"/>
                <a:cs typeface="Calibri" panose="020F0502020204030204" pitchFamily="34" charset="0"/>
              </a:rPr>
              <a:t>Biosolids</a:t>
            </a:r>
            <a:r>
              <a:rPr lang="en-GB" sz="1600" dirty="0">
                <a:solidFill>
                  <a:srgbClr val="889A00"/>
                </a:solidFill>
                <a:latin typeface="Calibri" panose="020F0502020204030204" pitchFamily="34" charset="0"/>
                <a:cs typeface="Calibri" panose="020F0502020204030204" pitchFamily="34" charset="0"/>
              </a:rPr>
              <a:t> </a:t>
            </a:r>
            <a:r>
              <a:rPr lang="en-GB" sz="1600" dirty="0" smtClean="0">
                <a:solidFill>
                  <a:srgbClr val="889A00"/>
                </a:solidFill>
                <a:latin typeface="Calibri" panose="020F0502020204030204" pitchFamily="34" charset="0"/>
                <a:cs typeface="Calibri" panose="020F0502020204030204" pitchFamily="34" charset="0"/>
              </a:rPr>
              <a:t>use</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a:t>
            </a:r>
            <a:r>
              <a:rPr lang="sl-SI" sz="1600" i="1" dirty="0" err="1" smtClean="0">
                <a:latin typeface="Calibri" panose="020F0502020204030204" pitchFamily="34" charset="0"/>
                <a:cs typeface="Calibri" panose="020F0502020204030204" pitchFamily="34" charset="0"/>
              </a:rPr>
              <a:t>low</a:t>
            </a:r>
            <a:r>
              <a:rPr lang="sl-SI" sz="1600" i="1" dirty="0" smtClean="0">
                <a:latin typeface="Calibri" panose="020F0502020204030204" pitchFamily="34" charset="0"/>
                <a:cs typeface="Calibri" panose="020F0502020204030204" pitchFamily="34" charset="0"/>
              </a:rPr>
              <a:t>: </a:t>
            </a:r>
            <a:r>
              <a:rPr lang="sl-SI" sz="1600" i="1" dirty="0" err="1" smtClean="0">
                <a:latin typeface="Calibri" panose="020F0502020204030204" pitchFamily="34" charset="0"/>
                <a:cs typeface="Calibri" panose="020F0502020204030204" pitchFamily="34" charset="0"/>
              </a:rPr>
              <a:t>land</a:t>
            </a:r>
            <a:r>
              <a:rPr lang="sl-SI" sz="1600" i="1" dirty="0" smtClean="0">
                <a:latin typeface="Calibri" panose="020F0502020204030204" pitchFamily="34" charset="0"/>
                <a:cs typeface="Calibri" panose="020F0502020204030204" pitchFamily="34" charset="0"/>
              </a:rPr>
              <a:t> </a:t>
            </a:r>
            <a:r>
              <a:rPr lang="sl-SI" sz="1600" i="1" dirty="0" err="1" smtClean="0">
                <a:latin typeface="Calibri" panose="020F0502020204030204" pitchFamily="34" charset="0"/>
                <a:cs typeface="Calibri" panose="020F0502020204030204" pitchFamily="34" charset="0"/>
              </a:rPr>
              <a:t>application</a:t>
            </a:r>
            <a:r>
              <a:rPr lang="sl-SI" sz="1600" i="1" dirty="0" smtClean="0">
                <a:latin typeface="Calibri" panose="020F0502020204030204" pitchFamily="34" charset="0"/>
                <a:cs typeface="Calibri" panose="020F0502020204030204" pitchFamily="34" charset="0"/>
              </a:rPr>
              <a:t>, </a:t>
            </a:r>
            <a:r>
              <a:rPr lang="sl-SI" sz="1600" i="1" dirty="0" err="1" smtClean="0">
                <a:latin typeface="Calibri" panose="020F0502020204030204" pitchFamily="34" charset="0"/>
                <a:cs typeface="Calibri" panose="020F0502020204030204" pitchFamily="34" charset="0"/>
              </a:rPr>
              <a:t>high</a:t>
            </a:r>
            <a:r>
              <a:rPr lang="sl-SI" sz="1600" i="1" dirty="0" smtClean="0">
                <a:latin typeface="Calibri" panose="020F0502020204030204" pitchFamily="34" charset="0"/>
                <a:cs typeface="Calibri" panose="020F0502020204030204" pitchFamily="34" charset="0"/>
              </a:rPr>
              <a:t>: </a:t>
            </a:r>
            <a:r>
              <a:rPr lang="sl-SI" sz="1600" i="1" dirty="0" err="1" smtClean="0">
                <a:latin typeface="Calibri" panose="020F0502020204030204" pitchFamily="34" charset="0"/>
                <a:cs typeface="Calibri" panose="020F0502020204030204" pitchFamily="34" charset="0"/>
              </a:rPr>
              <a:t>local</a:t>
            </a:r>
            <a:r>
              <a:rPr lang="sl-SI" sz="1600" i="1" dirty="0" smtClean="0">
                <a:latin typeface="Calibri" panose="020F0502020204030204" pitchFamily="34" charset="0"/>
                <a:cs typeface="Calibri" panose="020F0502020204030204" pitchFamily="34" charset="0"/>
              </a:rPr>
              <a:t> </a:t>
            </a:r>
            <a:r>
              <a:rPr lang="sl-SI" sz="1600" i="1" dirty="0" err="1" smtClean="0">
                <a:latin typeface="Calibri" panose="020F0502020204030204" pitchFamily="34" charset="0"/>
                <a:cs typeface="Calibri" panose="020F0502020204030204" pitchFamily="34" charset="0"/>
              </a:rPr>
              <a:t>erosion</a:t>
            </a:r>
            <a:r>
              <a:rPr lang="sl-SI"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4.580 </a:t>
            </a:r>
            <a:r>
              <a:rPr lang="en-GB" sz="1600" dirty="0">
                <a:latin typeface="Calibri" panose="020F0502020204030204" pitchFamily="34" charset="0"/>
                <a:cs typeface="Calibri" panose="020F0502020204030204" pitchFamily="34" charset="0"/>
              </a:rPr>
              <a:t>ha of agricultural land, </a:t>
            </a:r>
            <a:r>
              <a:rPr lang="en-GB" sz="1600" dirty="0" smtClean="0">
                <a:latin typeface="Calibri" panose="020F0502020204030204" pitchFamily="34" charset="0"/>
                <a:cs typeface="Calibri" panose="020F0502020204030204" pitchFamily="34" charset="0"/>
              </a:rPr>
              <a:t>31.80</a:t>
            </a:r>
            <a:r>
              <a:rPr lang="sl-SI" sz="1600" dirty="0" smtClean="0">
                <a:latin typeface="Calibri" panose="020F0502020204030204" pitchFamily="34" charset="0"/>
                <a:cs typeface="Calibri" panose="020F0502020204030204" pitchFamily="34" charset="0"/>
              </a:rPr>
              <a:t>2 </a:t>
            </a:r>
            <a:r>
              <a:rPr lang="en-GB" sz="1600" dirty="0" smtClean="0">
                <a:latin typeface="Calibri" panose="020F0502020204030204" pitchFamily="34" charset="0"/>
                <a:cs typeface="Calibri" panose="020F0502020204030204" pitchFamily="34" charset="0"/>
              </a:rPr>
              <a:t>ha </a:t>
            </a:r>
            <a:r>
              <a:rPr lang="en-GB" sz="1600" dirty="0">
                <a:latin typeface="Calibri" panose="020F0502020204030204" pitchFamily="34" charset="0"/>
                <a:cs typeface="Calibri" panose="020F0502020204030204" pitchFamily="34" charset="0"/>
              </a:rPr>
              <a:t>of pastures, forest, grasslands, </a:t>
            </a:r>
            <a:r>
              <a:rPr lang="en-GB" sz="1600" dirty="0" smtClean="0">
                <a:latin typeface="Calibri" panose="020F0502020204030204" pitchFamily="34" charset="0"/>
                <a:cs typeface="Calibri" panose="020F0502020204030204" pitchFamily="34" charset="0"/>
              </a:rPr>
              <a:t>shrubs </a:t>
            </a:r>
            <a:r>
              <a:rPr lang="en-GB" sz="1600" dirty="0">
                <a:latin typeface="Calibri" panose="020F0502020204030204" pitchFamily="34" charset="0"/>
                <a:cs typeface="Calibri" panose="020F0502020204030204" pitchFamily="34" charset="0"/>
              </a:rPr>
              <a:t>and 71 ha of mineral extraction </a:t>
            </a:r>
            <a:r>
              <a:rPr lang="en-GB" sz="1600" dirty="0" smtClean="0">
                <a:latin typeface="Calibri" panose="020F0502020204030204" pitchFamily="34" charset="0"/>
                <a:cs typeface="Calibri" panose="020F0502020204030204" pitchFamily="34" charset="0"/>
              </a:rPr>
              <a:t>sites</a:t>
            </a:r>
            <a:r>
              <a:rPr lang="sl-SI" sz="1600" dirty="0" smtClean="0">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sym typeface="Wingdings" panose="05000000000000000000" pitchFamily="2" charset="2"/>
              </a:rPr>
              <a:t> </a:t>
            </a:r>
            <a:r>
              <a:rPr lang="en-GB" sz="1600" dirty="0" smtClean="0">
                <a:latin typeface="Calibri" panose="020F0502020204030204" pitchFamily="34" charset="0"/>
                <a:cs typeface="Calibri" panose="020F0502020204030204" pitchFamily="34" charset="0"/>
              </a:rPr>
              <a:t>enough </a:t>
            </a:r>
            <a:r>
              <a:rPr lang="en-GB" sz="1600" dirty="0">
                <a:latin typeface="Calibri" panose="020F0502020204030204" pitchFamily="34" charset="0"/>
                <a:cs typeface="Calibri" panose="020F0502020204030204" pitchFamily="34" charset="0"/>
              </a:rPr>
              <a:t>area </a:t>
            </a:r>
            <a:r>
              <a:rPr lang="en-GB" sz="1600" dirty="0" smtClean="0">
                <a:latin typeface="Calibri" panose="020F0502020204030204" pitchFamily="34" charset="0"/>
                <a:cs typeface="Calibri" panose="020F0502020204030204" pitchFamily="34" charset="0"/>
              </a:rPr>
              <a:t>and </a:t>
            </a:r>
            <a:r>
              <a:rPr lang="sl-SI"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possibilities </a:t>
            </a:r>
            <a:r>
              <a:rPr lang="en-GB" sz="1600" dirty="0">
                <a:latin typeface="Calibri" panose="020F0502020204030204" pitchFamily="34" charset="0"/>
                <a:cs typeface="Calibri" panose="020F0502020204030204" pitchFamily="34" charset="0"/>
              </a:rPr>
              <a:t>for final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disposal. </a:t>
            </a:r>
            <a:endParaRPr lang="sl-SI" sz="1600" dirty="0">
              <a:solidFill>
                <a:srgbClr val="889A00"/>
              </a:solidFill>
              <a:latin typeface="Calibri" panose="020F0502020204030204" pitchFamily="34" charset="0"/>
              <a:cs typeface="Calibri" panose="020F0502020204030204" pitchFamily="34" charset="0"/>
            </a:endParaRPr>
          </a:p>
        </p:txBody>
      </p:sp>
      <p:sp>
        <p:nvSpPr>
          <p:cNvPr id="9" name="PoljeZBesedilom 8"/>
          <p:cNvSpPr txBox="1"/>
          <p:nvPr/>
        </p:nvSpPr>
        <p:spPr>
          <a:xfrm>
            <a:off x="320201" y="5373217"/>
            <a:ext cx="8422213" cy="1368151"/>
          </a:xfrm>
          <a:prstGeom prst="rect">
            <a:avLst/>
          </a:prstGeom>
          <a:noFill/>
        </p:spPr>
        <p:txBody>
          <a:bodyPr wrap="square" rtlCol="0">
            <a:spAutoFit/>
          </a:bodyPr>
          <a:lstStyle/>
          <a:p>
            <a:pPr marL="285750" lvl="1" indent="-285750">
              <a:buClr>
                <a:srgbClr val="889A00"/>
              </a:buClr>
              <a:buFont typeface="Wingdings" panose="05000000000000000000" pitchFamily="2" charset="2"/>
              <a:buChar char="Ø"/>
            </a:pPr>
            <a:r>
              <a:rPr lang="en-GB" sz="1600" dirty="0">
                <a:solidFill>
                  <a:srgbClr val="889A00"/>
                </a:solidFill>
                <a:latin typeface="Calibri" panose="020F0502020204030204" pitchFamily="34" charset="0"/>
                <a:cs typeface="Calibri" panose="020F0502020204030204" pitchFamily="34" charset="0"/>
              </a:rPr>
              <a:t>Cost savings for the water </a:t>
            </a:r>
            <a:r>
              <a:rPr lang="en-GB" sz="1600" dirty="0" smtClean="0">
                <a:solidFill>
                  <a:srgbClr val="889A00"/>
                </a:solidFill>
                <a:latin typeface="Calibri" panose="020F0502020204030204" pitchFamily="34" charset="0"/>
                <a:cs typeface="Calibri" panose="020F0502020204030204" pitchFamily="34" charset="0"/>
              </a:rPr>
              <a:t>community</a:t>
            </a:r>
            <a:r>
              <a:rPr lang="sl-SI" sz="1600" dirty="0" smtClean="0">
                <a:solidFill>
                  <a:srgbClr val="889A00"/>
                </a:solidFill>
                <a:latin typeface="Calibri" panose="020F0502020204030204" pitchFamily="34" charset="0"/>
                <a:cs typeface="Calibri" panose="020F0502020204030204" pitchFamily="34" charset="0"/>
              </a:rPr>
              <a:t> </a:t>
            </a:r>
            <a:r>
              <a:rPr lang="sl-SI" sz="1600" dirty="0" smtClean="0">
                <a:latin typeface="Calibri" panose="020F0502020204030204" pitchFamily="34" charset="0"/>
                <a:cs typeface="Calibri" panose="020F0502020204030204" pitchFamily="34" charset="0"/>
              </a:rPr>
              <a:t>(</a:t>
            </a:r>
            <a:r>
              <a:rPr lang="sl-SI" sz="1600" i="1" dirty="0" err="1" smtClean="0">
                <a:latin typeface="Calibri" panose="020F0502020204030204" pitchFamily="34" charset="0"/>
                <a:cs typeface="Calibri" panose="020F0502020204030204" pitchFamily="34" charset="0"/>
              </a:rPr>
              <a:t>high</a:t>
            </a:r>
            <a:r>
              <a:rPr lang="sl-SI"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achieving better energy efficiency by reducing the use of electric equipment</a:t>
            </a:r>
            <a:r>
              <a:rPr lang="sl-SI" sz="1600"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reducing costs for final sludge disposal</a:t>
            </a:r>
            <a:r>
              <a:rPr lang="sl-SI" sz="1600"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reducing overall O&amp;M costs</a:t>
            </a:r>
            <a:r>
              <a:rPr lang="sl-SI" sz="1600"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rising the willingness to pay for WWT </a:t>
            </a:r>
            <a:r>
              <a:rPr lang="en-GB" sz="1600" dirty="0" smtClean="0">
                <a:latin typeface="Calibri" panose="020F0502020204030204" pitchFamily="34" charset="0"/>
                <a:cs typeface="Calibri" panose="020F0502020204030204" pitchFamily="34" charset="0"/>
              </a:rPr>
              <a:t>service</a:t>
            </a:r>
            <a:r>
              <a:rPr lang="sl-SI" sz="1600" dirty="0" smtClean="0">
                <a:latin typeface="Calibri" panose="020F0502020204030204" pitchFamily="34" charset="0"/>
                <a:cs typeface="Calibri" panose="020F0502020204030204" pitchFamily="34" charset="0"/>
              </a:rPr>
              <a:t>.</a:t>
            </a:r>
          </a:p>
          <a:p>
            <a:pPr marL="285750" lvl="1" indent="-285750">
              <a:buClr>
                <a:srgbClr val="889A00"/>
              </a:buClr>
              <a:buFont typeface="Wingdings" panose="05000000000000000000" pitchFamily="2" charset="2"/>
              <a:buChar char="Ø"/>
            </a:pPr>
            <a:r>
              <a:rPr lang="en-GB" sz="1600" dirty="0">
                <a:solidFill>
                  <a:srgbClr val="889A00"/>
                </a:solidFill>
                <a:latin typeface="Calibri" panose="020F0502020204030204" pitchFamily="34" charset="0"/>
                <a:cs typeface="Calibri" panose="020F0502020204030204" pitchFamily="34" charset="0"/>
              </a:rPr>
              <a:t>Lower demand for commercial fertilizer</a:t>
            </a:r>
            <a:r>
              <a:rPr lang="sl-SI" sz="1600" dirty="0">
                <a:solidFill>
                  <a:srgbClr val="889A00"/>
                </a:solidFill>
                <a:latin typeface="Calibri" panose="020F0502020204030204" pitchFamily="34" charset="0"/>
                <a:cs typeface="Calibri" panose="020F0502020204030204" pitchFamily="34" charset="0"/>
              </a:rPr>
              <a:t> </a:t>
            </a:r>
            <a:r>
              <a:rPr lang="sl-SI" sz="1600" dirty="0">
                <a:latin typeface="Calibri" panose="020F0502020204030204" pitchFamily="34" charset="0"/>
                <a:cs typeface="Calibri" panose="020F0502020204030204" pitchFamily="34" charset="0"/>
              </a:rPr>
              <a:t>(</a:t>
            </a:r>
            <a:r>
              <a:rPr lang="sl-SI" sz="1600" i="1" dirty="0" err="1">
                <a:latin typeface="Calibri" panose="020F0502020204030204" pitchFamily="34" charset="0"/>
                <a:cs typeface="Calibri" panose="020F0502020204030204" pitchFamily="34" charset="0"/>
              </a:rPr>
              <a:t>high</a:t>
            </a:r>
            <a:r>
              <a:rPr lang="sl-SI"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limited global resources of mineral phosphate</a:t>
            </a:r>
            <a:r>
              <a:rPr lang="sl-SI" sz="1600" dirty="0" smtClean="0">
                <a:latin typeface="Calibri" panose="020F0502020204030204" pitchFamily="34" charset="0"/>
                <a:cs typeface="Calibri" panose="020F0502020204030204" pitchFamily="34" charset="0"/>
              </a:rPr>
              <a:t>).</a:t>
            </a:r>
            <a:endParaRPr lang="sl-SI" sz="1600" dirty="0">
              <a:latin typeface="Calibri" panose="020F0502020204030204" pitchFamily="34" charset="0"/>
              <a:cs typeface="Calibri" panose="020F0502020204030204" pitchFamily="34" charset="0"/>
            </a:endParaRPr>
          </a:p>
          <a:p>
            <a:pPr marL="285750" indent="-285750">
              <a:buClr>
                <a:srgbClr val="889A00"/>
              </a:buClr>
              <a:buFont typeface="Wingdings" panose="05000000000000000000" pitchFamily="2" charset="2"/>
              <a:buChar char="Ø"/>
            </a:pPr>
            <a:endParaRPr lang="sl-SI" dirty="0"/>
          </a:p>
        </p:txBody>
      </p:sp>
    </p:spTree>
    <p:extLst>
      <p:ext uri="{BB962C8B-B14F-4D97-AF65-F5344CB8AC3E}">
        <p14:creationId xmlns:p14="http://schemas.microsoft.com/office/powerpoint/2010/main" val="3366526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smtClean="0"/>
              <a:t>IMPLEMENTATION CHALLENGES</a:t>
            </a:r>
            <a:endParaRPr lang="en-US" sz="3375" b="1" dirty="0"/>
          </a:p>
        </p:txBody>
      </p:sp>
    </p:spTree>
    <p:extLst>
      <p:ext uri="{BB962C8B-B14F-4D97-AF65-F5344CB8AC3E}">
        <p14:creationId xmlns:p14="http://schemas.microsoft.com/office/powerpoint/2010/main" val="138359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a:solidFill>
                  <a:srgbClr val="889A00"/>
                </a:solidFill>
                <a:latin typeface="Calibri" panose="020F0502020204030204" pitchFamily="34" charset="0"/>
                <a:cs typeface="Calibri" panose="020F0502020204030204" pitchFamily="34" charset="0"/>
              </a:rPr>
              <a:t>Financing</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and</a:t>
            </a:r>
            <a:r>
              <a:rPr lang="sl-SI" sz="2500" b="1" kern="0" dirty="0">
                <a:solidFill>
                  <a:srgbClr val="889A00"/>
                </a:solidFill>
                <a:latin typeface="Calibri" panose="020F0502020204030204" pitchFamily="34" charset="0"/>
                <a:cs typeface="Calibri" panose="020F0502020204030204" pitchFamily="34" charset="0"/>
              </a:rPr>
              <a:t> </a:t>
            </a:r>
            <a:r>
              <a:rPr lang="sl-SI" sz="2500" b="1" kern="0" dirty="0" err="1">
                <a:solidFill>
                  <a:srgbClr val="889A00"/>
                </a:solidFill>
                <a:latin typeface="Calibri" panose="020F0502020204030204" pitchFamily="34" charset="0"/>
                <a:cs typeface="Calibri" panose="020F0502020204030204" pitchFamily="34" charset="0"/>
              </a:rPr>
              <a:t>funding</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3" name="Zaobljeni pravokotnik 2"/>
          <p:cNvSpPr/>
          <p:nvPr/>
        </p:nvSpPr>
        <p:spPr>
          <a:xfrm>
            <a:off x="333954" y="993329"/>
            <a:ext cx="8342502"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en-US" dirty="0" smtClean="0">
                <a:solidFill>
                  <a:schemeClr val="tx1"/>
                </a:solidFill>
                <a:latin typeface="Calibri" panose="020F0502020204030204" pitchFamily="34" charset="0"/>
                <a:cs typeface="Calibri" panose="020F0502020204030204" pitchFamily="34" charset="0"/>
              </a:rPr>
              <a:t>Lack </a:t>
            </a:r>
            <a:r>
              <a:rPr lang="en-US" dirty="0">
                <a:solidFill>
                  <a:schemeClr val="tx1"/>
                </a:solidFill>
                <a:latin typeface="Calibri" panose="020F0502020204030204" pitchFamily="34" charset="0"/>
                <a:cs typeface="Calibri" panose="020F0502020204030204" pitchFamily="34" charset="0"/>
              </a:rPr>
              <a:t>of financial resources for initial investment</a:t>
            </a:r>
          </a:p>
        </p:txBody>
      </p:sp>
      <p:sp>
        <p:nvSpPr>
          <p:cNvPr id="4" name="PoljeZBesedilom 3"/>
          <p:cNvSpPr txBox="1"/>
          <p:nvPr/>
        </p:nvSpPr>
        <p:spPr>
          <a:xfrm>
            <a:off x="273955" y="1607340"/>
            <a:ext cx="8693944" cy="353943"/>
          </a:xfrm>
          <a:prstGeom prst="rect">
            <a:avLst/>
          </a:prstGeom>
          <a:noFill/>
        </p:spPr>
        <p:txBody>
          <a:bodyPr wrap="square" rtlCol="0">
            <a:spAutoFit/>
          </a:bodyPr>
          <a:lstStyle/>
          <a:p>
            <a:pPr marL="285750" indent="-285750">
              <a:buClr>
                <a:srgbClr val="9AD515"/>
              </a:buClr>
              <a:buFont typeface="Wingdings" panose="05000000000000000000" pitchFamily="2" charset="2"/>
              <a:buChar char="v"/>
            </a:pPr>
            <a:r>
              <a:rPr lang="sl-SI" sz="1700" dirty="0" err="1" smtClean="0">
                <a:latin typeface="Calibri" panose="020F0502020204030204" pitchFamily="34" charset="0"/>
                <a:cs typeface="Calibri" panose="020F0502020204030204" pitchFamily="34" charset="0"/>
              </a:rPr>
              <a:t>Municipality</a:t>
            </a:r>
            <a:r>
              <a:rPr lang="sl-SI" sz="1700" dirty="0" smtClean="0">
                <a:latin typeface="Calibri" panose="020F0502020204030204" pitchFamily="34" charset="0"/>
                <a:cs typeface="Calibri" panose="020F0502020204030204" pitchFamily="34" charset="0"/>
              </a:rPr>
              <a:t> </a:t>
            </a:r>
            <a:r>
              <a:rPr lang="sl-SI" sz="1700" dirty="0" err="1" smtClean="0">
                <a:latin typeface="Calibri" panose="020F0502020204030204" pitchFamily="34" charset="0"/>
                <a:cs typeface="Calibri" panose="020F0502020204030204" pitchFamily="34" charset="0"/>
              </a:rPr>
              <a:t>of</a:t>
            </a:r>
            <a:r>
              <a:rPr lang="sl-SI" sz="1700" dirty="0" smtClean="0">
                <a:latin typeface="Calibri" panose="020F0502020204030204" pitchFamily="34" charset="0"/>
                <a:cs typeface="Calibri" panose="020F0502020204030204" pitchFamily="34" charset="0"/>
              </a:rPr>
              <a:t> </a:t>
            </a:r>
            <a:r>
              <a:rPr lang="sl-SI" sz="1700" dirty="0" err="1" smtClean="0">
                <a:latin typeface="Calibri" panose="020F0502020204030204" pitchFamily="34" charset="0"/>
                <a:cs typeface="Calibri" panose="020F0502020204030204" pitchFamily="34" charset="0"/>
              </a:rPr>
              <a:t>Mojkovac</a:t>
            </a:r>
            <a:r>
              <a:rPr lang="sl-SI" sz="1700" dirty="0" smtClean="0">
                <a:latin typeface="Calibri" panose="020F0502020204030204" pitchFamily="34" charset="0"/>
                <a:cs typeface="Calibri" panose="020F0502020204030204" pitchFamily="34" charset="0"/>
              </a:rPr>
              <a:t> </a:t>
            </a:r>
            <a:r>
              <a:rPr lang="sl-SI" sz="1700" dirty="0" smtClean="0">
                <a:latin typeface="Calibri" panose="020F0502020204030204" pitchFamily="34" charset="0"/>
                <a:cs typeface="Calibri" panose="020F0502020204030204" pitchFamily="34" charset="0"/>
                <a:sym typeface="Wingdings" panose="05000000000000000000" pitchFamily="2" charset="2"/>
              </a:rPr>
              <a:t>o</a:t>
            </a:r>
            <a:r>
              <a:rPr lang="en-US" sz="1700" dirty="0" err="1" smtClean="0">
                <a:latin typeface="Calibri" panose="020F0502020204030204" pitchFamily="34" charset="0"/>
                <a:cs typeface="Calibri" panose="020F0502020204030204" pitchFamily="34" charset="0"/>
              </a:rPr>
              <a:t>btai</a:t>
            </a:r>
            <a:r>
              <a:rPr lang="sl-SI" sz="1700" dirty="0" err="1" smtClean="0">
                <a:latin typeface="Calibri" panose="020F0502020204030204" pitchFamily="34" charset="0"/>
                <a:cs typeface="Calibri" panose="020F0502020204030204" pitchFamily="34" charset="0"/>
              </a:rPr>
              <a:t>ned</a:t>
            </a:r>
            <a:r>
              <a:rPr lang="en-US" sz="1700" dirty="0" smtClean="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 </a:t>
            </a:r>
            <a:r>
              <a:rPr lang="en-US" sz="1700" b="1" dirty="0">
                <a:latin typeface="Calibri" panose="020F0502020204030204" pitchFamily="34" charset="0"/>
                <a:cs typeface="Calibri" panose="020F0502020204030204" pitchFamily="34" charset="0"/>
              </a:rPr>
              <a:t>grant</a:t>
            </a:r>
            <a:r>
              <a:rPr lang="en-US" sz="1700" dirty="0">
                <a:latin typeface="Calibri" panose="020F0502020204030204" pitchFamily="34" charset="0"/>
                <a:cs typeface="Calibri" panose="020F0502020204030204" pitchFamily="34" charset="0"/>
              </a:rPr>
              <a:t> (100% non-refundable donation from UNIDO). </a:t>
            </a:r>
            <a:endParaRPr lang="sl-SI" sz="1700" dirty="0">
              <a:latin typeface="Calibri" panose="020F0502020204030204" pitchFamily="34" charset="0"/>
              <a:cs typeface="Calibri" panose="020F0502020204030204" pitchFamily="34" charset="0"/>
            </a:endParaRPr>
          </a:p>
        </p:txBody>
      </p:sp>
      <p:sp>
        <p:nvSpPr>
          <p:cNvPr id="5" name="Pravokotnik 4"/>
          <p:cNvSpPr/>
          <p:nvPr/>
        </p:nvSpPr>
        <p:spPr>
          <a:xfrm>
            <a:off x="434479" y="2421945"/>
            <a:ext cx="1285718" cy="584775"/>
          </a:xfrm>
          <a:prstGeom prst="rect">
            <a:avLst/>
          </a:prstGeom>
        </p:spPr>
        <p:txBody>
          <a:bodyPr wrap="square">
            <a:spAutoFit/>
          </a:bodyPr>
          <a:lstStyle/>
          <a:p>
            <a:r>
              <a:rPr lang="sl-SI" sz="1600" dirty="0" smtClean="0">
                <a:solidFill>
                  <a:srgbClr val="FF0000"/>
                </a:solidFill>
                <a:latin typeface="Calibri" panose="020F0502020204030204" pitchFamily="34" charset="0"/>
                <a:cs typeface="Calibri" panose="020F0502020204030204" pitchFamily="34" charset="0"/>
              </a:rPr>
              <a:t>Top-</a:t>
            </a:r>
            <a:r>
              <a:rPr lang="sl-SI" sz="1600" dirty="0" err="1" smtClean="0">
                <a:solidFill>
                  <a:srgbClr val="FF0000"/>
                </a:solidFill>
                <a:latin typeface="Calibri" panose="020F0502020204030204" pitchFamily="34" charset="0"/>
                <a:cs typeface="Calibri" panose="020F0502020204030204" pitchFamily="34" charset="0"/>
              </a:rPr>
              <a:t>down</a:t>
            </a:r>
            <a:r>
              <a:rPr lang="sl-SI" sz="1600" dirty="0" smtClean="0">
                <a:solidFill>
                  <a:srgbClr val="FF0000"/>
                </a:solidFill>
                <a:latin typeface="Calibri" panose="020F0502020204030204" pitchFamily="34" charset="0"/>
                <a:cs typeface="Calibri" panose="020F0502020204030204" pitchFamily="34" charset="0"/>
              </a:rPr>
              <a:t> </a:t>
            </a:r>
            <a:r>
              <a:rPr lang="sl-SI" sz="1600" dirty="0" err="1" smtClean="0">
                <a:solidFill>
                  <a:srgbClr val="FF0000"/>
                </a:solidFill>
                <a:latin typeface="Calibri" panose="020F0502020204030204" pitchFamily="34" charset="0"/>
                <a:cs typeface="Calibri" panose="020F0502020204030204" pitchFamily="34" charset="0"/>
              </a:rPr>
              <a:t>approach</a:t>
            </a:r>
            <a:endParaRPr lang="sl-SI" sz="1600" dirty="0">
              <a:solidFill>
                <a:srgbClr val="FF0000"/>
              </a:solidFill>
              <a:latin typeface="Calibri" panose="020F0502020204030204" pitchFamily="34" charset="0"/>
              <a:cs typeface="Calibri" panose="020F0502020204030204" pitchFamily="34" charset="0"/>
            </a:endParaRPr>
          </a:p>
        </p:txBody>
      </p:sp>
      <p:sp>
        <p:nvSpPr>
          <p:cNvPr id="11" name="Zaobljeni pravokotnik 10"/>
          <p:cNvSpPr/>
          <p:nvPr/>
        </p:nvSpPr>
        <p:spPr>
          <a:xfrm>
            <a:off x="273955" y="3904887"/>
            <a:ext cx="8378170" cy="53124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en-GB" dirty="0" smtClean="0">
                <a:solidFill>
                  <a:schemeClr val="tx1"/>
                </a:solidFill>
                <a:latin typeface="Calibri" panose="020F0502020204030204" pitchFamily="34" charset="0"/>
                <a:cs typeface="Calibri" panose="020F0502020204030204" pitchFamily="34" charset="0"/>
              </a:rPr>
              <a:t>Lack </a:t>
            </a:r>
            <a:r>
              <a:rPr lang="en-GB" dirty="0">
                <a:solidFill>
                  <a:schemeClr val="tx1"/>
                </a:solidFill>
                <a:latin typeface="Calibri" panose="020F0502020204030204" pitchFamily="34" charset="0"/>
                <a:cs typeface="Calibri" panose="020F0502020204030204" pitchFamily="34" charset="0"/>
              </a:rPr>
              <a:t>of financial resources for O&amp;M activities</a:t>
            </a:r>
            <a:endParaRPr lang="sl-SI" dirty="0">
              <a:solidFill>
                <a:schemeClr val="tx1"/>
              </a:solidFill>
              <a:latin typeface="Calibri" panose="020F0502020204030204" pitchFamily="34" charset="0"/>
              <a:cs typeface="Calibri" panose="020F0502020204030204" pitchFamily="34" charset="0"/>
            </a:endParaRPr>
          </a:p>
        </p:txBody>
      </p:sp>
      <p:sp>
        <p:nvSpPr>
          <p:cNvPr id="8" name="PoljeZBesedilom 7"/>
          <p:cNvSpPr txBox="1"/>
          <p:nvPr/>
        </p:nvSpPr>
        <p:spPr>
          <a:xfrm>
            <a:off x="335723" y="4449749"/>
            <a:ext cx="8316402" cy="353943"/>
          </a:xfrm>
          <a:prstGeom prst="rect">
            <a:avLst/>
          </a:prstGeom>
          <a:noFill/>
        </p:spPr>
        <p:txBody>
          <a:bodyPr wrap="square" rtlCol="0">
            <a:spAutoFit/>
          </a:bodyPr>
          <a:lstStyle/>
          <a:p>
            <a:pPr marL="285750" indent="-285750">
              <a:buClr>
                <a:srgbClr val="92D050"/>
              </a:buClr>
              <a:buFont typeface="Wingdings" panose="05000000000000000000" pitchFamily="2" charset="2"/>
              <a:buChar char="v"/>
            </a:pPr>
            <a:r>
              <a:rPr lang="sl-SI" sz="1700" dirty="0">
                <a:latin typeface="Calibri" panose="020F0502020204030204" pitchFamily="34" charset="0"/>
                <a:cs typeface="Calibri" panose="020F0502020204030204" pitchFamily="34" charset="0"/>
              </a:rPr>
              <a:t>W</a:t>
            </a:r>
            <a:r>
              <a:rPr lang="en-GB" sz="1700" dirty="0" err="1" smtClean="0">
                <a:latin typeface="Calibri" panose="020F0502020204030204" pitchFamily="34" charset="0"/>
                <a:cs typeface="Calibri" panose="020F0502020204030204" pitchFamily="34" charset="0"/>
              </a:rPr>
              <a:t>ater</a:t>
            </a:r>
            <a:r>
              <a:rPr lang="en-GB" sz="1700" dirty="0" smtClean="0">
                <a:latin typeface="Calibri" panose="020F0502020204030204" pitchFamily="34" charset="0"/>
                <a:cs typeface="Calibri" panose="020F0502020204030204" pitchFamily="34" charset="0"/>
              </a:rPr>
              <a:t> tariff</a:t>
            </a:r>
            <a:r>
              <a:rPr lang="sl-SI" sz="1700" dirty="0" smtClean="0">
                <a:latin typeface="Calibri" panose="020F0502020204030204" pitchFamily="34" charset="0"/>
                <a:cs typeface="Calibri" panose="020F0502020204030204" pitchFamily="34" charset="0"/>
              </a:rPr>
              <a:t> </a:t>
            </a:r>
            <a:r>
              <a:rPr lang="sl-SI" sz="1700" dirty="0" err="1" smtClean="0">
                <a:latin typeface="Calibri" panose="020F0502020204030204" pitchFamily="34" charset="0"/>
                <a:cs typeface="Calibri" panose="020F0502020204030204" pitchFamily="34" charset="0"/>
              </a:rPr>
              <a:t>for</a:t>
            </a:r>
            <a:r>
              <a:rPr lang="sl-SI" sz="1700" dirty="0" smtClean="0">
                <a:latin typeface="Calibri" panose="020F0502020204030204" pitchFamily="34" charset="0"/>
                <a:cs typeface="Calibri" panose="020F0502020204030204" pitchFamily="34" charset="0"/>
              </a:rPr>
              <a:t> </a:t>
            </a:r>
            <a:r>
              <a:rPr lang="sl-SI" sz="1700" dirty="0" err="1" smtClean="0">
                <a:latin typeface="Calibri" panose="020F0502020204030204" pitchFamily="34" charset="0"/>
                <a:cs typeface="Calibri" panose="020F0502020204030204" pitchFamily="34" charset="0"/>
              </a:rPr>
              <a:t>RBs</a:t>
            </a:r>
            <a:r>
              <a:rPr lang="sl-SI" sz="1700" dirty="0" smtClean="0">
                <a:latin typeface="Calibri" panose="020F0502020204030204" pitchFamily="34" charset="0"/>
                <a:cs typeface="Calibri" panose="020F0502020204030204" pitchFamily="34" charset="0"/>
              </a:rPr>
              <a:t> O&amp;M </a:t>
            </a:r>
            <a:r>
              <a:rPr lang="sl-SI" sz="1700" dirty="0" err="1" smtClean="0">
                <a:latin typeface="Calibri" panose="020F0502020204030204" pitchFamily="34" charset="0"/>
                <a:cs typeface="Calibri" panose="020F0502020204030204" pitchFamily="34" charset="0"/>
              </a:rPr>
              <a:t>activities</a:t>
            </a:r>
            <a:r>
              <a:rPr lang="sl-SI" sz="1700" dirty="0" smtClean="0">
                <a:latin typeface="Calibri" panose="020F0502020204030204" pitchFamily="34" charset="0"/>
                <a:cs typeface="Calibri" panose="020F0502020204030204" pitchFamily="34" charset="0"/>
              </a:rPr>
              <a:t> </a:t>
            </a:r>
            <a:r>
              <a:rPr lang="sl-SI" sz="1700" dirty="0" err="1" smtClean="0">
                <a:latin typeface="Calibri" panose="020F0502020204030204" pitchFamily="34" charset="0"/>
                <a:cs typeface="Calibri" panose="020F0502020204030204" pitchFamily="34" charset="0"/>
              </a:rPr>
              <a:t>represent</a:t>
            </a:r>
            <a:r>
              <a:rPr lang="sl-SI" sz="1700" dirty="0" smtClean="0">
                <a:latin typeface="Calibri" panose="020F0502020204030204" pitchFamily="34" charset="0"/>
                <a:cs typeface="Calibri" panose="020F0502020204030204" pitchFamily="34" charset="0"/>
              </a:rPr>
              <a:t> </a:t>
            </a:r>
            <a:r>
              <a:rPr lang="sl-SI" sz="1700" dirty="0" err="1" smtClean="0">
                <a:latin typeface="Calibri" panose="020F0502020204030204" pitchFamily="34" charset="0"/>
                <a:cs typeface="Calibri" panose="020F0502020204030204" pitchFamily="34" charset="0"/>
              </a:rPr>
              <a:t>from</a:t>
            </a:r>
            <a:r>
              <a:rPr lang="sl-SI" sz="1700" dirty="0" smtClean="0">
                <a:latin typeface="Calibri" panose="020F0502020204030204" pitchFamily="34" charset="0"/>
                <a:cs typeface="Calibri" panose="020F0502020204030204" pitchFamily="34" charset="0"/>
              </a:rPr>
              <a:t> </a:t>
            </a:r>
            <a:r>
              <a:rPr lang="en-GB" sz="1700" dirty="0" smtClean="0">
                <a:latin typeface="Calibri" panose="020F0502020204030204" pitchFamily="34" charset="0"/>
                <a:cs typeface="Calibri" panose="020F0502020204030204" pitchFamily="34" charset="0"/>
              </a:rPr>
              <a:t>13</a:t>
            </a:r>
            <a:r>
              <a:rPr lang="sl-SI" sz="1700" dirty="0">
                <a:latin typeface="Calibri" panose="020F0502020204030204" pitchFamily="34" charset="0"/>
                <a:cs typeface="Calibri" panose="020F0502020204030204" pitchFamily="34" charset="0"/>
              </a:rPr>
              <a:t> </a:t>
            </a:r>
            <a:r>
              <a:rPr lang="sl-SI" sz="1700" dirty="0" smtClean="0">
                <a:latin typeface="Calibri" panose="020F0502020204030204" pitchFamily="34" charset="0"/>
                <a:cs typeface="Calibri" panose="020F0502020204030204" pitchFamily="34" charset="0"/>
              </a:rPr>
              <a:t>to </a:t>
            </a:r>
            <a:r>
              <a:rPr lang="sl-SI" sz="1700" dirty="0" smtClean="0">
                <a:latin typeface="Calibri" panose="020F0502020204030204" pitchFamily="34" charset="0"/>
                <a:cs typeface="Calibri" panose="020F0502020204030204" pitchFamily="34" charset="0"/>
              </a:rPr>
              <a:t>2</a:t>
            </a:r>
            <a:r>
              <a:rPr lang="en-GB" sz="1700" dirty="0" smtClean="0">
                <a:latin typeface="Calibri" panose="020F0502020204030204" pitchFamily="34" charset="0"/>
                <a:cs typeface="Calibri" panose="020F0502020204030204" pitchFamily="34" charset="0"/>
              </a:rPr>
              <a:t>3 </a:t>
            </a:r>
            <a:r>
              <a:rPr lang="en-GB" sz="1700" dirty="0">
                <a:latin typeface="Calibri" panose="020F0502020204030204" pitchFamily="34" charset="0"/>
                <a:cs typeface="Calibri" panose="020F0502020204030204" pitchFamily="34" charset="0"/>
              </a:rPr>
              <a:t>% of existing water </a:t>
            </a:r>
            <a:r>
              <a:rPr lang="en-GB" sz="1700" dirty="0" smtClean="0">
                <a:latin typeface="Calibri" panose="020F0502020204030204" pitchFamily="34" charset="0"/>
                <a:cs typeface="Calibri" panose="020F0502020204030204" pitchFamily="34" charset="0"/>
              </a:rPr>
              <a:t>tariff</a:t>
            </a:r>
            <a:r>
              <a:rPr lang="sl-SI" sz="1700" dirty="0" smtClean="0">
                <a:latin typeface="Calibri" panose="020F0502020204030204" pitchFamily="34" charset="0"/>
                <a:cs typeface="Calibri" panose="020F0502020204030204" pitchFamily="34" charset="0"/>
              </a:rPr>
              <a:t> </a:t>
            </a:r>
          </a:p>
        </p:txBody>
      </p:sp>
      <p:sp>
        <p:nvSpPr>
          <p:cNvPr id="12" name="Pravokotnik 4"/>
          <p:cNvSpPr/>
          <p:nvPr/>
        </p:nvSpPr>
        <p:spPr>
          <a:xfrm>
            <a:off x="1837359" y="2050223"/>
            <a:ext cx="3312368" cy="584775"/>
          </a:xfrm>
          <a:prstGeom prst="rect">
            <a:avLst/>
          </a:prstGeom>
        </p:spPr>
        <p:txBody>
          <a:bodyPr wrap="square">
            <a:spAutoFit/>
          </a:bodyPr>
          <a:lstStyle/>
          <a:p>
            <a:r>
              <a:rPr lang="en-GB" sz="1600" dirty="0">
                <a:latin typeface="Calibri" panose="020F0502020204030204" pitchFamily="34" charset="0"/>
                <a:cs typeface="Calibri" panose="020F0502020204030204" pitchFamily="34" charset="0"/>
              </a:rPr>
              <a:t>Ministry of Sustainable Development and Tourism of Montenegro</a:t>
            </a:r>
            <a:endParaRPr lang="sl-SI" sz="1600" dirty="0">
              <a:latin typeface="Calibri" panose="020F0502020204030204" pitchFamily="34" charset="0"/>
              <a:cs typeface="Calibri" panose="020F0502020204030204" pitchFamily="34" charset="0"/>
            </a:endParaRPr>
          </a:p>
        </p:txBody>
      </p:sp>
      <p:sp>
        <p:nvSpPr>
          <p:cNvPr id="14" name="Pravokotnik 4"/>
          <p:cNvSpPr/>
          <p:nvPr/>
        </p:nvSpPr>
        <p:spPr>
          <a:xfrm>
            <a:off x="1907704" y="3280296"/>
            <a:ext cx="4572000" cy="523220"/>
          </a:xfrm>
          <a:prstGeom prst="rect">
            <a:avLst/>
          </a:prstGeom>
        </p:spPr>
        <p:txBody>
          <a:bodyPr>
            <a:spAutoFit/>
          </a:bodyPr>
          <a:lstStyle/>
          <a:p>
            <a:r>
              <a:rPr lang="sl-SI" sz="1600" dirty="0" err="1" smtClean="0">
                <a:latin typeface="Calibri" panose="020F0502020204030204" pitchFamily="34" charset="0"/>
                <a:cs typeface="Calibri" panose="020F0502020204030204" pitchFamily="34" charset="0"/>
              </a:rPr>
              <a:t>Municipality</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of</a:t>
            </a:r>
            <a:r>
              <a:rPr lang="sl-SI" sz="1600" dirty="0" smtClean="0">
                <a:latin typeface="Calibri" panose="020F0502020204030204" pitchFamily="34" charset="0"/>
                <a:cs typeface="Calibri" panose="020F0502020204030204" pitchFamily="34" charset="0"/>
              </a:rPr>
              <a:t> </a:t>
            </a:r>
            <a:r>
              <a:rPr lang="sl-SI" sz="1600" dirty="0" err="1" smtClean="0">
                <a:latin typeface="Calibri" panose="020F0502020204030204" pitchFamily="34" charset="0"/>
                <a:cs typeface="Calibri" panose="020F0502020204030204" pitchFamily="34" charset="0"/>
              </a:rPr>
              <a:t>Mojkovac</a:t>
            </a:r>
            <a:endParaRPr lang="sl-SI" sz="1600" dirty="0" smtClean="0">
              <a:latin typeface="Calibri" panose="020F0502020204030204" pitchFamily="34" charset="0"/>
              <a:cs typeface="Calibri" panose="020F0502020204030204" pitchFamily="34" charset="0"/>
            </a:endParaRPr>
          </a:p>
          <a:p>
            <a:r>
              <a:rPr lang="sl-SI" sz="1200" dirty="0" smtClean="0">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black environmental spot on the map of Montenegro for a long </a:t>
            </a:r>
            <a:r>
              <a:rPr lang="en-GB" sz="1200" dirty="0" smtClean="0">
                <a:latin typeface="Calibri" panose="020F0502020204030204" pitchFamily="34" charset="0"/>
                <a:cs typeface="Calibri" panose="020F0502020204030204" pitchFamily="34" charset="0"/>
              </a:rPr>
              <a:t>time</a:t>
            </a:r>
            <a:r>
              <a:rPr lang="sl-SI" sz="1200" dirty="0" smtClean="0">
                <a:latin typeface="Calibri" panose="020F0502020204030204" pitchFamily="34" charset="0"/>
                <a:cs typeface="Calibri" panose="020F0502020204030204" pitchFamily="34" charset="0"/>
              </a:rPr>
              <a:t>)</a:t>
            </a:r>
            <a:endParaRPr lang="sl-SI" sz="1200" dirty="0">
              <a:latin typeface="Calibri" panose="020F0502020204030204" pitchFamily="34" charset="0"/>
              <a:cs typeface="Calibri" panose="020F0502020204030204" pitchFamily="34" charset="0"/>
            </a:endParaRPr>
          </a:p>
        </p:txBody>
      </p:sp>
      <p:sp>
        <p:nvSpPr>
          <p:cNvPr id="6" name="Rectangle 5"/>
          <p:cNvSpPr/>
          <p:nvPr/>
        </p:nvSpPr>
        <p:spPr>
          <a:xfrm>
            <a:off x="390596" y="5669179"/>
            <a:ext cx="8285860" cy="923330"/>
          </a:xfrm>
          <a:prstGeom prst="rect">
            <a:avLst/>
          </a:prstGeom>
        </p:spPr>
        <p:txBody>
          <a:bodyPr wrap="square">
            <a:spAutoFit/>
          </a:bodyPr>
          <a:lstStyle/>
          <a:p>
            <a:pPr marL="285750" indent="-285750">
              <a:buClr>
                <a:srgbClr val="92D050"/>
              </a:buClr>
              <a:buFont typeface="Wingdings" panose="05000000000000000000" pitchFamily="2" charset="2"/>
              <a:buChar char="v"/>
            </a:pPr>
            <a:r>
              <a:rPr lang="en-GB" dirty="0" smtClean="0">
                <a:latin typeface="Calibri" panose="020F0502020204030204" pitchFamily="34" charset="0"/>
                <a:cs typeface="Calibri" panose="020F0502020204030204" pitchFamily="34" charset="0"/>
              </a:rPr>
              <a:t>Municipality </a:t>
            </a:r>
            <a:r>
              <a:rPr lang="en-GB" dirty="0">
                <a:latin typeface="Calibri" panose="020F0502020204030204" pitchFamily="34" charset="0"/>
                <a:cs typeface="Calibri" panose="020F0502020204030204" pitchFamily="34" charset="0"/>
              </a:rPr>
              <a:t>of </a:t>
            </a:r>
            <a:r>
              <a:rPr lang="en-GB" dirty="0" err="1">
                <a:latin typeface="Calibri" panose="020F0502020204030204" pitchFamily="34" charset="0"/>
                <a:cs typeface="Calibri" panose="020F0502020204030204" pitchFamily="34" charset="0"/>
              </a:rPr>
              <a:t>Mojkovac</a:t>
            </a:r>
            <a:r>
              <a:rPr lang="sl-SI" dirty="0">
                <a:latin typeface="Calibri" panose="020F0502020204030204" pitchFamily="34" charset="0"/>
                <a:cs typeface="Calibri" panose="020F0502020204030204" pitchFamily="34" charset="0"/>
              </a:rPr>
              <a:t> </a:t>
            </a:r>
            <a:r>
              <a:rPr lang="sl-SI" dirty="0" err="1">
                <a:latin typeface="Calibri" panose="020F0502020204030204" pitchFamily="34" charset="0"/>
                <a:cs typeface="Calibri" panose="020F0502020204030204" pitchFamily="34" charset="0"/>
                <a:sym typeface="Wingdings" panose="05000000000000000000" pitchFamily="2" charset="2"/>
              </a:rPr>
              <a:t>should</a:t>
            </a:r>
            <a:r>
              <a:rPr lang="sl-SI" dirty="0">
                <a:latin typeface="Calibri" panose="020F0502020204030204" pitchFamily="34" charset="0"/>
                <a:cs typeface="Calibri" panose="020F0502020204030204" pitchFamily="34" charset="0"/>
                <a:sym typeface="Wingdings" panose="05000000000000000000" pitchFamily="2" charset="2"/>
              </a:rPr>
              <a:t> elaborate </a:t>
            </a:r>
            <a:r>
              <a:rPr lang="en-GB" dirty="0">
                <a:latin typeface="Calibri" panose="020F0502020204030204" pitchFamily="34" charset="0"/>
                <a:cs typeface="Calibri" panose="020F0502020204030204" pitchFamily="34" charset="0"/>
              </a:rPr>
              <a:t>O&amp;M plan as a mechanism for identifying and addressing specific priority </a:t>
            </a:r>
            <a:r>
              <a:rPr lang="en-GB" dirty="0" smtClean="0">
                <a:latin typeface="Calibri" panose="020F0502020204030204" pitchFamily="34" charset="0"/>
                <a:cs typeface="Calibri" panose="020F0502020204030204" pitchFamily="34" charset="0"/>
              </a:rPr>
              <a:t>issues</a:t>
            </a:r>
            <a:r>
              <a:rPr lang="sl-SI" dirty="0" smtClean="0">
                <a:latin typeface="Calibri" panose="020F0502020204030204" pitchFamily="34" charset="0"/>
                <a:cs typeface="Calibri" panose="020F0502020204030204" pitchFamily="34" charset="0"/>
              </a:rPr>
              <a:t> in </a:t>
            </a:r>
            <a:r>
              <a:rPr lang="sl-SI" dirty="0" err="1" smtClean="0">
                <a:latin typeface="Calibri" panose="020F0502020204030204" pitchFamily="34" charset="0"/>
                <a:cs typeface="Calibri" panose="020F0502020204030204" pitchFamily="34" charset="0"/>
              </a:rPr>
              <a:t>the</a:t>
            </a:r>
            <a:r>
              <a:rPr lang="sl-SI" dirty="0" smtClean="0">
                <a:latin typeface="Calibri" panose="020F0502020204030204" pitchFamily="34" charset="0"/>
                <a:cs typeface="Calibri" panose="020F0502020204030204" pitchFamily="34" charset="0"/>
              </a:rPr>
              <a:t> future </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sl-SI" dirty="0">
                <a:latin typeface="Calibri" panose="020F0502020204030204" pitchFamily="34" charset="0"/>
                <a:cs typeface="Calibri" panose="020F0502020204030204" pitchFamily="34" charset="0"/>
                <a:sym typeface="Wingdings" panose="05000000000000000000" pitchFamily="2" charset="2"/>
              </a:rPr>
              <a:t></a:t>
            </a:r>
            <a:r>
              <a:rPr lang="sl-SI" dirty="0">
                <a:solidFill>
                  <a:srgbClr val="889A00"/>
                </a:solidFill>
                <a:latin typeface="Calibri" panose="020F0502020204030204" pitchFamily="34" charset="0"/>
                <a:cs typeface="Calibri" panose="020F0502020204030204" pitchFamily="34" charset="0"/>
                <a:sym typeface="Wingdings" panose="05000000000000000000" pitchFamily="2" charset="2"/>
              </a:rPr>
              <a:t> </a:t>
            </a:r>
            <a:r>
              <a:rPr lang="sl-SI" dirty="0" err="1">
                <a:solidFill>
                  <a:srgbClr val="889A00"/>
                </a:solidFill>
                <a:latin typeface="Calibri" panose="020F0502020204030204" pitchFamily="34" charset="0"/>
                <a:cs typeface="Calibri" panose="020F0502020204030204" pitchFamily="34" charset="0"/>
                <a:sym typeface="Wingdings" panose="05000000000000000000" pitchFamily="2" charset="2"/>
              </a:rPr>
              <a:t>higher</a:t>
            </a:r>
            <a:r>
              <a:rPr lang="sl-SI" dirty="0">
                <a:solidFill>
                  <a:srgbClr val="889A00"/>
                </a:solidFill>
                <a:latin typeface="Calibri" panose="020F0502020204030204" pitchFamily="34" charset="0"/>
                <a:cs typeface="Calibri" panose="020F0502020204030204" pitchFamily="34" charset="0"/>
                <a:sym typeface="Wingdings" panose="05000000000000000000" pitchFamily="2" charset="2"/>
              </a:rPr>
              <a:t> </a:t>
            </a:r>
            <a:r>
              <a:rPr lang="sl-SI" dirty="0" err="1">
                <a:solidFill>
                  <a:srgbClr val="889A00"/>
                </a:solidFill>
                <a:latin typeface="Calibri" panose="020F0502020204030204" pitchFamily="34" charset="0"/>
                <a:cs typeface="Calibri" panose="020F0502020204030204" pitchFamily="34" charset="0"/>
                <a:sym typeface="Wingdings" panose="05000000000000000000" pitchFamily="2" charset="2"/>
              </a:rPr>
              <a:t>water</a:t>
            </a:r>
            <a:r>
              <a:rPr lang="sl-SI" dirty="0">
                <a:solidFill>
                  <a:srgbClr val="889A00"/>
                </a:solidFill>
                <a:latin typeface="Calibri" panose="020F0502020204030204" pitchFamily="34" charset="0"/>
                <a:cs typeface="Calibri" panose="020F0502020204030204" pitchFamily="34" charset="0"/>
                <a:sym typeface="Wingdings" panose="05000000000000000000" pitchFamily="2" charset="2"/>
              </a:rPr>
              <a:t> </a:t>
            </a:r>
            <a:r>
              <a:rPr lang="sl-SI" dirty="0" err="1">
                <a:solidFill>
                  <a:srgbClr val="889A00"/>
                </a:solidFill>
                <a:latin typeface="Calibri" panose="020F0502020204030204" pitchFamily="34" charset="0"/>
                <a:cs typeface="Calibri" panose="020F0502020204030204" pitchFamily="34" charset="0"/>
                <a:sym typeface="Wingdings" panose="05000000000000000000" pitchFamily="2" charset="2"/>
              </a:rPr>
              <a:t>tariff</a:t>
            </a:r>
            <a:r>
              <a:rPr lang="sl-SI" dirty="0">
                <a:solidFill>
                  <a:srgbClr val="889A00"/>
                </a:solidFill>
                <a:latin typeface="Calibri" panose="020F0502020204030204" pitchFamily="34" charset="0"/>
                <a:cs typeface="Calibri" panose="020F0502020204030204" pitchFamily="34" charset="0"/>
                <a:sym typeface="Wingdings" panose="05000000000000000000" pitchFamily="2" charset="2"/>
              </a:rPr>
              <a:t> </a:t>
            </a:r>
            <a:r>
              <a:rPr lang="sl-SI" dirty="0" err="1">
                <a:solidFill>
                  <a:srgbClr val="889A00"/>
                </a:solidFill>
                <a:latin typeface="Calibri" panose="020F0502020204030204" pitchFamily="34" charset="0"/>
                <a:cs typeface="Calibri" panose="020F0502020204030204" pitchFamily="34" charset="0"/>
                <a:sym typeface="Wingdings" panose="05000000000000000000" pitchFamily="2" charset="2"/>
              </a:rPr>
              <a:t>will</a:t>
            </a:r>
            <a:r>
              <a:rPr lang="sl-SI" dirty="0">
                <a:solidFill>
                  <a:srgbClr val="889A00"/>
                </a:solidFill>
                <a:latin typeface="Calibri" panose="020F0502020204030204" pitchFamily="34" charset="0"/>
                <a:cs typeface="Calibri" panose="020F0502020204030204" pitchFamily="34" charset="0"/>
                <a:sym typeface="Wingdings" panose="05000000000000000000" pitchFamily="2" charset="2"/>
              </a:rPr>
              <a:t> </a:t>
            </a:r>
            <a:r>
              <a:rPr lang="sl-SI" dirty="0" smtClean="0">
                <a:solidFill>
                  <a:srgbClr val="889A00"/>
                </a:solidFill>
                <a:latin typeface="Calibri" panose="020F0502020204030204" pitchFamily="34" charset="0"/>
                <a:cs typeface="Calibri" panose="020F0502020204030204" pitchFamily="34" charset="0"/>
                <a:sym typeface="Wingdings" panose="05000000000000000000" pitchFamily="2" charset="2"/>
              </a:rPr>
              <a:t>be </a:t>
            </a:r>
            <a:r>
              <a:rPr lang="sl-SI" dirty="0" err="1" smtClean="0">
                <a:solidFill>
                  <a:srgbClr val="889A00"/>
                </a:solidFill>
                <a:latin typeface="Calibri" panose="020F0502020204030204" pitchFamily="34" charset="0"/>
                <a:cs typeface="Calibri" panose="020F0502020204030204" pitchFamily="34" charset="0"/>
                <a:sym typeface="Wingdings" panose="05000000000000000000" pitchFamily="2" charset="2"/>
              </a:rPr>
              <a:t>probably</a:t>
            </a:r>
            <a:r>
              <a:rPr lang="sl-SI" dirty="0" smtClean="0">
                <a:solidFill>
                  <a:srgbClr val="889A00"/>
                </a:solidFill>
                <a:latin typeface="Calibri" panose="020F0502020204030204" pitchFamily="34" charset="0"/>
                <a:cs typeface="Calibri" panose="020F0502020204030204" pitchFamily="34" charset="0"/>
                <a:sym typeface="Wingdings" panose="05000000000000000000" pitchFamily="2" charset="2"/>
              </a:rPr>
              <a:t> </a:t>
            </a:r>
            <a:r>
              <a:rPr lang="sl-SI" dirty="0" err="1">
                <a:solidFill>
                  <a:srgbClr val="889A00"/>
                </a:solidFill>
                <a:latin typeface="Calibri" panose="020F0502020204030204" pitchFamily="34" charset="0"/>
                <a:cs typeface="Calibri" panose="020F0502020204030204" pitchFamily="34" charset="0"/>
                <a:sym typeface="Wingdings" panose="05000000000000000000" pitchFamily="2" charset="2"/>
              </a:rPr>
              <a:t>required</a:t>
            </a:r>
            <a:endParaRPr lang="sl-SI" dirty="0">
              <a:solidFill>
                <a:srgbClr val="889A00"/>
              </a:solidFill>
              <a:latin typeface="Calibri" panose="020F0502020204030204" pitchFamily="34" charset="0"/>
              <a:cs typeface="Calibri" panose="020F0502020204030204" pitchFamily="34" charset="0"/>
            </a:endParaRPr>
          </a:p>
        </p:txBody>
      </p:sp>
      <p:sp>
        <p:nvSpPr>
          <p:cNvPr id="15" name="Down Arrow 14"/>
          <p:cNvSpPr/>
          <p:nvPr/>
        </p:nvSpPr>
        <p:spPr>
          <a:xfrm>
            <a:off x="1410136" y="2186674"/>
            <a:ext cx="427223" cy="1395635"/>
          </a:xfrm>
          <a:prstGeom prst="downArrow">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aobljeni pravokotnik 8"/>
          <p:cNvSpPr/>
          <p:nvPr/>
        </p:nvSpPr>
        <p:spPr>
          <a:xfrm>
            <a:off x="2508779" y="4915669"/>
            <a:ext cx="4049493" cy="641532"/>
          </a:xfrm>
          <a:prstGeom prst="roundRect">
            <a:avLst/>
          </a:prstGeom>
          <a:solidFill>
            <a:srgbClr val="CEEA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sl-SI" sz="1400" dirty="0" err="1" smtClean="0">
                <a:solidFill>
                  <a:srgbClr val="000000"/>
                </a:solidFill>
                <a:latin typeface="Calibri" panose="020F0502020204030204" pitchFamily="34" charset="0"/>
                <a:ea typeface="Arial" panose="020B0604020202020204" pitchFamily="34" charset="0"/>
              </a:rPr>
              <a:t>Existing</a:t>
            </a:r>
            <a:r>
              <a:rPr lang="sl-SI" sz="1400" dirty="0" smtClean="0">
                <a:solidFill>
                  <a:srgbClr val="000000"/>
                </a:solidFill>
                <a:latin typeface="Calibri" panose="020F0502020204030204" pitchFamily="34" charset="0"/>
                <a:ea typeface="Arial" panose="020B0604020202020204" pitchFamily="34" charset="0"/>
              </a:rPr>
              <a:t> </a:t>
            </a:r>
            <a:r>
              <a:rPr lang="sl-SI" sz="1400" dirty="0" err="1" smtClean="0">
                <a:solidFill>
                  <a:srgbClr val="000000"/>
                </a:solidFill>
                <a:latin typeface="Calibri" panose="020F0502020204030204" pitchFamily="34" charset="0"/>
                <a:ea typeface="Arial" panose="020B0604020202020204" pitchFamily="34" charset="0"/>
              </a:rPr>
              <a:t>water</a:t>
            </a:r>
            <a:r>
              <a:rPr lang="sl-SI" sz="1400" dirty="0" smtClean="0">
                <a:solidFill>
                  <a:srgbClr val="000000"/>
                </a:solidFill>
                <a:latin typeface="Calibri" panose="020F0502020204030204" pitchFamily="34" charset="0"/>
                <a:ea typeface="Arial" panose="020B0604020202020204" pitchFamily="34" charset="0"/>
              </a:rPr>
              <a:t> </a:t>
            </a:r>
            <a:r>
              <a:rPr lang="sl-SI" sz="1400" dirty="0" err="1" smtClean="0">
                <a:solidFill>
                  <a:srgbClr val="000000"/>
                </a:solidFill>
                <a:latin typeface="Calibri" panose="020F0502020204030204" pitchFamily="34" charset="0"/>
                <a:ea typeface="Arial" panose="020B0604020202020204" pitchFamily="34" charset="0"/>
              </a:rPr>
              <a:t>tariff</a:t>
            </a:r>
            <a:r>
              <a:rPr lang="sl-SI" sz="1400" dirty="0" smtClean="0">
                <a:solidFill>
                  <a:srgbClr val="000000"/>
                </a:solidFill>
                <a:latin typeface="Calibri" panose="020F0502020204030204" pitchFamily="34" charset="0"/>
                <a:ea typeface="Arial" panose="020B0604020202020204" pitchFamily="34" charset="0"/>
              </a:rPr>
              <a:t> (0,56 €/m3) </a:t>
            </a:r>
            <a:r>
              <a:rPr lang="sl-SI" sz="1400" dirty="0" err="1" smtClean="0">
                <a:solidFill>
                  <a:srgbClr val="000000"/>
                </a:solidFill>
                <a:latin typeface="Calibri" panose="020F0502020204030204" pitchFamily="34" charset="0"/>
                <a:ea typeface="Arial" panose="020B0604020202020204" pitchFamily="34" charset="0"/>
              </a:rPr>
              <a:t>does</a:t>
            </a:r>
            <a:r>
              <a:rPr lang="sl-SI" sz="1400" dirty="0" smtClean="0">
                <a:solidFill>
                  <a:srgbClr val="000000"/>
                </a:solidFill>
                <a:latin typeface="Calibri" panose="020F0502020204030204" pitchFamily="34" charset="0"/>
                <a:ea typeface="Arial" panose="020B0604020202020204" pitchFamily="34" charset="0"/>
              </a:rPr>
              <a:t> not </a:t>
            </a:r>
            <a:r>
              <a:rPr lang="sl-SI" sz="1400" dirty="0" err="1" smtClean="0">
                <a:solidFill>
                  <a:srgbClr val="000000"/>
                </a:solidFill>
                <a:latin typeface="Calibri" panose="020F0502020204030204" pitchFamily="34" charset="0"/>
                <a:ea typeface="Arial" panose="020B0604020202020204" pitchFamily="34" charset="0"/>
              </a:rPr>
              <a:t>cover</a:t>
            </a:r>
            <a:r>
              <a:rPr lang="sl-SI" sz="1400" dirty="0" smtClean="0">
                <a:solidFill>
                  <a:srgbClr val="000000"/>
                </a:solidFill>
                <a:latin typeface="Calibri" panose="020F0502020204030204" pitchFamily="34" charset="0"/>
                <a:ea typeface="Arial" panose="020B0604020202020204" pitchFamily="34" charset="0"/>
              </a:rPr>
              <a:t>:</a:t>
            </a:r>
          </a:p>
          <a:p>
            <a:pPr marL="628650" lvl="1" indent="-171450" algn="just">
              <a:spcAft>
                <a:spcPts val="0"/>
              </a:spcAft>
              <a:buFont typeface="Arial" panose="020B0604020202020204" pitchFamily="34" charset="0"/>
              <a:buChar char="•"/>
            </a:pPr>
            <a:r>
              <a:rPr lang="sl-SI" sz="1400" dirty="0" smtClean="0">
                <a:solidFill>
                  <a:srgbClr val="000000"/>
                </a:solidFill>
                <a:latin typeface="Calibri" panose="020F0502020204030204" pitchFamily="34" charset="0"/>
                <a:ea typeface="Arial" panose="020B0604020202020204" pitchFamily="34" charset="0"/>
              </a:rPr>
              <a:t>Major </a:t>
            </a:r>
            <a:r>
              <a:rPr lang="sl-SI" sz="1400" dirty="0" err="1" smtClean="0">
                <a:solidFill>
                  <a:srgbClr val="000000"/>
                </a:solidFill>
                <a:latin typeface="Calibri" panose="020F0502020204030204" pitchFamily="34" charset="0"/>
                <a:ea typeface="Arial" panose="020B0604020202020204" pitchFamily="34" charset="0"/>
              </a:rPr>
              <a:t>repairs</a:t>
            </a:r>
            <a:r>
              <a:rPr lang="sl-SI" sz="1400" dirty="0" smtClean="0">
                <a:solidFill>
                  <a:srgbClr val="000000"/>
                </a:solidFill>
                <a:latin typeface="Calibri" panose="020F0502020204030204" pitchFamily="34" charset="0"/>
                <a:ea typeface="Arial" panose="020B0604020202020204" pitchFamily="34" charset="0"/>
              </a:rPr>
              <a:t> </a:t>
            </a:r>
            <a:r>
              <a:rPr lang="sl-SI" sz="1400" dirty="0" err="1" smtClean="0">
                <a:solidFill>
                  <a:srgbClr val="000000"/>
                </a:solidFill>
                <a:latin typeface="Calibri" panose="020F0502020204030204" pitchFamily="34" charset="0"/>
                <a:ea typeface="Arial" panose="020B0604020202020204" pitchFamily="34" charset="0"/>
              </a:rPr>
              <a:t>of</a:t>
            </a:r>
            <a:r>
              <a:rPr lang="sl-SI" sz="1400" dirty="0" smtClean="0">
                <a:solidFill>
                  <a:srgbClr val="000000"/>
                </a:solidFill>
                <a:latin typeface="Calibri" panose="020F0502020204030204" pitchFamily="34" charset="0"/>
                <a:ea typeface="Arial" panose="020B0604020202020204" pitchFamily="34" charset="0"/>
              </a:rPr>
              <a:t> </a:t>
            </a:r>
            <a:r>
              <a:rPr lang="sl-SI" sz="1400" dirty="0" err="1" smtClean="0">
                <a:solidFill>
                  <a:srgbClr val="000000"/>
                </a:solidFill>
                <a:latin typeface="Calibri" panose="020F0502020204030204" pitchFamily="34" charset="0"/>
                <a:ea typeface="Arial" panose="020B0604020202020204" pitchFamily="34" charset="0"/>
              </a:rPr>
              <a:t>RBs</a:t>
            </a:r>
            <a:endParaRPr lang="sl-SI" sz="1400" dirty="0">
              <a:solidFill>
                <a:srgbClr val="000000"/>
              </a:solidFill>
              <a:latin typeface="Calibri" panose="020F0502020204030204" pitchFamily="34" charset="0"/>
              <a:ea typeface="Arial" panose="020B0604020202020204" pitchFamily="34" charset="0"/>
            </a:endParaRPr>
          </a:p>
          <a:p>
            <a:pPr marL="628650" lvl="1" indent="-171450" algn="just">
              <a:spcAft>
                <a:spcPts val="0"/>
              </a:spcAft>
              <a:buFont typeface="Arial" panose="020B0604020202020204" pitchFamily="34" charset="0"/>
              <a:buChar char="•"/>
            </a:pPr>
            <a:r>
              <a:rPr lang="sl-SI" sz="1400" dirty="0" err="1" smtClean="0">
                <a:solidFill>
                  <a:srgbClr val="000000"/>
                </a:solidFill>
                <a:latin typeface="Calibri" panose="020F0502020204030204" pitchFamily="34" charset="0"/>
                <a:ea typeface="Arial" panose="020B0604020202020204" pitchFamily="34" charset="0"/>
              </a:rPr>
              <a:t>Biosolids</a:t>
            </a:r>
            <a:r>
              <a:rPr lang="sl-SI" sz="1400" dirty="0" smtClean="0">
                <a:solidFill>
                  <a:srgbClr val="000000"/>
                </a:solidFill>
                <a:latin typeface="Calibri" panose="020F0502020204030204" pitchFamily="34" charset="0"/>
                <a:ea typeface="Arial" panose="020B0604020202020204" pitchFamily="34" charset="0"/>
              </a:rPr>
              <a:t> </a:t>
            </a:r>
            <a:r>
              <a:rPr lang="sl-SI" sz="1400" dirty="0" err="1">
                <a:solidFill>
                  <a:srgbClr val="000000"/>
                </a:solidFill>
                <a:latin typeface="Calibri" panose="020F0502020204030204" pitchFamily="34" charset="0"/>
                <a:ea typeface="Arial" panose="020B0604020202020204" pitchFamily="34" charset="0"/>
              </a:rPr>
              <a:t>excavation</a:t>
            </a:r>
            <a:r>
              <a:rPr lang="sl-SI" sz="1400" dirty="0">
                <a:solidFill>
                  <a:srgbClr val="000000"/>
                </a:solidFill>
                <a:latin typeface="Calibri" panose="020F0502020204030204" pitchFamily="34" charset="0"/>
                <a:ea typeface="Arial" panose="020B0604020202020204" pitchFamily="34" charset="0"/>
              </a:rPr>
              <a:t> </a:t>
            </a:r>
            <a:r>
              <a:rPr lang="sl-SI" sz="1400" dirty="0" err="1">
                <a:solidFill>
                  <a:srgbClr val="000000"/>
                </a:solidFill>
                <a:latin typeface="Calibri" panose="020F0502020204030204" pitchFamily="34" charset="0"/>
                <a:ea typeface="Arial" panose="020B0604020202020204" pitchFamily="34" charset="0"/>
              </a:rPr>
              <a:t>and</a:t>
            </a:r>
            <a:r>
              <a:rPr lang="sl-SI" sz="1400" dirty="0">
                <a:solidFill>
                  <a:srgbClr val="000000"/>
                </a:solidFill>
                <a:latin typeface="Calibri" panose="020F0502020204030204" pitchFamily="34" charset="0"/>
                <a:ea typeface="Arial" panose="020B0604020202020204" pitchFamily="34" charset="0"/>
              </a:rPr>
              <a:t> </a:t>
            </a:r>
            <a:r>
              <a:rPr lang="sl-SI" sz="1400" dirty="0" err="1">
                <a:solidFill>
                  <a:srgbClr val="000000"/>
                </a:solidFill>
                <a:latin typeface="Calibri" panose="020F0502020204030204" pitchFamily="34" charset="0"/>
                <a:ea typeface="Arial" panose="020B0604020202020204" pitchFamily="34" charset="0"/>
              </a:rPr>
              <a:t>final</a:t>
            </a:r>
            <a:r>
              <a:rPr lang="sl-SI" sz="1400" dirty="0">
                <a:solidFill>
                  <a:srgbClr val="000000"/>
                </a:solidFill>
                <a:latin typeface="Calibri" panose="020F0502020204030204" pitchFamily="34" charset="0"/>
                <a:ea typeface="Arial" panose="020B0604020202020204" pitchFamily="34" charset="0"/>
              </a:rPr>
              <a:t> </a:t>
            </a:r>
            <a:r>
              <a:rPr lang="sl-SI" sz="1400" dirty="0" err="1">
                <a:solidFill>
                  <a:srgbClr val="000000"/>
                </a:solidFill>
                <a:latin typeface="Calibri" panose="020F0502020204030204" pitchFamily="34" charset="0"/>
                <a:ea typeface="Arial" panose="020B0604020202020204" pitchFamily="34" charset="0"/>
              </a:rPr>
              <a:t>disposal</a:t>
            </a:r>
            <a:endParaRPr lang="sl-SI" sz="1400" dirty="0">
              <a:solidFill>
                <a:srgbClr val="000000"/>
              </a:solidFill>
              <a:latin typeface="Calibri" panose="020F0502020204030204" pitchFamily="34" charset="0"/>
              <a:ea typeface="Arial" panose="020B0604020202020204" pitchFamily="34" charset="0"/>
            </a:endParaRPr>
          </a:p>
        </p:txBody>
      </p:sp>
      <p:sp>
        <p:nvSpPr>
          <p:cNvPr id="16" name="Elipsa 15"/>
          <p:cNvSpPr/>
          <p:nvPr/>
        </p:nvSpPr>
        <p:spPr>
          <a:xfrm>
            <a:off x="5667337" y="2170490"/>
            <a:ext cx="2951568" cy="501351"/>
          </a:xfrm>
          <a:prstGeom prst="roundRect">
            <a:avLst/>
          </a:prstGeom>
          <a:solidFill>
            <a:srgbClr val="CEEA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sl-SI" sz="1400" dirty="0" smtClean="0">
                <a:solidFill>
                  <a:schemeClr val="tx1"/>
                </a:solidFill>
                <a:latin typeface="Calibri" panose="020F0502020204030204" pitchFamily="34" charset="0"/>
                <a:cs typeface="Calibri" panose="020F0502020204030204" pitchFamily="34" charset="0"/>
              </a:rPr>
              <a:t>Tara </a:t>
            </a:r>
            <a:r>
              <a:rPr lang="sl-SI" sz="1400" dirty="0" err="1" smtClean="0">
                <a:solidFill>
                  <a:schemeClr val="tx1"/>
                </a:solidFill>
                <a:latin typeface="Calibri" panose="020F0502020204030204" pitchFamily="34" charset="0"/>
                <a:cs typeface="Calibri" panose="020F0502020204030204" pitchFamily="34" charset="0"/>
              </a:rPr>
              <a:t>River</a:t>
            </a:r>
            <a:r>
              <a:rPr lang="sl-SI" sz="1400" dirty="0" smtClean="0">
                <a:solidFill>
                  <a:schemeClr val="tx1"/>
                </a:solidFill>
                <a:latin typeface="Calibri" panose="020F0502020204030204" pitchFamily="34" charset="0"/>
                <a:cs typeface="Calibri" panose="020F0502020204030204" pitchFamily="34" charset="0"/>
              </a:rPr>
              <a:t> </a:t>
            </a:r>
            <a:r>
              <a:rPr lang="sl-SI" sz="1400" dirty="0" err="1" smtClean="0">
                <a:solidFill>
                  <a:schemeClr val="tx1"/>
                </a:solidFill>
                <a:latin typeface="Calibri" panose="020F0502020204030204" pitchFamily="34" charset="0"/>
                <a:cs typeface="Calibri" panose="020F0502020204030204" pitchFamily="34" charset="0"/>
              </a:rPr>
              <a:t>Canyon</a:t>
            </a:r>
            <a:r>
              <a:rPr lang="sl-SI" sz="1400" dirty="0" smtClean="0">
                <a:solidFill>
                  <a:schemeClr val="tx1"/>
                </a:solidFill>
                <a:latin typeface="Calibri" panose="020F0502020204030204" pitchFamily="34" charset="0"/>
                <a:cs typeface="Calibri" panose="020F0502020204030204" pitchFamily="34" charset="0"/>
              </a:rPr>
              <a:t> - UNESCO site</a:t>
            </a:r>
            <a:endParaRPr lang="sl-SI" sz="1400" dirty="0" smtClean="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400" dirty="0" err="1" smtClean="0">
                <a:solidFill>
                  <a:schemeClr val="tx1"/>
                </a:solidFill>
                <a:latin typeface="Calibri" panose="020F0502020204030204" pitchFamily="34" charset="0"/>
                <a:cs typeface="Calibri" panose="020F0502020204030204" pitchFamily="34" charset="0"/>
              </a:rPr>
              <a:t>Biogradska</a:t>
            </a:r>
            <a:r>
              <a:rPr lang="sl-SI" sz="1400" dirty="0" smtClean="0">
                <a:solidFill>
                  <a:schemeClr val="tx1"/>
                </a:solidFill>
                <a:latin typeface="Calibri" panose="020F0502020204030204" pitchFamily="34" charset="0"/>
                <a:cs typeface="Calibri" panose="020F0502020204030204" pitchFamily="34" charset="0"/>
              </a:rPr>
              <a:t> </a:t>
            </a:r>
            <a:r>
              <a:rPr lang="sl-SI" sz="1400" dirty="0" smtClean="0">
                <a:solidFill>
                  <a:schemeClr val="tx1"/>
                </a:solidFill>
                <a:latin typeface="Calibri" panose="020F0502020204030204" pitchFamily="34" charset="0"/>
                <a:cs typeface="Calibri" panose="020F0502020204030204" pitchFamily="34" charset="0"/>
              </a:rPr>
              <a:t>Gora </a:t>
            </a:r>
            <a:r>
              <a:rPr lang="sl-SI" sz="1400" dirty="0">
                <a:solidFill>
                  <a:schemeClr val="tx1"/>
                </a:solidFill>
                <a:latin typeface="Calibri" panose="020F0502020204030204" pitchFamily="34" charset="0"/>
                <a:cs typeface="Calibri" panose="020F0502020204030204" pitchFamily="34" charset="0"/>
              </a:rPr>
              <a:t>- </a:t>
            </a:r>
            <a:r>
              <a:rPr lang="sl-SI" sz="1400" dirty="0" err="1">
                <a:solidFill>
                  <a:schemeClr val="tx1"/>
                </a:solidFill>
                <a:latin typeface="Calibri" panose="020F0502020204030204" pitchFamily="34" charset="0"/>
                <a:cs typeface="Calibri" panose="020F0502020204030204" pitchFamily="34" charset="0"/>
              </a:rPr>
              <a:t>National</a:t>
            </a:r>
            <a:r>
              <a:rPr lang="sl-SI" sz="1400" dirty="0">
                <a:solidFill>
                  <a:schemeClr val="tx1"/>
                </a:solidFill>
                <a:latin typeface="Calibri" panose="020F0502020204030204" pitchFamily="34" charset="0"/>
                <a:cs typeface="Calibri" panose="020F0502020204030204" pitchFamily="34" charset="0"/>
              </a:rPr>
              <a:t> park </a:t>
            </a:r>
            <a:endParaRPr lang="sl-SI" sz="1400" dirty="0" smtClean="0">
              <a:solidFill>
                <a:schemeClr val="tx1"/>
              </a:solidFill>
              <a:latin typeface="Calibri" panose="020F0502020204030204" pitchFamily="34" charset="0"/>
              <a:cs typeface="Calibri" panose="020F0502020204030204" pitchFamily="34" charset="0"/>
            </a:endParaRPr>
          </a:p>
        </p:txBody>
      </p:sp>
      <p:sp>
        <p:nvSpPr>
          <p:cNvPr id="7" name="Rectangle 6"/>
          <p:cNvSpPr/>
          <p:nvPr/>
        </p:nvSpPr>
        <p:spPr>
          <a:xfrm>
            <a:off x="7593963" y="2968417"/>
            <a:ext cx="1607171" cy="276999"/>
          </a:xfrm>
          <a:prstGeom prst="rect">
            <a:avLst/>
          </a:prstGeom>
        </p:spPr>
        <p:txBody>
          <a:bodyPr wrap="none">
            <a:spAutoFit/>
          </a:bodyPr>
          <a:lstStyle/>
          <a:p>
            <a:r>
              <a:rPr lang="sl-SI" sz="1200" b="1" dirty="0">
                <a:solidFill>
                  <a:srgbClr val="889A00"/>
                </a:solidFill>
                <a:latin typeface="Calibri" panose="020F0502020204030204" pitchFamily="34" charset="0"/>
                <a:cs typeface="Calibri" panose="020F0502020204030204" pitchFamily="34" charset="0"/>
              </a:rPr>
              <a:t>T</a:t>
            </a:r>
            <a:r>
              <a:rPr lang="en-GB" sz="1200" b="1" dirty="0" err="1">
                <a:solidFill>
                  <a:srgbClr val="889A00"/>
                </a:solidFill>
                <a:latin typeface="Calibri" panose="020F0502020204030204" pitchFamily="34" charset="0"/>
                <a:cs typeface="Calibri" panose="020F0502020204030204" pitchFamily="34" charset="0"/>
              </a:rPr>
              <a:t>ouristic</a:t>
            </a:r>
            <a:r>
              <a:rPr lang="sl-SI" sz="1200" b="1" dirty="0">
                <a:solidFill>
                  <a:srgbClr val="889A00"/>
                </a:solidFill>
                <a:latin typeface="Calibri" panose="020F0502020204030204" pitchFamily="34" charset="0"/>
                <a:cs typeface="Calibri" panose="020F0502020204030204" pitchFamily="34" charset="0"/>
              </a:rPr>
              <a:t> </a:t>
            </a:r>
            <a:r>
              <a:rPr lang="en-GB" sz="1200" b="1" dirty="0">
                <a:solidFill>
                  <a:srgbClr val="889A00"/>
                </a:solidFill>
                <a:latin typeface="Calibri" panose="020F0502020204030204" pitchFamily="34" charset="0"/>
                <a:cs typeface="Calibri" panose="020F0502020204030204" pitchFamily="34" charset="0"/>
              </a:rPr>
              <a:t>development</a:t>
            </a:r>
            <a:endParaRPr lang="sl-SI" sz="1200" b="1" dirty="0">
              <a:solidFill>
                <a:srgbClr val="889A00"/>
              </a:solidFill>
              <a:latin typeface="Calibri" panose="020F0502020204030204" pitchFamily="34" charset="0"/>
              <a:cs typeface="Calibri" panose="020F0502020204030204" pitchFamily="34" charset="0"/>
            </a:endParaRPr>
          </a:p>
        </p:txBody>
      </p:sp>
      <p:sp>
        <p:nvSpPr>
          <p:cNvPr id="17" name="Rectangle 16"/>
          <p:cNvSpPr/>
          <p:nvPr/>
        </p:nvSpPr>
        <p:spPr>
          <a:xfrm>
            <a:off x="4860032" y="2957576"/>
            <a:ext cx="1825115" cy="276999"/>
          </a:xfrm>
          <a:prstGeom prst="rect">
            <a:avLst/>
          </a:prstGeom>
        </p:spPr>
        <p:txBody>
          <a:bodyPr wrap="none">
            <a:spAutoFit/>
          </a:bodyPr>
          <a:lstStyle/>
          <a:p>
            <a:r>
              <a:rPr lang="sl-SI" sz="1200" b="1" dirty="0" err="1" smtClean="0">
                <a:solidFill>
                  <a:srgbClr val="889A00"/>
                </a:solidFill>
                <a:latin typeface="Calibri" panose="020F0502020204030204" pitchFamily="34" charset="0"/>
                <a:cs typeface="Calibri" panose="020F0502020204030204" pitchFamily="34" charset="0"/>
              </a:rPr>
              <a:t>Environmental</a:t>
            </a:r>
            <a:r>
              <a:rPr lang="sl-SI" sz="1200" b="1" dirty="0" smtClean="0">
                <a:solidFill>
                  <a:srgbClr val="889A00"/>
                </a:solidFill>
                <a:latin typeface="Calibri" panose="020F0502020204030204" pitchFamily="34" charset="0"/>
                <a:cs typeface="Calibri" panose="020F0502020204030204" pitchFamily="34" charset="0"/>
              </a:rPr>
              <a:t> </a:t>
            </a:r>
            <a:r>
              <a:rPr lang="sl-SI" sz="1200" b="1" dirty="0" err="1" smtClean="0">
                <a:solidFill>
                  <a:srgbClr val="889A00"/>
                </a:solidFill>
                <a:latin typeface="Calibri" panose="020F0502020204030204" pitchFamily="34" charset="0"/>
                <a:cs typeface="Calibri" panose="020F0502020204030204" pitchFamily="34" charset="0"/>
              </a:rPr>
              <a:t>protection</a:t>
            </a:r>
            <a:endParaRPr lang="sl-SI" sz="1200" b="1" dirty="0">
              <a:solidFill>
                <a:srgbClr val="889A00"/>
              </a:solidFill>
              <a:latin typeface="Calibri" panose="020F0502020204030204" pitchFamily="34" charset="0"/>
              <a:cs typeface="Calibri" panose="020F0502020204030204" pitchFamily="34" charset="0"/>
            </a:endParaRPr>
          </a:p>
        </p:txBody>
      </p:sp>
      <p:sp>
        <p:nvSpPr>
          <p:cNvPr id="18" name="Left-Right Arrow 17"/>
          <p:cNvSpPr/>
          <p:nvPr/>
        </p:nvSpPr>
        <p:spPr>
          <a:xfrm>
            <a:off x="6743227" y="3019670"/>
            <a:ext cx="767173" cy="190635"/>
          </a:xfrm>
          <a:prstGeom prst="leftRightArrow">
            <a:avLst/>
          </a:prstGeom>
          <a:solidFill>
            <a:srgbClr val="A6CE39"/>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889A00"/>
                </a:solidFill>
              </a:ln>
              <a:solidFill>
                <a:srgbClr val="B9D200"/>
              </a:solidFill>
            </a:endParaRPr>
          </a:p>
        </p:txBody>
      </p:sp>
    </p:spTree>
    <p:extLst>
      <p:ext uri="{BB962C8B-B14F-4D97-AF65-F5344CB8AC3E}">
        <p14:creationId xmlns:p14="http://schemas.microsoft.com/office/powerpoint/2010/main" val="1286135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Capacity</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4" name="Zaobljeni pravokotnik 3"/>
          <p:cNvSpPr/>
          <p:nvPr/>
        </p:nvSpPr>
        <p:spPr>
          <a:xfrm>
            <a:off x="314275" y="1124744"/>
            <a:ext cx="8434189" cy="475237"/>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en-US" dirty="0" smtClean="0">
                <a:solidFill>
                  <a:schemeClr val="tx1"/>
                </a:solidFill>
                <a:latin typeface="Calibri" panose="020F0502020204030204" pitchFamily="34" charset="0"/>
                <a:cs typeface="Calibri" panose="020F0502020204030204" pitchFamily="34" charset="0"/>
              </a:rPr>
              <a:t>Innovation</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RBs</a:t>
            </a:r>
            <a:r>
              <a:rPr lang="sl-SI" dirty="0" smtClean="0">
                <a:solidFill>
                  <a:schemeClr val="tx1"/>
                </a:solidFill>
                <a:latin typeface="Calibri" panose="020F0502020204030204" pitchFamily="34" charset="0"/>
                <a:cs typeface="Calibri" panose="020F0502020204030204" pitchFamily="34" charset="0"/>
              </a:rPr>
              <a:t> are a</a:t>
            </a:r>
            <a:r>
              <a:rPr lang="sl-SI" dirty="0" smtClean="0">
                <a:solidFill>
                  <a:schemeClr val="tx1"/>
                </a:solidFill>
                <a:latin typeface="Calibri" panose="020F0502020204030204" pitchFamily="34" charset="0"/>
                <a:cs typeface="Calibri" panose="020F0502020204030204" pitchFamily="34" charset="0"/>
              </a:rPr>
              <a:t> </a:t>
            </a:r>
            <a:r>
              <a:rPr lang="en-GB" dirty="0">
                <a:solidFill>
                  <a:schemeClr val="tx1"/>
                </a:solidFill>
                <a:latin typeface="Calibri" panose="020F0502020204030204" pitchFamily="34" charset="0"/>
                <a:ea typeface="Arial" panose="020B0604020202020204" pitchFamily="34" charset="0"/>
                <a:cs typeface="Calibri" panose="020F0502020204030204" pitchFamily="34" charset="0"/>
              </a:rPr>
              <a:t>a relatively new concept in </a:t>
            </a:r>
            <a:r>
              <a:rPr lang="en-GB" dirty="0" err="1">
                <a:solidFill>
                  <a:schemeClr val="tx1"/>
                </a:solidFill>
                <a:latin typeface="Calibri" panose="020F0502020204030204" pitchFamily="34" charset="0"/>
                <a:ea typeface="Arial" panose="020B0604020202020204" pitchFamily="34" charset="0"/>
                <a:cs typeface="Calibri" panose="020F0502020204030204" pitchFamily="34" charset="0"/>
              </a:rPr>
              <a:t>biosolids</a:t>
            </a:r>
            <a:r>
              <a:rPr lang="en-GB" dirty="0">
                <a:solidFill>
                  <a:schemeClr val="tx1"/>
                </a:solidFill>
                <a:latin typeface="Calibri" panose="020F0502020204030204" pitchFamily="34" charset="0"/>
                <a:ea typeface="Arial" panose="020B0604020202020204" pitchFamily="34" charset="0"/>
                <a:cs typeface="Calibri" panose="020F0502020204030204" pitchFamily="34" charset="0"/>
              </a:rPr>
              <a:t> </a:t>
            </a:r>
            <a:r>
              <a:rPr lang="en-GB" dirty="0" smtClean="0">
                <a:solidFill>
                  <a:schemeClr val="tx1"/>
                </a:solidFill>
                <a:latin typeface="Calibri" panose="020F0502020204030204" pitchFamily="34" charset="0"/>
                <a:ea typeface="Arial" panose="020B0604020202020204" pitchFamily="34" charset="0"/>
                <a:cs typeface="Calibri" panose="020F0502020204030204" pitchFamily="34" charset="0"/>
              </a:rPr>
              <a:t>management</a:t>
            </a:r>
            <a:r>
              <a:rPr lang="sl-SI" dirty="0" smtClean="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p:txBody>
      </p:sp>
      <p:sp>
        <p:nvSpPr>
          <p:cNvPr id="2" name="PoljeZBesedilom 1"/>
          <p:cNvSpPr txBox="1"/>
          <p:nvPr/>
        </p:nvSpPr>
        <p:spPr>
          <a:xfrm>
            <a:off x="359170" y="1743997"/>
            <a:ext cx="8605318" cy="861774"/>
          </a:xfrm>
          <a:prstGeom prst="rect">
            <a:avLst/>
          </a:prstGeom>
          <a:noFill/>
        </p:spPr>
        <p:txBody>
          <a:bodyPr wrap="square" rtlCol="0">
            <a:spAutoFit/>
          </a:bodyPr>
          <a:lstStyle/>
          <a:p>
            <a:pPr marL="285750" indent="-285750">
              <a:buClr>
                <a:srgbClr val="92D050"/>
              </a:buClr>
              <a:buFont typeface="Wingdings" panose="05000000000000000000" pitchFamily="2" charset="2"/>
              <a:buChar char="v"/>
            </a:pPr>
            <a:r>
              <a:rPr lang="en-US" sz="1600" dirty="0" smtClean="0">
                <a:latin typeface="Calibri" panose="020F0502020204030204" pitchFamily="34" charset="0"/>
                <a:cs typeface="Calibri" panose="020F0502020204030204" pitchFamily="34" charset="0"/>
                <a:sym typeface="Wingdings" panose="05000000000000000000" pitchFamily="2" charset="2"/>
              </a:rPr>
              <a:t>The </a:t>
            </a:r>
            <a:r>
              <a:rPr lang="en-US" sz="1600" dirty="0">
                <a:latin typeface="Calibri" panose="020F0502020204030204" pitchFamily="34" charset="0"/>
                <a:cs typeface="Calibri" panose="020F0502020204030204" pitchFamily="34" charset="0"/>
                <a:sym typeface="Wingdings" panose="05000000000000000000" pitchFamily="2" charset="2"/>
              </a:rPr>
              <a:t>system in </a:t>
            </a:r>
            <a:r>
              <a:rPr lang="en-US" sz="1600" dirty="0" err="1">
                <a:latin typeface="Calibri" panose="020F0502020204030204" pitchFamily="34" charset="0"/>
                <a:cs typeface="Calibri" panose="020F0502020204030204" pitchFamily="34" charset="0"/>
                <a:sym typeface="Wingdings" panose="05000000000000000000" pitchFamily="2" charset="2"/>
              </a:rPr>
              <a:t>Mojkovac</a:t>
            </a:r>
            <a:r>
              <a:rPr lang="en-US" sz="1600" dirty="0">
                <a:latin typeface="Calibri" panose="020F0502020204030204" pitchFamily="34" charset="0"/>
                <a:cs typeface="Calibri" panose="020F0502020204030204" pitchFamily="34" charset="0"/>
                <a:sym typeface="Wingdings" panose="05000000000000000000" pitchFamily="2" charset="2"/>
              </a:rPr>
              <a:t> is first-ever constructed NBS for sludge treatment in the Western Balkan region. </a:t>
            </a:r>
            <a:endParaRPr lang="sl-SI" sz="1600" dirty="0" smtClean="0">
              <a:latin typeface="Calibri" panose="020F0502020204030204" pitchFamily="34" charset="0"/>
              <a:cs typeface="Calibri" panose="020F0502020204030204" pitchFamily="34" charset="0"/>
              <a:sym typeface="Wingdings" panose="05000000000000000000" pitchFamily="2" charset="2"/>
            </a:endParaRPr>
          </a:p>
          <a:p>
            <a:pPr marL="285750" indent="-285750">
              <a:buFont typeface="Arial" panose="020B0604020202020204" pitchFamily="34" charset="0"/>
              <a:buChar char="•"/>
            </a:pPr>
            <a:endParaRPr lang="sl-SI" dirty="0">
              <a:latin typeface="Calibri" panose="020F0502020204030204" pitchFamily="34" charset="0"/>
              <a:cs typeface="Calibri" panose="020F0502020204030204" pitchFamily="34" charset="0"/>
            </a:endParaRPr>
          </a:p>
        </p:txBody>
      </p:sp>
      <p:sp>
        <p:nvSpPr>
          <p:cNvPr id="8" name="Pravokotnik 7"/>
          <p:cNvSpPr/>
          <p:nvPr/>
        </p:nvSpPr>
        <p:spPr>
          <a:xfrm>
            <a:off x="683568" y="3573016"/>
            <a:ext cx="7928892" cy="2339102"/>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171450" lvl="0" indent="-171450">
              <a:buClr>
                <a:srgbClr val="9AD515"/>
              </a:buClr>
              <a:buFont typeface="Wingdings" panose="05000000000000000000" pitchFamily="2" charset="2"/>
              <a:buChar char="Ø"/>
            </a:pPr>
            <a:r>
              <a:rPr lang="en-GB" sz="1600" b="1" dirty="0" smtClean="0">
                <a:solidFill>
                  <a:srgbClr val="A6CE39"/>
                </a:solidFill>
                <a:latin typeface="Calibri" panose="020F0502020204030204" pitchFamily="34" charset="0"/>
                <a:cs typeface="Calibri" panose="020F0502020204030204" pitchFamily="34" charset="0"/>
              </a:rPr>
              <a:t>Establish </a:t>
            </a:r>
            <a:r>
              <a:rPr lang="en-GB" sz="1600" b="1" dirty="0">
                <a:solidFill>
                  <a:srgbClr val="A6CE39"/>
                </a:solidFill>
                <a:latin typeface="Calibri" panose="020F0502020204030204" pitchFamily="34" charset="0"/>
                <a:cs typeface="Calibri" panose="020F0502020204030204" pitchFamily="34" charset="0"/>
              </a:rPr>
              <a:t>a sludge working group of experts</a:t>
            </a:r>
            <a:r>
              <a:rPr lang="en-GB" sz="1600" dirty="0">
                <a:latin typeface="Calibri" panose="020F0502020204030204" pitchFamily="34" charset="0"/>
                <a:cs typeface="Calibri" panose="020F0502020204030204" pitchFamily="34" charset="0"/>
              </a:rPr>
              <a:t>, including expert for RBs, to address sludge problems on the national </a:t>
            </a:r>
            <a:r>
              <a:rPr lang="en-GB" sz="1600" dirty="0" smtClean="0">
                <a:latin typeface="Calibri" panose="020F0502020204030204" pitchFamily="34" charset="0"/>
                <a:cs typeface="Calibri" panose="020F0502020204030204" pitchFamily="34" charset="0"/>
              </a:rPr>
              <a:t>level</a:t>
            </a:r>
            <a:r>
              <a:rPr lang="sl-SI"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creation </a:t>
            </a:r>
            <a:r>
              <a:rPr lang="en-GB" sz="1600" dirty="0">
                <a:latin typeface="Calibri" panose="020F0502020204030204" pitchFamily="34" charset="0"/>
                <a:cs typeface="Calibri" panose="020F0502020204030204" pitchFamily="34" charset="0"/>
              </a:rPr>
              <a:t>of knowledge hub) </a:t>
            </a:r>
            <a:r>
              <a:rPr lang="en-GB" sz="1600" dirty="0" smtClean="0">
                <a:latin typeface="Calibri" panose="020F0502020204030204" pitchFamily="34" charset="0"/>
                <a:cs typeface="Calibri" panose="020F0502020204030204" pitchFamily="34" charset="0"/>
              </a:rPr>
              <a:t>and </a:t>
            </a:r>
            <a:r>
              <a:rPr lang="en-GB" sz="1600" dirty="0">
                <a:latin typeface="Calibri" panose="020F0502020204030204" pitchFamily="34" charset="0"/>
                <a:cs typeface="Calibri" panose="020F0502020204030204" pitchFamily="34" charset="0"/>
              </a:rPr>
              <a:t>support </a:t>
            </a:r>
            <a:r>
              <a:rPr lang="en-GB" sz="1600" dirty="0" smtClean="0">
                <a:latin typeface="Calibri" panose="020F0502020204030204" pitchFamily="34" charset="0"/>
                <a:cs typeface="Calibri" panose="020F0502020204030204" pitchFamily="34" charset="0"/>
              </a:rPr>
              <a:t>policy;</a:t>
            </a:r>
            <a:endParaRPr lang="sl-SI" sz="1600" dirty="0">
              <a:latin typeface="Calibri" panose="020F0502020204030204" pitchFamily="34" charset="0"/>
              <a:cs typeface="Calibri" panose="020F0502020204030204" pitchFamily="34" charset="0"/>
            </a:endParaRPr>
          </a:p>
          <a:p>
            <a:pPr marL="171450" lvl="0" indent="-171450">
              <a:buClr>
                <a:srgbClr val="9AD515"/>
              </a:buClr>
              <a:buFont typeface="Wingdings" panose="05000000000000000000" pitchFamily="2" charset="2"/>
              <a:buChar char="Ø"/>
            </a:pPr>
            <a:r>
              <a:rPr lang="en-GB" sz="1600" b="1" dirty="0" smtClean="0">
                <a:solidFill>
                  <a:srgbClr val="A6CE39"/>
                </a:solidFill>
                <a:latin typeface="Calibri" panose="020F0502020204030204" pitchFamily="34" charset="0"/>
                <a:cs typeface="Calibri" panose="020F0502020204030204" pitchFamily="34" charset="0"/>
              </a:rPr>
              <a:t>Elaborate </a:t>
            </a:r>
            <a:r>
              <a:rPr lang="en-GB" sz="1600" b="1" dirty="0">
                <a:solidFill>
                  <a:srgbClr val="A6CE39"/>
                </a:solidFill>
                <a:latin typeface="Calibri" panose="020F0502020204030204" pitchFamily="34" charset="0"/>
                <a:cs typeface="Calibri" panose="020F0502020204030204" pitchFamily="34" charset="0"/>
              </a:rPr>
              <a:t>a study </a:t>
            </a:r>
            <a:r>
              <a:rPr lang="en-GB" sz="1600" dirty="0">
                <a:latin typeface="Calibri" panose="020F0502020204030204" pitchFamily="34" charset="0"/>
                <a:cs typeface="Calibri" panose="020F0502020204030204" pitchFamily="34" charset="0"/>
              </a:rPr>
              <a:t>with baseline scenarios and future scenarios regarding sludge quantities, treatment, and disposal on a national </a:t>
            </a:r>
            <a:r>
              <a:rPr lang="en-GB" sz="1600" dirty="0" smtClean="0">
                <a:latin typeface="Calibri" panose="020F0502020204030204" pitchFamily="34" charset="0"/>
                <a:cs typeface="Calibri" panose="020F0502020204030204" pitchFamily="34" charset="0"/>
              </a:rPr>
              <a:t>level</a:t>
            </a:r>
            <a:r>
              <a:rPr lang="sl-SI" sz="1600" dirty="0" smtClean="0">
                <a:latin typeface="Calibri" panose="020F0502020204030204" pitchFamily="34" charset="0"/>
                <a:cs typeface="Calibri" panose="020F0502020204030204" pitchFamily="34" charset="0"/>
              </a:rPr>
              <a:t>;</a:t>
            </a:r>
            <a:endParaRPr lang="sl-SI" sz="1600" dirty="0">
              <a:latin typeface="Calibri" panose="020F0502020204030204" pitchFamily="34" charset="0"/>
              <a:cs typeface="Calibri" panose="020F0502020204030204" pitchFamily="34" charset="0"/>
            </a:endParaRPr>
          </a:p>
          <a:p>
            <a:pPr marL="171450" lvl="0" indent="-171450">
              <a:buClr>
                <a:srgbClr val="9AD515"/>
              </a:buClr>
              <a:buFont typeface="Wingdings" panose="05000000000000000000" pitchFamily="2" charset="2"/>
              <a:buChar char="Ø"/>
            </a:pPr>
            <a:r>
              <a:rPr lang="en-GB" sz="1600" b="1" dirty="0" smtClean="0">
                <a:solidFill>
                  <a:srgbClr val="A6CE39"/>
                </a:solidFill>
                <a:latin typeface="Calibri" panose="020F0502020204030204" pitchFamily="34" charset="0"/>
                <a:cs typeface="Calibri" panose="020F0502020204030204" pitchFamily="34" charset="0"/>
              </a:rPr>
              <a:t>Workshops </a:t>
            </a:r>
            <a:r>
              <a:rPr lang="en-GB" sz="1600" b="1" dirty="0">
                <a:solidFill>
                  <a:srgbClr val="A6CE39"/>
                </a:solidFill>
                <a:latin typeface="Calibri" panose="020F0502020204030204" pitchFamily="34" charset="0"/>
                <a:cs typeface="Calibri" panose="020F0502020204030204" pitchFamily="34" charset="0"/>
              </a:rPr>
              <a:t>on sludge </a:t>
            </a:r>
            <a:r>
              <a:rPr lang="en-GB" sz="1600" dirty="0">
                <a:latin typeface="Calibri" panose="020F0502020204030204" pitchFamily="34" charset="0"/>
                <a:cs typeface="Calibri" panose="020F0502020204030204" pitchFamily="34" charset="0"/>
              </a:rPr>
              <a:t>- expand knowledge on RBs and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reuse among </a:t>
            </a:r>
            <a:r>
              <a:rPr lang="en-GB" sz="1600" dirty="0" smtClean="0">
                <a:latin typeface="Calibri" panose="020F0502020204030204" pitchFamily="34" charset="0"/>
                <a:cs typeface="Calibri" panose="020F0502020204030204" pitchFamily="34" charset="0"/>
              </a:rPr>
              <a:t>decision-makers;</a:t>
            </a:r>
            <a:endParaRPr lang="sl-SI" sz="1600" dirty="0">
              <a:latin typeface="Calibri" panose="020F0502020204030204" pitchFamily="34" charset="0"/>
              <a:cs typeface="Calibri" panose="020F0502020204030204" pitchFamily="34" charset="0"/>
            </a:endParaRPr>
          </a:p>
          <a:p>
            <a:pPr marL="171450" lvl="0" indent="-171450">
              <a:buClr>
                <a:srgbClr val="9AD515"/>
              </a:buClr>
              <a:buFont typeface="Wingdings" panose="05000000000000000000" pitchFamily="2" charset="2"/>
              <a:buChar char="Ø"/>
            </a:pPr>
            <a:r>
              <a:rPr lang="en-GB" sz="1600" b="1" dirty="0" smtClean="0">
                <a:solidFill>
                  <a:srgbClr val="A6CE39"/>
                </a:solidFill>
                <a:latin typeface="Calibri" panose="020F0502020204030204" pitchFamily="34" charset="0"/>
                <a:cs typeface="Calibri" panose="020F0502020204030204" pitchFamily="34" charset="0"/>
              </a:rPr>
              <a:t>Inclusion</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of RB technology </a:t>
            </a:r>
            <a:r>
              <a:rPr lang="en-GB" sz="1600" dirty="0">
                <a:solidFill>
                  <a:srgbClr val="9AD515"/>
                </a:solidFill>
                <a:latin typeface="Calibri" panose="020F0502020204030204" pitchFamily="34" charset="0"/>
                <a:cs typeface="Calibri" panose="020F0502020204030204" pitchFamily="34" charset="0"/>
              </a:rPr>
              <a:t>in the school </a:t>
            </a:r>
            <a:r>
              <a:rPr lang="en-GB" sz="1600" dirty="0" smtClean="0">
                <a:solidFill>
                  <a:srgbClr val="A6CE39"/>
                </a:solidFill>
                <a:latin typeface="Calibri" panose="020F0502020204030204" pitchFamily="34" charset="0"/>
                <a:cs typeface="Calibri" panose="020F0502020204030204" pitchFamily="34" charset="0"/>
              </a:rPr>
              <a:t>curriculum</a:t>
            </a:r>
            <a:r>
              <a:rPr lang="sl-SI" sz="1600" dirty="0" smtClean="0">
                <a:latin typeface="Calibri" panose="020F0502020204030204" pitchFamily="34" charset="0"/>
                <a:cs typeface="Calibri" panose="020F0502020204030204" pitchFamily="34" charset="0"/>
              </a:rPr>
              <a:t>;</a:t>
            </a:r>
          </a:p>
          <a:p>
            <a:pPr marL="171450" lvl="0" indent="-171450">
              <a:buClr>
                <a:srgbClr val="9AD515"/>
              </a:buClr>
              <a:buFont typeface="Wingdings" panose="05000000000000000000" pitchFamily="2" charset="2"/>
              <a:buChar char="Ø"/>
            </a:pPr>
            <a:r>
              <a:rPr lang="en-GB" sz="1600" b="1" dirty="0" smtClean="0">
                <a:solidFill>
                  <a:srgbClr val="A6CE39"/>
                </a:solidFill>
                <a:latin typeface="Calibri" panose="020F0502020204030204" pitchFamily="34" charset="0"/>
                <a:cs typeface="Calibri" panose="020F0502020204030204" pitchFamily="34" charset="0"/>
              </a:rPr>
              <a:t>Enrichme</a:t>
            </a:r>
            <a:r>
              <a:rPr lang="en-GB" sz="1600" b="1" dirty="0">
                <a:solidFill>
                  <a:srgbClr val="A6CE39"/>
                </a:solidFill>
                <a:latin typeface="Calibri" panose="020F0502020204030204" pitchFamily="34" charset="0"/>
                <a:cs typeface="Calibri" panose="020F0502020204030204" pitchFamily="34" charset="0"/>
              </a:rPr>
              <a:t>nt</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of RBs in </a:t>
            </a:r>
            <a:r>
              <a:rPr lang="en-GB" sz="1600" dirty="0" err="1">
                <a:latin typeface="Calibri" panose="020F0502020204030204" pitchFamily="34" charset="0"/>
                <a:cs typeface="Calibri" panose="020F0502020204030204" pitchFamily="34" charset="0"/>
              </a:rPr>
              <a:t>Mojkovac</a:t>
            </a:r>
            <a:r>
              <a:rPr lang="en-GB" sz="1600" dirty="0">
                <a:latin typeface="Calibri" panose="020F0502020204030204" pitchFamily="34" charset="0"/>
                <a:cs typeface="Calibri" panose="020F0502020204030204" pitchFamily="34" charset="0"/>
              </a:rPr>
              <a:t> with </a:t>
            </a:r>
            <a:r>
              <a:rPr lang="en-GB" sz="1600" dirty="0">
                <a:solidFill>
                  <a:srgbClr val="A6CE39"/>
                </a:solidFill>
                <a:latin typeface="Calibri" panose="020F0502020204030204" pitchFamily="34" charset="0"/>
                <a:cs typeface="Calibri" panose="020F0502020204030204" pitchFamily="34" charset="0"/>
              </a:rPr>
              <a:t>teaching materials </a:t>
            </a:r>
            <a:r>
              <a:rPr lang="en-GB" sz="1600" dirty="0">
                <a:latin typeface="Calibri" panose="020F0502020204030204" pitchFamily="34" charset="0"/>
                <a:cs typeface="Calibri" panose="020F0502020204030204" pitchFamily="34" charset="0"/>
              </a:rPr>
              <a:t>and </a:t>
            </a:r>
            <a:r>
              <a:rPr lang="en-GB" sz="1600" dirty="0">
                <a:solidFill>
                  <a:srgbClr val="A6CE39"/>
                </a:solidFill>
                <a:latin typeface="Calibri" panose="020F0502020204030204" pitchFamily="34" charset="0"/>
                <a:cs typeface="Calibri" panose="020F0502020204030204" pitchFamily="34" charset="0"/>
              </a:rPr>
              <a:t>learning paths </a:t>
            </a:r>
            <a:r>
              <a:rPr lang="en-GB" sz="1600" dirty="0">
                <a:latin typeface="Calibri" panose="020F0502020204030204" pitchFamily="34" charset="0"/>
                <a:cs typeface="Calibri" panose="020F0502020204030204" pitchFamily="34" charset="0"/>
              </a:rPr>
              <a:t>on RBs for various interest </a:t>
            </a:r>
            <a:r>
              <a:rPr lang="en-GB" sz="1600" dirty="0" smtClean="0">
                <a:latin typeface="Calibri" panose="020F0502020204030204" pitchFamily="34" charset="0"/>
                <a:cs typeface="Calibri" panose="020F0502020204030204" pitchFamily="34" charset="0"/>
              </a:rPr>
              <a:t>group</a:t>
            </a:r>
            <a:r>
              <a:rPr lang="sl-SI" sz="1600" dirty="0" smtClean="0">
                <a:latin typeface="Calibri" panose="020F0502020204030204" pitchFamily="34" charset="0"/>
                <a:cs typeface="Calibri" panose="020F0502020204030204" pitchFamily="34" charset="0"/>
              </a:rPr>
              <a:t>.</a:t>
            </a:r>
            <a:endParaRPr lang="sl-SI" sz="1600" dirty="0">
              <a:latin typeface="Calibri" panose="020F0502020204030204" pitchFamily="34" charset="0"/>
              <a:cs typeface="Calibri" panose="020F0502020204030204" pitchFamily="34" charset="0"/>
            </a:endParaRPr>
          </a:p>
        </p:txBody>
      </p:sp>
      <p:sp>
        <p:nvSpPr>
          <p:cNvPr id="9" name="Odreži kota na diagonali pravokotnika 8"/>
          <p:cNvSpPr/>
          <p:nvPr/>
        </p:nvSpPr>
        <p:spPr>
          <a:xfrm>
            <a:off x="3027784" y="2204864"/>
            <a:ext cx="2808312" cy="1008112"/>
          </a:xfrm>
          <a:prstGeom prst="snip2DiagRect">
            <a:avLst>
              <a:gd name="adj1" fmla="val 0"/>
              <a:gd name="adj2" fmla="val 19842"/>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smtClean="0">
                <a:solidFill>
                  <a:schemeClr val="tx1"/>
                </a:solidFill>
                <a:latin typeface="Calibri" panose="020F0502020204030204" pitchFamily="34" charset="0"/>
                <a:cs typeface="Calibri" panose="020F0502020204030204" pitchFamily="34" charset="0"/>
              </a:rPr>
              <a:t>What</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action</a:t>
            </a:r>
            <a:r>
              <a:rPr lang="sl-SI" dirty="0" smtClean="0">
                <a:solidFill>
                  <a:schemeClr val="tx1"/>
                </a:solidFill>
                <a:latin typeface="Calibri" panose="020F0502020204030204" pitchFamily="34" charset="0"/>
                <a:cs typeface="Calibri" panose="020F0502020204030204" pitchFamily="34" charset="0"/>
              </a:rPr>
              <a:t> is </a:t>
            </a:r>
            <a:r>
              <a:rPr lang="sl-SI" dirty="0" err="1" smtClean="0">
                <a:solidFill>
                  <a:schemeClr val="tx1"/>
                </a:solidFill>
                <a:latin typeface="Calibri" panose="020F0502020204030204" pitchFamily="34" charset="0"/>
                <a:cs typeface="Calibri" panose="020F0502020204030204" pitchFamily="34" charset="0"/>
              </a:rPr>
              <a:t>needed</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for</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implementation</a:t>
            </a:r>
            <a:r>
              <a:rPr lang="sl-SI" dirty="0" smtClean="0">
                <a:solidFill>
                  <a:schemeClr val="tx1"/>
                </a:solidFill>
                <a:latin typeface="Calibri" panose="020F0502020204030204" pitchFamily="34" charset="0"/>
                <a:cs typeface="Calibri" panose="020F0502020204030204" pitchFamily="34" charset="0"/>
              </a:rPr>
              <a:t> on a </a:t>
            </a:r>
            <a:r>
              <a:rPr lang="sl-SI" dirty="0" err="1" smtClean="0">
                <a:solidFill>
                  <a:schemeClr val="tx1"/>
                </a:solidFill>
                <a:latin typeface="Calibri" panose="020F0502020204030204" pitchFamily="34" charset="0"/>
                <a:cs typeface="Calibri" panose="020F0502020204030204" pitchFamily="34" charset="0"/>
              </a:rPr>
              <a:t>larger</a:t>
            </a:r>
            <a:r>
              <a:rPr lang="sl-SI" dirty="0" smtClean="0">
                <a:solidFill>
                  <a:schemeClr val="tx1"/>
                </a:solidFill>
                <a:latin typeface="Calibri" panose="020F0502020204030204" pitchFamily="34" charset="0"/>
                <a:cs typeface="Calibri" panose="020F0502020204030204" pitchFamily="34" charset="0"/>
              </a:rPr>
              <a:t> scale </a:t>
            </a:r>
          </a:p>
          <a:p>
            <a:pPr algn="ctr"/>
            <a:r>
              <a:rPr lang="sl-SI" sz="1200" dirty="0" smtClean="0">
                <a:solidFill>
                  <a:schemeClr val="tx1"/>
                </a:solidFill>
                <a:latin typeface="Calibri" panose="020F0502020204030204" pitchFamily="34" charset="0"/>
                <a:cs typeface="Calibri" panose="020F0502020204030204" pitchFamily="34" charset="0"/>
              </a:rPr>
              <a:t>(</a:t>
            </a:r>
            <a:r>
              <a:rPr lang="sl-SI" sz="1200" dirty="0" err="1" smtClean="0">
                <a:solidFill>
                  <a:schemeClr val="tx1"/>
                </a:solidFill>
                <a:latin typeface="Calibri" panose="020F0502020204030204" pitchFamily="34" charset="0"/>
                <a:cs typeface="Calibri" panose="020F0502020204030204" pitchFamily="34" charset="0"/>
              </a:rPr>
              <a:t>r</a:t>
            </a:r>
            <a:r>
              <a:rPr lang="sl-SI" sz="1200" dirty="0" err="1" smtClean="0">
                <a:solidFill>
                  <a:schemeClr val="tx1"/>
                </a:solidFill>
                <a:latin typeface="Calibri" panose="020F0502020204030204" pitchFamily="34" charset="0"/>
                <a:cs typeface="Calibri" panose="020F0502020204030204" pitchFamily="34" charset="0"/>
              </a:rPr>
              <a:t>egional</a:t>
            </a:r>
            <a:r>
              <a:rPr lang="sl-SI" sz="1200" dirty="0" smtClean="0">
                <a:solidFill>
                  <a:schemeClr val="tx1"/>
                </a:solidFill>
                <a:latin typeface="Calibri" panose="020F0502020204030204" pitchFamily="34" charset="0"/>
                <a:cs typeface="Calibri" panose="020F0502020204030204" pitchFamily="34" charset="0"/>
              </a:rPr>
              <a:t>/</a:t>
            </a:r>
            <a:r>
              <a:rPr lang="sl-SI" sz="1200" dirty="0" err="1" smtClean="0">
                <a:solidFill>
                  <a:schemeClr val="tx1"/>
                </a:solidFill>
                <a:latin typeface="Calibri" panose="020F0502020204030204" pitchFamily="34" charset="0"/>
                <a:cs typeface="Calibri" panose="020F0502020204030204" pitchFamily="34" charset="0"/>
              </a:rPr>
              <a:t>state</a:t>
            </a:r>
            <a:r>
              <a:rPr lang="sl-SI" sz="1200" dirty="0" smtClean="0">
                <a:solidFill>
                  <a:schemeClr val="tx1"/>
                </a:solidFill>
                <a:latin typeface="Calibri" panose="020F0502020204030204" pitchFamily="34" charset="0"/>
                <a:cs typeface="Calibri" panose="020F0502020204030204" pitchFamily="34" charset="0"/>
              </a:rPr>
              <a:t> </a:t>
            </a:r>
            <a:r>
              <a:rPr lang="sl-SI" sz="1200" dirty="0" err="1" smtClean="0">
                <a:solidFill>
                  <a:schemeClr val="tx1"/>
                </a:solidFill>
                <a:latin typeface="Calibri" panose="020F0502020204030204" pitchFamily="34" charset="0"/>
                <a:cs typeface="Calibri" panose="020F0502020204030204" pitchFamily="34" charset="0"/>
              </a:rPr>
              <a:t>level</a:t>
            </a:r>
            <a:r>
              <a:rPr lang="sl-SI" sz="1200" dirty="0" smtClean="0">
                <a:solidFill>
                  <a:schemeClr val="tx1"/>
                </a:solidFill>
                <a:latin typeface="Calibri" panose="020F0502020204030204" pitchFamily="34" charset="0"/>
                <a:cs typeface="Calibri" panose="020F0502020204030204" pitchFamily="34" charset="0"/>
              </a:rPr>
              <a:t>)?</a:t>
            </a:r>
            <a:endParaRPr lang="sl-SI" sz="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0088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Capacity</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6" name="Zaobljeni pravokotnik 5"/>
          <p:cNvSpPr/>
          <p:nvPr/>
        </p:nvSpPr>
        <p:spPr>
          <a:xfrm>
            <a:off x="200365" y="1016326"/>
            <a:ext cx="8442995"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en-GB" dirty="0" err="1" smtClean="0">
                <a:solidFill>
                  <a:schemeClr val="tx1"/>
                </a:solidFill>
                <a:latin typeface="Calibri" panose="020F0502020204030204" pitchFamily="34" charset="0"/>
                <a:cs typeface="Calibri" panose="020F0502020204030204" pitchFamily="34" charset="0"/>
              </a:rPr>
              <a:t>Biosolids</a:t>
            </a:r>
            <a:r>
              <a:rPr lang="en-GB" dirty="0" smtClean="0">
                <a:solidFill>
                  <a:schemeClr val="tx1"/>
                </a:solidFill>
                <a:latin typeface="Calibri" panose="020F0502020204030204" pitchFamily="34" charset="0"/>
                <a:cs typeface="Calibri" panose="020F0502020204030204" pitchFamily="34" charset="0"/>
              </a:rPr>
              <a:t> </a:t>
            </a:r>
            <a:r>
              <a:rPr lang="en-GB" dirty="0">
                <a:solidFill>
                  <a:schemeClr val="tx1"/>
                </a:solidFill>
                <a:latin typeface="Calibri" panose="020F0502020204030204" pitchFamily="34" charset="0"/>
                <a:cs typeface="Calibri" panose="020F0502020204030204" pitchFamily="34" charset="0"/>
              </a:rPr>
              <a:t>use </a:t>
            </a:r>
            <a:r>
              <a:rPr lang="sl-SI" dirty="0" smtClean="0">
                <a:solidFill>
                  <a:schemeClr val="tx1"/>
                </a:solidFill>
                <a:latin typeface="Calibri" panose="020F0502020204030204" pitchFamily="34" charset="0"/>
                <a:cs typeface="Calibri" panose="020F0502020204030204" pitchFamily="34" charset="0"/>
              </a:rPr>
              <a:t>(</a:t>
            </a:r>
            <a:r>
              <a:rPr lang="en-GB" dirty="0" smtClean="0">
                <a:solidFill>
                  <a:schemeClr val="tx1"/>
                </a:solidFill>
                <a:latin typeface="Calibri" panose="020F0502020204030204" pitchFamily="34" charset="0"/>
                <a:cs typeface="Calibri" panose="020F0502020204030204" pitchFamily="34" charset="0"/>
              </a:rPr>
              <a:t>in agriculture</a:t>
            </a:r>
            <a:r>
              <a:rPr lang="sl-SI" dirty="0" smtClean="0">
                <a:solidFill>
                  <a:schemeClr val="tx1"/>
                </a:solidFill>
                <a:latin typeface="Calibri" panose="020F0502020204030204" pitchFamily="34" charset="0"/>
                <a:cs typeface="Calibri" panose="020F0502020204030204" pitchFamily="34" charset="0"/>
              </a:rPr>
              <a:t>)</a:t>
            </a:r>
            <a:endParaRPr lang="sl-SI" dirty="0">
              <a:solidFill>
                <a:schemeClr val="tx1"/>
              </a:solidFill>
              <a:latin typeface="Calibri" panose="020F0502020204030204" pitchFamily="34" charset="0"/>
              <a:cs typeface="Calibri" panose="020F0502020204030204" pitchFamily="34" charset="0"/>
            </a:endParaRPr>
          </a:p>
        </p:txBody>
      </p:sp>
      <p:sp>
        <p:nvSpPr>
          <p:cNvPr id="11" name="PoljeZBesedilom 10"/>
          <p:cNvSpPr txBox="1"/>
          <p:nvPr/>
        </p:nvSpPr>
        <p:spPr>
          <a:xfrm>
            <a:off x="2254916" y="1589002"/>
            <a:ext cx="4830657" cy="369332"/>
          </a:xfrm>
          <a:prstGeom prst="rect">
            <a:avLst/>
          </a:prstGeom>
          <a:noFill/>
        </p:spPr>
        <p:txBody>
          <a:bodyPr wrap="square" rtlCol="0">
            <a:spAutoFit/>
          </a:bodyPr>
          <a:lstStyle/>
          <a:p>
            <a:r>
              <a:rPr lang="sl-SI" dirty="0" err="1" smtClean="0"/>
              <a:t>National</a:t>
            </a:r>
            <a:r>
              <a:rPr lang="sl-SI" dirty="0" smtClean="0"/>
              <a:t> </a:t>
            </a:r>
            <a:r>
              <a:rPr lang="en-US" dirty="0" smtClean="0"/>
              <a:t>legislation </a:t>
            </a:r>
            <a:r>
              <a:rPr lang="en-US" dirty="0"/>
              <a:t>enables </a:t>
            </a:r>
            <a:r>
              <a:rPr lang="en-US" dirty="0" err="1"/>
              <a:t>biosolids</a:t>
            </a:r>
            <a:r>
              <a:rPr lang="en-US" dirty="0"/>
              <a:t> </a:t>
            </a:r>
            <a:r>
              <a:rPr lang="en-US" dirty="0" smtClean="0"/>
              <a:t>use</a:t>
            </a:r>
            <a:r>
              <a:rPr lang="sl-SI" dirty="0" smtClean="0"/>
              <a:t>.</a:t>
            </a:r>
            <a:endParaRPr lang="sl-SI" dirty="0"/>
          </a:p>
        </p:txBody>
      </p:sp>
      <p:sp>
        <p:nvSpPr>
          <p:cNvPr id="19" name="Zaobljeni pravokotnik 18"/>
          <p:cNvSpPr/>
          <p:nvPr/>
        </p:nvSpPr>
        <p:spPr>
          <a:xfrm>
            <a:off x="3243667" y="1938783"/>
            <a:ext cx="2386352" cy="42275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Biosolids</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use</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Yes</a:t>
            </a:r>
            <a:r>
              <a:rPr lang="sl-SI" b="1" dirty="0" smtClean="0">
                <a:solidFill>
                  <a:schemeClr val="tx1"/>
                </a:solidFill>
                <a:latin typeface="Calibri" panose="020F0502020204030204" pitchFamily="34" charset="0"/>
                <a:cs typeface="Calibri" panose="020F0502020204030204" pitchFamily="34" charset="0"/>
              </a:rPr>
              <a:t>/no?</a:t>
            </a:r>
            <a:endParaRPr lang="sl-SI" b="1" dirty="0">
              <a:solidFill>
                <a:schemeClr val="tx1"/>
              </a:solidFill>
              <a:latin typeface="Calibri" panose="020F0502020204030204" pitchFamily="34" charset="0"/>
              <a:cs typeface="Calibri" panose="020F0502020204030204" pitchFamily="34" charset="0"/>
            </a:endParaRPr>
          </a:p>
        </p:txBody>
      </p:sp>
      <p:sp>
        <p:nvSpPr>
          <p:cNvPr id="21" name="PoljeZBesedilom 20"/>
          <p:cNvSpPr txBox="1"/>
          <p:nvPr/>
        </p:nvSpPr>
        <p:spPr>
          <a:xfrm>
            <a:off x="307027" y="5166690"/>
            <a:ext cx="8630656" cy="1354217"/>
          </a:xfrm>
          <a:prstGeom prst="rect">
            <a:avLst/>
          </a:prstGeom>
          <a:ln>
            <a:solidFill>
              <a:srgbClr val="92D05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sl-SI" sz="1400" b="1" dirty="0" err="1" smtClean="0">
                <a:latin typeface="Calibri" panose="020F0502020204030204" pitchFamily="34" charset="0"/>
                <a:cs typeface="Calibri" panose="020F0502020204030204" pitchFamily="34" charset="0"/>
              </a:rPr>
              <a:t>What</a:t>
            </a:r>
            <a:r>
              <a:rPr lang="sl-SI" sz="1400" b="1" dirty="0" smtClean="0">
                <a:latin typeface="Calibri" panose="020F0502020204030204" pitchFamily="34" charset="0"/>
                <a:cs typeface="Calibri" panose="020F0502020204030204" pitchFamily="34" charset="0"/>
              </a:rPr>
              <a:t> </a:t>
            </a:r>
            <a:r>
              <a:rPr lang="sl-SI" sz="1400" b="1" dirty="0" err="1" smtClean="0">
                <a:latin typeface="Calibri" panose="020F0502020204030204" pitchFamily="34" charset="0"/>
                <a:cs typeface="Calibri" panose="020F0502020204030204" pitchFamily="34" charset="0"/>
              </a:rPr>
              <a:t>action</a:t>
            </a:r>
            <a:r>
              <a:rPr lang="sl-SI" sz="1400" b="1" dirty="0" smtClean="0">
                <a:latin typeface="Calibri" panose="020F0502020204030204" pitchFamily="34" charset="0"/>
                <a:cs typeface="Calibri" panose="020F0502020204030204" pitchFamily="34" charset="0"/>
              </a:rPr>
              <a:t> is </a:t>
            </a:r>
            <a:r>
              <a:rPr lang="sl-SI" sz="1400" b="1" dirty="0" err="1" smtClean="0">
                <a:latin typeface="Calibri" panose="020F0502020204030204" pitchFamily="34" charset="0"/>
                <a:cs typeface="Calibri" panose="020F0502020204030204" pitchFamily="34" charset="0"/>
              </a:rPr>
              <a:t>needed</a:t>
            </a:r>
            <a:r>
              <a:rPr lang="sl-SI" sz="1400" b="1" dirty="0" smtClean="0">
                <a:latin typeface="Calibri" panose="020F0502020204030204" pitchFamily="34" charset="0"/>
                <a:cs typeface="Calibri" panose="020F0502020204030204" pitchFamily="34" charset="0"/>
              </a:rPr>
              <a:t>: </a:t>
            </a:r>
            <a:endParaRPr lang="sl-SI" sz="1400" b="1"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400" dirty="0">
                <a:latin typeface="Calibri" panose="020F0502020204030204" pitchFamily="34" charset="0"/>
                <a:cs typeface="Calibri" panose="020F0502020204030204" pitchFamily="34" charset="0"/>
              </a:rPr>
              <a:t>B</a:t>
            </a:r>
            <a:r>
              <a:rPr lang="en-GB" sz="1400" dirty="0" err="1" smtClean="0">
                <a:latin typeface="Calibri" panose="020F0502020204030204" pitchFamily="34" charset="0"/>
                <a:cs typeface="Calibri" panose="020F0502020204030204" pitchFamily="34" charset="0"/>
              </a:rPr>
              <a:t>etter</a:t>
            </a:r>
            <a:r>
              <a:rPr lang="en-GB"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institutional and cross-sectoral cooperation with regards to </a:t>
            </a:r>
            <a:r>
              <a:rPr lang="en-GB" sz="1400" dirty="0" err="1">
                <a:latin typeface="Calibri" panose="020F0502020204030204" pitchFamily="34" charset="0"/>
                <a:cs typeface="Calibri" panose="020F0502020204030204" pitchFamily="34" charset="0"/>
              </a:rPr>
              <a:t>biosolids</a:t>
            </a:r>
            <a:r>
              <a:rPr lang="en-GB" sz="1400" dirty="0">
                <a:latin typeface="Calibri" panose="020F0502020204030204" pitchFamily="34" charset="0"/>
                <a:cs typeface="Calibri" panose="020F0502020204030204" pitchFamily="34" charset="0"/>
              </a:rPr>
              <a:t> </a:t>
            </a:r>
            <a:r>
              <a:rPr lang="en-GB" sz="1400" dirty="0" smtClean="0">
                <a:latin typeface="Calibri" panose="020F0502020204030204" pitchFamily="34" charset="0"/>
                <a:cs typeface="Calibri" panose="020F0502020204030204" pitchFamily="34" charset="0"/>
              </a:rPr>
              <a:t>use</a:t>
            </a:r>
            <a:r>
              <a:rPr lang="sl-SI" sz="1400" dirty="0">
                <a:latin typeface="Calibri" panose="020F0502020204030204" pitchFamily="34" charset="0"/>
                <a:cs typeface="Calibri" panose="020F0502020204030204" pitchFamily="34" charset="0"/>
              </a:rPr>
              <a:t>;</a:t>
            </a:r>
            <a:endParaRPr lang="sl-SI" sz="14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Preparation </a:t>
            </a:r>
            <a:r>
              <a:rPr lang="en-GB" sz="1400" dirty="0">
                <a:latin typeface="Calibri" panose="020F0502020204030204" pitchFamily="34" charset="0"/>
                <a:cs typeface="Calibri" panose="020F0502020204030204" pitchFamily="34" charset="0"/>
              </a:rPr>
              <a:t>of national sludge management </a:t>
            </a:r>
            <a:r>
              <a:rPr lang="en-GB" sz="1400" dirty="0" smtClean="0">
                <a:latin typeface="Calibri" panose="020F0502020204030204" pitchFamily="34" charset="0"/>
                <a:cs typeface="Calibri" panose="020F0502020204030204" pitchFamily="34" charset="0"/>
              </a:rPr>
              <a:t>document</a:t>
            </a:r>
            <a:r>
              <a:rPr lang="sl-SI"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emphasizing sludge use as a </a:t>
            </a:r>
            <a:r>
              <a:rPr lang="en-GB" sz="1400" dirty="0" smtClean="0">
                <a:latin typeface="Calibri" panose="020F0502020204030204" pitchFamily="34" charset="0"/>
                <a:cs typeface="Calibri" panose="020F0502020204030204" pitchFamily="34" charset="0"/>
              </a:rPr>
              <a:t>resource</a:t>
            </a:r>
            <a:r>
              <a:rPr lang="sl-SI" sz="1400" dirty="0" smtClean="0">
                <a:latin typeface="Calibri" panose="020F0502020204030204" pitchFamily="34" charset="0"/>
                <a:cs typeface="Calibri" panose="020F0502020204030204" pitchFamily="34" charset="0"/>
              </a:rPr>
              <a:t>: </a:t>
            </a:r>
            <a:r>
              <a:rPr lang="en-GB" sz="1200" dirty="0" smtClean="0">
                <a:latin typeface="Calibri" panose="020F0502020204030204" pitchFamily="34" charset="0"/>
                <a:cs typeface="Calibri" panose="020F0502020204030204" pitchFamily="34" charset="0"/>
              </a:rPr>
              <a:t>Such </a:t>
            </a:r>
            <a:r>
              <a:rPr lang="en-GB" sz="1200" dirty="0">
                <a:latin typeface="Calibri" panose="020F0502020204030204" pitchFamily="34" charset="0"/>
                <a:cs typeface="Calibri" panose="020F0502020204030204" pitchFamily="34" charset="0"/>
              </a:rPr>
              <a:t>a paper should, at a minimum, discuss agricultural and non-agricultural land uses, sludge sales and giveaways, and the feasibility of </a:t>
            </a:r>
            <a:r>
              <a:rPr lang="en-GB" sz="1200" dirty="0" smtClean="0">
                <a:latin typeface="Calibri" panose="020F0502020204030204" pitchFamily="34" charset="0"/>
                <a:cs typeface="Calibri" panose="020F0502020204030204" pitchFamily="34" charset="0"/>
              </a:rPr>
              <a:t>technologies</a:t>
            </a:r>
            <a:r>
              <a:rPr lang="sl-SI" sz="1200" dirty="0" smtClean="0">
                <a:latin typeface="Calibri" panose="020F0502020204030204" pitchFamily="34" charset="0"/>
                <a:cs typeface="Calibri" panose="020F0502020204030204" pitchFamily="34" charset="0"/>
              </a:rPr>
              <a:t>;</a:t>
            </a:r>
            <a:endParaRPr lang="sl-SI" sz="12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Municipal </a:t>
            </a:r>
            <a:r>
              <a:rPr lang="en-GB" sz="1400" dirty="0">
                <a:latin typeface="Calibri" panose="020F0502020204030204" pitchFamily="34" charset="0"/>
                <a:cs typeface="Calibri" panose="020F0502020204030204" pitchFamily="34" charset="0"/>
              </a:rPr>
              <a:t>sludge strategy </a:t>
            </a:r>
            <a:r>
              <a:rPr lang="en-GB" sz="1400" dirty="0" smtClean="0">
                <a:latin typeface="Calibri" panose="020F0502020204030204" pitchFamily="34" charset="0"/>
                <a:cs typeface="Calibri" panose="020F0502020204030204" pitchFamily="34" charset="0"/>
              </a:rPr>
              <a:t>document</a:t>
            </a:r>
            <a:r>
              <a:rPr lang="sl-SI" sz="1400" dirty="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Workshops </a:t>
            </a:r>
            <a:r>
              <a:rPr lang="en-GB" sz="1400" dirty="0">
                <a:latin typeface="Calibri" panose="020F0502020204030204" pitchFamily="34" charset="0"/>
                <a:cs typeface="Calibri" panose="020F0502020204030204" pitchFamily="34" charset="0"/>
              </a:rPr>
              <a:t>on </a:t>
            </a:r>
            <a:r>
              <a:rPr lang="en-GB" sz="1400" dirty="0" err="1">
                <a:latin typeface="Calibri" panose="020F0502020204030204" pitchFamily="34" charset="0"/>
                <a:cs typeface="Calibri" panose="020F0502020204030204" pitchFamily="34" charset="0"/>
              </a:rPr>
              <a:t>biosolids</a:t>
            </a:r>
            <a:r>
              <a:rPr lang="en-GB" sz="1400" dirty="0">
                <a:latin typeface="Calibri" panose="020F0502020204030204" pitchFamily="34" charset="0"/>
                <a:cs typeface="Calibri" panose="020F0502020204030204" pitchFamily="34" charset="0"/>
              </a:rPr>
              <a:t> use (cross-sectoral</a:t>
            </a:r>
            <a:r>
              <a:rPr lang="en-GB" sz="1400" dirty="0" smtClean="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p:txBody>
      </p:sp>
      <p:sp>
        <p:nvSpPr>
          <p:cNvPr id="23" name="Zaokroži kota na diagonali pravokotnika 22"/>
          <p:cNvSpPr/>
          <p:nvPr/>
        </p:nvSpPr>
        <p:spPr>
          <a:xfrm>
            <a:off x="7061744" y="2437144"/>
            <a:ext cx="2042554" cy="741134"/>
          </a:xfrm>
          <a:prstGeom prst="round2Diag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smtClean="0">
                <a:solidFill>
                  <a:schemeClr val="tx1"/>
                </a:solidFill>
                <a:latin typeface="Calibri" panose="020F0502020204030204" pitchFamily="34" charset="0"/>
                <a:cs typeface="Calibri" panose="020F0502020204030204" pitchFamily="34" charset="0"/>
              </a:rPr>
              <a:t>Local</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communities</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and</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farmers</a:t>
            </a:r>
            <a:endParaRPr lang="sl-SI" dirty="0">
              <a:solidFill>
                <a:schemeClr val="tx1"/>
              </a:solidFill>
              <a:latin typeface="Calibri" panose="020F0502020204030204" pitchFamily="34" charset="0"/>
              <a:cs typeface="Calibri" panose="020F0502020204030204" pitchFamily="34" charset="0"/>
            </a:endParaRPr>
          </a:p>
        </p:txBody>
      </p:sp>
      <p:sp>
        <p:nvSpPr>
          <p:cNvPr id="26" name="Zaokroži kota na diagonali pravokotnika 25"/>
          <p:cNvSpPr/>
          <p:nvPr/>
        </p:nvSpPr>
        <p:spPr>
          <a:xfrm>
            <a:off x="200365" y="2458824"/>
            <a:ext cx="2042554" cy="741134"/>
          </a:xfrm>
          <a:prstGeom prst="round2Diag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a:solidFill>
                  <a:schemeClr val="tx1"/>
                </a:solidFill>
                <a:latin typeface="Calibri" panose="020F0502020204030204" pitchFamily="34" charset="0"/>
                <a:cs typeface="Calibri" panose="020F0502020204030204" pitchFamily="34" charset="0"/>
              </a:rPr>
              <a:t>Environmental</a:t>
            </a:r>
            <a:r>
              <a:rPr lang="en-GB" dirty="0">
                <a:solidFill>
                  <a:schemeClr val="tx1"/>
                </a:solidFill>
                <a:latin typeface="Calibri" panose="020F0502020204030204" pitchFamily="34" charset="0"/>
                <a:cs typeface="Calibri" panose="020F0502020204030204" pitchFamily="34" charset="0"/>
              </a:rPr>
              <a:t> sector </a:t>
            </a:r>
            <a:endParaRPr lang="sl-SI" dirty="0">
              <a:solidFill>
                <a:schemeClr val="tx1"/>
              </a:solidFill>
              <a:latin typeface="Calibri" panose="020F0502020204030204" pitchFamily="34" charset="0"/>
              <a:cs typeface="Calibri" panose="020F0502020204030204" pitchFamily="34" charset="0"/>
            </a:endParaRPr>
          </a:p>
        </p:txBody>
      </p:sp>
      <p:sp>
        <p:nvSpPr>
          <p:cNvPr id="28" name="Zaokroži kota na diagonali pravokotnika 27"/>
          <p:cNvSpPr/>
          <p:nvPr/>
        </p:nvSpPr>
        <p:spPr>
          <a:xfrm>
            <a:off x="4746186" y="2431110"/>
            <a:ext cx="2042554" cy="741134"/>
          </a:xfrm>
          <a:prstGeom prst="round2Diag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a:solidFill>
                  <a:schemeClr val="tx1"/>
                </a:solidFill>
                <a:latin typeface="Calibri" panose="020F0502020204030204" pitchFamily="34" charset="0"/>
                <a:cs typeface="Calibri" panose="020F0502020204030204" pitchFamily="34" charset="0"/>
              </a:rPr>
              <a:t>Municipality</a:t>
            </a:r>
            <a:r>
              <a:rPr lang="sl-SI" dirty="0">
                <a:solidFill>
                  <a:schemeClr val="tx1"/>
                </a:solidFill>
                <a:latin typeface="Calibri" panose="020F0502020204030204" pitchFamily="34" charset="0"/>
                <a:cs typeface="Calibri" panose="020F0502020204030204" pitchFamily="34" charset="0"/>
              </a:rPr>
              <a:t> </a:t>
            </a:r>
            <a:r>
              <a:rPr lang="sl-SI" dirty="0" err="1">
                <a:solidFill>
                  <a:schemeClr val="tx1"/>
                </a:solidFill>
                <a:latin typeface="Calibri" panose="020F0502020204030204" pitchFamily="34" charset="0"/>
                <a:cs typeface="Calibri" panose="020F0502020204030204" pitchFamily="34" charset="0"/>
              </a:rPr>
              <a:t>of</a:t>
            </a:r>
            <a:r>
              <a:rPr lang="sl-SI" dirty="0">
                <a:solidFill>
                  <a:schemeClr val="tx1"/>
                </a:solidFill>
                <a:latin typeface="Calibri" panose="020F0502020204030204" pitchFamily="34" charset="0"/>
                <a:cs typeface="Calibri" panose="020F0502020204030204" pitchFamily="34" charset="0"/>
              </a:rPr>
              <a:t> </a:t>
            </a:r>
            <a:r>
              <a:rPr lang="sl-SI" dirty="0" err="1">
                <a:solidFill>
                  <a:schemeClr val="tx1"/>
                </a:solidFill>
                <a:latin typeface="Calibri" panose="020F0502020204030204" pitchFamily="34" charset="0"/>
                <a:cs typeface="Calibri" panose="020F0502020204030204" pitchFamily="34" charset="0"/>
              </a:rPr>
              <a:t>Mojkovac</a:t>
            </a:r>
            <a:endParaRPr lang="sl-SI" dirty="0">
              <a:solidFill>
                <a:schemeClr val="tx1"/>
              </a:solidFill>
              <a:latin typeface="Calibri" panose="020F0502020204030204" pitchFamily="34" charset="0"/>
              <a:cs typeface="Calibri" panose="020F0502020204030204" pitchFamily="34" charset="0"/>
            </a:endParaRPr>
          </a:p>
        </p:txBody>
      </p:sp>
      <p:sp>
        <p:nvSpPr>
          <p:cNvPr id="29" name="Zaokroži kota na diagonali pravokotnika 28"/>
          <p:cNvSpPr/>
          <p:nvPr/>
        </p:nvSpPr>
        <p:spPr>
          <a:xfrm>
            <a:off x="2471932" y="2458824"/>
            <a:ext cx="2042554" cy="741134"/>
          </a:xfrm>
          <a:prstGeom prst="round2Diag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solidFill>
                  <a:schemeClr val="tx1"/>
                </a:solidFill>
                <a:latin typeface="Calibri" panose="020F0502020204030204" pitchFamily="34" charset="0"/>
                <a:cs typeface="Calibri" panose="020F0502020204030204" pitchFamily="34" charset="0"/>
              </a:rPr>
              <a:t>A</a:t>
            </a:r>
            <a:r>
              <a:rPr lang="en-GB" dirty="0" err="1">
                <a:solidFill>
                  <a:schemeClr val="tx1"/>
                </a:solidFill>
                <a:latin typeface="Calibri" panose="020F0502020204030204" pitchFamily="34" charset="0"/>
                <a:cs typeface="Calibri" panose="020F0502020204030204" pitchFamily="34" charset="0"/>
              </a:rPr>
              <a:t>gricultural</a:t>
            </a:r>
            <a:r>
              <a:rPr lang="en-GB" dirty="0">
                <a:solidFill>
                  <a:schemeClr val="tx1"/>
                </a:solidFill>
                <a:latin typeface="Calibri" panose="020F0502020204030204" pitchFamily="34" charset="0"/>
                <a:cs typeface="Calibri" panose="020F0502020204030204" pitchFamily="34" charset="0"/>
              </a:rPr>
              <a:t> sector </a:t>
            </a:r>
            <a:endParaRPr lang="sl-SI" dirty="0">
              <a:solidFill>
                <a:schemeClr val="tx1"/>
              </a:solidFill>
              <a:latin typeface="Calibri" panose="020F0502020204030204" pitchFamily="34" charset="0"/>
              <a:cs typeface="Calibri" panose="020F0502020204030204" pitchFamily="34" charset="0"/>
            </a:endParaRPr>
          </a:p>
        </p:txBody>
      </p:sp>
      <p:sp>
        <p:nvSpPr>
          <p:cNvPr id="30" name="Pravokotnik 29"/>
          <p:cNvSpPr/>
          <p:nvPr/>
        </p:nvSpPr>
        <p:spPr>
          <a:xfrm>
            <a:off x="2356615" y="3237177"/>
            <a:ext cx="2447358" cy="1938992"/>
          </a:xfrm>
          <a:prstGeom prst="rect">
            <a:avLst/>
          </a:prstGeom>
        </p:spPr>
        <p:txBody>
          <a:bodyPr wrap="square">
            <a:spAutoFit/>
          </a:bodyPr>
          <a:lstStyle/>
          <a:p>
            <a:r>
              <a:rPr lang="sl-SI" sz="1400" dirty="0" smtClean="0">
                <a:latin typeface="Calibri" panose="020F0502020204030204" pitchFamily="34" charset="0"/>
                <a:cs typeface="Calibri" panose="020F0502020204030204" pitchFamily="34" charset="0"/>
              </a:rPr>
              <a:t>˝B</a:t>
            </a:r>
            <a:r>
              <a:rPr lang="en-GB" sz="1400" dirty="0" err="1" smtClean="0">
                <a:latin typeface="Calibri" panose="020F0502020204030204" pitchFamily="34" charset="0"/>
                <a:cs typeface="Calibri" panose="020F0502020204030204" pitchFamily="34" charset="0"/>
              </a:rPr>
              <a:t>iosolid</a:t>
            </a:r>
            <a:r>
              <a:rPr lang="en-GB"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use is not aligned with strategic agricultural documents and long-term </a:t>
            </a:r>
            <a:r>
              <a:rPr lang="en-GB" sz="1400" dirty="0" smtClean="0">
                <a:latin typeface="Calibri" panose="020F0502020204030204" pitchFamily="34" charset="0"/>
                <a:cs typeface="Calibri" panose="020F0502020204030204" pitchFamily="34" charset="0"/>
              </a:rPr>
              <a:t>goals</a:t>
            </a:r>
            <a:r>
              <a:rPr lang="sl-SI" sz="1400" dirty="0" smtClean="0">
                <a:latin typeface="Calibri" panose="020F0502020204030204" pitchFamily="34" charset="0"/>
                <a:cs typeface="Calibri" panose="020F0502020204030204" pitchFamily="34" charset="0"/>
              </a:rPr>
              <a:t>“</a:t>
            </a:r>
          </a:p>
          <a:p>
            <a:r>
              <a:rPr lang="sl-SI" sz="1050" dirty="0" smtClean="0">
                <a:latin typeface="Calibri" panose="020F0502020204030204" pitchFamily="34" charset="0"/>
                <a:cs typeface="Calibri" panose="020F0502020204030204" pitchFamily="34" charset="0"/>
              </a:rPr>
              <a:t>-</a:t>
            </a:r>
            <a:r>
              <a:rPr lang="sl-SI" sz="1050" dirty="0" err="1" smtClean="0">
                <a:latin typeface="Calibri" panose="020F0502020204030204" pitchFamily="34" charset="0"/>
                <a:cs typeface="Calibri" panose="020F0502020204030204" pitchFamily="34" charset="0"/>
              </a:rPr>
              <a:t>Montenegro</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declared</a:t>
            </a:r>
            <a:r>
              <a:rPr lang="sl-SI" sz="1050" dirty="0" smtClean="0">
                <a:latin typeface="Calibri" panose="020F0502020204030204" pitchFamily="34" charset="0"/>
                <a:cs typeface="Calibri" panose="020F0502020204030204" pitchFamily="34" charset="0"/>
              </a:rPr>
              <a:t> as </a:t>
            </a:r>
            <a:r>
              <a:rPr lang="sl-SI" sz="1050" dirty="0" err="1" smtClean="0">
                <a:latin typeface="Calibri" panose="020F0502020204030204" pitchFamily="34" charset="0"/>
                <a:cs typeface="Calibri" panose="020F0502020204030204" pitchFamily="34" charset="0"/>
              </a:rPr>
              <a:t>an</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ecological</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state</a:t>
            </a:r>
            <a:r>
              <a:rPr lang="sl-SI" sz="1050" dirty="0" smtClean="0">
                <a:latin typeface="Calibri" panose="020F0502020204030204" pitchFamily="34" charset="0"/>
                <a:cs typeface="Calibri" panose="020F0502020204030204" pitchFamily="34" charset="0"/>
              </a:rPr>
              <a:t> </a:t>
            </a:r>
            <a:r>
              <a:rPr lang="en-GB" sz="1050" dirty="0" smtClean="0">
                <a:latin typeface="Calibri" panose="020F0502020204030204" pitchFamily="34" charset="0"/>
                <a:cs typeface="Calibri" panose="020F0502020204030204" pitchFamily="34" charset="0"/>
              </a:rPr>
              <a:t>and </a:t>
            </a:r>
            <a:r>
              <a:rPr lang="en-GB" sz="1050" dirty="0">
                <a:latin typeface="Calibri" panose="020F0502020204030204" pitchFamily="34" charset="0"/>
                <a:cs typeface="Calibri" panose="020F0502020204030204" pitchFamily="34" charset="0"/>
              </a:rPr>
              <a:t>as such supports ecological and organic </a:t>
            </a:r>
            <a:r>
              <a:rPr lang="en-GB" sz="1050" dirty="0" smtClean="0">
                <a:latin typeface="Calibri" panose="020F0502020204030204" pitchFamily="34" charset="0"/>
                <a:cs typeface="Calibri" panose="020F0502020204030204" pitchFamily="34" charset="0"/>
              </a:rPr>
              <a:t>farming</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high</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quality</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soil</a:t>
            </a:r>
            <a:r>
              <a:rPr lang="sl-SI" sz="1050" dirty="0" smtClean="0">
                <a:latin typeface="Calibri" panose="020F0502020204030204" pitchFamily="34" charset="0"/>
                <a:cs typeface="Calibri" panose="020F0502020204030204" pitchFamily="34" charset="0"/>
              </a:rPr>
              <a:t>)</a:t>
            </a:r>
            <a:r>
              <a:rPr lang="sl-SI" sz="1050" dirty="0" smtClean="0">
                <a:latin typeface="Calibri" panose="020F0502020204030204" pitchFamily="34" charset="0"/>
                <a:cs typeface="Calibri" panose="020F0502020204030204" pitchFamily="34" charset="0"/>
              </a:rPr>
              <a:t>, </a:t>
            </a:r>
          </a:p>
          <a:p>
            <a:r>
              <a:rPr lang="sl-SI" sz="1050" dirty="0" smtClean="0">
                <a:latin typeface="Calibri" panose="020F0502020204030204" pitchFamily="34" charset="0"/>
                <a:cs typeface="Calibri" panose="020F0502020204030204" pitchFamily="34" charset="0"/>
              </a:rPr>
              <a:t>-</a:t>
            </a:r>
            <a:r>
              <a:rPr lang="sl-SI" sz="1050" dirty="0" err="1" smtClean="0">
                <a:latin typeface="Calibri" panose="020F0502020204030204" pitchFamily="34" charset="0"/>
                <a:cs typeface="Calibri" panose="020F0502020204030204" pitchFamily="34" charset="0"/>
              </a:rPr>
              <a:t>Sufficient</a:t>
            </a:r>
            <a:r>
              <a:rPr lang="sl-SI" sz="1050" dirty="0" smtClean="0">
                <a:latin typeface="Calibri" panose="020F0502020204030204" pitchFamily="34" charset="0"/>
                <a:cs typeface="Calibri" panose="020F0502020204030204" pitchFamily="34" charset="0"/>
              </a:rPr>
              <a:t> </a:t>
            </a:r>
            <a:r>
              <a:rPr lang="sl-SI" sz="1050" dirty="0" err="1">
                <a:latin typeface="Calibri" panose="020F0502020204030204" pitchFamily="34" charset="0"/>
                <a:cs typeface="Calibri" panose="020F0502020204030204" pitchFamily="34" charset="0"/>
              </a:rPr>
              <a:t>quantities</a:t>
            </a:r>
            <a:r>
              <a:rPr lang="sl-SI" sz="1050" dirty="0">
                <a:latin typeface="Calibri" panose="020F0502020204030204" pitchFamily="34" charset="0"/>
                <a:cs typeface="Calibri" panose="020F0502020204030204" pitchFamily="34" charset="0"/>
              </a:rPr>
              <a:t> </a:t>
            </a:r>
            <a:r>
              <a:rPr lang="sl-SI" sz="1050" dirty="0" err="1">
                <a:latin typeface="Calibri" panose="020F0502020204030204" pitchFamily="34" charset="0"/>
                <a:cs typeface="Calibri" panose="020F0502020204030204" pitchFamily="34" charset="0"/>
              </a:rPr>
              <a:t>of</a:t>
            </a:r>
            <a:r>
              <a:rPr lang="sl-SI" sz="1050" dirty="0">
                <a:latin typeface="Calibri" panose="020F0502020204030204" pitchFamily="34" charset="0"/>
                <a:cs typeface="Calibri" panose="020F0502020204030204" pitchFamily="34" charset="0"/>
              </a:rPr>
              <a:t> </a:t>
            </a:r>
            <a:r>
              <a:rPr lang="sl-SI" sz="1050" dirty="0" err="1">
                <a:latin typeface="Calibri" panose="020F0502020204030204" pitchFamily="34" charset="0"/>
                <a:cs typeface="Calibri" panose="020F0502020204030204" pitchFamily="34" charset="0"/>
              </a:rPr>
              <a:t>natural</a:t>
            </a:r>
            <a:r>
              <a:rPr lang="sl-SI" sz="1050" dirty="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fertilizer</a:t>
            </a:r>
            <a:r>
              <a:rPr lang="sl-SI" sz="1050" dirty="0" smtClean="0">
                <a:latin typeface="Calibri" panose="020F0502020204030204" pitchFamily="34" charset="0"/>
                <a:cs typeface="Calibri" panose="020F0502020204030204" pitchFamily="34" charset="0"/>
              </a:rPr>
              <a:t>.</a:t>
            </a:r>
            <a:endParaRPr lang="sl-SI" sz="1050" dirty="0">
              <a:latin typeface="Calibri" panose="020F0502020204030204" pitchFamily="34" charset="0"/>
              <a:cs typeface="Calibri" panose="020F0502020204030204" pitchFamily="34" charset="0"/>
            </a:endParaRPr>
          </a:p>
          <a:p>
            <a:r>
              <a:rPr lang="sl-SI" sz="1050" dirty="0" smtClean="0">
                <a:latin typeface="Calibri" panose="020F0502020204030204" pitchFamily="34" charset="0"/>
                <a:cs typeface="Calibri" panose="020F0502020204030204" pitchFamily="34" charset="0"/>
              </a:rPr>
              <a:t>-</a:t>
            </a:r>
            <a:r>
              <a:rPr lang="sl-SI" sz="1050" dirty="0" err="1" smtClean="0">
                <a:latin typeface="Calibri" panose="020F0502020204030204" pitchFamily="34" charset="0"/>
                <a:cs typeface="Calibri" panose="020F0502020204030204" pitchFamily="34" charset="0"/>
              </a:rPr>
              <a:t>Prevails</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intensive</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agricultrue</a:t>
            </a:r>
            <a:r>
              <a:rPr lang="sl-SI" sz="1050" dirty="0" smtClean="0">
                <a:latin typeface="Calibri" panose="020F0502020204030204" pitchFamily="34" charset="0"/>
                <a:cs typeface="Calibri" panose="020F0502020204030204" pitchFamily="34" charset="0"/>
              </a:rPr>
              <a:t> (</a:t>
            </a:r>
            <a:r>
              <a:rPr lang="sl-SI" sz="1050" dirty="0" err="1" smtClean="0">
                <a:latin typeface="Calibri" panose="020F0502020204030204" pitchFamily="34" charset="0"/>
                <a:cs typeface="Calibri" panose="020F0502020204030204" pitchFamily="34" charset="0"/>
              </a:rPr>
              <a:t>small</a:t>
            </a:r>
            <a:r>
              <a:rPr lang="sl-SI" sz="1050" dirty="0" smtClean="0">
                <a:latin typeface="Calibri" panose="020F0502020204030204" pitchFamily="34" charset="0"/>
                <a:cs typeface="Calibri" panose="020F0502020204030204" pitchFamily="34" charset="0"/>
              </a:rPr>
              <a:t>-scale </a:t>
            </a:r>
            <a:r>
              <a:rPr lang="sl-SI" sz="1050" dirty="0" err="1" smtClean="0">
                <a:latin typeface="Calibri" panose="020F0502020204030204" pitchFamily="34" charset="0"/>
                <a:cs typeface="Calibri" panose="020F0502020204030204" pitchFamily="34" charset="0"/>
              </a:rPr>
              <a:t>farmers</a:t>
            </a:r>
            <a:r>
              <a:rPr lang="sl-SI" sz="1050" dirty="0" smtClean="0">
                <a:latin typeface="Calibri" panose="020F0502020204030204" pitchFamily="34" charset="0"/>
                <a:cs typeface="Calibri" panose="020F0502020204030204" pitchFamily="34" charset="0"/>
              </a:rPr>
              <a:t>)</a:t>
            </a:r>
            <a:endParaRPr lang="sl-SI" sz="1050" dirty="0">
              <a:latin typeface="Calibri" panose="020F0502020204030204" pitchFamily="34" charset="0"/>
              <a:cs typeface="Calibri" panose="020F0502020204030204" pitchFamily="34" charset="0"/>
            </a:endParaRPr>
          </a:p>
        </p:txBody>
      </p:sp>
      <p:sp>
        <p:nvSpPr>
          <p:cNvPr id="31" name="Pravokotnik 30"/>
          <p:cNvSpPr/>
          <p:nvPr/>
        </p:nvSpPr>
        <p:spPr>
          <a:xfrm>
            <a:off x="4803973" y="3255211"/>
            <a:ext cx="2029978" cy="1384995"/>
          </a:xfrm>
          <a:prstGeom prst="rect">
            <a:avLst/>
          </a:prstGeom>
        </p:spPr>
        <p:txBody>
          <a:bodyPr wrap="square">
            <a:spAutoFit/>
          </a:bodyPr>
          <a:lstStyle/>
          <a:p>
            <a:r>
              <a:rPr lang="sl-SI" sz="1400" dirty="0" err="1" smtClean="0">
                <a:latin typeface="Calibri" panose="020F0502020204030204" pitchFamily="34" charset="0"/>
                <a:cs typeface="Calibri" panose="020F0502020204030204" pitchFamily="34" charset="0"/>
              </a:rPr>
              <a:t>Want</a:t>
            </a:r>
            <a:r>
              <a:rPr lang="sl-SI" sz="1400" dirty="0" smtClean="0">
                <a:latin typeface="Calibri" panose="020F0502020204030204" pitchFamily="34" charset="0"/>
                <a:cs typeface="Calibri" panose="020F0502020204030204" pitchFamily="34" charset="0"/>
              </a:rPr>
              <a:t> to </a:t>
            </a:r>
            <a:r>
              <a:rPr lang="sl-SI" sz="1400" dirty="0" err="1" smtClean="0">
                <a:latin typeface="Calibri" panose="020F0502020204030204" pitchFamily="34" charset="0"/>
                <a:cs typeface="Calibri" panose="020F0502020204030204" pitchFamily="34" charset="0"/>
              </a:rPr>
              <a:t>use</a:t>
            </a:r>
            <a:r>
              <a:rPr lang="en-GB"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biosolids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for</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sanitation</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of</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forest</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erosion</a:t>
            </a:r>
            <a:r>
              <a:rPr lang="sl-SI" sz="1400" dirty="0" smtClean="0">
                <a:latin typeface="Calibri" panose="020F0502020204030204" pitchFamily="34" charset="0"/>
                <a:cs typeface="Calibri" panose="020F0502020204030204" pitchFamily="34" charset="0"/>
              </a:rPr>
              <a:t>. </a:t>
            </a:r>
          </a:p>
          <a:p>
            <a:endParaRPr lang="sl-SI" sz="1400" dirty="0">
              <a:latin typeface="Calibri" panose="020F0502020204030204" pitchFamily="34" charset="0"/>
              <a:cs typeface="Calibri" panose="020F0502020204030204" pitchFamily="34" charset="0"/>
            </a:endParaRPr>
          </a:p>
          <a:p>
            <a:r>
              <a:rPr lang="sl-SI" sz="1400" dirty="0" err="1" smtClean="0">
                <a:latin typeface="Calibri" panose="020F0502020204030204" pitchFamily="34" charset="0"/>
                <a:cs typeface="Calibri" panose="020F0502020204030204" pitchFamily="34" charset="0"/>
              </a:rPr>
              <a:t>See</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biosolids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use</a:t>
            </a:r>
            <a:r>
              <a:rPr lang="sl-SI" sz="1400" dirty="0" smtClean="0">
                <a:latin typeface="Calibri" panose="020F0502020204030204" pitchFamily="34" charset="0"/>
                <a:cs typeface="Calibri" panose="020F0502020204030204" pitchFamily="34" charset="0"/>
              </a:rPr>
              <a:t> as </a:t>
            </a:r>
            <a:r>
              <a:rPr lang="sl-SI" sz="1400" dirty="0" err="1" smtClean="0">
                <a:latin typeface="Calibri" panose="020F0502020204030204" pitchFamily="34" charset="0"/>
                <a:cs typeface="Calibri" panose="020F0502020204030204" pitchFamily="34" charset="0"/>
              </a:rPr>
              <a:t>cost-efficient</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solution</a:t>
            </a:r>
            <a:r>
              <a:rPr lang="sl-SI" sz="1400" dirty="0" smtClean="0">
                <a:latin typeface="Calibri" panose="020F0502020204030204" pitchFamily="34" charset="0"/>
                <a:cs typeface="Calibri" panose="020F0502020204030204" pitchFamily="34" charset="0"/>
              </a:rPr>
              <a:t>.</a:t>
            </a:r>
          </a:p>
        </p:txBody>
      </p:sp>
      <p:sp>
        <p:nvSpPr>
          <p:cNvPr id="32" name="Pravokotnik 31"/>
          <p:cNvSpPr/>
          <p:nvPr/>
        </p:nvSpPr>
        <p:spPr>
          <a:xfrm>
            <a:off x="307027" y="3237177"/>
            <a:ext cx="1691339" cy="523220"/>
          </a:xfrm>
          <a:prstGeom prst="rect">
            <a:avLst/>
          </a:prstGeom>
        </p:spPr>
        <p:txBody>
          <a:bodyPr wrap="square">
            <a:spAutoFit/>
          </a:bodyPr>
          <a:lstStyle/>
          <a:p>
            <a:r>
              <a:rPr lang="en-GB" sz="1400" dirty="0" smtClean="0">
                <a:latin typeface="Calibri" panose="020F0502020204030204" pitchFamily="34" charset="0"/>
                <a:cs typeface="Calibri" panose="020F0502020204030204" pitchFamily="34" charset="0"/>
              </a:rPr>
              <a:t>Support</a:t>
            </a:r>
            <a:r>
              <a:rPr lang="sl-SI" sz="1400" dirty="0" smtClean="0">
                <a:latin typeface="Calibri" panose="020F0502020204030204" pitchFamily="34" charset="0"/>
                <a:cs typeface="Calibri" panose="020F0502020204030204" pitchFamily="34" charset="0"/>
              </a:rPr>
              <a:t>s</a:t>
            </a:r>
            <a:r>
              <a:rPr lang="en-GB"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biosolids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use</a:t>
            </a:r>
            <a:r>
              <a:rPr lang="sl-SI" sz="1400" dirty="0" smtClean="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p:txBody>
      </p:sp>
      <p:sp>
        <p:nvSpPr>
          <p:cNvPr id="34" name="Pravokotnik 33"/>
          <p:cNvSpPr/>
          <p:nvPr/>
        </p:nvSpPr>
        <p:spPr>
          <a:xfrm>
            <a:off x="7085573" y="3257439"/>
            <a:ext cx="2098738" cy="523220"/>
          </a:xfrm>
          <a:prstGeom prst="rect">
            <a:avLst/>
          </a:prstGeom>
        </p:spPr>
        <p:txBody>
          <a:bodyPr wrap="square">
            <a:spAutoFit/>
          </a:bodyPr>
          <a:lstStyle/>
          <a:p>
            <a:r>
              <a:rPr lang="sl-SI" sz="1400" dirty="0" smtClean="0">
                <a:latin typeface="Calibri" panose="020F0502020204030204" pitchFamily="34" charset="0"/>
                <a:cs typeface="Calibri" panose="020F0502020204030204" pitchFamily="34" charset="0"/>
              </a:rPr>
              <a:t>U</a:t>
            </a:r>
            <a:r>
              <a:rPr lang="en-GB" sz="1400" dirty="0" err="1" smtClean="0">
                <a:latin typeface="Calibri" panose="020F0502020204030204" pitchFamily="34" charset="0"/>
                <a:cs typeface="Calibri" panose="020F0502020204030204" pitchFamily="34" charset="0"/>
              </a:rPr>
              <a:t>nwilling</a:t>
            </a:r>
            <a:r>
              <a:rPr lang="en-GB" sz="1400" dirty="0" smtClean="0">
                <a:latin typeface="Calibri" panose="020F0502020204030204" pitchFamily="34" charset="0"/>
                <a:cs typeface="Calibri" panose="020F0502020204030204" pitchFamily="34" charset="0"/>
              </a:rPr>
              <a:t> </a:t>
            </a:r>
            <a:r>
              <a:rPr lang="en-GB" sz="1400" dirty="0" smtClean="0">
                <a:latin typeface="Calibri" panose="020F0502020204030204" pitchFamily="34" charset="0"/>
                <a:cs typeface="Calibri" panose="020F0502020204030204" pitchFamily="34" charset="0"/>
              </a:rPr>
              <a:t>to </a:t>
            </a:r>
            <a:r>
              <a:rPr lang="en-GB" sz="1400" dirty="0">
                <a:latin typeface="Calibri" panose="020F0502020204030204" pitchFamily="34" charset="0"/>
                <a:cs typeface="Calibri" panose="020F0502020204030204" pitchFamily="34" charset="0"/>
              </a:rPr>
              <a:t>use or pay for </a:t>
            </a:r>
            <a:r>
              <a:rPr lang="en-GB" sz="1400" dirty="0" err="1" smtClean="0">
                <a:latin typeface="Calibri" panose="020F0502020204030204" pitchFamily="34" charset="0"/>
                <a:cs typeface="Calibri" panose="020F0502020204030204" pitchFamily="34" charset="0"/>
              </a:rPr>
              <a:t>biosolid</a:t>
            </a:r>
            <a:r>
              <a:rPr lang="sl-SI" sz="1400" dirty="0" smtClean="0">
                <a:latin typeface="Calibri" panose="020F0502020204030204" pitchFamily="34" charset="0"/>
                <a:cs typeface="Calibri" panose="020F0502020204030204" pitchFamily="34" charset="0"/>
              </a:rPr>
              <a:t>s.</a:t>
            </a:r>
            <a:endParaRPr lang="sl-SI"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47051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Capacity</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6" name="Zaobljeni pravokotnik 5"/>
          <p:cNvSpPr/>
          <p:nvPr/>
        </p:nvSpPr>
        <p:spPr>
          <a:xfrm>
            <a:off x="309017" y="1038894"/>
            <a:ext cx="8295185"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Poor</a:t>
            </a:r>
            <a:r>
              <a:rPr lang="sl-SI" b="1"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c</a:t>
            </a:r>
            <a:r>
              <a:rPr lang="sl-SI" dirty="0" err="1" smtClean="0">
                <a:solidFill>
                  <a:schemeClr val="tx1"/>
                </a:solidFill>
                <a:latin typeface="Calibri" panose="020F0502020204030204" pitchFamily="34" charset="0"/>
                <a:cs typeface="Calibri" panose="020F0502020204030204" pitchFamily="34" charset="0"/>
              </a:rPr>
              <a:t>onstruction</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can</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result</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with</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poor</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performance</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of</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RBs</a:t>
            </a:r>
            <a:r>
              <a:rPr lang="sl-SI" dirty="0" smtClean="0">
                <a:solidFill>
                  <a:schemeClr val="tx1"/>
                </a:solidFill>
                <a:latin typeface="Calibri" panose="020F0502020204030204" pitchFamily="34" charset="0"/>
                <a:cs typeface="Calibri" panose="020F0502020204030204" pitchFamily="34" charset="0"/>
              </a:rPr>
              <a:t> </a:t>
            </a:r>
            <a:endParaRPr lang="sl-SI" dirty="0">
              <a:solidFill>
                <a:schemeClr val="tx1"/>
              </a:solidFill>
              <a:latin typeface="Calibri" panose="020F0502020204030204" pitchFamily="34" charset="0"/>
              <a:cs typeface="Calibri" panose="020F0502020204030204" pitchFamily="34" charset="0"/>
            </a:endParaRPr>
          </a:p>
        </p:txBody>
      </p:sp>
      <p:sp>
        <p:nvSpPr>
          <p:cNvPr id="2" name="Pravokotnik 1"/>
          <p:cNvSpPr/>
          <p:nvPr/>
        </p:nvSpPr>
        <p:spPr>
          <a:xfrm>
            <a:off x="395536" y="3833295"/>
            <a:ext cx="8295185" cy="3416320"/>
          </a:xfrm>
          <a:prstGeom prst="rect">
            <a:avLst/>
          </a:prstGeom>
        </p:spPr>
        <p:txBody>
          <a:bodyPr wrap="square">
            <a:spAutoFit/>
          </a:bodyPr>
          <a:lstStyle/>
          <a:p>
            <a:r>
              <a:rPr lang="en-GB" b="1" dirty="0">
                <a:latin typeface="Calibri" panose="020F0502020204030204" pitchFamily="34" charset="0"/>
                <a:cs typeface="Calibri" panose="020F0502020204030204" pitchFamily="34" charset="0"/>
              </a:rPr>
              <a:t>What action </a:t>
            </a:r>
            <a:r>
              <a:rPr lang="sl-SI" b="1" dirty="0" err="1" smtClean="0">
                <a:latin typeface="Calibri" panose="020F0502020204030204" pitchFamily="34" charset="0"/>
                <a:cs typeface="Calibri" panose="020F0502020204030204" pitchFamily="34" charset="0"/>
              </a:rPr>
              <a:t>was</a:t>
            </a:r>
            <a:r>
              <a:rPr lang="en-GB" b="1" dirty="0" smtClean="0">
                <a:latin typeface="Calibri" panose="020F0502020204030204" pitchFamily="34" charset="0"/>
                <a:cs typeface="Calibri" panose="020F0502020204030204" pitchFamily="34" charset="0"/>
              </a:rPr>
              <a:t> needed</a:t>
            </a:r>
            <a:r>
              <a:rPr lang="sl-SI" b="1" dirty="0" smtClean="0">
                <a:latin typeface="Calibri" panose="020F0502020204030204" pitchFamily="34" charset="0"/>
                <a:cs typeface="Calibri" panose="020F0502020204030204" pitchFamily="34" charset="0"/>
              </a:rPr>
              <a:t> in </a:t>
            </a:r>
            <a:r>
              <a:rPr lang="sl-SI" b="1" dirty="0" err="1" smtClean="0">
                <a:latin typeface="Calibri" panose="020F0502020204030204" pitchFamily="34" charset="0"/>
                <a:cs typeface="Calibri" panose="020F0502020204030204" pitchFamily="34" charset="0"/>
              </a:rPr>
              <a:t>Mojkovac</a:t>
            </a:r>
            <a:r>
              <a:rPr lang="en-GB" b="1"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p>
            <a:pPr marL="285750" lvl="0" indent="-285750">
              <a:buClr>
                <a:srgbClr val="B9D200"/>
              </a:buClr>
              <a:buFont typeface="Wingdings" panose="05000000000000000000" pitchFamily="2" charset="2"/>
              <a:buChar char="v"/>
            </a:pPr>
            <a:r>
              <a:rPr lang="en-US" dirty="0" smtClean="0">
                <a:latin typeface="Calibri" panose="020F0502020204030204" pitchFamily="34" charset="0"/>
                <a:cs typeface="Calibri" panose="020F0502020204030204" pitchFamily="34" charset="0"/>
              </a:rPr>
              <a:t>Local contractor </a:t>
            </a:r>
            <a:r>
              <a:rPr lang="sl-SI" dirty="0" err="1" smtClean="0">
                <a:latin typeface="Calibri" panose="020F0502020204030204" pitchFamily="34" charset="0"/>
                <a:cs typeface="Calibri" panose="020F0502020204030204" pitchFamily="34" charset="0"/>
              </a:rPr>
              <a:t>was</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introduced</a:t>
            </a:r>
            <a:r>
              <a:rPr lang="sl-SI" dirty="0" smtClean="0">
                <a:latin typeface="Calibri" panose="020F0502020204030204" pitchFamily="34" charset="0"/>
                <a:cs typeface="Calibri" panose="020F0502020204030204" pitchFamily="34" charset="0"/>
              </a:rPr>
              <a:t> to </a:t>
            </a:r>
            <a:r>
              <a:rPr lang="sl-SI" dirty="0" err="1" smtClean="0">
                <a:latin typeface="Calibri" panose="020F0502020204030204" pitchFamily="34" charset="0"/>
                <a:cs typeface="Calibri" panose="020F0502020204030204" pitchFamily="34" charset="0"/>
              </a:rPr>
              <a:t>technology</a:t>
            </a:r>
            <a:r>
              <a:rPr lang="sl-SI" dirty="0" smtClean="0">
                <a:latin typeface="Calibri" panose="020F0502020204030204" pitchFamily="34" charset="0"/>
                <a:cs typeface="Calibri" panose="020F0502020204030204" pitchFamily="34" charset="0"/>
              </a:rPr>
              <a:t> prior </a:t>
            </a:r>
            <a:r>
              <a:rPr lang="sl-SI" dirty="0" err="1" smtClean="0">
                <a:latin typeface="Calibri" panose="020F0502020204030204" pitchFamily="34" charset="0"/>
                <a:cs typeface="Calibri" panose="020F0502020204030204" pitchFamily="34" charset="0"/>
              </a:rPr>
              <a:t>construction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and</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critical</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points</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of</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construction</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were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highlighted</a:t>
            </a:r>
            <a:r>
              <a:rPr lang="sl-SI" dirty="0" smtClean="0">
                <a:latin typeface="Calibri" panose="020F0502020204030204" pitchFamily="34" charset="0"/>
                <a:cs typeface="Calibri" panose="020F0502020204030204" pitchFamily="34" charset="0"/>
              </a:rPr>
              <a:t>;</a:t>
            </a:r>
          </a:p>
          <a:p>
            <a:pPr marL="285750" lvl="0" indent="-285750">
              <a:buClr>
                <a:srgbClr val="B9D200"/>
              </a:buClr>
              <a:buFont typeface="Wingdings" panose="05000000000000000000" pitchFamily="2" charset="2"/>
              <a:buChar char="v"/>
            </a:pPr>
            <a:r>
              <a:rPr lang="sl-SI" dirty="0" smtClean="0">
                <a:latin typeface="Calibri" panose="020F0502020204030204" pitchFamily="34" charset="0"/>
                <a:cs typeface="Calibri" panose="020F0502020204030204" pitchFamily="34" charset="0"/>
              </a:rPr>
              <a:t>C</a:t>
            </a:r>
            <a:r>
              <a:rPr lang="en-GB" dirty="0" err="1" smtClean="0">
                <a:latin typeface="Calibri" panose="020F0502020204030204" pitchFamily="34" charset="0"/>
                <a:cs typeface="Calibri" panose="020F0502020204030204" pitchFamily="34" charset="0"/>
              </a:rPr>
              <a:t>ollaboration</a:t>
            </a:r>
            <a:r>
              <a:rPr lang="en-GB" dirty="0" smtClean="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between contractor and </a:t>
            </a:r>
            <a:r>
              <a:rPr lang="en-GB" dirty="0" smtClean="0">
                <a:latin typeface="Calibri" panose="020F0502020204030204" pitchFamily="34" charset="0"/>
                <a:cs typeface="Calibri" panose="020F0502020204030204" pitchFamily="34" charset="0"/>
              </a:rPr>
              <a:t>RB technology </a:t>
            </a:r>
            <a:r>
              <a:rPr lang="en-GB" dirty="0">
                <a:latin typeface="Calibri" panose="020F0502020204030204" pitchFamily="34" charset="0"/>
                <a:cs typeface="Calibri" panose="020F0502020204030204" pitchFamily="34" charset="0"/>
              </a:rPr>
              <a:t>expert to ensure proper technical execution of the </a:t>
            </a:r>
            <a:r>
              <a:rPr lang="en-GB" dirty="0" smtClean="0">
                <a:latin typeface="Calibri" panose="020F0502020204030204" pitchFamily="34" charset="0"/>
                <a:cs typeface="Calibri" panose="020F0502020204030204" pitchFamily="34" charset="0"/>
              </a:rPr>
              <a:t>project</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was</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established</a:t>
            </a:r>
            <a:r>
              <a:rPr lang="sl-SI"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p>
            <a:pPr marL="285750" lvl="0" indent="-285750">
              <a:buClr>
                <a:srgbClr val="B9D200"/>
              </a:buClr>
              <a:buFont typeface="Wingdings" panose="05000000000000000000" pitchFamily="2" charset="2"/>
              <a:buChar char="v"/>
            </a:pPr>
            <a:r>
              <a:rPr lang="sl-SI" b="1" dirty="0" smtClean="0">
                <a:latin typeface="Calibri" panose="020F0502020204030204" pitchFamily="34" charset="0"/>
                <a:cs typeface="Calibri" panose="020F0502020204030204" pitchFamily="34" charset="0"/>
              </a:rPr>
              <a:t>T</a:t>
            </a:r>
            <a:r>
              <a:rPr lang="en-GB" b="1" dirty="0" err="1" smtClean="0">
                <a:latin typeface="Calibri" panose="020F0502020204030204" pitchFamily="34" charset="0"/>
                <a:cs typeface="Calibri" panose="020F0502020204030204" pitchFamily="34" charset="0"/>
              </a:rPr>
              <a:t>echnological</a:t>
            </a:r>
            <a:r>
              <a:rPr lang="en-GB" b="1" dirty="0" smtClean="0">
                <a:latin typeface="Calibri" panose="020F0502020204030204" pitchFamily="34" charset="0"/>
                <a:cs typeface="Calibri" panose="020F0502020204030204" pitchFamily="34" charset="0"/>
              </a:rPr>
              <a:t> </a:t>
            </a:r>
            <a:r>
              <a:rPr lang="en-GB" b="1" dirty="0" err="1" smtClean="0">
                <a:latin typeface="Calibri" panose="020F0502020204030204" pitchFamily="34" charset="0"/>
                <a:cs typeface="Calibri" panose="020F0502020204030204" pitchFamily="34" charset="0"/>
              </a:rPr>
              <a:t>supervi</a:t>
            </a:r>
            <a:r>
              <a:rPr lang="sl-SI" b="1" dirty="0" smtClean="0">
                <a:latin typeface="Calibri" panose="020F0502020204030204" pitchFamily="34" charset="0"/>
                <a:cs typeface="Calibri" panose="020F0502020204030204" pitchFamily="34" charset="0"/>
              </a:rPr>
              <a:t>so</a:t>
            </a:r>
            <a:r>
              <a:rPr lang="en-GB" b="1" dirty="0" smtClean="0">
                <a:latin typeface="Calibri" panose="020F0502020204030204" pitchFamily="34" charset="0"/>
                <a:cs typeface="Calibri" panose="020F0502020204030204" pitchFamily="34" charset="0"/>
              </a:rPr>
              <a:t>r</a:t>
            </a:r>
            <a:r>
              <a:rPr lang="sl-SI" b="1"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was</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included</a:t>
            </a:r>
            <a:r>
              <a:rPr lang="sl-SI" dirty="0" smtClean="0">
                <a:latin typeface="Calibri" panose="020F0502020204030204" pitchFamily="34" charset="0"/>
                <a:cs typeface="Calibri" panose="020F0502020204030204" pitchFamily="34" charset="0"/>
              </a:rPr>
              <a:t> in </a:t>
            </a:r>
            <a:r>
              <a:rPr lang="sl-SI" dirty="0" err="1" smtClean="0">
                <a:latin typeface="Calibri" panose="020F0502020204030204" pitchFamily="34" charset="0"/>
                <a:cs typeface="Calibri" panose="020F0502020204030204" pitchFamily="34" charset="0"/>
              </a:rPr>
              <a:t>the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construction</a:t>
            </a:r>
            <a:r>
              <a:rPr lang="sl-SI"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p>
            <a:pPr marL="285750" lvl="0" indent="-285750">
              <a:buClr>
                <a:srgbClr val="B9D200"/>
              </a:buClr>
              <a:buFont typeface="Wingdings" panose="05000000000000000000" pitchFamily="2" charset="2"/>
              <a:buChar char="v"/>
            </a:pPr>
            <a:r>
              <a:rPr lang="en-GB" dirty="0" smtClean="0">
                <a:latin typeface="Calibri" panose="020F0502020204030204" pitchFamily="34" charset="0"/>
                <a:cs typeface="Calibri" panose="020F0502020204030204" pitchFamily="34" charset="0"/>
              </a:rPr>
              <a:t>S</a:t>
            </a:r>
            <a:r>
              <a:rPr lang="sl-SI" dirty="0" err="1" smtClean="0">
                <a:latin typeface="Calibri" panose="020F0502020204030204" pitchFamily="34" charset="0"/>
                <a:cs typeface="Calibri" panose="020F0502020204030204" pitchFamily="34" charset="0"/>
              </a:rPr>
              <a:t>cheduled</a:t>
            </a:r>
            <a:r>
              <a:rPr lang="sl-SI" dirty="0" smtClean="0">
                <a:latin typeface="Calibri" panose="020F0502020204030204" pitchFamily="34" charset="0"/>
                <a:cs typeface="Calibri" panose="020F0502020204030204" pitchFamily="34" charset="0"/>
              </a:rPr>
              <a:t> s</a:t>
            </a:r>
            <a:r>
              <a:rPr lang="en-GB" dirty="0" err="1" smtClean="0">
                <a:latin typeface="Calibri" panose="020F0502020204030204" pitchFamily="34" charset="0"/>
                <a:cs typeface="Calibri" panose="020F0502020204030204" pitchFamily="34" charset="0"/>
              </a:rPr>
              <a:t>upervision</a:t>
            </a:r>
            <a:r>
              <a:rPr lang="en-GB" dirty="0" smtClean="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meetings during </a:t>
            </a:r>
            <a:r>
              <a:rPr lang="en-GB" dirty="0" smtClean="0">
                <a:latin typeface="Calibri" panose="020F0502020204030204" pitchFamily="34" charset="0"/>
                <a:cs typeface="Calibri" panose="020F0502020204030204" pitchFamily="34" charset="0"/>
              </a:rPr>
              <a:t>construction.</a:t>
            </a:r>
            <a:endParaRPr lang="sl-SI" dirty="0" smtClean="0">
              <a:latin typeface="Calibri" panose="020F0502020204030204" pitchFamily="34" charset="0"/>
              <a:cs typeface="Calibri" panose="020F0502020204030204" pitchFamily="34" charset="0"/>
            </a:endParaRPr>
          </a:p>
          <a:p>
            <a:pPr lvl="0">
              <a:buClr>
                <a:srgbClr val="B9D200"/>
              </a:buClr>
            </a:pPr>
            <a:endParaRPr lang="sl-SI" dirty="0">
              <a:latin typeface="Calibri" panose="020F0502020204030204" pitchFamily="34" charset="0"/>
              <a:cs typeface="Calibri" panose="020F0502020204030204" pitchFamily="34" charset="0"/>
            </a:endParaRPr>
          </a:p>
          <a:p>
            <a:pPr lvl="0">
              <a:buClr>
                <a:srgbClr val="B9D200"/>
              </a:buClr>
            </a:pPr>
            <a:r>
              <a:rPr lang="sl-SI" b="1" dirty="0" smtClean="0">
                <a:latin typeface="Calibri" panose="020F0502020204030204" pitchFamily="34" charset="0"/>
                <a:cs typeface="Calibri" panose="020F0502020204030204" pitchFamily="34" charset="0"/>
              </a:rPr>
              <a:t>In </a:t>
            </a:r>
            <a:r>
              <a:rPr lang="sl-SI" b="1" dirty="0" err="1" smtClean="0">
                <a:latin typeface="Calibri" panose="020F0502020204030204" pitchFamily="34" charset="0"/>
                <a:cs typeface="Calibri" panose="020F0502020204030204" pitchFamily="34" charset="0"/>
              </a:rPr>
              <a:t>addition</a:t>
            </a:r>
            <a:r>
              <a:rPr lang="sl-SI" b="1" dirty="0" smtClean="0">
                <a:latin typeface="Calibri" panose="020F0502020204030204" pitchFamily="34" charset="0"/>
                <a:cs typeface="Calibri" panose="020F0502020204030204" pitchFamily="34" charset="0"/>
              </a:rPr>
              <a:t>:</a:t>
            </a:r>
          </a:p>
          <a:p>
            <a:pPr marL="285750" indent="-285750">
              <a:buClr>
                <a:srgbClr val="B9D200"/>
              </a:buClr>
              <a:buFont typeface="Wingdings" panose="05000000000000000000" pitchFamily="2" charset="2"/>
              <a:buChar char="v"/>
            </a:pPr>
            <a:r>
              <a:rPr lang="en-GB" dirty="0">
                <a:latin typeface="Calibri" panose="020F0502020204030204" pitchFamily="34" charset="0"/>
                <a:cs typeface="Calibri" panose="020F0502020204030204" pitchFamily="34" charset="0"/>
              </a:rPr>
              <a:t>Where possible, give preference to the experienced local </a:t>
            </a:r>
            <a:r>
              <a:rPr lang="en-GB" dirty="0" smtClean="0">
                <a:latin typeface="Calibri" panose="020F0502020204030204" pitchFamily="34" charset="0"/>
                <a:cs typeface="Calibri" panose="020F0502020204030204" pitchFamily="34" charset="0"/>
              </a:rPr>
              <a:t>contractor</a:t>
            </a:r>
            <a:r>
              <a:rPr lang="sl-SI"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p>
            <a:pPr marL="285750" lvl="0" indent="-285750">
              <a:buClr>
                <a:srgbClr val="B9D200"/>
              </a:buClr>
              <a:buFont typeface="Wingdings" panose="05000000000000000000" pitchFamily="2" charset="2"/>
              <a:buChar char="v"/>
            </a:pPr>
            <a:endParaRPr lang="sl-SI" dirty="0" smtClean="0">
              <a:latin typeface="Calibri" panose="020F0502020204030204" pitchFamily="34" charset="0"/>
              <a:cs typeface="Calibri" panose="020F0502020204030204" pitchFamily="34" charset="0"/>
            </a:endParaRPr>
          </a:p>
          <a:p>
            <a:pPr marL="285750" lvl="0" indent="-285750">
              <a:buClr>
                <a:srgbClr val="B9D200"/>
              </a:buClr>
              <a:buFont typeface="Wingdings" panose="05000000000000000000" pitchFamily="2" charset="2"/>
              <a:buChar char="v"/>
            </a:pPr>
            <a:endParaRPr lang="sl-SI" dirty="0">
              <a:latin typeface="Calibri" panose="020F0502020204030204" pitchFamily="34" charset="0"/>
              <a:cs typeface="Calibri" panose="020F0502020204030204" pitchFamily="34" charset="0"/>
            </a:endParaRPr>
          </a:p>
        </p:txBody>
      </p:sp>
      <p:sp>
        <p:nvSpPr>
          <p:cNvPr id="4" name="Zaobljeni pravokotnik 3"/>
          <p:cNvSpPr/>
          <p:nvPr/>
        </p:nvSpPr>
        <p:spPr>
          <a:xfrm>
            <a:off x="1115616" y="1701950"/>
            <a:ext cx="2376264" cy="878159"/>
          </a:xfrm>
          <a:prstGeom prst="roundRect">
            <a:avLst/>
          </a:prstGeom>
          <a:solidFill>
            <a:srgbClr val="B9D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Calibri" panose="020F0502020204030204" pitchFamily="34" charset="0"/>
                <a:cs typeface="Calibri" panose="020F0502020204030204" pitchFamily="34" charset="0"/>
              </a:rPr>
              <a:t>Construction of RBs</a:t>
            </a:r>
            <a:r>
              <a:rPr lang="sl-SI" dirty="0">
                <a:solidFill>
                  <a:schemeClr val="tx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dirty="0" smtClean="0">
                <a:solidFill>
                  <a:schemeClr val="tx1"/>
                </a:solidFill>
                <a:latin typeface="Calibri" panose="020F0502020204030204" pitchFamily="34" charset="0"/>
                <a:cs typeface="Calibri" panose="020F0502020204030204" pitchFamily="34" charset="0"/>
              </a:rPr>
              <a:t>Simple</a:t>
            </a:r>
            <a:endParaRPr lang="sl-SI" dirty="0" smtClean="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dirty="0">
                <a:solidFill>
                  <a:schemeClr val="tx1"/>
                </a:solidFill>
                <a:latin typeface="Calibri" panose="020F0502020204030204" pitchFamily="34" charset="0"/>
                <a:cs typeface="Calibri" panose="020F0502020204030204" pitchFamily="34" charset="0"/>
              </a:rPr>
              <a:t>N</a:t>
            </a:r>
            <a:r>
              <a:rPr lang="en-GB" dirty="0" err="1" smtClean="0">
                <a:solidFill>
                  <a:schemeClr val="tx1"/>
                </a:solidFill>
                <a:latin typeface="Calibri" panose="020F0502020204030204" pitchFamily="34" charset="0"/>
                <a:cs typeface="Calibri" panose="020F0502020204030204" pitchFamily="34" charset="0"/>
              </a:rPr>
              <a:t>ot</a:t>
            </a:r>
            <a:r>
              <a:rPr lang="en-GB" dirty="0" smtClean="0">
                <a:solidFill>
                  <a:schemeClr val="tx1"/>
                </a:solidFill>
                <a:latin typeface="Calibri" panose="020F0502020204030204" pitchFamily="34" charset="0"/>
                <a:cs typeface="Calibri" panose="020F0502020204030204" pitchFamily="34" charset="0"/>
              </a:rPr>
              <a:t> demanding</a:t>
            </a:r>
            <a:endParaRPr lang="sl-SI" dirty="0">
              <a:solidFill>
                <a:schemeClr val="tx1"/>
              </a:solidFill>
              <a:latin typeface="Calibri" panose="020F0502020204030204" pitchFamily="34" charset="0"/>
              <a:cs typeface="Calibri" panose="020F0502020204030204" pitchFamily="34" charset="0"/>
            </a:endParaRPr>
          </a:p>
        </p:txBody>
      </p:sp>
      <p:sp>
        <p:nvSpPr>
          <p:cNvPr id="8" name="Desna puščica 7"/>
          <p:cNvSpPr/>
          <p:nvPr/>
        </p:nvSpPr>
        <p:spPr>
          <a:xfrm>
            <a:off x="4024561" y="2018446"/>
            <a:ext cx="864096" cy="360040"/>
          </a:xfrm>
          <a:prstGeom prst="rightArrow">
            <a:avLst/>
          </a:prstGeom>
          <a:solidFill>
            <a:srgbClr val="B9D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Zaobljeni pravokotnik 10"/>
          <p:cNvSpPr/>
          <p:nvPr/>
        </p:nvSpPr>
        <p:spPr>
          <a:xfrm>
            <a:off x="5364088" y="1672902"/>
            <a:ext cx="2376264" cy="864096"/>
          </a:xfrm>
          <a:prstGeom prst="roundRect">
            <a:avLst/>
          </a:prstGeom>
          <a:solidFill>
            <a:srgbClr val="B9D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a:solidFill>
                  <a:schemeClr val="tx1"/>
                </a:solidFill>
                <a:latin typeface="Calibri" panose="020F0502020204030204" pitchFamily="34" charset="0"/>
                <a:cs typeface="Calibri" panose="020F0502020204030204" pitchFamily="34" charset="0"/>
              </a:rPr>
              <a:t>T</a:t>
            </a:r>
            <a:r>
              <a:rPr lang="en-GB" dirty="0" err="1" smtClean="0">
                <a:solidFill>
                  <a:schemeClr val="tx1"/>
                </a:solidFill>
                <a:latin typeface="Calibri" panose="020F0502020204030204" pitchFamily="34" charset="0"/>
                <a:cs typeface="Calibri" panose="020F0502020204030204" pitchFamily="34" charset="0"/>
              </a:rPr>
              <a:t>echnological</a:t>
            </a:r>
            <a:r>
              <a:rPr lang="en-GB" dirty="0" smtClean="0">
                <a:solidFill>
                  <a:schemeClr val="tx1"/>
                </a:solidFill>
                <a:latin typeface="Calibri" panose="020F0502020204030204" pitchFamily="34" charset="0"/>
                <a:cs typeface="Calibri" panose="020F0502020204030204" pitchFamily="34" charset="0"/>
              </a:rPr>
              <a:t> </a:t>
            </a:r>
            <a:r>
              <a:rPr lang="sl-SI" dirty="0" smtClean="0">
                <a:solidFill>
                  <a:schemeClr val="tx1"/>
                </a:solidFill>
                <a:latin typeface="Calibri" panose="020F0502020204030204" pitchFamily="34" charset="0"/>
                <a:cs typeface="Calibri" panose="020F0502020204030204" pitchFamily="34" charset="0"/>
              </a:rPr>
              <a:t>s</a:t>
            </a:r>
            <a:r>
              <a:rPr lang="en-GB" dirty="0" err="1" smtClean="0">
                <a:solidFill>
                  <a:schemeClr val="tx1"/>
                </a:solidFill>
                <a:latin typeface="Calibri" panose="020F0502020204030204" pitchFamily="34" charset="0"/>
                <a:cs typeface="Calibri" panose="020F0502020204030204" pitchFamily="34" charset="0"/>
              </a:rPr>
              <a:t>upervision</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required</a:t>
            </a:r>
            <a:endParaRPr lang="sl-SI" dirty="0">
              <a:solidFill>
                <a:schemeClr val="tx1"/>
              </a:solidFill>
              <a:latin typeface="Calibri" panose="020F0502020204030204" pitchFamily="34" charset="0"/>
              <a:cs typeface="Calibri" panose="020F0502020204030204" pitchFamily="34" charset="0"/>
            </a:endParaRPr>
          </a:p>
        </p:txBody>
      </p:sp>
      <p:sp>
        <p:nvSpPr>
          <p:cNvPr id="3" name="Rectangle 2"/>
          <p:cNvSpPr/>
          <p:nvPr/>
        </p:nvSpPr>
        <p:spPr>
          <a:xfrm>
            <a:off x="750684" y="2580109"/>
            <a:ext cx="3106128" cy="461665"/>
          </a:xfrm>
          <a:prstGeom prst="rect">
            <a:avLst/>
          </a:prstGeom>
        </p:spPr>
        <p:txBody>
          <a:bodyPr wrap="square">
            <a:spAutoFit/>
          </a:bodyPr>
          <a:lstStyle/>
          <a:p>
            <a:pPr algn="ctr"/>
            <a:r>
              <a:rPr lang="en-GB" sz="1200" dirty="0">
                <a:solidFill>
                  <a:srgbClr val="9AD515"/>
                </a:solidFill>
                <a:latin typeface="Calibri" panose="020F0502020204030204" pitchFamily="34" charset="0"/>
                <a:ea typeface="Arial" panose="020B0604020202020204" pitchFamily="34" charset="0"/>
                <a:cs typeface="Calibri" panose="020F0502020204030204" pitchFamily="34" charset="0"/>
              </a:rPr>
              <a:t>contractor must fully understand the </a:t>
            </a:r>
            <a:r>
              <a:rPr lang="en-GB" sz="1200" dirty="0" smtClean="0">
                <a:solidFill>
                  <a:srgbClr val="9AD515"/>
                </a:solidFill>
                <a:latin typeface="Calibri" panose="020F0502020204030204" pitchFamily="34" charset="0"/>
                <a:ea typeface="Arial" panose="020B0604020202020204" pitchFamily="34" charset="0"/>
                <a:cs typeface="Calibri" panose="020F0502020204030204" pitchFamily="34" charset="0"/>
              </a:rPr>
              <a:t>system</a:t>
            </a:r>
            <a:r>
              <a:rPr lang="sl-SI" sz="1200" dirty="0" smtClean="0">
                <a:solidFill>
                  <a:srgbClr val="9AD515"/>
                </a:solidFill>
                <a:latin typeface="Calibri" panose="020F0502020204030204" pitchFamily="34" charset="0"/>
                <a:ea typeface="Arial" panose="020B0604020202020204" pitchFamily="34" charset="0"/>
                <a:cs typeface="Calibri" panose="020F0502020204030204" pitchFamily="34" charset="0"/>
              </a:rPr>
              <a:t> </a:t>
            </a:r>
          </a:p>
          <a:p>
            <a:pPr algn="ctr"/>
            <a:r>
              <a:rPr lang="sl-SI" sz="1200" dirty="0" smtClean="0">
                <a:solidFill>
                  <a:srgbClr val="9AD515"/>
                </a:solidFill>
                <a:latin typeface="Calibri" panose="020F0502020204030204" pitchFamily="34" charset="0"/>
                <a:ea typeface="Arial" panose="020B0604020202020204" pitchFamily="34" charset="0"/>
                <a:cs typeface="Calibri" panose="020F0502020204030204" pitchFamily="34" charset="0"/>
              </a:rPr>
              <a:t>(</a:t>
            </a:r>
            <a:r>
              <a:rPr lang="en-GB" sz="1200" dirty="0">
                <a:solidFill>
                  <a:srgbClr val="9AD515"/>
                </a:solidFill>
                <a:latin typeface="Calibri" panose="020F0502020204030204" pitchFamily="34" charset="0"/>
                <a:cs typeface="Calibri" panose="020F0502020204030204" pitchFamily="34" charset="0"/>
              </a:rPr>
              <a:t>functionally and </a:t>
            </a:r>
            <a:r>
              <a:rPr lang="en-GB" sz="1200" dirty="0" smtClean="0">
                <a:solidFill>
                  <a:srgbClr val="9AD515"/>
                </a:solidFill>
                <a:latin typeface="Calibri" panose="020F0502020204030204" pitchFamily="34" charset="0"/>
                <a:cs typeface="Calibri" panose="020F0502020204030204" pitchFamily="34" charset="0"/>
              </a:rPr>
              <a:t>structurally</a:t>
            </a:r>
            <a:r>
              <a:rPr lang="sl-SI" sz="1200" dirty="0" smtClean="0">
                <a:solidFill>
                  <a:srgbClr val="9AD515"/>
                </a:solidFill>
                <a:latin typeface="Calibri" panose="020F0502020204030204" pitchFamily="34" charset="0"/>
                <a:cs typeface="Calibri" panose="020F0502020204030204" pitchFamily="34" charset="0"/>
              </a:rPr>
              <a:t>)</a:t>
            </a:r>
            <a:r>
              <a:rPr lang="en-GB" sz="1200" dirty="0" smtClean="0">
                <a:solidFill>
                  <a:srgbClr val="9AD515"/>
                </a:solidFill>
                <a:latin typeface="Calibri" panose="020F0502020204030204" pitchFamily="34" charset="0"/>
                <a:ea typeface="Arial" panose="020B0604020202020204" pitchFamily="34" charset="0"/>
                <a:cs typeface="Calibri" panose="020F0502020204030204" pitchFamily="34" charset="0"/>
              </a:rPr>
              <a:t> </a:t>
            </a:r>
            <a:endParaRPr lang="en-US" sz="1200" dirty="0">
              <a:solidFill>
                <a:srgbClr val="9AD515"/>
              </a:solidFill>
              <a:latin typeface="Calibri" panose="020F0502020204030204" pitchFamily="34" charset="0"/>
              <a:cs typeface="Calibri" panose="020F0502020204030204" pitchFamily="34" charset="0"/>
            </a:endParaRPr>
          </a:p>
        </p:txBody>
      </p:sp>
      <p:sp>
        <p:nvSpPr>
          <p:cNvPr id="5" name="Rectangle 4"/>
          <p:cNvSpPr/>
          <p:nvPr/>
        </p:nvSpPr>
        <p:spPr>
          <a:xfrm>
            <a:off x="337509" y="3145147"/>
            <a:ext cx="8353212" cy="584775"/>
          </a:xfrm>
          <a:prstGeom prst="rect">
            <a:avLst/>
          </a:prstGeom>
          <a:ln w="28575">
            <a:solidFill>
              <a:srgbClr val="889A00"/>
            </a:solidFill>
          </a:ln>
        </p:spPr>
        <p:txBody>
          <a:bodyPr wrap="square">
            <a:spAutoFit/>
          </a:bodyPr>
          <a:lstStyle/>
          <a:p>
            <a:r>
              <a:rPr lang="sl-SI" sz="1600" dirty="0" smtClean="0">
                <a:solidFill>
                  <a:srgbClr val="000000"/>
                </a:solidFill>
                <a:latin typeface="Calibri" panose="020F0502020204030204" pitchFamily="34" charset="0"/>
                <a:ea typeface="Arial" panose="020B0604020202020204" pitchFamily="34" charset="0"/>
              </a:rPr>
              <a:t>A</a:t>
            </a:r>
            <a:r>
              <a:rPr lang="en-GB" sz="1600" dirty="0" smtClean="0">
                <a:solidFill>
                  <a:srgbClr val="000000"/>
                </a:solidFill>
                <a:latin typeface="Calibri" panose="020F0502020204030204" pitchFamily="34" charset="0"/>
                <a:ea typeface="Arial" panose="020B0604020202020204" pitchFamily="34" charset="0"/>
              </a:rPr>
              <a:t> </a:t>
            </a:r>
            <a:r>
              <a:rPr lang="en-GB" sz="1600" dirty="0">
                <a:solidFill>
                  <a:srgbClr val="000000"/>
                </a:solidFill>
                <a:latin typeface="Calibri" panose="020F0502020204030204" pitchFamily="34" charset="0"/>
                <a:ea typeface="Arial" panose="020B0604020202020204" pitchFamily="34" charset="0"/>
              </a:rPr>
              <a:t>critical strength of this system is in its simplicity of operation and transferability of know-how. This also makes technology reliable and </a:t>
            </a:r>
            <a:r>
              <a:rPr lang="en-GB" sz="1600" dirty="0" smtClean="0">
                <a:solidFill>
                  <a:srgbClr val="000000"/>
                </a:solidFill>
                <a:latin typeface="Calibri" panose="020F0502020204030204" pitchFamily="34" charset="0"/>
                <a:ea typeface="Arial" panose="020B0604020202020204" pitchFamily="34" charset="0"/>
              </a:rPr>
              <a:t>affordable</a:t>
            </a:r>
            <a:r>
              <a:rPr lang="sl-SI" sz="1600" dirty="0" smtClean="0">
                <a:solidFill>
                  <a:srgbClr val="000000"/>
                </a:solidFill>
                <a:latin typeface="Calibri" panose="020F0502020204030204" pitchFamily="34" charset="0"/>
                <a:ea typeface="Arial" panose="020B0604020202020204" pitchFamily="34" charset="0"/>
              </a:rPr>
              <a:t>.</a:t>
            </a:r>
            <a:endParaRPr lang="en-US" sz="1600" dirty="0"/>
          </a:p>
        </p:txBody>
      </p:sp>
    </p:spTree>
    <p:extLst>
      <p:ext uri="{BB962C8B-B14F-4D97-AF65-F5344CB8AC3E}">
        <p14:creationId xmlns:p14="http://schemas.microsoft.com/office/powerpoint/2010/main" val="22716190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Capacity</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7" name="Zaobljeni pravokotnik 6"/>
          <p:cNvSpPr/>
          <p:nvPr/>
        </p:nvSpPr>
        <p:spPr>
          <a:xfrm>
            <a:off x="360437" y="1124744"/>
            <a:ext cx="8295185"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Possible</a:t>
            </a:r>
            <a:r>
              <a:rPr lang="sl-SI" dirty="0" smtClean="0">
                <a:solidFill>
                  <a:schemeClr val="tx1"/>
                </a:solidFill>
                <a:latin typeface="Calibri" panose="020F0502020204030204" pitchFamily="34" charset="0"/>
                <a:cs typeface="Calibri" panose="020F0502020204030204" pitchFamily="34" charset="0"/>
              </a:rPr>
              <a:t> p</a:t>
            </a:r>
            <a:r>
              <a:rPr lang="en-US" dirty="0" err="1" smtClean="0">
                <a:solidFill>
                  <a:schemeClr val="tx1"/>
                </a:solidFill>
                <a:latin typeface="Calibri" panose="020F0502020204030204" pitchFamily="34" charset="0"/>
                <a:cs typeface="Calibri" panose="020F0502020204030204" pitchFamily="34" charset="0"/>
              </a:rPr>
              <a:t>oor</a:t>
            </a:r>
            <a:r>
              <a:rPr lang="en-US" dirty="0" smtClean="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maintenance and wrong </a:t>
            </a:r>
            <a:r>
              <a:rPr lang="en-US" dirty="0" smtClean="0">
                <a:solidFill>
                  <a:schemeClr val="tx1"/>
                </a:solidFill>
                <a:latin typeface="Calibri" panose="020F0502020204030204" pitchFamily="34" charset="0"/>
                <a:cs typeface="Calibri" panose="020F0502020204030204" pitchFamily="34" charset="0"/>
              </a:rPr>
              <a:t>operation</a:t>
            </a:r>
            <a:endParaRPr lang="sl-SI" dirty="0">
              <a:solidFill>
                <a:schemeClr val="tx1"/>
              </a:solidFill>
              <a:latin typeface="Calibri" panose="020F0502020204030204" pitchFamily="34" charset="0"/>
              <a:cs typeface="Calibri" panose="020F0502020204030204" pitchFamily="34" charset="0"/>
            </a:endParaRPr>
          </a:p>
        </p:txBody>
      </p:sp>
      <p:sp>
        <p:nvSpPr>
          <p:cNvPr id="8" name="Pravokotnik 7"/>
          <p:cNvSpPr/>
          <p:nvPr/>
        </p:nvSpPr>
        <p:spPr>
          <a:xfrm>
            <a:off x="360437" y="4224685"/>
            <a:ext cx="8165643" cy="1477328"/>
          </a:xfrm>
          <a:prstGeom prst="rect">
            <a:avLst/>
          </a:prstGeom>
          <a:ln>
            <a:noFill/>
          </a:ln>
          <a:effectLst>
            <a:glow rad="63500">
              <a:srgbClr val="A6CE39">
                <a:alpha val="40000"/>
              </a:srgbClr>
            </a:glow>
          </a:effectLst>
        </p:spPr>
        <p:txBody>
          <a:bodyPr wrap="square">
            <a:spAutoFit/>
          </a:bodyPr>
          <a:lstStyle/>
          <a:p>
            <a:pPr>
              <a:buClr>
                <a:srgbClr val="B9D200"/>
              </a:buClr>
            </a:pPr>
            <a:r>
              <a:rPr lang="sl-SI" b="1" dirty="0" err="1" smtClean="0">
                <a:latin typeface="Calibri" panose="020F0502020204030204" pitchFamily="34" charset="0"/>
                <a:cs typeface="Calibri" panose="020F0502020204030204" pitchFamily="34" charset="0"/>
              </a:rPr>
              <a:t>What</a:t>
            </a:r>
            <a:r>
              <a:rPr lang="sl-SI" b="1" dirty="0" smtClean="0">
                <a:latin typeface="Calibri" panose="020F0502020204030204" pitchFamily="34" charset="0"/>
                <a:cs typeface="Calibri" panose="020F0502020204030204" pitchFamily="34" charset="0"/>
              </a:rPr>
              <a:t> </a:t>
            </a:r>
            <a:r>
              <a:rPr lang="sl-SI" b="1" dirty="0" err="1" smtClean="0">
                <a:latin typeface="Calibri" panose="020F0502020204030204" pitchFamily="34" charset="0"/>
                <a:cs typeface="Calibri" panose="020F0502020204030204" pitchFamily="34" charset="0"/>
              </a:rPr>
              <a:t>action</a:t>
            </a:r>
            <a:r>
              <a:rPr lang="sl-SI" b="1" dirty="0" smtClean="0">
                <a:latin typeface="Calibri" panose="020F0502020204030204" pitchFamily="34" charset="0"/>
                <a:cs typeface="Calibri" panose="020F0502020204030204" pitchFamily="34" charset="0"/>
              </a:rPr>
              <a:t> </a:t>
            </a:r>
            <a:r>
              <a:rPr lang="sl-SI" b="1" dirty="0" err="1" smtClean="0">
                <a:latin typeface="Calibri" panose="020F0502020204030204" pitchFamily="34" charset="0"/>
                <a:cs typeface="Calibri" panose="020F0502020204030204" pitchFamily="34" charset="0"/>
              </a:rPr>
              <a:t>was</a:t>
            </a:r>
            <a:r>
              <a:rPr lang="sl-SI" b="1" dirty="0" smtClean="0">
                <a:latin typeface="Calibri" panose="020F0502020204030204" pitchFamily="34" charset="0"/>
                <a:cs typeface="Calibri" panose="020F0502020204030204" pitchFamily="34" charset="0"/>
              </a:rPr>
              <a:t> </a:t>
            </a:r>
            <a:r>
              <a:rPr lang="sl-SI" b="1" dirty="0" err="1" smtClean="0">
                <a:latin typeface="Calibri" panose="020F0502020204030204" pitchFamily="34" charset="0"/>
                <a:cs typeface="Calibri" panose="020F0502020204030204" pitchFamily="34" charset="0"/>
              </a:rPr>
              <a:t>needed</a:t>
            </a:r>
            <a:r>
              <a:rPr lang="sl-SI" b="1" dirty="0" smtClean="0">
                <a:latin typeface="Calibri" panose="020F0502020204030204" pitchFamily="34" charset="0"/>
                <a:cs typeface="Calibri" panose="020F0502020204030204" pitchFamily="34" charset="0"/>
              </a:rPr>
              <a:t> in </a:t>
            </a:r>
            <a:r>
              <a:rPr lang="sl-SI" b="1" dirty="0" err="1" smtClean="0">
                <a:latin typeface="Calibri" panose="020F0502020204030204" pitchFamily="34" charset="0"/>
                <a:cs typeface="Calibri" panose="020F0502020204030204" pitchFamily="34" charset="0"/>
              </a:rPr>
              <a:t>Mojkovac</a:t>
            </a:r>
            <a:r>
              <a:rPr lang="sl-SI" b="1" dirty="0" smtClean="0">
                <a:latin typeface="Calibri" panose="020F0502020204030204" pitchFamily="34" charset="0"/>
                <a:cs typeface="Calibri" panose="020F0502020204030204" pitchFamily="34" charset="0"/>
              </a:rPr>
              <a:t>:</a:t>
            </a:r>
            <a:r>
              <a:rPr lang="sl-SI" dirty="0" smtClean="0">
                <a:latin typeface="Calibri" panose="020F0502020204030204" pitchFamily="34" charset="0"/>
                <a:cs typeface="Calibri" panose="020F0502020204030204" pitchFamily="34" charset="0"/>
              </a:rPr>
              <a:t> </a:t>
            </a:r>
            <a:endParaRPr lang="sl-SI" dirty="0" smtClean="0">
              <a:latin typeface="Calibri" panose="020F0502020204030204" pitchFamily="34" charset="0"/>
              <a:cs typeface="Calibri" panose="020F0502020204030204" pitchFamily="34" charset="0"/>
            </a:endParaRPr>
          </a:p>
          <a:p>
            <a:pPr marL="285750" indent="-285750">
              <a:buClr>
                <a:srgbClr val="B9D200"/>
              </a:buClr>
              <a:buFont typeface="Wingdings" panose="05000000000000000000" pitchFamily="2" charset="2"/>
              <a:buChar char="v"/>
            </a:pPr>
            <a:r>
              <a:rPr lang="sl-SI" dirty="0" smtClean="0">
                <a:latin typeface="Calibri" panose="020F0502020204030204" pitchFamily="34" charset="0"/>
                <a:cs typeface="Calibri" panose="020F0502020204030204" pitchFamily="34" charset="0"/>
              </a:rPr>
              <a:t>One </a:t>
            </a:r>
            <a:r>
              <a:rPr lang="sl-SI" dirty="0" err="1" smtClean="0">
                <a:latin typeface="Calibri" panose="020F0502020204030204" pitchFamily="34" charset="0"/>
                <a:cs typeface="Calibri" panose="020F0502020204030204" pitchFamily="34" charset="0"/>
              </a:rPr>
              <a:t>day</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training</a:t>
            </a:r>
            <a:r>
              <a:rPr lang="sl-SI" dirty="0" smtClean="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included theoretical and onsite practical </a:t>
            </a:r>
            <a:r>
              <a:rPr lang="en-GB" dirty="0" smtClean="0">
                <a:latin typeface="Calibri" panose="020F0502020204030204" pitchFamily="34" charset="0"/>
                <a:cs typeface="Calibri" panose="020F0502020204030204" pitchFamily="34" charset="0"/>
              </a:rPr>
              <a:t>training</a:t>
            </a:r>
            <a:r>
              <a:rPr lang="sl-SI" dirty="0" smtClean="0">
                <a:latin typeface="Calibri" panose="020F0502020204030204" pitchFamily="34" charset="0"/>
                <a:cs typeface="Calibri" panose="020F0502020204030204" pitchFamily="34" charset="0"/>
              </a:rPr>
              <a:t>;</a:t>
            </a:r>
          </a:p>
          <a:p>
            <a:pPr marL="285750" indent="-285750">
              <a:buClr>
                <a:srgbClr val="B9D200"/>
              </a:buClr>
              <a:buFont typeface="Wingdings" panose="05000000000000000000" pitchFamily="2" charset="2"/>
              <a:buChar char="v"/>
            </a:pPr>
            <a:r>
              <a:rPr lang="en-GB" dirty="0">
                <a:latin typeface="Calibri" panose="020F0502020204030204" pitchFamily="34" charset="0"/>
                <a:cs typeface="Calibri" panose="020F0502020204030204" pitchFamily="34" charset="0"/>
              </a:rPr>
              <a:t>Elaboration of O&amp;M </a:t>
            </a:r>
            <a:r>
              <a:rPr lang="en-GB" dirty="0" smtClean="0">
                <a:latin typeface="Calibri" panose="020F0502020204030204" pitchFamily="34" charset="0"/>
                <a:cs typeface="Calibri" panose="020F0502020204030204" pitchFamily="34" charset="0"/>
              </a:rPr>
              <a:t>manual</a:t>
            </a:r>
            <a:r>
              <a:rPr lang="sl-SI" dirty="0" smtClean="0">
                <a:latin typeface="Calibri" panose="020F0502020204030204" pitchFamily="34" charset="0"/>
                <a:cs typeface="Calibri" panose="020F0502020204030204" pitchFamily="34" charset="0"/>
              </a:rPr>
              <a:t> in </a:t>
            </a:r>
            <a:r>
              <a:rPr lang="sl-SI" dirty="0" err="1" smtClean="0">
                <a:latin typeface="Calibri" panose="020F0502020204030204" pitchFamily="34" charset="0"/>
                <a:cs typeface="Calibri" panose="020F0502020204030204" pitchFamily="34" charset="0"/>
              </a:rPr>
              <a:t>local</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language</a:t>
            </a:r>
            <a:r>
              <a:rPr lang="sl-SI" dirty="0" smtClean="0">
                <a:latin typeface="Calibri" panose="020F0502020204030204" pitchFamily="34" charset="0"/>
                <a:cs typeface="Calibri" panose="020F0502020204030204" pitchFamily="34" charset="0"/>
              </a:rPr>
              <a:t>;</a:t>
            </a:r>
          </a:p>
          <a:p>
            <a:pPr marL="285750" indent="-285750">
              <a:buClr>
                <a:srgbClr val="B9D200"/>
              </a:buClr>
              <a:buFont typeface="Wingdings" panose="05000000000000000000" pitchFamily="2" charset="2"/>
              <a:buChar char="v"/>
            </a:pPr>
            <a:r>
              <a:rPr lang="en-GB" dirty="0" smtClean="0">
                <a:latin typeface="Calibri" panose="020F0502020204030204" pitchFamily="34" charset="0"/>
                <a:cs typeface="Calibri" panose="020F0502020204030204" pitchFamily="34" charset="0"/>
              </a:rPr>
              <a:t>During </a:t>
            </a:r>
            <a:r>
              <a:rPr lang="en-GB" dirty="0">
                <a:latin typeface="Calibri" panose="020F0502020204030204" pitchFamily="34" charset="0"/>
                <a:cs typeface="Calibri" panose="020F0502020204030204" pitchFamily="34" charset="0"/>
              </a:rPr>
              <a:t>the first year of </a:t>
            </a:r>
            <a:r>
              <a:rPr lang="en-GB" dirty="0" smtClean="0">
                <a:latin typeface="Calibri" panose="020F0502020204030204" pitchFamily="34" charset="0"/>
                <a:cs typeface="Calibri" panose="020F0502020204030204" pitchFamily="34" charset="0"/>
              </a:rPr>
              <a:t>operation</a:t>
            </a:r>
            <a:r>
              <a:rPr lang="sl-SI" dirty="0" smtClean="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sym typeface="Wingdings" panose="05000000000000000000" pitchFamily="2" charset="2"/>
              </a:rPr>
              <a:t> </a:t>
            </a:r>
            <a:r>
              <a:rPr lang="en-GB" dirty="0" smtClean="0">
                <a:latin typeface="Calibri" panose="020F0502020204030204" pitchFamily="34" charset="0"/>
                <a:cs typeface="Calibri" panose="020F0502020204030204" pitchFamily="34" charset="0"/>
              </a:rPr>
              <a:t>the </a:t>
            </a:r>
            <a:r>
              <a:rPr lang="en-GB" dirty="0">
                <a:latin typeface="Calibri" panose="020F0502020204030204" pitchFamily="34" charset="0"/>
                <a:cs typeface="Calibri" panose="020F0502020204030204" pitchFamily="34" charset="0"/>
              </a:rPr>
              <a:t>contractor stayed in close contact with operating staff to observe plant growth and optimize operation. </a:t>
            </a:r>
            <a:endParaRPr lang="sl-SI" dirty="0">
              <a:latin typeface="Calibri" panose="020F0502020204030204" pitchFamily="34" charset="0"/>
              <a:cs typeface="Calibri" panose="020F0502020204030204" pitchFamily="34" charset="0"/>
            </a:endParaRPr>
          </a:p>
        </p:txBody>
      </p:sp>
      <p:sp>
        <p:nvSpPr>
          <p:cNvPr id="18" name="Zaobljeni pravokotnik 18"/>
          <p:cNvSpPr/>
          <p:nvPr/>
        </p:nvSpPr>
        <p:spPr>
          <a:xfrm>
            <a:off x="3314853" y="2846214"/>
            <a:ext cx="2386352" cy="987963"/>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Training</a:t>
            </a:r>
            <a:endParaRPr lang="sl-SI" b="1" dirty="0" smtClean="0">
              <a:solidFill>
                <a:schemeClr val="tx1"/>
              </a:solidFill>
              <a:latin typeface="Calibri" panose="020F0502020204030204" pitchFamily="34" charset="0"/>
              <a:cs typeface="Calibri" panose="020F0502020204030204" pitchFamily="34" charset="0"/>
            </a:endParaRPr>
          </a:p>
          <a:p>
            <a:pPr algn="ctr"/>
            <a:r>
              <a:rPr lang="sl-SI" b="1" dirty="0" err="1" smtClean="0">
                <a:solidFill>
                  <a:schemeClr val="tx1"/>
                </a:solidFill>
                <a:latin typeface="Calibri" panose="020F0502020204030204" pitchFamily="34" charset="0"/>
                <a:cs typeface="Calibri" panose="020F0502020204030204" pitchFamily="34" charset="0"/>
              </a:rPr>
              <a:t>Trial</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operation</a:t>
            </a:r>
            <a:endParaRPr lang="sl-SI" b="1" dirty="0" smtClean="0">
              <a:solidFill>
                <a:schemeClr val="tx1"/>
              </a:solidFill>
              <a:latin typeface="Calibri" panose="020F0502020204030204" pitchFamily="34" charset="0"/>
              <a:cs typeface="Calibri" panose="020F0502020204030204" pitchFamily="34" charset="0"/>
            </a:endParaRPr>
          </a:p>
          <a:p>
            <a:pPr algn="ctr"/>
            <a:r>
              <a:rPr lang="sl-SI" b="1" dirty="0" err="1" smtClean="0">
                <a:solidFill>
                  <a:schemeClr val="tx1"/>
                </a:solidFill>
                <a:latin typeface="Calibri" panose="020F0502020204030204" pitchFamily="34" charset="0"/>
                <a:cs typeface="Calibri" panose="020F0502020204030204" pitchFamily="34" charset="0"/>
              </a:rPr>
              <a:t>RBs</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optimization</a:t>
            </a:r>
            <a:endParaRPr lang="sl-SI" b="1" dirty="0" smtClean="0">
              <a:solidFill>
                <a:schemeClr val="tx1"/>
              </a:solidFill>
              <a:latin typeface="Calibri" panose="020F0502020204030204" pitchFamily="34" charset="0"/>
              <a:cs typeface="Calibri" panose="020F0502020204030204" pitchFamily="34" charset="0"/>
            </a:endParaRPr>
          </a:p>
        </p:txBody>
      </p:sp>
      <p:sp>
        <p:nvSpPr>
          <p:cNvPr id="19" name="Zaobljeni pravokotnik 3"/>
          <p:cNvSpPr/>
          <p:nvPr/>
        </p:nvSpPr>
        <p:spPr>
          <a:xfrm>
            <a:off x="1115616" y="1968838"/>
            <a:ext cx="2376264" cy="379211"/>
          </a:xfrm>
          <a:prstGeom prst="roundRect">
            <a:avLst/>
          </a:prstGeom>
          <a:solidFill>
            <a:srgbClr val="B9D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err="1" smtClean="0">
                <a:solidFill>
                  <a:schemeClr val="tx1"/>
                </a:solidFill>
                <a:latin typeface="Calibri" panose="020F0502020204030204" pitchFamily="34" charset="0"/>
                <a:cs typeface="Calibri" panose="020F0502020204030204" pitchFamily="34" charset="0"/>
              </a:rPr>
              <a:t>Poor</a:t>
            </a:r>
            <a:r>
              <a:rPr lang="sl-SI" dirty="0" smtClean="0">
                <a:solidFill>
                  <a:schemeClr val="tx1"/>
                </a:solidFill>
                <a:latin typeface="Calibri" panose="020F0502020204030204" pitchFamily="34" charset="0"/>
                <a:cs typeface="Calibri" panose="020F0502020204030204" pitchFamily="34" charset="0"/>
              </a:rPr>
              <a:t> O&amp;M</a:t>
            </a:r>
            <a:endParaRPr lang="sl-SI" dirty="0">
              <a:solidFill>
                <a:schemeClr val="tx1"/>
              </a:solidFill>
              <a:latin typeface="Calibri" panose="020F0502020204030204" pitchFamily="34" charset="0"/>
              <a:cs typeface="Calibri" panose="020F0502020204030204" pitchFamily="34" charset="0"/>
            </a:endParaRPr>
          </a:p>
        </p:txBody>
      </p:sp>
      <p:sp>
        <p:nvSpPr>
          <p:cNvPr id="20" name="Desna puščica 7"/>
          <p:cNvSpPr/>
          <p:nvPr/>
        </p:nvSpPr>
        <p:spPr>
          <a:xfrm>
            <a:off x="4075981" y="1966860"/>
            <a:ext cx="864096" cy="360040"/>
          </a:xfrm>
          <a:prstGeom prst="rightArrow">
            <a:avLst/>
          </a:prstGeom>
          <a:solidFill>
            <a:srgbClr val="B9D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1" name="Zaobljeni pravokotnik 10"/>
          <p:cNvSpPr/>
          <p:nvPr/>
        </p:nvSpPr>
        <p:spPr>
          <a:xfrm>
            <a:off x="5400647" y="1953437"/>
            <a:ext cx="2376264" cy="437866"/>
          </a:xfrm>
          <a:prstGeom prst="roundRect">
            <a:avLst/>
          </a:prstGeom>
          <a:solidFill>
            <a:srgbClr val="B9D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dirty="0" err="1" smtClean="0">
                <a:solidFill>
                  <a:schemeClr val="tx1"/>
                </a:solidFill>
                <a:latin typeface="Calibri" panose="020F0502020204030204" pitchFamily="34" charset="0"/>
                <a:cs typeface="Calibri" panose="020F0502020204030204" pitchFamily="34" charset="0"/>
              </a:rPr>
              <a:t>Poor</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efficiency</a:t>
            </a:r>
            <a:endParaRPr lang="sl-SI"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112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smtClean="0">
                <a:solidFill>
                  <a:srgbClr val="889A00"/>
                </a:solidFill>
                <a:latin typeface="Calibri" panose="020F0502020204030204" pitchFamily="34" charset="0"/>
                <a:cs typeface="Calibri" panose="020F0502020204030204" pitchFamily="34" charset="0"/>
              </a:rPr>
              <a:t>Problem </a:t>
            </a:r>
            <a:r>
              <a:rPr lang="sl-SI" sz="2500" b="1" kern="0" dirty="0" err="1" smtClean="0">
                <a:solidFill>
                  <a:srgbClr val="889A00"/>
                </a:solidFill>
                <a:latin typeface="Calibri" panose="020F0502020204030204" pitchFamily="34" charset="0"/>
                <a:cs typeface="Calibri" panose="020F0502020204030204" pitchFamily="34" charset="0"/>
              </a:rPr>
              <a:t>description</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200365" y="1067268"/>
            <a:ext cx="8587444" cy="923330"/>
          </a:xfrm>
          <a:prstGeom prst="rect">
            <a:avLst/>
          </a:prstGeom>
        </p:spPr>
        <p:txBody>
          <a:bodyPr wrap="square">
            <a:spAutoFit/>
          </a:bodyPr>
          <a:lstStyle/>
          <a:p>
            <a:pPr algn="ctr"/>
            <a:r>
              <a:rPr lang="sl-SI" b="1" dirty="0" err="1" smtClean="0">
                <a:latin typeface="Calibri" panose="020F0502020204030204" pitchFamily="34" charset="0"/>
                <a:cs typeface="Times New Roman" panose="02020603050405020304" pitchFamily="18" charset="0"/>
              </a:rPr>
              <a:t>High</a:t>
            </a:r>
            <a:r>
              <a:rPr lang="sl-SI" b="1" dirty="0" smtClean="0">
                <a:latin typeface="Calibri" panose="020F0502020204030204" pitchFamily="34" charset="0"/>
                <a:cs typeface="Times New Roman" panose="02020603050405020304" pitchFamily="18" charset="0"/>
              </a:rPr>
              <a:t> </a:t>
            </a:r>
            <a:r>
              <a:rPr lang="sl-SI" b="1" dirty="0" err="1" smtClean="0">
                <a:latin typeface="Calibri" panose="020F0502020204030204" pitchFamily="34" charset="0"/>
                <a:cs typeface="Times New Roman" panose="02020603050405020304" pitchFamily="18" charset="0"/>
              </a:rPr>
              <a:t>costs</a:t>
            </a:r>
            <a:r>
              <a:rPr lang="sl-SI" b="1" dirty="0" smtClean="0">
                <a:latin typeface="Calibri" panose="020F0502020204030204" pitchFamily="34" charset="0"/>
                <a:cs typeface="Times New Roman" panose="02020603050405020304" pitchFamily="18" charset="0"/>
              </a:rPr>
              <a:t> </a:t>
            </a:r>
            <a:r>
              <a:rPr lang="sl-SI" b="1" dirty="0" err="1" smtClean="0">
                <a:latin typeface="Calibri" panose="020F0502020204030204" pitchFamily="34" charset="0"/>
                <a:cs typeface="Times New Roman" panose="02020603050405020304" pitchFamily="18" charset="0"/>
              </a:rPr>
              <a:t>of</a:t>
            </a:r>
            <a:r>
              <a:rPr lang="sl-SI" b="1" dirty="0" smtClean="0">
                <a:latin typeface="Calibri" panose="020F0502020204030204" pitchFamily="34" charset="0"/>
                <a:cs typeface="Times New Roman" panose="02020603050405020304" pitchFamily="18" charset="0"/>
              </a:rPr>
              <a:t> </a:t>
            </a:r>
            <a:r>
              <a:rPr lang="sl-SI" b="1" dirty="0" err="1" smtClean="0">
                <a:latin typeface="Calibri" panose="020F0502020204030204" pitchFamily="34" charset="0"/>
                <a:cs typeface="Times New Roman" panose="02020603050405020304" pitchFamily="18" charset="0"/>
              </a:rPr>
              <a:t>existing</a:t>
            </a:r>
            <a:r>
              <a:rPr lang="sl-SI" b="1" dirty="0" smtClean="0">
                <a:latin typeface="Calibri" panose="020F0502020204030204" pitchFamily="34" charset="0"/>
                <a:cs typeface="Times New Roman" panose="02020603050405020304" pitchFamily="18" charset="0"/>
              </a:rPr>
              <a:t> </a:t>
            </a:r>
            <a:r>
              <a:rPr lang="sl-SI" b="1" dirty="0" err="1" smtClean="0">
                <a:latin typeface="Calibri" panose="020F0502020204030204" pitchFamily="34" charset="0"/>
                <a:cs typeface="Times New Roman" panose="02020603050405020304" pitchFamily="18" charset="0"/>
              </a:rPr>
              <a:t>sludge</a:t>
            </a:r>
            <a:r>
              <a:rPr lang="sl-SI" b="1" dirty="0" smtClean="0">
                <a:latin typeface="Calibri" panose="020F0502020204030204" pitchFamily="34" charset="0"/>
                <a:cs typeface="Times New Roman" panose="02020603050405020304" pitchFamily="18" charset="0"/>
              </a:rPr>
              <a:t> </a:t>
            </a:r>
            <a:r>
              <a:rPr lang="sl-SI" b="1" dirty="0" err="1" smtClean="0">
                <a:latin typeface="Calibri" panose="020F0502020204030204" pitchFamily="34" charset="0"/>
                <a:cs typeface="Times New Roman" panose="02020603050405020304" pitchFamily="18" charset="0"/>
              </a:rPr>
              <a:t>treatment</a:t>
            </a:r>
            <a:r>
              <a:rPr lang="sl-SI" b="1" dirty="0" smtClean="0">
                <a:latin typeface="Calibri" panose="020F0502020204030204" pitchFamily="34" charset="0"/>
                <a:cs typeface="Times New Roman" panose="02020603050405020304" pitchFamily="18" charset="0"/>
              </a:rPr>
              <a:t> </a:t>
            </a:r>
            <a:r>
              <a:rPr lang="sl-SI" dirty="0" smtClean="0">
                <a:latin typeface="Calibri" panose="020F0502020204030204" pitchFamily="34" charset="0"/>
                <a:cs typeface="Times New Roman" panose="02020603050405020304" pitchFamily="18" charset="0"/>
              </a:rPr>
              <a:t>(</a:t>
            </a:r>
            <a:r>
              <a:rPr lang="sl-SI" dirty="0" err="1" smtClean="0">
                <a:latin typeface="Calibri" panose="020F0502020204030204" pitchFamily="34" charset="0"/>
                <a:cs typeface="Times New Roman" panose="02020603050405020304" pitchFamily="18" charset="0"/>
              </a:rPr>
              <a:t>mechanical</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dewatering</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and</a:t>
            </a:r>
            <a:r>
              <a:rPr lang="sl-SI" dirty="0" smtClean="0">
                <a:latin typeface="Calibri" panose="020F0502020204030204" pitchFamily="34" charset="0"/>
                <a:cs typeface="Times New Roman" panose="02020603050405020304" pitchFamily="18" charset="0"/>
              </a:rPr>
              <a:t> </a:t>
            </a:r>
            <a:r>
              <a:rPr lang="sl-SI" b="1" dirty="0" err="1" smtClean="0">
                <a:latin typeface="Calibri" panose="020F0502020204030204" pitchFamily="34" charset="0"/>
                <a:cs typeface="Times New Roman" panose="02020603050405020304" pitchFamily="18" charset="0"/>
              </a:rPr>
              <a:t>sludge</a:t>
            </a:r>
            <a:r>
              <a:rPr lang="sl-SI" b="1" dirty="0" smtClean="0">
                <a:latin typeface="Calibri" panose="020F0502020204030204" pitchFamily="34" charset="0"/>
                <a:cs typeface="Times New Roman" panose="02020603050405020304" pitchFamily="18" charset="0"/>
              </a:rPr>
              <a:t> </a:t>
            </a:r>
            <a:r>
              <a:rPr lang="sl-SI" b="1" dirty="0" err="1" smtClean="0">
                <a:latin typeface="Calibri" panose="020F0502020204030204" pitchFamily="34" charset="0"/>
                <a:cs typeface="Times New Roman" panose="02020603050405020304" pitchFamily="18" charset="0"/>
              </a:rPr>
              <a:t>disposal</a:t>
            </a:r>
            <a:r>
              <a:rPr lang="sl-SI" b="1" dirty="0" smtClean="0">
                <a:latin typeface="Calibri" panose="020F0502020204030204" pitchFamily="34" charset="0"/>
                <a:cs typeface="Times New Roman" panose="02020603050405020304" pitchFamily="18" charset="0"/>
              </a:rPr>
              <a:t> </a:t>
            </a:r>
            <a:r>
              <a:rPr lang="sl-SI" b="1" dirty="0" err="1" smtClean="0">
                <a:latin typeface="Calibri" panose="020F0502020204030204" pitchFamily="34" charset="0"/>
                <a:cs typeface="Times New Roman" panose="02020603050405020304" pitchFamily="18" charset="0"/>
              </a:rPr>
              <a:t>problems</a:t>
            </a:r>
            <a:r>
              <a:rPr lang="sl-SI" b="1" dirty="0" smtClean="0">
                <a:latin typeface="Calibri" panose="020F0502020204030204" pitchFamily="34" charset="0"/>
                <a:cs typeface="Times New Roman" panose="02020603050405020304" pitchFamily="18" charset="0"/>
              </a:rPr>
              <a:t> </a:t>
            </a:r>
            <a:r>
              <a:rPr lang="sl-SI" dirty="0" smtClean="0">
                <a:latin typeface="Calibri" panose="020F0502020204030204" pitchFamily="34" charset="0"/>
                <a:cs typeface="Times New Roman" panose="02020603050405020304" pitchFamily="18" charset="0"/>
              </a:rPr>
              <a:t>(no </a:t>
            </a:r>
            <a:r>
              <a:rPr lang="sl-SI" dirty="0" err="1" smtClean="0">
                <a:latin typeface="Calibri" panose="020F0502020204030204" pitchFamily="34" charset="0"/>
                <a:cs typeface="Times New Roman" panose="02020603050405020304" pitchFamily="18" charset="0"/>
              </a:rPr>
              <a:t>incineration</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plant</a:t>
            </a:r>
            <a:r>
              <a:rPr lang="sl-SI" dirty="0" smtClean="0">
                <a:latin typeface="Calibri" panose="020F0502020204030204" pitchFamily="34" charset="0"/>
                <a:cs typeface="Times New Roman" panose="02020603050405020304" pitchFamily="18" charset="0"/>
              </a:rPr>
              <a:t> in </a:t>
            </a:r>
            <a:r>
              <a:rPr lang="sl-SI" dirty="0" err="1" smtClean="0">
                <a:latin typeface="Calibri" panose="020F0502020204030204" pitchFamily="34" charset="0"/>
                <a:cs typeface="Times New Roman" panose="02020603050405020304" pitchFamily="18" charset="0"/>
              </a:rPr>
              <a:t>Montenegro</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were</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the</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key</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drivers</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of</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search</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for</a:t>
            </a:r>
            <a:r>
              <a:rPr lang="sl-SI" dirty="0" smtClean="0">
                <a:latin typeface="Calibri" panose="020F0502020204030204" pitchFamily="34" charset="0"/>
                <a:cs typeface="Times New Roman" panose="02020603050405020304" pitchFamily="18" charset="0"/>
              </a:rPr>
              <a:t> alternative </a:t>
            </a:r>
            <a:r>
              <a:rPr lang="sl-SI" dirty="0" err="1">
                <a:latin typeface="Calibri" panose="020F0502020204030204" pitchFamily="34" charset="0"/>
                <a:cs typeface="Times New Roman" panose="02020603050405020304" pitchFamily="18" charset="0"/>
              </a:rPr>
              <a:t>sludge</a:t>
            </a:r>
            <a:r>
              <a:rPr lang="sl-SI" dirty="0">
                <a:latin typeface="Calibri" panose="020F0502020204030204" pitchFamily="34" charset="0"/>
                <a:cs typeface="Times New Roman" panose="02020603050405020304" pitchFamily="18" charset="0"/>
              </a:rPr>
              <a:t> </a:t>
            </a:r>
            <a:r>
              <a:rPr lang="sl-SI" dirty="0" err="1">
                <a:latin typeface="Calibri" panose="020F0502020204030204" pitchFamily="34" charset="0"/>
                <a:cs typeface="Times New Roman" panose="02020603050405020304" pitchFamily="18" charset="0"/>
              </a:rPr>
              <a:t>treatment</a:t>
            </a:r>
            <a:r>
              <a:rPr lang="sl-SI" dirty="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solutions</a:t>
            </a:r>
            <a:r>
              <a:rPr lang="sl-SI" dirty="0" smtClean="0">
                <a:latin typeface="Calibri" panose="020F0502020204030204" pitchFamily="34" charset="0"/>
                <a:cs typeface="Times New Roman" panose="02020603050405020304" pitchFamily="18" charset="0"/>
              </a:rPr>
              <a:t> in </a:t>
            </a:r>
            <a:r>
              <a:rPr lang="sl-SI" dirty="0" err="1" smtClean="0">
                <a:latin typeface="Calibri" panose="020F0502020204030204" pitchFamily="34" charset="0"/>
                <a:cs typeface="Times New Roman" panose="02020603050405020304" pitchFamily="18" charset="0"/>
              </a:rPr>
              <a:t>the</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Municipality</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of</a:t>
            </a:r>
            <a:r>
              <a:rPr lang="sl-SI" dirty="0" smtClean="0">
                <a:latin typeface="Calibri" panose="020F0502020204030204" pitchFamily="34" charset="0"/>
                <a:cs typeface="Times New Roman" panose="02020603050405020304" pitchFamily="18" charset="0"/>
              </a:rPr>
              <a:t> </a:t>
            </a:r>
            <a:r>
              <a:rPr lang="sl-SI" dirty="0" err="1" smtClean="0">
                <a:latin typeface="Calibri" panose="020F0502020204030204" pitchFamily="34" charset="0"/>
                <a:cs typeface="Times New Roman" panose="02020603050405020304" pitchFamily="18" charset="0"/>
              </a:rPr>
              <a:t>Mojkovac</a:t>
            </a:r>
            <a:endParaRPr lang="sl-SI" dirty="0"/>
          </a:p>
        </p:txBody>
      </p:sp>
      <p:sp>
        <p:nvSpPr>
          <p:cNvPr id="2" name="Down Arrow 1"/>
          <p:cNvSpPr/>
          <p:nvPr/>
        </p:nvSpPr>
        <p:spPr>
          <a:xfrm>
            <a:off x="4283968" y="2048793"/>
            <a:ext cx="468209" cy="542698"/>
          </a:xfrm>
          <a:prstGeom prst="downArrow">
            <a:avLst/>
          </a:prstGeom>
          <a:solidFill>
            <a:srgbClr val="98CD15"/>
          </a:solidFill>
          <a:ln>
            <a:solidFill>
              <a:srgbClr val="98C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58545" y="2649686"/>
            <a:ext cx="5184576" cy="360040"/>
          </a:xfrm>
          <a:prstGeom prst="rect">
            <a:avLst/>
          </a:prstGeom>
          <a:solidFill>
            <a:srgbClr val="98CD15"/>
          </a:solidFill>
          <a:ln>
            <a:solidFill>
              <a:srgbClr val="98C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latin typeface="Calibri" panose="020F0502020204030204" pitchFamily="34" charset="0"/>
                <a:cs typeface="Calibri" panose="020F0502020204030204" pitchFamily="34" charset="0"/>
              </a:rPr>
              <a:t>SLUDGE DRYING REED BEDS</a:t>
            </a:r>
            <a:endParaRPr lang="en-US" dirty="0">
              <a:latin typeface="Calibri" panose="020F0502020204030204" pitchFamily="34" charset="0"/>
              <a:cs typeface="Calibri" panose="020F0502020204030204" pitchFamily="34" charset="0"/>
            </a:endParaRPr>
          </a:p>
        </p:txBody>
      </p:sp>
      <p:sp>
        <p:nvSpPr>
          <p:cNvPr id="7" name="Rectangle 6"/>
          <p:cNvSpPr/>
          <p:nvPr/>
        </p:nvSpPr>
        <p:spPr>
          <a:xfrm>
            <a:off x="323528" y="3011642"/>
            <a:ext cx="8587444" cy="923330"/>
          </a:xfrm>
          <a:prstGeom prst="rect">
            <a:avLst/>
          </a:prstGeom>
        </p:spPr>
        <p:txBody>
          <a:bodyPr wrap="square">
            <a:spAutoFit/>
          </a:bodyPr>
          <a:lstStyle/>
          <a:p>
            <a:pPr marL="285750" indent="-285750">
              <a:buFont typeface="Arial" panose="020B0604020202020204" pitchFamily="34" charset="0"/>
              <a:buChar char="•"/>
            </a:pPr>
            <a:r>
              <a:rPr lang="sl-SI" dirty="0" err="1">
                <a:latin typeface="Calibri" panose="020F0502020204030204" pitchFamily="34" charset="0"/>
                <a:cs typeface="Times New Roman" panose="02020603050405020304" pitchFamily="18" charset="0"/>
              </a:rPr>
              <a:t>Implemented</a:t>
            </a:r>
            <a:r>
              <a:rPr lang="sl-SI" dirty="0">
                <a:latin typeface="Calibri" panose="020F0502020204030204" pitchFamily="34" charset="0"/>
                <a:cs typeface="Times New Roman" panose="02020603050405020304" pitchFamily="18" charset="0"/>
              </a:rPr>
              <a:t> </a:t>
            </a:r>
            <a:r>
              <a:rPr lang="sl-SI" dirty="0" smtClean="0">
                <a:latin typeface="Calibri" panose="020F0502020204030204" pitchFamily="34" charset="0"/>
                <a:cs typeface="Times New Roman" panose="02020603050405020304" pitchFamily="18" charset="0"/>
              </a:rPr>
              <a:t>in 2016 </a:t>
            </a:r>
            <a:r>
              <a:rPr lang="en-GB" dirty="0">
                <a:latin typeface="Calibri" panose="020F0502020204030204" pitchFamily="34" charset="0"/>
                <a:cs typeface="Times New Roman" panose="02020603050405020304" pitchFamily="18" charset="0"/>
              </a:rPr>
              <a:t>with financial support provided by </a:t>
            </a:r>
            <a:r>
              <a:rPr lang="en-GB" dirty="0" smtClean="0">
                <a:latin typeface="Calibri" panose="020F0502020204030204" pitchFamily="34" charset="0"/>
                <a:cs typeface="Times New Roman" panose="02020603050405020304" pitchFamily="18" charset="0"/>
              </a:rPr>
              <a:t>the </a:t>
            </a:r>
            <a:r>
              <a:rPr lang="en-GB" dirty="0">
                <a:latin typeface="Calibri" panose="020F0502020204030204" pitchFamily="34" charset="0"/>
                <a:cs typeface="Times New Roman" panose="02020603050405020304" pitchFamily="18" charset="0"/>
              </a:rPr>
              <a:t>Republic of Slovenia to the United Nations Industrial Development Organization (UNIDO). </a:t>
            </a:r>
            <a:endParaRPr lang="sl-SI"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sl-SI" dirty="0"/>
          </a:p>
        </p:txBody>
      </p:sp>
      <p:pic>
        <p:nvPicPr>
          <p:cNvPr id="8" name="Picture 7"/>
          <p:cNvPicPr/>
          <p:nvPr/>
        </p:nvPicPr>
        <p:blipFill>
          <a:blip r:embed="rId3" cstate="print"/>
          <a:stretch>
            <a:fillRect/>
          </a:stretch>
        </p:blipFill>
        <p:spPr>
          <a:xfrm>
            <a:off x="1619672" y="3789040"/>
            <a:ext cx="6159500" cy="2771775"/>
          </a:xfrm>
          <a:prstGeom prst="rect">
            <a:avLst/>
          </a:prstGeom>
        </p:spPr>
      </p:pic>
    </p:spTree>
    <p:extLst>
      <p:ext uri="{BB962C8B-B14F-4D97-AF65-F5344CB8AC3E}">
        <p14:creationId xmlns:p14="http://schemas.microsoft.com/office/powerpoint/2010/main" val="36549923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Capacity</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7" name="Zaobljeni pravokotnik 6"/>
          <p:cNvSpPr/>
          <p:nvPr/>
        </p:nvSpPr>
        <p:spPr>
          <a:xfrm>
            <a:off x="360436" y="1004065"/>
            <a:ext cx="8295185"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RBs</a:t>
            </a:r>
            <a:r>
              <a:rPr lang="sl-SI" dirty="0" smtClean="0">
                <a:solidFill>
                  <a:schemeClr val="tx1"/>
                </a:solidFill>
                <a:latin typeface="Calibri" panose="020F0502020204030204" pitchFamily="34" charset="0"/>
                <a:cs typeface="Calibri" panose="020F0502020204030204" pitchFamily="34" charset="0"/>
              </a:rPr>
              <a:t> </a:t>
            </a:r>
            <a:r>
              <a:rPr lang="sl-SI" dirty="0" smtClean="0">
                <a:solidFill>
                  <a:schemeClr val="tx1"/>
                </a:solidFill>
                <a:latin typeface="Calibri" panose="020F0502020204030204" pitchFamily="34" charset="0"/>
                <a:cs typeface="Calibri" panose="020F0502020204030204" pitchFamily="34" charset="0"/>
              </a:rPr>
              <a:t>market </a:t>
            </a:r>
            <a:r>
              <a:rPr lang="sl-SI" dirty="0" err="1" smtClean="0">
                <a:solidFill>
                  <a:schemeClr val="tx1"/>
                </a:solidFill>
                <a:latin typeface="Calibri" panose="020F0502020204030204" pitchFamily="34" charset="0"/>
                <a:cs typeface="Calibri" panose="020F0502020204030204" pitchFamily="34" charset="0"/>
              </a:rPr>
              <a:t>uptake</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competing</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technologies</a:t>
            </a:r>
            <a:r>
              <a:rPr lang="sl-SI" dirty="0" smtClean="0">
                <a:solidFill>
                  <a:schemeClr val="tx1"/>
                </a:solidFill>
                <a:latin typeface="Calibri" panose="020F0502020204030204" pitchFamily="34" charset="0"/>
                <a:cs typeface="Calibri" panose="020F0502020204030204" pitchFamily="34" charset="0"/>
              </a:rPr>
              <a:t>)</a:t>
            </a:r>
            <a:endParaRPr lang="sl-SI" dirty="0">
              <a:solidFill>
                <a:schemeClr val="tx1"/>
              </a:solidFill>
              <a:latin typeface="Calibri" panose="020F0502020204030204" pitchFamily="34" charset="0"/>
              <a:cs typeface="Calibri" panose="020F0502020204030204" pitchFamily="34" charset="0"/>
            </a:endParaRPr>
          </a:p>
        </p:txBody>
      </p:sp>
      <p:sp>
        <p:nvSpPr>
          <p:cNvPr id="6" name="Zaobljeni pravokotnik 5"/>
          <p:cNvSpPr/>
          <p:nvPr/>
        </p:nvSpPr>
        <p:spPr>
          <a:xfrm>
            <a:off x="757072" y="1664744"/>
            <a:ext cx="3024336" cy="255268"/>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smtClean="0">
                <a:solidFill>
                  <a:schemeClr val="tx1"/>
                </a:solidFill>
                <a:latin typeface="Calibri" panose="020F0502020204030204" pitchFamily="34" charset="0"/>
                <a:cs typeface="Calibri" panose="020F0502020204030204" pitchFamily="34" charset="0"/>
              </a:rPr>
              <a:t>Reed</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beds</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RBs</a:t>
            </a:r>
            <a:r>
              <a:rPr lang="sl-SI" dirty="0" smtClean="0">
                <a:solidFill>
                  <a:schemeClr val="tx1"/>
                </a:solidFill>
                <a:latin typeface="Calibri" panose="020F0502020204030204" pitchFamily="34" charset="0"/>
                <a:cs typeface="Calibri" panose="020F0502020204030204" pitchFamily="34" charset="0"/>
              </a:rPr>
              <a:t>)</a:t>
            </a:r>
            <a:endParaRPr lang="sl-SI" dirty="0">
              <a:solidFill>
                <a:schemeClr val="tx1"/>
              </a:solidFill>
              <a:latin typeface="Calibri" panose="020F0502020204030204" pitchFamily="34" charset="0"/>
              <a:cs typeface="Calibri" panose="020F0502020204030204" pitchFamily="34" charset="0"/>
            </a:endParaRPr>
          </a:p>
        </p:txBody>
      </p:sp>
      <p:sp>
        <p:nvSpPr>
          <p:cNvPr id="14" name="Zaobljeni pravokotnik 13"/>
          <p:cNvSpPr/>
          <p:nvPr/>
        </p:nvSpPr>
        <p:spPr>
          <a:xfrm>
            <a:off x="5076056" y="1662862"/>
            <a:ext cx="3024336" cy="257150"/>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smtClean="0">
                <a:solidFill>
                  <a:schemeClr val="tx1"/>
                </a:solidFill>
                <a:latin typeface="Calibri" panose="020F0502020204030204" pitchFamily="34" charset="0"/>
                <a:cs typeface="Calibri" panose="020F0502020204030204" pitchFamily="34" charset="0"/>
              </a:rPr>
              <a:t>Mechanical</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dewatering</a:t>
            </a:r>
            <a:r>
              <a:rPr lang="sl-SI" dirty="0" smtClean="0">
                <a:solidFill>
                  <a:schemeClr val="tx1"/>
                </a:solidFill>
                <a:latin typeface="Calibri" panose="020F0502020204030204" pitchFamily="34" charset="0"/>
                <a:cs typeface="Calibri" panose="020F0502020204030204" pitchFamily="34" charset="0"/>
              </a:rPr>
              <a:t> (MD)</a:t>
            </a:r>
            <a:endParaRPr lang="sl-SI" dirty="0">
              <a:solidFill>
                <a:schemeClr val="tx1"/>
              </a:solidFill>
              <a:latin typeface="Calibri" panose="020F0502020204030204" pitchFamily="34" charset="0"/>
              <a:cs typeface="Calibri" panose="020F0502020204030204" pitchFamily="34" charset="0"/>
            </a:endParaRPr>
          </a:p>
        </p:txBody>
      </p:sp>
      <p:sp>
        <p:nvSpPr>
          <p:cNvPr id="16" name="Pravokotnik 15"/>
          <p:cNvSpPr/>
          <p:nvPr/>
        </p:nvSpPr>
        <p:spPr>
          <a:xfrm>
            <a:off x="360436" y="3922080"/>
            <a:ext cx="8152074" cy="2462213"/>
          </a:xfrm>
          <a:prstGeom prst="rect">
            <a:avLst/>
          </a:prstGeom>
          <a:noFill/>
        </p:spPr>
        <p:txBody>
          <a:bodyPr wrap="square">
            <a:spAutoFit/>
          </a:bodyPr>
          <a:lstStyle/>
          <a:p>
            <a:r>
              <a:rPr lang="en-US" sz="1400" b="1" dirty="0">
                <a:latin typeface="Calibri" panose="020F0502020204030204" pitchFamily="34" charset="0"/>
                <a:cs typeface="Calibri" panose="020F0502020204030204" pitchFamily="34" charset="0"/>
              </a:rPr>
              <a:t>Action needed to overcome above listed key </a:t>
            </a:r>
            <a:r>
              <a:rPr lang="en-US" sz="1400" b="1" dirty="0" smtClean="0">
                <a:latin typeface="Calibri" panose="020F0502020204030204" pitchFamily="34" charset="0"/>
                <a:cs typeface="Calibri" panose="020F0502020204030204" pitchFamily="34" charset="0"/>
              </a:rPr>
              <a:t>challenges</a:t>
            </a:r>
            <a:r>
              <a:rPr lang="sl-SI" sz="1400" b="1" dirty="0" smtClean="0">
                <a:latin typeface="Calibri" panose="020F0502020204030204" pitchFamily="34" charset="0"/>
                <a:cs typeface="Calibri" panose="020F0502020204030204" pitchFamily="34" charset="0"/>
              </a:rPr>
              <a:t>: </a:t>
            </a:r>
            <a:endParaRPr lang="sl-SI" sz="1400" b="1" dirty="0" smtClean="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v"/>
            </a:pPr>
            <a:r>
              <a:rPr lang="en-GB" sz="1400" dirty="0" smtClean="0">
                <a:solidFill>
                  <a:srgbClr val="A6CE39"/>
                </a:solidFill>
                <a:latin typeface="Calibri" panose="020F0502020204030204" pitchFamily="34" charset="0"/>
                <a:cs typeface="Calibri" panose="020F0502020204030204" pitchFamily="34" charset="0"/>
              </a:rPr>
              <a:t>Land requirements</a:t>
            </a:r>
            <a:r>
              <a:rPr lang="sl-SI" sz="1400" dirty="0" smtClean="0">
                <a:solidFill>
                  <a:srgbClr val="A6CE39"/>
                </a:solidFill>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n-GB" sz="1400" dirty="0" smtClean="0">
                <a:latin typeface="Calibri" panose="020F0502020204030204" pitchFamily="34" charset="0"/>
                <a:cs typeface="Calibri" panose="020F0502020204030204" pitchFamily="34" charset="0"/>
              </a:rPr>
              <a:t>RBs are suitable for rural areas and small WWTPs</a:t>
            </a:r>
            <a:r>
              <a:rPr lang="sl-SI"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where there may be less competition for land and more demand for </a:t>
            </a:r>
            <a:r>
              <a:rPr lang="en-GB" sz="1400" dirty="0" err="1" smtClean="0">
                <a:latin typeface="Calibri" panose="020F0502020204030204" pitchFamily="34" charset="0"/>
                <a:cs typeface="Calibri" panose="020F0502020204030204" pitchFamily="34" charset="0"/>
              </a:rPr>
              <a:t>biosolids</a:t>
            </a:r>
            <a:r>
              <a:rPr lang="sl-SI" sz="1400" dirty="0">
                <a:latin typeface="Calibri" panose="020F0502020204030204" pitchFamily="34" charset="0"/>
                <a:cs typeface="Calibri" panose="020F0502020204030204" pitchFamily="34" charset="0"/>
              </a:rPr>
              <a:t> </a:t>
            </a:r>
            <a:r>
              <a:rPr lang="sl-SI" sz="1400" dirty="0" smtClean="0">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sl-SI" sz="1400" dirty="0" err="1" smtClean="0">
                <a:latin typeface="Calibri" panose="020F0502020204030204" pitchFamily="34" charset="0"/>
                <a:cs typeface="Calibri" panose="020F0502020204030204" pitchFamily="34" charset="0"/>
              </a:rPr>
              <a:t>Attractive</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solution</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for</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areas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without</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appropriate</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facilities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e.g</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incineration</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plant</a:t>
            </a:r>
            <a:r>
              <a:rPr lang="sl-SI" sz="1400" dirty="0" smtClean="0">
                <a:latin typeface="Calibri" panose="020F0502020204030204" pitchFamily="34" charset="0"/>
                <a:cs typeface="Calibri" panose="020F0502020204030204" pitchFamily="34" charset="0"/>
              </a:rPr>
              <a:t>) </a:t>
            </a:r>
            <a:r>
              <a:rPr lang="sl-SI" sz="1400" dirty="0">
                <a:latin typeface="Calibri" panose="020F0502020204030204" pitchFamily="34" charset="0"/>
                <a:cs typeface="Calibri" panose="020F0502020204030204" pitchFamily="34" charset="0"/>
                <a:sym typeface="Wingdings" panose="05000000000000000000" pitchFamily="2" charset="2"/>
              </a:rPr>
              <a:t> </a:t>
            </a:r>
            <a:r>
              <a:rPr lang="sl-SI" sz="1400" dirty="0" err="1" smtClean="0">
                <a:latin typeface="Calibri" panose="020F0502020204030204" pitchFamily="34" charset="0"/>
                <a:cs typeface="Calibri" panose="020F0502020204030204" pitchFamily="34" charset="0"/>
              </a:rPr>
              <a:t>solution</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reduces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the</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costs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of</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final</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disposal</a:t>
            </a:r>
            <a:endParaRPr lang="sl-SI" sz="1400" dirty="0" smtClean="0">
              <a:latin typeface="Calibri" panose="020F0502020204030204" pitchFamily="34" charset="0"/>
              <a:cs typeface="Calibri" panose="020F0502020204030204" pitchFamily="34" charset="0"/>
            </a:endParaRPr>
          </a:p>
          <a:p>
            <a:pPr lvl="1"/>
            <a:endParaRPr lang="sl-SI" sz="1400" dirty="0" smtClean="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v"/>
            </a:pPr>
            <a:r>
              <a:rPr lang="en-GB" sz="1400" dirty="0" smtClean="0">
                <a:solidFill>
                  <a:srgbClr val="A6CE39"/>
                </a:solidFill>
                <a:latin typeface="Calibri" panose="020F0502020204030204" pitchFamily="34" charset="0"/>
                <a:cs typeface="Calibri" panose="020F0502020204030204" pitchFamily="34" charset="0"/>
              </a:rPr>
              <a:t>Lack </a:t>
            </a:r>
            <a:r>
              <a:rPr lang="en-GB" sz="1400" dirty="0">
                <a:solidFill>
                  <a:srgbClr val="A6CE39"/>
                </a:solidFill>
                <a:latin typeface="Calibri" panose="020F0502020204030204" pitchFamily="34" charset="0"/>
                <a:cs typeface="Calibri" panose="020F0502020204030204" pitchFamily="34" charset="0"/>
              </a:rPr>
              <a:t>of confidence in technology and recognition of </a:t>
            </a:r>
            <a:r>
              <a:rPr lang="en-GB" sz="1400" dirty="0" smtClean="0">
                <a:solidFill>
                  <a:srgbClr val="A6CE39"/>
                </a:solidFill>
                <a:latin typeface="Calibri" panose="020F0502020204030204" pitchFamily="34" charset="0"/>
                <a:cs typeface="Calibri" panose="020F0502020204030204" pitchFamily="34" charset="0"/>
              </a:rPr>
              <a:t>benefits</a:t>
            </a:r>
            <a:r>
              <a:rPr lang="sl-SI" sz="1400" dirty="0" smtClean="0">
                <a:solidFill>
                  <a:srgbClr val="A6CE39"/>
                </a:solidFill>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sl-SI" sz="1400" dirty="0">
                <a:latin typeface="Calibri" panose="020F0502020204030204" pitchFamily="34" charset="0"/>
                <a:cs typeface="Calibri" panose="020F0502020204030204" pitchFamily="34" charset="0"/>
              </a:rPr>
              <a:t>P</a:t>
            </a:r>
            <a:r>
              <a:rPr lang="en-GB" sz="1400" dirty="0" err="1" smtClean="0">
                <a:latin typeface="Calibri" panose="020F0502020204030204" pitchFamily="34" charset="0"/>
                <a:cs typeface="Calibri" panose="020F0502020204030204" pitchFamily="34" charset="0"/>
              </a:rPr>
              <a:t>romotion</a:t>
            </a:r>
            <a:r>
              <a:rPr lang="en-GB"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of RB </a:t>
            </a:r>
            <a:r>
              <a:rPr lang="en-GB" sz="1400" dirty="0" smtClean="0">
                <a:latin typeface="Calibri" panose="020F0502020204030204" pitchFamily="34" charset="0"/>
                <a:cs typeface="Calibri" panose="020F0502020204030204" pitchFamily="34" charset="0"/>
              </a:rPr>
              <a:t>technology</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through</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educational</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activities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sludge</a:t>
            </a:r>
            <a:r>
              <a:rPr lang="sl-SI" sz="1400" dirty="0" smtClean="0">
                <a:latin typeface="Calibri" panose="020F0502020204030204" pitchFamily="34" charset="0"/>
                <a:cs typeface="Calibri" panose="020F0502020204030204" pitchFamily="34" charset="0"/>
              </a:rPr>
              <a:t> man. </a:t>
            </a:r>
            <a:r>
              <a:rPr lang="sl-SI" sz="1400" dirty="0" err="1" smtClean="0">
                <a:latin typeface="Calibri" panose="020F0502020204030204" pitchFamily="34" charset="0"/>
                <a:cs typeface="Calibri" panose="020F0502020204030204" pitchFamily="34" charset="0"/>
              </a:rPr>
              <a:t>training</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and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RBs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regional</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demonstration</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projects</a:t>
            </a:r>
            <a:r>
              <a:rPr lang="sl-SI" sz="1400" dirty="0" smtClean="0">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sl-SI" sz="1400" dirty="0" err="1">
                <a:latin typeface="Calibri" panose="020F0502020204030204" pitchFamily="34" charset="0"/>
                <a:cs typeface="Calibri" panose="020F0502020204030204" pitchFamily="34" charset="0"/>
              </a:rPr>
              <a:t>M</a:t>
            </a:r>
            <a:r>
              <a:rPr lang="sl-SI" sz="1400" dirty="0" err="1" smtClean="0">
                <a:latin typeface="Calibri" panose="020F0502020204030204" pitchFamily="34" charset="0"/>
                <a:cs typeface="Calibri" panose="020F0502020204030204" pitchFamily="34" charset="0"/>
              </a:rPr>
              <a:t>ltiple</a:t>
            </a:r>
            <a:r>
              <a:rPr lang="sl-SI" sz="1400" dirty="0" smtClean="0">
                <a:latin typeface="Calibri" panose="020F0502020204030204" pitchFamily="34" charset="0"/>
                <a:cs typeface="Calibri" panose="020F0502020204030204" pitchFamily="34" charset="0"/>
              </a:rPr>
              <a:t> </a:t>
            </a:r>
            <a:r>
              <a:rPr lang="en-GB" sz="1400" dirty="0" smtClean="0">
                <a:latin typeface="Calibri" panose="020F0502020204030204" pitchFamily="34" charset="0"/>
                <a:cs typeface="Calibri" panose="020F0502020204030204" pitchFamily="34" charset="0"/>
              </a:rPr>
              <a:t>benefits </a:t>
            </a:r>
            <a:r>
              <a:rPr lang="en-GB" sz="1400" dirty="0">
                <a:latin typeface="Calibri" panose="020F0502020204030204" pitchFamily="34" charset="0"/>
                <a:cs typeface="Calibri" panose="020F0502020204030204" pitchFamily="34" charset="0"/>
              </a:rPr>
              <a:t>and avoided costs associated with </a:t>
            </a:r>
            <a:r>
              <a:rPr lang="en-GB" sz="1400" dirty="0" smtClean="0">
                <a:latin typeface="Calibri" panose="020F0502020204030204" pitchFamily="34" charset="0"/>
                <a:cs typeface="Calibri" panose="020F0502020204030204" pitchFamily="34" charset="0"/>
              </a:rPr>
              <a:t>RBs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should</a:t>
            </a:r>
            <a:r>
              <a:rPr lang="sl-SI" sz="1400" dirty="0" smtClean="0">
                <a:latin typeface="Calibri" panose="020F0502020204030204" pitchFamily="34" charset="0"/>
                <a:cs typeface="Calibri" panose="020F0502020204030204" pitchFamily="34" charset="0"/>
              </a:rPr>
              <a:t> be </a:t>
            </a:r>
            <a:r>
              <a:rPr lang="sl-SI" sz="1400" dirty="0" err="1" smtClean="0">
                <a:latin typeface="Calibri" panose="020F0502020204030204" pitchFamily="34" charset="0"/>
                <a:cs typeface="Calibri" panose="020F0502020204030204" pitchFamily="34" charset="0"/>
              </a:rPr>
              <a:t>communicated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with</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stakeholders</a:t>
            </a:r>
            <a:endParaRPr lang="sl-SI" sz="1400" dirty="0" smtClean="0">
              <a:latin typeface="Calibri" panose="020F0502020204030204" pitchFamily="34" charset="0"/>
              <a:cs typeface="Calibri" panose="020F0502020204030204" pitchFamily="34" charset="0"/>
            </a:endParaRPr>
          </a:p>
        </p:txBody>
      </p:sp>
      <p:sp>
        <p:nvSpPr>
          <p:cNvPr id="9" name="Zaobljeni pravokotnik 18"/>
          <p:cNvSpPr/>
          <p:nvPr/>
        </p:nvSpPr>
        <p:spPr>
          <a:xfrm>
            <a:off x="4191457" y="1662862"/>
            <a:ext cx="474550" cy="294754"/>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vs</a:t>
            </a:r>
            <a:r>
              <a:rPr lang="sl-SI" b="1" dirty="0">
                <a:solidFill>
                  <a:schemeClr val="tx1"/>
                </a:solidFill>
                <a:latin typeface="Calibri" panose="020F0502020204030204" pitchFamily="34" charset="0"/>
                <a:cs typeface="Calibri" panose="020F0502020204030204" pitchFamily="34" charset="0"/>
              </a:rPr>
              <a:t>.</a:t>
            </a:r>
            <a:endParaRPr lang="sl-SI" b="1" dirty="0" smtClean="0">
              <a:solidFill>
                <a:schemeClr val="tx1"/>
              </a:solidFill>
              <a:latin typeface="Calibri" panose="020F0502020204030204" pitchFamily="34" charset="0"/>
              <a:cs typeface="Calibri" panose="020F0502020204030204" pitchFamily="34" charset="0"/>
            </a:endParaRPr>
          </a:p>
        </p:txBody>
      </p:sp>
      <p:sp>
        <p:nvSpPr>
          <p:cNvPr id="11" name="Pravokotnik 33"/>
          <p:cNvSpPr/>
          <p:nvPr/>
        </p:nvSpPr>
        <p:spPr>
          <a:xfrm>
            <a:off x="5067176" y="1939908"/>
            <a:ext cx="3024336" cy="523220"/>
          </a:xfrm>
          <a:prstGeom prst="rect">
            <a:avLst/>
          </a:prstGeom>
        </p:spPr>
        <p:txBody>
          <a:bodyPr wrap="square">
            <a:spAutoFit/>
          </a:bodyPr>
          <a:lstStyle/>
          <a:p>
            <a:pPr marL="285750" indent="-285750">
              <a:buFont typeface="Arial" panose="020B0604020202020204" pitchFamily="34" charset="0"/>
              <a:buChar char="•"/>
            </a:pPr>
            <a:r>
              <a:rPr lang="sl-SI" sz="1400" dirty="0" err="1" smtClean="0">
                <a:latin typeface="Calibri" panose="020F0502020204030204" pitchFamily="34" charset="0"/>
                <a:cs typeface="Calibri" panose="020F0502020204030204" pitchFamily="34" charset="0"/>
              </a:rPr>
              <a:t>Technology</a:t>
            </a:r>
            <a:r>
              <a:rPr lang="sl-SI" sz="1400" dirty="0" smtClean="0">
                <a:latin typeface="Calibri" panose="020F0502020204030204" pitchFamily="34" charset="0"/>
                <a:cs typeface="Calibri" panose="020F0502020204030204" pitchFamily="34" charset="0"/>
              </a:rPr>
              <a:t> </a:t>
            </a:r>
            <a:r>
              <a:rPr lang="en-GB" sz="1400" dirty="0" smtClean="0">
                <a:latin typeface="Calibri" panose="020F0502020204030204" pitchFamily="34" charset="0"/>
                <a:cs typeface="Calibri" panose="020F0502020204030204" pitchFamily="34" charset="0"/>
              </a:rPr>
              <a:t>used</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worldwide</a:t>
            </a:r>
            <a:endParaRPr lang="sl-SI"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l-SI" sz="1400" dirty="0" err="1" smtClean="0">
                <a:latin typeface="Calibri" panose="020F0502020204030204" pitchFamily="34" charset="0"/>
                <a:cs typeface="Calibri" panose="020F0502020204030204" pitchFamily="34" charset="0"/>
              </a:rPr>
              <a:t>Mainstream</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technology</a:t>
            </a:r>
            <a:r>
              <a:rPr lang="sl-SI" sz="1400" dirty="0" smtClean="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p:txBody>
      </p:sp>
      <p:sp>
        <p:nvSpPr>
          <p:cNvPr id="12" name="Pravokotnik 33"/>
          <p:cNvSpPr/>
          <p:nvPr/>
        </p:nvSpPr>
        <p:spPr>
          <a:xfrm>
            <a:off x="757071" y="1928997"/>
            <a:ext cx="3321548" cy="523220"/>
          </a:xfrm>
          <a:prstGeom prst="rect">
            <a:avLst/>
          </a:prstGeom>
        </p:spPr>
        <p:txBody>
          <a:bodyPr wrap="square">
            <a:spAutoFit/>
          </a:bodyPr>
          <a:lstStyle/>
          <a:p>
            <a:pPr marL="285750" indent="-285750">
              <a:buFont typeface="Arial" panose="020B0604020202020204" pitchFamily="34" charset="0"/>
              <a:buChar char="•"/>
            </a:pPr>
            <a:r>
              <a:rPr lang="sl-SI" sz="1400" dirty="0" err="1">
                <a:latin typeface="Calibri" panose="020F0502020204030204" pitchFamily="34" charset="0"/>
                <a:cs typeface="Calibri" panose="020F0502020204030204" pitchFamily="34" charset="0"/>
              </a:rPr>
              <a:t>Technology</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ready</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since</a:t>
            </a:r>
            <a:r>
              <a:rPr lang="sl-SI" sz="1400" dirty="0">
                <a:latin typeface="Calibri" panose="020F0502020204030204" pitchFamily="34" charset="0"/>
                <a:cs typeface="Calibri" panose="020F0502020204030204" pitchFamily="34" charset="0"/>
              </a:rPr>
              <a:t> 1990s</a:t>
            </a:r>
            <a:r>
              <a:rPr lang="sl-SI" sz="1400" dirty="0" smtClean="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sl-SI" sz="1400" dirty="0" err="1" smtClean="0">
                <a:latin typeface="Calibri" panose="020F0502020204030204" pitchFamily="34" charset="0"/>
                <a:cs typeface="Calibri" panose="020F0502020204030204" pitchFamily="34" charset="0"/>
              </a:rPr>
              <a:t>Mainstream</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adoption</a:t>
            </a:r>
            <a:r>
              <a:rPr lang="sl-SI" sz="1400" dirty="0" smtClean="0">
                <a:latin typeface="Calibri" panose="020F0502020204030204" pitchFamily="34" charset="0"/>
                <a:cs typeface="Calibri" panose="020F0502020204030204" pitchFamily="34" charset="0"/>
              </a:rPr>
              <a:t> not </a:t>
            </a:r>
            <a:r>
              <a:rPr lang="sl-SI" sz="1400" dirty="0" err="1" smtClean="0">
                <a:latin typeface="Calibri" panose="020F0502020204030204" pitchFamily="34" charset="0"/>
                <a:cs typeface="Calibri" panose="020F0502020204030204" pitchFamily="34" charset="0"/>
              </a:rPr>
              <a:t>reached</a:t>
            </a:r>
            <a:r>
              <a:rPr lang="sl-SI" sz="1400" dirty="0">
                <a:latin typeface="Calibri" panose="020F0502020204030204" pitchFamily="34" charset="0"/>
                <a:cs typeface="Calibri" panose="020F0502020204030204" pitchFamily="34" charset="0"/>
              </a:rPr>
              <a:t>.</a:t>
            </a:r>
          </a:p>
        </p:txBody>
      </p:sp>
      <p:sp>
        <p:nvSpPr>
          <p:cNvPr id="17" name="Rectangle 16"/>
          <p:cNvSpPr/>
          <p:nvPr/>
        </p:nvSpPr>
        <p:spPr>
          <a:xfrm>
            <a:off x="760137" y="2489014"/>
            <a:ext cx="3174466" cy="1384995"/>
          </a:xfrm>
          <a:prstGeom prst="rect">
            <a:avLst/>
          </a:prstGeom>
          <a:ln w="28575">
            <a:solidFill>
              <a:srgbClr val="889A00"/>
            </a:solidFill>
          </a:ln>
        </p:spPr>
        <p:txBody>
          <a:bodyPr wrap="square">
            <a:spAutoFit/>
          </a:bodyPr>
          <a:lstStyle/>
          <a:p>
            <a:pPr marL="171450" indent="-171450">
              <a:buFontTx/>
              <a:buChar char="-"/>
            </a:pPr>
            <a:r>
              <a:rPr lang="sl-SI" sz="1200" dirty="0" err="1" smtClean="0">
                <a:latin typeface="Calibri" panose="020F0502020204030204" pitchFamily="34" charset="0"/>
                <a:cs typeface="Calibri" panose="020F0502020204030204" pitchFamily="34" charset="0"/>
              </a:rPr>
              <a:t>Much</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lower</a:t>
            </a:r>
            <a:r>
              <a:rPr lang="sl-SI" sz="1200" dirty="0" smtClean="0">
                <a:latin typeface="Calibri" panose="020F0502020204030204" pitchFamily="34" charset="0"/>
                <a:cs typeface="Calibri" panose="020F0502020204030204" pitchFamily="34" charset="0"/>
              </a:rPr>
              <a:t> O&amp;M </a:t>
            </a:r>
            <a:r>
              <a:rPr lang="sl-SI" sz="1200" dirty="0" err="1" smtClean="0">
                <a:latin typeface="Calibri" panose="020F0502020204030204" pitchFamily="34" charset="0"/>
                <a:cs typeface="Calibri" panose="020F0502020204030204" pitchFamily="34" charset="0"/>
              </a:rPr>
              <a:t>costs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compared</a:t>
            </a:r>
            <a:r>
              <a:rPr lang="sl-SI" sz="1200" dirty="0" smtClean="0">
                <a:latin typeface="Calibri" panose="020F0502020204030204" pitchFamily="34" charset="0"/>
                <a:cs typeface="Calibri" panose="020F0502020204030204" pitchFamily="34" charset="0"/>
              </a:rPr>
              <a:t> to MD</a:t>
            </a:r>
          </a:p>
          <a:p>
            <a:pPr marL="171450" indent="-171450">
              <a:buFontTx/>
              <a:buChar char="-"/>
            </a:pPr>
            <a:r>
              <a:rPr lang="sl-SI" sz="1200" dirty="0" smtClean="0">
                <a:latin typeface="Calibri" panose="020F0502020204030204" pitchFamily="34" charset="0"/>
                <a:cs typeface="Calibri" panose="020F0502020204030204" pitchFamily="34" charset="0"/>
              </a:rPr>
              <a:t>R</a:t>
            </a:r>
            <a:r>
              <a:rPr lang="en-GB" sz="1200" dirty="0" err="1" smtClean="0">
                <a:latin typeface="Calibri" panose="020F0502020204030204" pitchFamily="34" charset="0"/>
                <a:cs typeface="Calibri" panose="020F0502020204030204" pitchFamily="34" charset="0"/>
              </a:rPr>
              <a:t>ather</a:t>
            </a: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large footprint </a:t>
            </a:r>
            <a:r>
              <a:rPr lang="en-GB" sz="1200" dirty="0" smtClean="0">
                <a:latin typeface="Calibri" panose="020F0502020204030204" pitchFamily="34" charset="0"/>
                <a:cs typeface="Calibri" panose="020F0502020204030204" pitchFamily="34" charset="0"/>
              </a:rPr>
              <a:t>requirement</a:t>
            </a:r>
            <a:r>
              <a:rPr lang="sl-SI" sz="1200" dirty="0" smtClean="0">
                <a:latin typeface="Calibri" panose="020F0502020204030204" pitchFamily="34" charset="0"/>
                <a:cs typeface="Calibri" panose="020F0502020204030204" pitchFamily="34" charset="0"/>
              </a:rPr>
              <a:t> </a:t>
            </a:r>
          </a:p>
          <a:p>
            <a:pPr marL="171450" indent="-171450">
              <a:buFontTx/>
              <a:buChar char="-"/>
            </a:pPr>
            <a:r>
              <a:rPr lang="sl-SI" sz="1200" dirty="0" err="1" smtClean="0">
                <a:latin typeface="Calibri" panose="020F0502020204030204" pitchFamily="34" charset="0"/>
                <a:cs typeface="Calibri" panose="020F0502020204030204" pitchFamily="34" charset="0"/>
              </a:rPr>
              <a:t>Added</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value</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cost</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saving</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and</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biosolids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use</a:t>
            </a:r>
            <a:r>
              <a:rPr lang="sl-SI" sz="1200" dirty="0" smtClean="0">
                <a:latin typeface="Calibri" panose="020F0502020204030204" pitchFamily="34" charset="0"/>
                <a:cs typeface="Calibri" panose="020F0502020204030204" pitchFamily="34" charset="0"/>
              </a:rPr>
              <a:t>)</a:t>
            </a:r>
          </a:p>
          <a:p>
            <a:pPr marL="171450" indent="-171450">
              <a:buFontTx/>
              <a:buChar char="-"/>
            </a:pPr>
            <a:r>
              <a:rPr lang="sl-SI" sz="1200" dirty="0" err="1" smtClean="0">
                <a:latin typeface="Calibri" panose="020F0502020204030204" pitchFamily="34" charset="0"/>
                <a:cs typeface="Calibri" panose="020F0502020204030204" pitchFamily="34" charset="0"/>
              </a:rPr>
              <a:t>Technology</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upscale</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impacted</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by</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the</a:t>
            </a:r>
            <a:r>
              <a:rPr lang="sl-SI" sz="1200" dirty="0" smtClean="0">
                <a:latin typeface="Calibri" panose="020F0502020204030204" pitchFamily="34" charset="0"/>
                <a:cs typeface="Calibri" panose="020F0502020204030204" pitchFamily="34" charset="0"/>
              </a:rPr>
              <a:t> l</a:t>
            </a:r>
            <a:r>
              <a:rPr lang="en-GB" sz="1200" dirty="0" err="1" smtClean="0">
                <a:latin typeface="Calibri" panose="020F0502020204030204" pitchFamily="34" charset="0"/>
                <a:cs typeface="Calibri" panose="020F0502020204030204" pitchFamily="34" charset="0"/>
              </a:rPr>
              <a:t>ack</a:t>
            </a: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of a clear regulatory framework for sludge </a:t>
            </a:r>
            <a:r>
              <a:rPr lang="en-GB" sz="1200" dirty="0" smtClean="0">
                <a:latin typeface="Calibri" panose="020F0502020204030204" pitchFamily="34" charset="0"/>
                <a:cs typeface="Calibri" panose="020F0502020204030204" pitchFamily="34" charset="0"/>
              </a:rPr>
              <a:t>reuse</a:t>
            </a:r>
            <a:endParaRPr lang="sl-SI" sz="1200" dirty="0" smtClean="0">
              <a:latin typeface="Calibri" panose="020F0502020204030204" pitchFamily="34" charset="0"/>
              <a:cs typeface="Calibri" panose="020F0502020204030204" pitchFamily="34" charset="0"/>
            </a:endParaRPr>
          </a:p>
          <a:p>
            <a:pPr marL="171450" indent="-171450">
              <a:buFontTx/>
              <a:buChar char="-"/>
            </a:pPr>
            <a:r>
              <a:rPr lang="sl-SI" sz="1200" dirty="0" err="1" smtClean="0">
                <a:latin typeface="Calibri" panose="020F0502020204030204" pitchFamily="34" charset="0"/>
                <a:cs typeface="Calibri" panose="020F0502020204030204" pitchFamily="34" charset="0"/>
              </a:rPr>
              <a:t>Evidented</a:t>
            </a:r>
            <a:r>
              <a:rPr lang="sl-SI" sz="1200" dirty="0" smtClean="0">
                <a:latin typeface="Calibri" panose="020F0502020204030204" pitchFamily="34" charset="0"/>
                <a:cs typeface="Calibri" panose="020F0502020204030204" pitchFamily="34" charset="0"/>
              </a:rPr>
              <a:t> </a:t>
            </a:r>
            <a:r>
              <a:rPr lang="sl-SI" sz="1200" dirty="0">
                <a:latin typeface="Calibri" panose="020F0502020204030204" pitchFamily="34" charset="0"/>
                <a:cs typeface="Calibri" panose="020F0502020204030204" pitchFamily="34" charset="0"/>
              </a:rPr>
              <a:t>l</a:t>
            </a:r>
            <a:r>
              <a:rPr lang="en-GB" sz="1200" dirty="0" err="1" smtClean="0">
                <a:latin typeface="Calibri" panose="020F0502020204030204" pitchFamily="34" charset="0"/>
                <a:cs typeface="Calibri" panose="020F0502020204030204" pitchFamily="34" charset="0"/>
              </a:rPr>
              <a:t>ack</a:t>
            </a: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of confidence in </a:t>
            </a:r>
            <a:r>
              <a:rPr lang="en-GB" sz="1200" dirty="0" smtClean="0">
                <a:latin typeface="Calibri" panose="020F0502020204030204" pitchFamily="34" charset="0"/>
                <a:cs typeface="Calibri" panose="020F0502020204030204" pitchFamily="34" charset="0"/>
              </a:rPr>
              <a:t>technology</a:t>
            </a:r>
            <a:endParaRPr lang="sl-SI" sz="1200" dirty="0" smtClean="0">
              <a:latin typeface="Calibri" panose="020F0502020204030204" pitchFamily="34" charset="0"/>
              <a:cs typeface="Calibri" panose="020F0502020204030204" pitchFamily="34" charset="0"/>
            </a:endParaRPr>
          </a:p>
          <a:p>
            <a:r>
              <a:rPr lang="en-GB" sz="1200" dirty="0" smtClean="0">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p:txBody>
      </p:sp>
      <p:sp>
        <p:nvSpPr>
          <p:cNvPr id="18" name="Rectangle 17"/>
          <p:cNvSpPr/>
          <p:nvPr/>
        </p:nvSpPr>
        <p:spPr>
          <a:xfrm>
            <a:off x="5067176" y="2483024"/>
            <a:ext cx="2929145" cy="1384995"/>
          </a:xfrm>
          <a:prstGeom prst="rect">
            <a:avLst/>
          </a:prstGeom>
          <a:ln w="28575">
            <a:solidFill>
              <a:srgbClr val="889A00"/>
            </a:solidFill>
          </a:ln>
        </p:spPr>
        <p:txBody>
          <a:bodyPr wrap="square">
            <a:spAutoFit/>
          </a:bodyPr>
          <a:lstStyle/>
          <a:p>
            <a:pPr marL="171450" indent="-171450">
              <a:buFontTx/>
              <a:buChar char="-"/>
            </a:pPr>
            <a:r>
              <a:rPr lang="sl-SI" sz="1200" dirty="0" err="1" smtClean="0">
                <a:latin typeface="Calibri" panose="020F0502020204030204" pitchFamily="34" charset="0"/>
                <a:cs typeface="Calibri" panose="020F0502020204030204" pitchFamily="34" charset="0"/>
              </a:rPr>
              <a:t>Low</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investment</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costs</a:t>
            </a:r>
            <a:r>
              <a:rPr lang="sl-SI" sz="1200" dirty="0" smtClean="0">
                <a:latin typeface="Calibri" panose="020F0502020204030204" pitchFamily="34" charset="0"/>
                <a:cs typeface="Calibri" panose="020F0502020204030204" pitchFamily="34" charset="0"/>
              </a:rPr>
              <a:t> </a:t>
            </a:r>
            <a:r>
              <a:rPr lang="sl-SI" sz="1200" dirty="0" err="1" smtClean="0">
                <a:latin typeface="Calibri" panose="020F0502020204030204" pitchFamily="34" charset="0"/>
                <a:cs typeface="Calibri" panose="020F0502020204030204" pitchFamily="34" charset="0"/>
              </a:rPr>
              <a:t>compared</a:t>
            </a:r>
            <a:r>
              <a:rPr lang="sl-SI" sz="1200" dirty="0" smtClean="0">
                <a:latin typeface="Calibri" panose="020F0502020204030204" pitchFamily="34" charset="0"/>
                <a:cs typeface="Calibri" panose="020F0502020204030204" pitchFamily="34" charset="0"/>
              </a:rPr>
              <a:t> to </a:t>
            </a:r>
            <a:r>
              <a:rPr lang="sl-SI" sz="1200" dirty="0" err="1" smtClean="0">
                <a:latin typeface="Calibri" panose="020F0502020204030204" pitchFamily="34" charset="0"/>
                <a:cs typeface="Calibri" panose="020F0502020204030204" pitchFamily="34" charset="0"/>
              </a:rPr>
              <a:t>RBs</a:t>
            </a:r>
            <a:endParaRPr lang="sl-SI" sz="1200" dirty="0" smtClean="0">
              <a:latin typeface="Calibri" panose="020F0502020204030204" pitchFamily="34" charset="0"/>
              <a:cs typeface="Calibri" panose="020F0502020204030204" pitchFamily="34" charset="0"/>
            </a:endParaRPr>
          </a:p>
          <a:p>
            <a:pPr marL="171450" indent="-171450">
              <a:buFontTx/>
              <a:buChar char="-"/>
            </a:pPr>
            <a:r>
              <a:rPr lang="sl-SI" sz="1200" dirty="0">
                <a:latin typeface="Calibri" panose="020F0502020204030204" pitchFamily="34" charset="0"/>
                <a:cs typeface="Calibri" panose="020F0502020204030204" pitchFamily="34" charset="0"/>
              </a:rPr>
              <a:t>P</a:t>
            </a:r>
            <a:r>
              <a:rPr lang="en-GB" sz="1200" dirty="0" err="1" smtClean="0">
                <a:latin typeface="Calibri" panose="020F0502020204030204" pitchFamily="34" charset="0"/>
                <a:cs typeface="Calibri" panose="020F0502020204030204" pitchFamily="34" charset="0"/>
              </a:rPr>
              <a:t>erceived</a:t>
            </a:r>
            <a:r>
              <a:rPr lang="en-GB" sz="1200" dirty="0" smtClean="0">
                <a:latin typeface="Calibri" panose="020F0502020204030204" pitchFamily="34" charset="0"/>
                <a:cs typeface="Calibri" panose="020F0502020204030204" pitchFamily="34" charset="0"/>
              </a:rPr>
              <a:t> </a:t>
            </a:r>
            <a:r>
              <a:rPr lang="en-GB" sz="1200" dirty="0">
                <a:latin typeface="Calibri" panose="020F0502020204030204" pitchFamily="34" charset="0"/>
                <a:cs typeface="Calibri" panose="020F0502020204030204" pitchFamily="34" charset="0"/>
              </a:rPr>
              <a:t>as more established and proven technology</a:t>
            </a:r>
            <a:r>
              <a:rPr lang="en-GB" sz="1200" dirty="0" smtClean="0">
                <a:latin typeface="Calibri" panose="020F0502020204030204" pitchFamily="34" charset="0"/>
                <a:cs typeface="Calibri" panose="020F0502020204030204" pitchFamily="34" charset="0"/>
              </a:rPr>
              <a:t>.</a:t>
            </a:r>
            <a:endParaRPr lang="sl-SI" sz="1200" dirty="0" smtClean="0">
              <a:latin typeface="Calibri" panose="020F0502020204030204" pitchFamily="34" charset="0"/>
              <a:cs typeface="Calibri" panose="020F0502020204030204" pitchFamily="34" charset="0"/>
            </a:endParaRPr>
          </a:p>
          <a:p>
            <a:pPr marL="171450" indent="-171450">
              <a:buFontTx/>
              <a:buChar char="-"/>
            </a:pPr>
            <a:r>
              <a:rPr lang="en-GB" sz="1200" dirty="0">
                <a:latin typeface="Calibri" panose="020F0502020204030204" pitchFamily="34" charset="0"/>
                <a:cs typeface="Calibri" panose="020F0502020204030204" pitchFamily="34" charset="0"/>
              </a:rPr>
              <a:t>In engineering culture, traditionally conventional approaches (technical solutions) have been more </a:t>
            </a:r>
            <a:r>
              <a:rPr lang="en-GB" sz="1200" dirty="0" err="1">
                <a:latin typeface="Calibri" panose="020F0502020204030204" pitchFamily="34" charset="0"/>
                <a:cs typeface="Calibri" panose="020F0502020204030204" pitchFamily="34" charset="0"/>
              </a:rPr>
              <a:t>favored</a:t>
            </a:r>
            <a:r>
              <a:rPr lang="en-GB" sz="1200" dirty="0">
                <a:latin typeface="Calibri" panose="020F0502020204030204" pitchFamily="34" charset="0"/>
                <a:cs typeface="Calibri" panose="020F0502020204030204" pitchFamily="34" charset="0"/>
              </a:rPr>
              <a:t> and respected throughout </a:t>
            </a:r>
            <a:r>
              <a:rPr lang="en-GB" sz="1200" dirty="0" smtClean="0">
                <a:latin typeface="Calibri" panose="020F0502020204030204" pitchFamily="34" charset="0"/>
                <a:cs typeface="Calibri" panose="020F0502020204030204" pitchFamily="34" charset="0"/>
              </a:rPr>
              <a:t>history</a:t>
            </a:r>
            <a:endParaRPr lang="sl-SI"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61190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Governance</a:t>
            </a:r>
            <a:endParaRPr lang="sl-SI" sz="2500" b="1" kern="0" dirty="0">
              <a:solidFill>
                <a:srgbClr val="889A00"/>
              </a:solidFill>
              <a:latin typeface="Calibri" panose="020F0502020204030204" pitchFamily="34" charset="0"/>
              <a:cs typeface="Calibri" panose="020F0502020204030204" pitchFamily="34" charset="0"/>
            </a:endParaRPr>
          </a:p>
        </p:txBody>
      </p:sp>
      <p:cxnSp>
        <p:nvCxnSpPr>
          <p:cNvPr id="10"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2" name="Pravokotnik 1"/>
          <p:cNvSpPr/>
          <p:nvPr/>
        </p:nvSpPr>
        <p:spPr>
          <a:xfrm>
            <a:off x="360436" y="1666887"/>
            <a:ext cx="7320779" cy="1200329"/>
          </a:xfrm>
          <a:prstGeom prst="rect">
            <a:avLst/>
          </a:prstGeom>
          <a:ln>
            <a:solidFill>
              <a:srgbClr val="92D050"/>
            </a:solidFill>
          </a:ln>
        </p:spPr>
        <p:style>
          <a:lnRef idx="2">
            <a:schemeClr val="dk1"/>
          </a:lnRef>
          <a:fillRef idx="1">
            <a:schemeClr val="lt1"/>
          </a:fillRef>
          <a:effectRef idx="0">
            <a:schemeClr val="dk1"/>
          </a:effectRef>
          <a:fontRef idx="minor">
            <a:schemeClr val="dk1"/>
          </a:fontRef>
        </p:style>
        <p:txBody>
          <a:bodyPr wrap="square">
            <a:spAutoFit/>
          </a:bodyPr>
          <a:lstStyle/>
          <a:p>
            <a:r>
              <a:rPr lang="en-GB" dirty="0">
                <a:latin typeface="Calibri" panose="020F0502020204030204" pitchFamily="34" charset="0"/>
                <a:cs typeface="Calibri" panose="020F0502020204030204" pitchFamily="34" charset="0"/>
              </a:rPr>
              <a:t>Identified governance gaps include</a:t>
            </a:r>
            <a:r>
              <a:rPr lang="en-GB"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dirty="0">
                <a:latin typeface="Calibri" panose="020F0502020204030204" pitchFamily="34" charset="0"/>
                <a:cs typeface="Calibri" panose="020F0502020204030204" pitchFamily="34" charset="0"/>
              </a:rPr>
              <a:t>lack of coordination of responsible sectoral authorities, </a:t>
            </a:r>
            <a:endParaRPr lang="sl-SI"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limited </a:t>
            </a:r>
            <a:r>
              <a:rPr lang="en-GB" dirty="0">
                <a:latin typeface="Calibri" panose="020F0502020204030204" pitchFamily="34" charset="0"/>
                <a:cs typeface="Calibri" panose="020F0502020204030204" pitchFamily="34" charset="0"/>
              </a:rPr>
              <a:t>technical know-how, </a:t>
            </a:r>
            <a:endParaRPr lang="sl-SI"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GB" dirty="0" smtClean="0">
                <a:latin typeface="Calibri" panose="020F0502020204030204" pitchFamily="34" charset="0"/>
                <a:cs typeface="Calibri" panose="020F0502020204030204" pitchFamily="34" charset="0"/>
              </a:rPr>
              <a:t>limited </a:t>
            </a:r>
            <a:r>
              <a:rPr lang="en-GB" dirty="0">
                <a:latin typeface="Calibri" panose="020F0502020204030204" pitchFamily="34" charset="0"/>
                <a:cs typeface="Calibri" panose="020F0502020204030204" pitchFamily="34" charset="0"/>
              </a:rPr>
              <a:t>financial resources for planning and implementation/evaluation.</a:t>
            </a:r>
            <a:endParaRPr lang="sl-SI" dirty="0">
              <a:latin typeface="Calibri" panose="020F0502020204030204" pitchFamily="34" charset="0"/>
              <a:cs typeface="Calibri" panose="020F0502020204030204" pitchFamily="34" charset="0"/>
            </a:endParaRPr>
          </a:p>
        </p:txBody>
      </p:sp>
      <p:sp>
        <p:nvSpPr>
          <p:cNvPr id="3" name="Pravokotnik 2"/>
          <p:cNvSpPr/>
          <p:nvPr/>
        </p:nvSpPr>
        <p:spPr>
          <a:xfrm>
            <a:off x="239805" y="3437389"/>
            <a:ext cx="3057027" cy="523220"/>
          </a:xfrm>
          <a:prstGeom prst="rect">
            <a:avLst/>
          </a:prstGeom>
        </p:spPr>
        <p:txBody>
          <a:bodyPr wrap="square">
            <a:spAutoFit/>
          </a:bodyPr>
          <a:lstStyle/>
          <a:p>
            <a:r>
              <a:rPr lang="en-GB" sz="1400" dirty="0">
                <a:latin typeface="Calibri" panose="020F0502020204030204" pitchFamily="34" charset="0"/>
                <a:cs typeface="Calibri" panose="020F0502020204030204" pitchFamily="34" charset="0"/>
              </a:rPr>
              <a:t>The process of establishment of a holistic sludge management </a:t>
            </a:r>
            <a:r>
              <a:rPr lang="en-GB" sz="1400" dirty="0" smtClean="0">
                <a:latin typeface="Calibri" panose="020F0502020204030204" pitchFamily="34" charset="0"/>
                <a:cs typeface="Calibri" panose="020F0502020204030204" pitchFamily="34" charset="0"/>
              </a:rPr>
              <a:t>approach</a:t>
            </a:r>
            <a:r>
              <a:rPr lang="sl-SI" sz="1400" dirty="0" smtClean="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p:txBody>
      </p:sp>
      <p:pic>
        <p:nvPicPr>
          <p:cNvPr id="6" name="Picture 10266"/>
          <p:cNvPicPr/>
          <p:nvPr/>
        </p:nvPicPr>
        <p:blipFill>
          <a:blip r:embed="rId3">
            <a:extLst>
              <a:ext uri="{28A0092B-C50C-407E-A947-70E740481C1C}">
                <a14:useLocalDpi xmlns:a14="http://schemas.microsoft.com/office/drawing/2010/main" val="0"/>
              </a:ext>
            </a:extLst>
          </a:blip>
          <a:srcRect/>
          <a:stretch>
            <a:fillRect/>
          </a:stretch>
        </p:blipFill>
        <p:spPr bwMode="auto">
          <a:xfrm>
            <a:off x="315567" y="4005064"/>
            <a:ext cx="2790825" cy="2667000"/>
          </a:xfrm>
          <a:prstGeom prst="rect">
            <a:avLst/>
          </a:prstGeom>
          <a:noFill/>
          <a:ln>
            <a:noFill/>
          </a:ln>
        </p:spPr>
      </p:pic>
      <p:pic>
        <p:nvPicPr>
          <p:cNvPr id="7" name="Picture 10270"/>
          <p:cNvPicPr/>
          <p:nvPr/>
        </p:nvPicPr>
        <p:blipFill>
          <a:blip r:embed="rId4">
            <a:extLst>
              <a:ext uri="{28A0092B-C50C-407E-A947-70E740481C1C}">
                <a14:useLocalDpi xmlns:a14="http://schemas.microsoft.com/office/drawing/2010/main" val="0"/>
              </a:ext>
            </a:extLst>
          </a:blip>
          <a:srcRect/>
          <a:stretch>
            <a:fillRect/>
          </a:stretch>
        </p:blipFill>
        <p:spPr bwMode="auto">
          <a:xfrm>
            <a:off x="3671743" y="4005064"/>
            <a:ext cx="5310568" cy="2592288"/>
          </a:xfrm>
          <a:prstGeom prst="rect">
            <a:avLst/>
          </a:prstGeom>
          <a:noFill/>
          <a:ln>
            <a:noFill/>
          </a:ln>
        </p:spPr>
      </p:pic>
      <p:sp>
        <p:nvSpPr>
          <p:cNvPr id="4" name="PoljeZBesedilom 3"/>
          <p:cNvSpPr txBox="1"/>
          <p:nvPr/>
        </p:nvSpPr>
        <p:spPr>
          <a:xfrm>
            <a:off x="4020825" y="3437389"/>
            <a:ext cx="3816424" cy="523220"/>
          </a:xfrm>
          <a:prstGeom prst="rect">
            <a:avLst/>
          </a:prstGeom>
          <a:noFill/>
        </p:spPr>
        <p:txBody>
          <a:bodyPr wrap="square" rtlCol="0">
            <a:spAutoFit/>
          </a:bodyPr>
          <a:lstStyle/>
          <a:p>
            <a:r>
              <a:rPr lang="sl-SI" sz="1400" dirty="0">
                <a:latin typeface="Calibri" panose="020F0502020204030204" pitchFamily="34" charset="0"/>
                <a:cs typeface="Calibri" panose="020F0502020204030204" pitchFamily="34" charset="0"/>
              </a:rPr>
              <a:t>A</a:t>
            </a:r>
            <a:r>
              <a:rPr lang="en-GB" sz="1400" dirty="0" err="1" smtClean="0">
                <a:latin typeface="Calibri" panose="020F0502020204030204" pitchFamily="34" charset="0"/>
                <a:cs typeface="Calibri" panose="020F0502020204030204" pitchFamily="34" charset="0"/>
              </a:rPr>
              <a:t>ctors</a:t>
            </a:r>
            <a:r>
              <a:rPr lang="en-GB" sz="1400" dirty="0" smtClean="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and mechanisms to provide an efficient and high-quality sewage sludge agenda. </a:t>
            </a:r>
            <a:endParaRPr lang="sl-SI" sz="1400" dirty="0">
              <a:latin typeface="Calibri" panose="020F0502020204030204" pitchFamily="34" charset="0"/>
              <a:cs typeface="Calibri" panose="020F0502020204030204" pitchFamily="34" charset="0"/>
            </a:endParaRPr>
          </a:p>
        </p:txBody>
      </p:sp>
      <p:sp>
        <p:nvSpPr>
          <p:cNvPr id="5" name="Pravokotnik 4"/>
          <p:cNvSpPr/>
          <p:nvPr/>
        </p:nvSpPr>
        <p:spPr>
          <a:xfrm>
            <a:off x="239805" y="3023603"/>
            <a:ext cx="2433167" cy="369332"/>
          </a:xfrm>
          <a:prstGeom prst="rect">
            <a:avLst/>
          </a:prstGeom>
        </p:spPr>
        <p:txBody>
          <a:bodyPr wrap="none">
            <a:spAutoFit/>
          </a:bodyPr>
          <a:lstStyle/>
          <a:p>
            <a:r>
              <a:rPr lang="sl-SI" b="1" dirty="0" err="1">
                <a:latin typeface="Calibri" panose="020F0502020204030204" pitchFamily="34" charset="0"/>
                <a:cs typeface="Calibri" panose="020F0502020204030204" pitchFamily="34" charset="0"/>
              </a:rPr>
              <a:t>What</a:t>
            </a:r>
            <a:r>
              <a:rPr lang="sl-SI" b="1" dirty="0">
                <a:latin typeface="Calibri" panose="020F0502020204030204" pitchFamily="34" charset="0"/>
                <a:cs typeface="Calibri" panose="020F0502020204030204" pitchFamily="34" charset="0"/>
              </a:rPr>
              <a:t> </a:t>
            </a:r>
            <a:r>
              <a:rPr lang="sl-SI" b="1" dirty="0" err="1">
                <a:latin typeface="Calibri" panose="020F0502020204030204" pitchFamily="34" charset="0"/>
                <a:cs typeface="Calibri" panose="020F0502020204030204" pitchFamily="34" charset="0"/>
              </a:rPr>
              <a:t>action</a:t>
            </a:r>
            <a:r>
              <a:rPr lang="sl-SI" b="1" dirty="0">
                <a:latin typeface="Calibri" panose="020F0502020204030204" pitchFamily="34" charset="0"/>
                <a:cs typeface="Calibri" panose="020F0502020204030204" pitchFamily="34" charset="0"/>
              </a:rPr>
              <a:t> is </a:t>
            </a:r>
            <a:r>
              <a:rPr lang="sl-SI" b="1" dirty="0" err="1">
                <a:latin typeface="Calibri" panose="020F0502020204030204" pitchFamily="34" charset="0"/>
                <a:cs typeface="Calibri" panose="020F0502020204030204" pitchFamily="34" charset="0"/>
              </a:rPr>
              <a:t>needed</a:t>
            </a:r>
            <a:r>
              <a:rPr lang="sl-SI" b="1" dirty="0">
                <a:latin typeface="Calibri" panose="020F0502020204030204" pitchFamily="34" charset="0"/>
                <a:cs typeface="Calibri" panose="020F0502020204030204" pitchFamily="34" charset="0"/>
              </a:rPr>
              <a:t>?</a:t>
            </a:r>
          </a:p>
        </p:txBody>
      </p:sp>
      <p:sp>
        <p:nvSpPr>
          <p:cNvPr id="11" name="Zaobljeni pravokotnik 6"/>
          <p:cNvSpPr/>
          <p:nvPr/>
        </p:nvSpPr>
        <p:spPr>
          <a:xfrm>
            <a:off x="360436" y="1004065"/>
            <a:ext cx="8295185" cy="504056"/>
          </a:xfrm>
          <a:prstGeom prst="roundRect">
            <a:avLst/>
          </a:prstGeom>
          <a:solidFill>
            <a:srgbClr val="9AD51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sl-SI" b="1" dirty="0" err="1" smtClean="0">
                <a:solidFill>
                  <a:schemeClr val="tx1"/>
                </a:solidFill>
                <a:latin typeface="Calibri" panose="020F0502020204030204" pitchFamily="34" charset="0"/>
                <a:cs typeface="Calibri" panose="020F0502020204030204" pitchFamily="34" charset="0"/>
              </a:rPr>
              <a:t>Challenge</a:t>
            </a:r>
            <a:r>
              <a:rPr lang="sl-SI" b="1" dirty="0" smtClean="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Lack of integrated sludge management </a:t>
            </a:r>
            <a:endParaRPr lang="sl-SI"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3412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smtClean="0"/>
              <a:t>BUSINESS MODEL</a:t>
            </a:r>
            <a:endParaRPr lang="en-US" sz="3375" b="1" dirty="0"/>
          </a:p>
        </p:txBody>
      </p:sp>
    </p:spTree>
    <p:extLst>
      <p:ext uri="{BB962C8B-B14F-4D97-AF65-F5344CB8AC3E}">
        <p14:creationId xmlns:p14="http://schemas.microsoft.com/office/powerpoint/2010/main" val="3676448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2853" y="431477"/>
            <a:ext cx="8862821" cy="369332"/>
          </a:xfrm>
          <a:prstGeom prst="rect">
            <a:avLst/>
          </a:prstGeom>
        </p:spPr>
        <p:txBody>
          <a:bodyPr wrap="square">
            <a:spAutoFit/>
          </a:bodyPr>
          <a:lstStyle/>
          <a:p>
            <a:pPr>
              <a:tabLst>
                <a:tab pos="1692275" algn="l"/>
              </a:tabLst>
            </a:pPr>
            <a:r>
              <a:rPr lang="sl-SI" b="1" kern="0" dirty="0" smtClean="0">
                <a:solidFill>
                  <a:srgbClr val="889A00"/>
                </a:solidFill>
                <a:latin typeface="Calibri" panose="020F0502020204030204" pitchFamily="34" charset="0"/>
                <a:cs typeface="Calibri" panose="020F0502020204030204" pitchFamily="34" charset="0"/>
              </a:rPr>
              <a:t>BM1: </a:t>
            </a:r>
            <a:r>
              <a:rPr lang="en-US" b="1" kern="0" dirty="0">
                <a:solidFill>
                  <a:srgbClr val="889A00"/>
                </a:solidFill>
                <a:latin typeface="Calibri" panose="020F0502020204030204" pitchFamily="34" charset="0"/>
                <a:cs typeface="Calibri" panose="020F0502020204030204" pitchFamily="34" charset="0"/>
              </a:rPr>
              <a:t>Contractual partnership </a:t>
            </a:r>
            <a:r>
              <a:rPr lang="sl-SI" b="1" kern="0" dirty="0">
                <a:solidFill>
                  <a:srgbClr val="889A00"/>
                </a:solidFill>
                <a:latin typeface="Calibri" panose="020F0502020204030204" pitchFamily="34" charset="0"/>
                <a:cs typeface="Calibri" panose="020F0502020204030204" pitchFamily="34" charset="0"/>
              </a:rPr>
              <a:t> </a:t>
            </a:r>
            <a:r>
              <a:rPr lang="en-US" b="1" kern="0" dirty="0" smtClean="0">
                <a:solidFill>
                  <a:srgbClr val="889A00"/>
                </a:solidFill>
                <a:latin typeface="Calibri" panose="020F0502020204030204" pitchFamily="34" charset="0"/>
                <a:cs typeface="Calibri" panose="020F0502020204030204" pitchFamily="34" charset="0"/>
              </a:rPr>
              <a:t>(</a:t>
            </a:r>
            <a:r>
              <a:rPr lang="en-US" b="1" kern="0" dirty="0">
                <a:solidFill>
                  <a:srgbClr val="889A00"/>
                </a:solidFill>
                <a:latin typeface="Calibri" panose="020F0502020204030204" pitchFamily="34" charset="0"/>
                <a:cs typeface="Calibri" panose="020F0502020204030204" pitchFamily="34" charset="0"/>
              </a:rPr>
              <a:t>municipality/operator – </a:t>
            </a:r>
            <a:r>
              <a:rPr lang="en-US" b="1" kern="0" dirty="0" smtClean="0">
                <a:solidFill>
                  <a:srgbClr val="889A00"/>
                </a:solidFill>
                <a:latin typeface="Calibri" panose="020F0502020204030204" pitchFamily="34" charset="0"/>
                <a:cs typeface="Calibri" panose="020F0502020204030204" pitchFamily="34" charset="0"/>
              </a:rPr>
              <a:t>business</a:t>
            </a:r>
            <a:r>
              <a:rPr lang="sl-SI" b="1" kern="0" dirty="0" smtClean="0">
                <a:solidFill>
                  <a:srgbClr val="889A00"/>
                </a:solidFill>
                <a:latin typeface="Calibri" panose="020F0502020204030204" pitchFamily="34" charset="0"/>
                <a:cs typeface="Calibri" panose="020F0502020204030204" pitchFamily="34" charset="0"/>
              </a:rPr>
              <a:t> </a:t>
            </a:r>
            <a:r>
              <a:rPr lang="en-US" b="1" kern="0" dirty="0" smtClean="0">
                <a:solidFill>
                  <a:srgbClr val="889A00"/>
                </a:solidFill>
                <a:latin typeface="Calibri" panose="020F0502020204030204" pitchFamily="34" charset="0"/>
                <a:cs typeface="Calibri" panose="020F0502020204030204" pitchFamily="34" charset="0"/>
              </a:rPr>
              <a:t>entity</a:t>
            </a:r>
            <a:r>
              <a:rPr lang="en-US" b="1" kern="0" dirty="0">
                <a:solidFill>
                  <a:srgbClr val="889A00"/>
                </a:solidFill>
                <a:latin typeface="Calibri" panose="020F0502020204030204" pitchFamily="34" charset="0"/>
                <a:cs typeface="Calibri" panose="020F0502020204030204" pitchFamily="34" charset="0"/>
              </a:rPr>
              <a:t>) </a:t>
            </a:r>
            <a:endParaRPr lang="sl-SI" b="1" kern="0" dirty="0">
              <a:solidFill>
                <a:srgbClr val="889A00"/>
              </a:solidFill>
              <a:latin typeface="Calibri" panose="020F0502020204030204" pitchFamily="34" charset="0"/>
              <a:cs typeface="Calibri" panose="020F0502020204030204" pitchFamily="34" charset="0"/>
            </a:endParaRPr>
          </a:p>
        </p:txBody>
      </p:sp>
      <p:sp>
        <p:nvSpPr>
          <p:cNvPr id="3" name="Pravokotnik 2"/>
          <p:cNvSpPr/>
          <p:nvPr/>
        </p:nvSpPr>
        <p:spPr>
          <a:xfrm>
            <a:off x="182853" y="1143597"/>
            <a:ext cx="7992888" cy="1569660"/>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Business entity </a:t>
            </a:r>
            <a:r>
              <a:rPr lang="en-US" sz="1600" dirty="0" smtClean="0">
                <a:latin typeface="Calibri" panose="020F0502020204030204" pitchFamily="34" charset="0"/>
                <a:cs typeface="Calibri" panose="020F0502020204030204" pitchFamily="34" charset="0"/>
              </a:rPr>
              <a:t>signs </a:t>
            </a:r>
            <a:r>
              <a:rPr lang="en-US" sz="1600" dirty="0">
                <a:latin typeface="Calibri" panose="020F0502020204030204" pitchFamily="34" charset="0"/>
                <a:cs typeface="Calibri" panose="020F0502020204030204" pitchFamily="34" charset="0"/>
              </a:rPr>
              <a:t>a contractual agreement with the municipality/operators to collect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at the WWTP site and transport them to the </a:t>
            </a:r>
            <a:r>
              <a:rPr lang="en-US" sz="1600" dirty="0" smtClean="0">
                <a:latin typeface="Calibri" panose="020F0502020204030204" pitchFamily="34" charset="0"/>
                <a:cs typeface="Calibri" panose="020F0502020204030204" pitchFamily="34" charset="0"/>
              </a:rPr>
              <a:t>storage </a:t>
            </a:r>
            <a:r>
              <a:rPr lang="en-US" sz="1600" dirty="0">
                <a:latin typeface="Calibri" panose="020F0502020204030204" pitchFamily="34" charset="0"/>
                <a:cs typeface="Calibri" panose="020F0502020204030204" pitchFamily="34" charset="0"/>
              </a:rPr>
              <a:t>site from where distribution or sale of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products is permitted</a:t>
            </a:r>
            <a:r>
              <a:rPr lang="en-US" sz="1600" dirty="0" smtClean="0">
                <a:latin typeface="Calibri" panose="020F0502020204030204" pitchFamily="34" charset="0"/>
                <a:cs typeface="Calibri" panose="020F0502020204030204" pitchFamily="34" charset="0"/>
              </a:rPr>
              <a:t>.</a:t>
            </a:r>
            <a:r>
              <a:rPr lang="sl-SI" sz="1600" dirty="0">
                <a:latin typeface="Calibri" panose="020F0502020204030204" pitchFamily="34" charset="0"/>
                <a:cs typeface="Calibri" panose="020F0502020204030204" pitchFamily="34" charset="0"/>
              </a:rPr>
              <a:t>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Municipality/operator </a:t>
            </a:r>
            <a:r>
              <a:rPr lang="en-US" sz="1600" dirty="0">
                <a:latin typeface="Calibri" panose="020F0502020204030204" pitchFamily="34" charset="0"/>
                <a:cs typeface="Calibri" panose="020F0502020204030204" pitchFamily="34" charset="0"/>
              </a:rPr>
              <a:t>charges a business entity collection fee for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in EUR/ton.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Business </a:t>
            </a:r>
            <a:r>
              <a:rPr lang="en-US" sz="1600" dirty="0">
                <a:latin typeface="Calibri" panose="020F0502020204030204" pitchFamily="34" charset="0"/>
                <a:cs typeface="Calibri" panose="020F0502020204030204" pitchFamily="34" charset="0"/>
              </a:rPr>
              <a:t>can be profitable with revenue earned from the </a:t>
            </a:r>
            <a:r>
              <a:rPr lang="en-US" sz="1600" dirty="0" err="1">
                <a:latin typeface="Calibri" panose="020F0502020204030204" pitchFamily="34" charset="0"/>
                <a:cs typeface="Calibri" panose="020F0502020204030204" pitchFamily="34" charset="0"/>
              </a:rPr>
              <a:t>biosolids</a:t>
            </a:r>
            <a:r>
              <a:rPr lang="en-US" sz="1600" dirty="0">
                <a:latin typeface="Calibri" panose="020F0502020204030204" pitchFamily="34" charset="0"/>
                <a:cs typeface="Calibri" panose="020F0502020204030204" pitchFamily="34" charset="0"/>
              </a:rPr>
              <a:t> selling to end-customers.   </a:t>
            </a:r>
            <a:endParaRPr lang="sl-SI" sz="1600" dirty="0">
              <a:latin typeface="Calibri" panose="020F0502020204030204" pitchFamily="34" charset="0"/>
              <a:cs typeface="Calibri" panose="020F0502020204030204" pitchFamily="34" charset="0"/>
            </a:endParaRPr>
          </a:p>
        </p:txBody>
      </p:sp>
      <p:sp>
        <p:nvSpPr>
          <p:cNvPr id="16" name="Zaobljeni pravokotnik 15"/>
          <p:cNvSpPr/>
          <p:nvPr/>
        </p:nvSpPr>
        <p:spPr>
          <a:xfrm>
            <a:off x="191568" y="4471047"/>
            <a:ext cx="8469667" cy="284460"/>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b="1" dirty="0" err="1">
                <a:solidFill>
                  <a:schemeClr val="tx1"/>
                </a:solidFill>
                <a:latin typeface="Calibri" panose="020F0502020204030204" pitchFamily="34" charset="0"/>
                <a:cs typeface="Calibri" panose="020F0502020204030204" pitchFamily="34" charset="0"/>
              </a:rPr>
              <a:t>Potential</a:t>
            </a:r>
            <a:r>
              <a:rPr lang="sl-SI" b="1" dirty="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earnings</a:t>
            </a:r>
            <a:r>
              <a:rPr lang="sl-SI" b="1" dirty="0" smtClean="0">
                <a:solidFill>
                  <a:schemeClr val="tx1"/>
                </a:solidFill>
                <a:latin typeface="Calibri" panose="020F0502020204030204" pitchFamily="34" charset="0"/>
                <a:cs typeface="Calibri" panose="020F0502020204030204" pitchFamily="34" charset="0"/>
              </a:rPr>
              <a:t> </a:t>
            </a:r>
            <a:r>
              <a:rPr lang="sl-SI" dirty="0" smtClean="0">
                <a:solidFill>
                  <a:schemeClr val="tx1"/>
                </a:solidFill>
                <a:latin typeface="Calibri" panose="020F0502020204030204" pitchFamily="34" charset="0"/>
                <a:cs typeface="Calibri" panose="020F0502020204030204" pitchFamily="34" charset="0"/>
              </a:rPr>
              <a:t>(</a:t>
            </a:r>
            <a:r>
              <a:rPr lang="en-GB" i="1" dirty="0" smtClean="0">
                <a:solidFill>
                  <a:srgbClr val="000000"/>
                </a:solidFill>
                <a:latin typeface="Calibri"/>
                <a:ea typeface="Times New Roman"/>
                <a:cs typeface="Times New Roman"/>
              </a:rPr>
              <a:t>collection fee</a:t>
            </a:r>
            <a:r>
              <a:rPr lang="sl-SI" i="1" dirty="0" smtClean="0">
                <a:solidFill>
                  <a:srgbClr val="000000"/>
                </a:solidFill>
                <a:latin typeface="Calibri"/>
                <a:ea typeface="Times New Roman"/>
                <a:cs typeface="Times New Roman"/>
              </a:rPr>
              <a:t>: </a:t>
            </a:r>
            <a:r>
              <a:rPr lang="en-GB" i="1" dirty="0" smtClean="0">
                <a:solidFill>
                  <a:srgbClr val="000000"/>
                </a:solidFill>
                <a:latin typeface="Calibri"/>
                <a:ea typeface="Times New Roman"/>
                <a:cs typeface="Times New Roman"/>
              </a:rPr>
              <a:t>10 </a:t>
            </a:r>
            <a:r>
              <a:rPr lang="en-GB" i="1" dirty="0">
                <a:solidFill>
                  <a:srgbClr val="000000"/>
                </a:solidFill>
                <a:latin typeface="Calibri"/>
                <a:ea typeface="Times New Roman"/>
                <a:cs typeface="Times New Roman"/>
              </a:rPr>
              <a:t>EUR/ton</a:t>
            </a:r>
            <a:r>
              <a:rPr lang="en-GB" i="1" dirty="0" smtClean="0">
                <a:solidFill>
                  <a:srgbClr val="000000"/>
                </a:solidFill>
                <a:latin typeface="Calibri"/>
                <a:ea typeface="Times New Roman"/>
                <a:cs typeface="Times New Roman"/>
              </a:rPr>
              <a:t>)</a:t>
            </a:r>
            <a:r>
              <a:rPr lang="sl-SI" b="1" dirty="0" smtClean="0">
                <a:solidFill>
                  <a:schemeClr val="tx1"/>
                </a:solidFill>
                <a:latin typeface="Calibri" panose="020F0502020204030204" pitchFamily="34" charset="0"/>
                <a:cs typeface="Calibri" panose="020F0502020204030204" pitchFamily="34" charset="0"/>
              </a:rPr>
              <a:t> </a:t>
            </a:r>
            <a:r>
              <a:rPr lang="sl-SI" b="1" dirty="0">
                <a:solidFill>
                  <a:schemeClr val="tx1"/>
                </a:solidFill>
                <a:latin typeface="Calibri" panose="020F0502020204030204" pitchFamily="34" charset="0"/>
                <a:cs typeface="Calibri" panose="020F0502020204030204" pitchFamily="34" charset="0"/>
              </a:rPr>
              <a:t>= 5.850 EUR/</a:t>
            </a:r>
            <a:r>
              <a:rPr lang="sl-SI" b="1" dirty="0" err="1">
                <a:solidFill>
                  <a:schemeClr val="tx1"/>
                </a:solidFill>
                <a:latin typeface="Calibri" panose="020F0502020204030204" pitchFamily="34" charset="0"/>
                <a:cs typeface="Calibri" panose="020F0502020204030204" pitchFamily="34" charset="0"/>
              </a:rPr>
              <a:t>operating</a:t>
            </a:r>
            <a:r>
              <a:rPr lang="sl-SI" b="1" dirty="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cycle</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or</a:t>
            </a:r>
            <a:r>
              <a:rPr lang="sl-SI" b="1" dirty="0" smtClean="0">
                <a:solidFill>
                  <a:schemeClr val="tx1"/>
                </a:solidFill>
                <a:latin typeface="Calibri" panose="020F0502020204030204" pitchFamily="34" charset="0"/>
                <a:cs typeface="Calibri" panose="020F0502020204030204" pitchFamily="34" charset="0"/>
              </a:rPr>
              <a:t> 2,34 €/PE</a:t>
            </a:r>
            <a:endParaRPr lang="sl-SI" b="1" dirty="0">
              <a:solidFill>
                <a:schemeClr val="tx1"/>
              </a:solidFill>
              <a:latin typeface="Calibri" panose="020F0502020204030204" pitchFamily="34" charset="0"/>
              <a:cs typeface="Calibri" panose="020F0502020204030204" pitchFamily="34" charset="0"/>
            </a:endParaRPr>
          </a:p>
        </p:txBody>
      </p:sp>
      <p:sp>
        <p:nvSpPr>
          <p:cNvPr id="2" name="Rectangle 1"/>
          <p:cNvSpPr/>
          <p:nvPr/>
        </p:nvSpPr>
        <p:spPr>
          <a:xfrm>
            <a:off x="191568" y="2898213"/>
            <a:ext cx="3309027" cy="941796"/>
          </a:xfrm>
          <a:prstGeom prst="rect">
            <a:avLst/>
          </a:prstGeom>
        </p:spPr>
        <p:txBody>
          <a:bodyPr wrap="square">
            <a:spAutoFit/>
          </a:bodyPr>
          <a:lstStyle/>
          <a:p>
            <a:pPr lvl="0" algn="just">
              <a:lnSpc>
                <a:spcPct val="115000"/>
              </a:lnSpc>
              <a:spcAft>
                <a:spcPts val="0"/>
              </a:spcAft>
            </a:pP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Key</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partners</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800100" lvl="1" indent="-342900" algn="just">
              <a:lnSpc>
                <a:spcPct val="115000"/>
              </a:lnSpc>
              <a:spcAft>
                <a:spcPts val="0"/>
              </a:spcAft>
              <a:buFont typeface="Symbol" panose="05050102010706020507" pitchFamily="18" charset="2"/>
              <a:buChar char=""/>
            </a:pPr>
            <a:r>
              <a:rPr lang="en-GB"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RBs </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owner – municipality</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800100" lvl="1" indent="-342900" algn="just">
              <a:lnSpc>
                <a:spcPct val="115000"/>
              </a:lnSpc>
              <a:spcAft>
                <a:spcPts val="0"/>
              </a:spcAft>
              <a:buFont typeface="Symbol" panose="05050102010706020507" pitchFamily="18" charset="2"/>
              <a:buChar char=""/>
            </a:pP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RBs operator – public utility</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8" name="Rectangle 7"/>
          <p:cNvSpPr/>
          <p:nvPr/>
        </p:nvSpPr>
        <p:spPr>
          <a:xfrm>
            <a:off x="4326560" y="2948133"/>
            <a:ext cx="4070579" cy="658642"/>
          </a:xfrm>
          <a:prstGeom prst="rect">
            <a:avLst/>
          </a:prstGeom>
        </p:spPr>
        <p:txBody>
          <a:bodyPr wrap="square">
            <a:spAutoFit/>
          </a:bodyPr>
          <a:lstStyle/>
          <a:p>
            <a:pPr lvl="0" algn="just">
              <a:lnSpc>
                <a:spcPct val="115000"/>
              </a:lnSpc>
              <a:spcAft>
                <a:spcPts val="0"/>
              </a:spcAft>
            </a:pP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Potential</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customer</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biosolids</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800100" lvl="1" indent="-342900" algn="just">
              <a:lnSpc>
                <a:spcPct val="115000"/>
              </a:lnSpc>
              <a:spcAft>
                <a:spcPts val="0"/>
              </a:spcAft>
              <a:buFont typeface="Symbol" panose="05050102010706020507" pitchFamily="18" charset="2"/>
              <a:buChar char=""/>
            </a:pP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Business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entity</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selling</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to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end-users</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9" name="Zaobljeni pravokotnik 15"/>
          <p:cNvSpPr/>
          <p:nvPr/>
        </p:nvSpPr>
        <p:spPr>
          <a:xfrm>
            <a:off x="158918" y="4013298"/>
            <a:ext cx="8493602" cy="284460"/>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rgbClr val="000000"/>
                </a:solidFill>
                <a:latin typeface="Calibri"/>
                <a:ea typeface="Times New Roman"/>
                <a:cs typeface="Times New Roman"/>
              </a:rPr>
              <a:t>Cost recovery price</a:t>
            </a:r>
            <a:r>
              <a:rPr lang="sl-SI" b="1" dirty="0">
                <a:solidFill>
                  <a:srgbClr val="000000"/>
                </a:solidFill>
                <a:latin typeface="Calibri"/>
                <a:ea typeface="Times New Roman"/>
                <a:cs typeface="Times New Roman"/>
              </a:rPr>
              <a:t> </a:t>
            </a:r>
            <a:r>
              <a:rPr lang="sl-SI" dirty="0">
                <a:solidFill>
                  <a:srgbClr val="000000"/>
                </a:solidFill>
                <a:latin typeface="Calibri"/>
                <a:ea typeface="Times New Roman"/>
                <a:cs typeface="Times New Roman"/>
              </a:rPr>
              <a:t>(</a:t>
            </a:r>
            <a:r>
              <a:rPr lang="sl-SI" dirty="0" err="1">
                <a:solidFill>
                  <a:srgbClr val="000000"/>
                </a:solidFill>
                <a:latin typeface="Calibri"/>
                <a:ea typeface="Times New Roman"/>
                <a:cs typeface="Times New Roman"/>
              </a:rPr>
              <a:t>covers</a:t>
            </a:r>
            <a:r>
              <a:rPr lang="sl-SI" dirty="0">
                <a:solidFill>
                  <a:srgbClr val="000000"/>
                </a:solidFill>
                <a:latin typeface="Calibri"/>
                <a:ea typeface="Times New Roman"/>
                <a:cs typeface="Times New Roman"/>
              </a:rPr>
              <a:t> </a:t>
            </a:r>
            <a:r>
              <a:rPr lang="sl-SI" dirty="0" err="1">
                <a:solidFill>
                  <a:srgbClr val="000000"/>
                </a:solidFill>
                <a:latin typeface="Calibri"/>
                <a:ea typeface="Times New Roman"/>
                <a:cs typeface="Times New Roman"/>
              </a:rPr>
              <a:t>excavation</a:t>
            </a:r>
            <a:r>
              <a:rPr lang="sl-SI" dirty="0">
                <a:solidFill>
                  <a:srgbClr val="000000"/>
                </a:solidFill>
                <a:latin typeface="Calibri"/>
                <a:ea typeface="Times New Roman"/>
                <a:cs typeface="Times New Roman"/>
              </a:rPr>
              <a:t> </a:t>
            </a:r>
            <a:r>
              <a:rPr lang="sl-SI" dirty="0" err="1">
                <a:solidFill>
                  <a:srgbClr val="000000"/>
                </a:solidFill>
                <a:latin typeface="Calibri"/>
                <a:ea typeface="Times New Roman"/>
                <a:cs typeface="Times New Roman"/>
              </a:rPr>
              <a:t>costs</a:t>
            </a:r>
            <a:r>
              <a:rPr lang="sl-SI" dirty="0">
                <a:solidFill>
                  <a:srgbClr val="000000"/>
                </a:solidFill>
                <a:latin typeface="Calibri"/>
                <a:ea typeface="Times New Roman"/>
                <a:cs typeface="Times New Roman"/>
              </a:rPr>
              <a:t>) = </a:t>
            </a:r>
            <a:r>
              <a:rPr lang="sl-SI" b="1" dirty="0">
                <a:solidFill>
                  <a:srgbClr val="000000"/>
                </a:solidFill>
                <a:latin typeface="Calibri"/>
                <a:ea typeface="Times New Roman"/>
                <a:cs typeface="Times New Roman"/>
              </a:rPr>
              <a:t>4,35 €</a:t>
            </a:r>
            <a:r>
              <a:rPr lang="en-GB" b="1" dirty="0">
                <a:solidFill>
                  <a:srgbClr val="000000"/>
                </a:solidFill>
                <a:latin typeface="Calibri"/>
                <a:ea typeface="Times New Roman"/>
                <a:cs typeface="Times New Roman"/>
              </a:rPr>
              <a:t>/ton</a:t>
            </a:r>
            <a:r>
              <a:rPr lang="sl-SI" b="1" dirty="0">
                <a:solidFill>
                  <a:srgbClr val="000000"/>
                </a:solidFill>
                <a:latin typeface="Calibri"/>
                <a:ea typeface="Times New Roman"/>
                <a:cs typeface="Times New Roman"/>
              </a:rPr>
              <a:t> </a:t>
            </a:r>
            <a:r>
              <a:rPr lang="sl-SI" b="1" dirty="0" err="1">
                <a:solidFill>
                  <a:srgbClr val="000000"/>
                </a:solidFill>
                <a:latin typeface="Calibri"/>
                <a:ea typeface="Times New Roman"/>
                <a:cs typeface="Times New Roman"/>
              </a:rPr>
              <a:t>of</a:t>
            </a:r>
            <a:r>
              <a:rPr lang="sl-SI" b="1" dirty="0">
                <a:solidFill>
                  <a:srgbClr val="000000"/>
                </a:solidFill>
                <a:latin typeface="Calibri"/>
                <a:ea typeface="Times New Roman"/>
                <a:cs typeface="Times New Roman"/>
              </a:rPr>
              <a:t> </a:t>
            </a:r>
            <a:r>
              <a:rPr lang="sl-SI" b="1" dirty="0" err="1" smtClean="0">
                <a:solidFill>
                  <a:srgbClr val="000000"/>
                </a:solidFill>
                <a:latin typeface="Calibri"/>
                <a:ea typeface="Times New Roman"/>
                <a:cs typeface="Times New Roman"/>
              </a:rPr>
              <a:t>biosolids</a:t>
            </a:r>
            <a:endParaRPr lang="sl-SI" b="1" dirty="0">
              <a:solidFill>
                <a:srgbClr val="000000"/>
              </a:solidFill>
              <a:ea typeface="Arial"/>
              <a:cs typeface="Times New Roman"/>
            </a:endParaRPr>
          </a:p>
        </p:txBody>
      </p:sp>
      <p:sp>
        <p:nvSpPr>
          <p:cNvPr id="4" name="Rectangle 3"/>
          <p:cNvSpPr/>
          <p:nvPr/>
        </p:nvSpPr>
        <p:spPr>
          <a:xfrm>
            <a:off x="200365" y="5229200"/>
            <a:ext cx="3456384" cy="1169551"/>
          </a:xfrm>
          <a:prstGeom prst="rect">
            <a:avLst/>
          </a:prstGeom>
          <a:solidFill>
            <a:srgbClr val="D7F595"/>
          </a:solidFill>
        </p:spPr>
        <p:txBody>
          <a:bodyPr wrap="square">
            <a:spAutoFit/>
          </a:bodyPr>
          <a:lstStyle/>
          <a:p>
            <a:r>
              <a:rPr lang="sl-SI" sz="1400" b="1" smtClean="0">
                <a:solidFill>
                  <a:srgbClr val="000000"/>
                </a:solidFill>
                <a:latin typeface="Calibri" panose="020F0502020204030204" pitchFamily="34" charset="0"/>
                <a:ea typeface="Arial" panose="020B0604020202020204" pitchFamily="34" charset="0"/>
              </a:rPr>
              <a:t>Competitors</a:t>
            </a:r>
          </a:p>
          <a:p>
            <a:r>
              <a:rPr lang="en-GB" sz="1400" smtClean="0">
                <a:solidFill>
                  <a:srgbClr val="000000"/>
                </a:solidFill>
                <a:latin typeface="Calibri" panose="020F0502020204030204" pitchFamily="34" charset="0"/>
                <a:ea typeface="Arial" panose="020B0604020202020204" pitchFamily="34" charset="0"/>
              </a:rPr>
              <a:t>Biosolid competitors are farmers selling manure and stores selling artificial/mineral fertilizers. Farmers are selling manure at a price around 50 EUR for a cart ≈ 50 EUR/ton</a:t>
            </a:r>
            <a:r>
              <a:rPr lang="sl-SI" sz="1400" smtClean="0">
                <a:solidFill>
                  <a:srgbClr val="000000"/>
                </a:solidFill>
                <a:latin typeface="Calibri" panose="020F0502020204030204" pitchFamily="34" charset="0"/>
                <a:ea typeface="Arial" panose="020B0604020202020204" pitchFamily="34" charset="0"/>
              </a:rPr>
              <a:t>.</a:t>
            </a:r>
            <a:r>
              <a:rPr lang="en-GB" sz="1400" smtClean="0">
                <a:solidFill>
                  <a:srgbClr val="000000"/>
                </a:solidFill>
                <a:latin typeface="Calibri" panose="020F0502020204030204" pitchFamily="34" charset="0"/>
                <a:ea typeface="Arial" panose="020B0604020202020204" pitchFamily="34" charset="0"/>
              </a:rPr>
              <a:t> </a:t>
            </a:r>
            <a:endParaRPr lang="en-US" sz="1400" dirty="0"/>
          </a:p>
        </p:txBody>
      </p:sp>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4008876" y="4933704"/>
            <a:ext cx="4185617" cy="1496125"/>
          </a:xfrm>
          <a:prstGeom prst="rect">
            <a:avLst/>
          </a:prstGeom>
          <a:noFill/>
          <a:ln>
            <a:noFill/>
          </a:ln>
        </p:spPr>
      </p:pic>
      <p:sp>
        <p:nvSpPr>
          <p:cNvPr id="14" name="Rectangle 13"/>
          <p:cNvSpPr/>
          <p:nvPr/>
        </p:nvSpPr>
        <p:spPr>
          <a:xfrm>
            <a:off x="4614263" y="6425388"/>
            <a:ext cx="2783134" cy="215444"/>
          </a:xfrm>
          <a:prstGeom prst="rect">
            <a:avLst/>
          </a:prstGeom>
        </p:spPr>
        <p:txBody>
          <a:bodyPr wrap="none">
            <a:spAutoFit/>
          </a:bodyPr>
          <a:lstStyle/>
          <a:p>
            <a:pPr algn="r"/>
            <a:r>
              <a:rPr lang="sl-SI" sz="800" dirty="0"/>
              <a:t>(</a:t>
            </a:r>
            <a:r>
              <a:rPr lang="sl-SI" sz="800" dirty="0" err="1" smtClean="0"/>
              <a:t>Source</a:t>
            </a:r>
            <a:r>
              <a:rPr lang="sl-SI" sz="800" dirty="0" smtClean="0"/>
              <a:t>: www.</a:t>
            </a:r>
            <a:r>
              <a:rPr lang="sl-SI" sz="800" dirty="0"/>
              <a:t> https://www.seljak.me/kategorija/dubrivo/</a:t>
            </a:r>
            <a:r>
              <a:rPr lang="sl-SI" sz="800" dirty="0" smtClean="0"/>
              <a:t>)</a:t>
            </a:r>
            <a:endParaRPr lang="sl-SI" sz="800" dirty="0"/>
          </a:p>
        </p:txBody>
      </p:sp>
    </p:spTree>
    <p:extLst>
      <p:ext uri="{BB962C8B-B14F-4D97-AF65-F5344CB8AC3E}">
        <p14:creationId xmlns:p14="http://schemas.microsoft.com/office/powerpoint/2010/main" val="2078525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78281"/>
          </a:xfrm>
          <a:prstGeom prst="rect">
            <a:avLst/>
          </a:prstGeom>
        </p:spPr>
        <p:txBody>
          <a:bodyPr wrap="square">
            <a:spAutoFit/>
          </a:bodyPr>
          <a:lstStyle/>
          <a:p>
            <a:pPr>
              <a:lnSpc>
                <a:spcPts val="1300"/>
              </a:lnSpc>
              <a:tabLst>
                <a:tab pos="1692275" algn="l"/>
              </a:tabLst>
            </a:pPr>
            <a:r>
              <a:rPr lang="en-US" b="1" kern="0" dirty="0" smtClean="0">
                <a:solidFill>
                  <a:srgbClr val="889A00"/>
                </a:solidFill>
                <a:latin typeface="Calibri" panose="020F0502020204030204" pitchFamily="34" charset="0"/>
                <a:cs typeface="Calibri" panose="020F0502020204030204" pitchFamily="34" charset="0"/>
              </a:rPr>
              <a:t>BM </a:t>
            </a:r>
            <a:r>
              <a:rPr lang="en-US" b="1" kern="0" dirty="0">
                <a:solidFill>
                  <a:srgbClr val="889A00"/>
                </a:solidFill>
                <a:latin typeface="Calibri" panose="020F0502020204030204" pitchFamily="34" charset="0"/>
                <a:cs typeface="Calibri" panose="020F0502020204030204" pitchFamily="34" charset="0"/>
              </a:rPr>
              <a:t>2: Local-public partnership (municipality-operator-farmer truck)</a:t>
            </a:r>
            <a:endParaRPr lang="sl-SI" b="1" kern="0" dirty="0">
              <a:solidFill>
                <a:srgbClr val="889A00"/>
              </a:solidFill>
              <a:latin typeface="Calibri" panose="020F0502020204030204" pitchFamily="34" charset="0"/>
              <a:cs typeface="Calibri" panose="020F0502020204030204" pitchFamily="34" charset="0"/>
            </a:endParaRPr>
          </a:p>
        </p:txBody>
      </p:sp>
      <p:sp>
        <p:nvSpPr>
          <p:cNvPr id="2" name="Pravokotnik 1"/>
          <p:cNvSpPr/>
          <p:nvPr/>
        </p:nvSpPr>
        <p:spPr>
          <a:xfrm>
            <a:off x="200365" y="1213207"/>
            <a:ext cx="8640960" cy="1569660"/>
          </a:xfrm>
          <a:prstGeom prst="rect">
            <a:avLst/>
          </a:prstGeom>
          <a:ln>
            <a:solidFill>
              <a:srgbClr val="92D05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285750" indent="-285750">
              <a:buFont typeface="Arial" panose="020B0604020202020204" pitchFamily="34" charset="0"/>
              <a:buChar char="•"/>
            </a:pPr>
            <a:r>
              <a:rPr lang="sl-SI" sz="1600" dirty="0" smtClean="0">
                <a:latin typeface="Calibri" panose="020F0502020204030204" pitchFamily="34" charset="0"/>
                <a:cs typeface="Calibri" panose="020F0502020204030204" pitchFamily="34" charset="0"/>
              </a:rPr>
              <a:t>WWTP</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operator is contracted by the municipality to apply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reuse in the </a:t>
            </a:r>
            <a:r>
              <a:rPr lang="sl-SI" sz="1600" dirty="0" err="1" smtClean="0">
                <a:latin typeface="Calibri" panose="020F0502020204030204" pitchFamily="34" charset="0"/>
                <a:cs typeface="Calibri" panose="020F0502020204030204" pitchFamily="34" charset="0"/>
              </a:rPr>
              <a:t>Municipality</a:t>
            </a:r>
            <a:r>
              <a:rPr lang="en-GB" sz="1600" dirty="0" smtClean="0">
                <a:latin typeface="Calibri" panose="020F0502020204030204" pitchFamily="34" charset="0"/>
                <a:cs typeface="Calibri" panose="020F0502020204030204" pitchFamily="34" charset="0"/>
              </a:rPr>
              <a:t>.</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This </a:t>
            </a:r>
            <a:r>
              <a:rPr lang="en-GB" sz="1600" dirty="0">
                <a:latin typeface="Calibri" panose="020F0502020204030204" pitchFamily="34" charset="0"/>
                <a:cs typeface="Calibri" panose="020F0502020204030204" pitchFamily="34" charset="0"/>
              </a:rPr>
              <a:t>might require the plant operator to enter the strategic partnership with partners </a:t>
            </a:r>
            <a:r>
              <a:rPr lang="en-GB" sz="1600" dirty="0" smtClean="0">
                <a:latin typeface="Calibri" panose="020F0502020204030204" pitchFamily="34" charset="0"/>
                <a:cs typeface="Calibri" panose="020F0502020204030204" pitchFamily="34" charset="0"/>
              </a:rPr>
              <a:t>who </a:t>
            </a:r>
            <a:r>
              <a:rPr lang="en-GB" sz="1600" dirty="0">
                <a:latin typeface="Calibri" panose="020F0502020204030204" pitchFamily="34" charset="0"/>
                <a:cs typeface="Calibri" panose="020F0502020204030204" pitchFamily="34" charset="0"/>
              </a:rPr>
              <a:t>can advise on market demand and </a:t>
            </a:r>
            <a:r>
              <a:rPr lang="en-GB" sz="1600" dirty="0" smtClean="0">
                <a:latin typeface="Calibri" panose="020F0502020204030204" pitchFamily="34" charset="0"/>
                <a:cs typeface="Calibri" panose="020F0502020204030204" pitchFamily="34" charset="0"/>
              </a:rPr>
              <a:t>sales </a:t>
            </a:r>
            <a:r>
              <a:rPr lang="en-GB" sz="1600" dirty="0">
                <a:latin typeface="Calibri" panose="020F0502020204030204" pitchFamily="34" charset="0"/>
                <a:cs typeface="Calibri" panose="020F0502020204030204" pitchFamily="34" charset="0"/>
              </a:rPr>
              <a:t>strategies.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Community </a:t>
            </a:r>
            <a:r>
              <a:rPr lang="en-GB" sz="1600" dirty="0">
                <a:latin typeface="Calibri" panose="020F0502020204030204" pitchFamily="34" charset="0"/>
                <a:cs typeface="Calibri" panose="020F0502020204030204" pitchFamily="34" charset="0"/>
              </a:rPr>
              <a:t>mobilization and campaigns are necessary to sell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to farmers or local businesses. </a:t>
            </a:r>
            <a:endParaRPr lang="sl-SI"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The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a can </a:t>
            </a:r>
            <a:r>
              <a:rPr lang="sl-SI" sz="1600" dirty="0" err="1" smtClean="0">
                <a:latin typeface="Calibri" panose="020F0502020204030204" pitchFamily="34" charset="0"/>
                <a:cs typeface="Calibri" panose="020F0502020204030204" pitchFamily="34" charset="0"/>
              </a:rPr>
              <a:t>bring</a:t>
            </a:r>
            <a:r>
              <a:rPr lang="sl-SI"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the </a:t>
            </a:r>
            <a:r>
              <a:rPr lang="en-GB" sz="1600" dirty="0">
                <a:latin typeface="Calibri" panose="020F0502020204030204" pitchFamily="34" charset="0"/>
                <a:cs typeface="Calibri" panose="020F0502020204030204" pitchFamily="34" charset="0"/>
              </a:rPr>
              <a:t>additional income </a:t>
            </a:r>
            <a:r>
              <a:rPr lang="en-GB" sz="1600" dirty="0" smtClean="0">
                <a:latin typeface="Calibri" panose="020F0502020204030204" pitchFamily="34" charset="0"/>
                <a:cs typeface="Calibri" panose="020F0502020204030204" pitchFamily="34" charset="0"/>
              </a:rPr>
              <a:t>for </a:t>
            </a:r>
            <a:r>
              <a:rPr lang="en-GB" sz="1600" dirty="0">
                <a:latin typeface="Calibri" panose="020F0502020204030204" pitchFamily="34" charset="0"/>
                <a:cs typeface="Calibri" panose="020F0502020204030204" pitchFamily="34" charset="0"/>
              </a:rPr>
              <a:t>the municipality/operator. </a:t>
            </a:r>
            <a:endParaRPr lang="sl-SI" sz="1600" dirty="0">
              <a:latin typeface="Calibri" panose="020F0502020204030204" pitchFamily="34" charset="0"/>
              <a:cs typeface="Calibri" panose="020F0502020204030204" pitchFamily="34" charset="0"/>
            </a:endParaRPr>
          </a:p>
        </p:txBody>
      </p:sp>
      <p:sp>
        <p:nvSpPr>
          <p:cNvPr id="8" name="Zaobljeni pravokotnik 7"/>
          <p:cNvSpPr/>
          <p:nvPr/>
        </p:nvSpPr>
        <p:spPr>
          <a:xfrm>
            <a:off x="212528" y="5301208"/>
            <a:ext cx="8458412" cy="720080"/>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chemeClr val="tx1"/>
                </a:solidFill>
                <a:latin typeface="Calibri" panose="020F0502020204030204" pitchFamily="34" charset="0"/>
                <a:cs typeface="Calibri" panose="020F0502020204030204" pitchFamily="34" charset="0"/>
              </a:rPr>
              <a:t>Potential</a:t>
            </a:r>
            <a:r>
              <a:rPr lang="sl-SI" b="1" dirty="0">
                <a:solidFill>
                  <a:schemeClr val="tx1"/>
                </a:solidFill>
                <a:latin typeface="Calibri" panose="020F0502020204030204" pitchFamily="34" charset="0"/>
                <a:cs typeface="Calibri" panose="020F0502020204030204" pitchFamily="34" charset="0"/>
              </a:rPr>
              <a:t> </a:t>
            </a:r>
            <a:r>
              <a:rPr lang="sl-SI" b="1" dirty="0" err="1">
                <a:solidFill>
                  <a:schemeClr val="tx1"/>
                </a:solidFill>
                <a:latin typeface="Calibri" panose="020F0502020204030204" pitchFamily="34" charset="0"/>
                <a:cs typeface="Calibri" panose="020F0502020204030204" pitchFamily="34" charset="0"/>
              </a:rPr>
              <a:t>earnings</a:t>
            </a:r>
            <a:r>
              <a:rPr lang="sl-SI" b="1" dirty="0">
                <a:solidFill>
                  <a:schemeClr val="tx1"/>
                </a:solidFill>
                <a:latin typeface="Calibri" panose="020F0502020204030204" pitchFamily="34" charset="0"/>
                <a:cs typeface="Calibri" panose="020F0502020204030204" pitchFamily="34" charset="0"/>
              </a:rPr>
              <a:t> </a:t>
            </a:r>
            <a:r>
              <a:rPr lang="sl-SI" dirty="0" smtClean="0">
                <a:solidFill>
                  <a:schemeClr val="tx1"/>
                </a:solidFill>
                <a:latin typeface="Calibri" panose="020F0502020204030204" pitchFamily="34" charset="0"/>
                <a:cs typeface="Calibri" panose="020F0502020204030204" pitchFamily="34" charset="0"/>
              </a:rPr>
              <a:t>(</a:t>
            </a:r>
            <a:r>
              <a:rPr lang="sl-SI" i="1" dirty="0" err="1" smtClean="0">
                <a:solidFill>
                  <a:srgbClr val="000000"/>
                </a:solidFill>
                <a:latin typeface="Calibri"/>
                <a:ea typeface="Times New Roman"/>
                <a:cs typeface="Times New Roman"/>
              </a:rPr>
              <a:t>selling</a:t>
            </a:r>
            <a:r>
              <a:rPr lang="sl-SI" i="1" dirty="0" smtClean="0">
                <a:solidFill>
                  <a:srgbClr val="000000"/>
                </a:solidFill>
                <a:latin typeface="Calibri"/>
                <a:ea typeface="Times New Roman"/>
                <a:cs typeface="Times New Roman"/>
              </a:rPr>
              <a:t> </a:t>
            </a:r>
            <a:r>
              <a:rPr lang="sl-SI" i="1" dirty="0" err="1" smtClean="0">
                <a:solidFill>
                  <a:srgbClr val="000000"/>
                </a:solidFill>
                <a:latin typeface="Calibri"/>
                <a:ea typeface="Times New Roman"/>
                <a:cs typeface="Times New Roman"/>
              </a:rPr>
              <a:t>price</a:t>
            </a:r>
            <a:r>
              <a:rPr lang="sl-SI" i="1" dirty="0" smtClean="0">
                <a:solidFill>
                  <a:srgbClr val="000000"/>
                </a:solidFill>
                <a:latin typeface="Calibri"/>
                <a:ea typeface="Times New Roman"/>
                <a:cs typeface="Times New Roman"/>
              </a:rPr>
              <a:t>: 40</a:t>
            </a:r>
            <a:r>
              <a:rPr lang="en-GB" i="1" dirty="0" smtClean="0">
                <a:solidFill>
                  <a:srgbClr val="000000"/>
                </a:solidFill>
                <a:latin typeface="Calibri"/>
                <a:ea typeface="Times New Roman"/>
                <a:cs typeface="Times New Roman"/>
              </a:rPr>
              <a:t> </a:t>
            </a:r>
            <a:r>
              <a:rPr lang="en-GB" i="1" dirty="0">
                <a:solidFill>
                  <a:srgbClr val="000000"/>
                </a:solidFill>
                <a:latin typeface="Calibri"/>
                <a:ea typeface="Times New Roman"/>
                <a:cs typeface="Times New Roman"/>
              </a:rPr>
              <a:t>EUR/ton</a:t>
            </a:r>
            <a:r>
              <a:rPr lang="en-GB" i="1" dirty="0" smtClean="0">
                <a:solidFill>
                  <a:srgbClr val="000000"/>
                </a:solidFill>
                <a:latin typeface="Calibri"/>
                <a:ea typeface="Times New Roman"/>
                <a:cs typeface="Times New Roman"/>
              </a:rPr>
              <a:t>)</a:t>
            </a:r>
            <a:r>
              <a:rPr lang="sl-SI" i="1" dirty="0" smtClean="0">
                <a:solidFill>
                  <a:srgbClr val="000000"/>
                </a:solidFill>
                <a:latin typeface="Calibri"/>
                <a:ea typeface="Times New Roman"/>
                <a:cs typeface="Times New Roman"/>
              </a:rPr>
              <a:t> </a:t>
            </a:r>
            <a:r>
              <a:rPr lang="sl-SI" b="1" dirty="0" smtClean="0">
                <a:solidFill>
                  <a:schemeClr val="tx1"/>
                </a:solidFill>
                <a:latin typeface="Calibri" panose="020F0502020204030204" pitchFamily="34" charset="0"/>
                <a:cs typeface="Calibri" panose="020F0502020204030204" pitchFamily="34" charset="0"/>
              </a:rPr>
              <a:t> </a:t>
            </a:r>
            <a:r>
              <a:rPr lang="sl-SI" b="1" dirty="0">
                <a:solidFill>
                  <a:schemeClr val="tx1"/>
                </a:solidFill>
                <a:latin typeface="Calibri" panose="020F0502020204030204" pitchFamily="34" charset="0"/>
                <a:cs typeface="Calibri" panose="020F0502020204030204" pitchFamily="34" charset="0"/>
              </a:rPr>
              <a:t>= </a:t>
            </a:r>
            <a:r>
              <a:rPr lang="sl-SI" b="1" dirty="0" smtClean="0">
                <a:solidFill>
                  <a:schemeClr val="tx1"/>
                </a:solidFill>
                <a:latin typeface="Calibri" panose="020F0502020204030204" pitchFamily="34" charset="0"/>
                <a:cs typeface="Calibri" panose="020F0502020204030204" pitchFamily="34" charset="0"/>
              </a:rPr>
              <a:t>27.018 </a:t>
            </a:r>
            <a:r>
              <a:rPr lang="sl-SI" b="1" dirty="0">
                <a:solidFill>
                  <a:schemeClr val="tx1"/>
                </a:solidFill>
                <a:latin typeface="Calibri" panose="020F0502020204030204" pitchFamily="34" charset="0"/>
                <a:cs typeface="Calibri" panose="020F0502020204030204" pitchFamily="34" charset="0"/>
              </a:rPr>
              <a:t>€</a:t>
            </a:r>
            <a:r>
              <a:rPr lang="sl-SI" b="1" dirty="0" smtClean="0">
                <a:solidFill>
                  <a:schemeClr val="tx1"/>
                </a:solidFill>
                <a:latin typeface="Calibri" panose="020F0502020204030204" pitchFamily="34" charset="0"/>
                <a:cs typeface="Calibri" panose="020F0502020204030204" pitchFamily="34" charset="0"/>
              </a:rPr>
              <a:t>/</a:t>
            </a:r>
            <a:r>
              <a:rPr lang="sl-SI" b="1" dirty="0" err="1" smtClean="0">
                <a:solidFill>
                  <a:schemeClr val="tx1"/>
                </a:solidFill>
                <a:latin typeface="Calibri" panose="020F0502020204030204" pitchFamily="34" charset="0"/>
                <a:cs typeface="Calibri" panose="020F0502020204030204" pitchFamily="34" charset="0"/>
              </a:rPr>
              <a:t>operating</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cycle</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or</a:t>
            </a:r>
            <a:r>
              <a:rPr lang="sl-SI" b="1" dirty="0" smtClean="0">
                <a:solidFill>
                  <a:schemeClr val="tx1"/>
                </a:solidFill>
                <a:latin typeface="Calibri" panose="020F0502020204030204" pitchFamily="34" charset="0"/>
                <a:cs typeface="Calibri" panose="020F0502020204030204" pitchFamily="34" charset="0"/>
              </a:rPr>
              <a:t> 10,81 €/PE</a:t>
            </a:r>
            <a:endParaRPr lang="sl-SI" b="1" dirty="0" smtClean="0">
              <a:solidFill>
                <a:schemeClr val="tx1"/>
              </a:solidFill>
              <a:latin typeface="Calibri" panose="020F0502020204030204" pitchFamily="34" charset="0"/>
              <a:cs typeface="Calibri" panose="020F0502020204030204" pitchFamily="34" charset="0"/>
            </a:endParaRPr>
          </a:p>
        </p:txBody>
      </p:sp>
      <p:sp>
        <p:nvSpPr>
          <p:cNvPr id="10" name="Rectangle 9"/>
          <p:cNvSpPr/>
          <p:nvPr/>
        </p:nvSpPr>
        <p:spPr>
          <a:xfrm>
            <a:off x="212528" y="3163958"/>
            <a:ext cx="3309027" cy="941796"/>
          </a:xfrm>
          <a:prstGeom prst="rect">
            <a:avLst/>
          </a:prstGeom>
        </p:spPr>
        <p:txBody>
          <a:bodyPr wrap="square">
            <a:spAutoFit/>
          </a:bodyPr>
          <a:lstStyle/>
          <a:p>
            <a:pPr lvl="0" algn="just">
              <a:lnSpc>
                <a:spcPct val="115000"/>
              </a:lnSpc>
              <a:spcAft>
                <a:spcPts val="0"/>
              </a:spcAft>
            </a:pP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Key</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partners</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800100" lvl="1" indent="-342900" algn="just">
              <a:lnSpc>
                <a:spcPct val="115000"/>
              </a:lnSpc>
              <a:spcAft>
                <a:spcPts val="0"/>
              </a:spcAft>
              <a:buFont typeface="Symbol" panose="05050102010706020507" pitchFamily="18" charset="2"/>
              <a:buChar char=""/>
            </a:pPr>
            <a:r>
              <a:rPr lang="en-GB"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RBs </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owner – municipality</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800100" lvl="1" indent="-342900" algn="just">
              <a:lnSpc>
                <a:spcPct val="115000"/>
              </a:lnSpc>
              <a:spcAft>
                <a:spcPts val="0"/>
              </a:spcAft>
              <a:buFont typeface="Symbol" panose="05050102010706020507" pitchFamily="18" charset="2"/>
              <a:buChar char=""/>
            </a:pP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RBs operator – public utility</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12" name="Rectangle 11"/>
          <p:cNvSpPr/>
          <p:nvPr/>
        </p:nvSpPr>
        <p:spPr>
          <a:xfrm>
            <a:off x="4347520" y="3213878"/>
            <a:ext cx="4070579" cy="658642"/>
          </a:xfrm>
          <a:prstGeom prst="rect">
            <a:avLst/>
          </a:prstGeom>
        </p:spPr>
        <p:txBody>
          <a:bodyPr wrap="square">
            <a:spAutoFit/>
          </a:bodyPr>
          <a:lstStyle/>
          <a:p>
            <a:pPr lvl="0" algn="just">
              <a:lnSpc>
                <a:spcPct val="115000"/>
              </a:lnSpc>
              <a:spcAft>
                <a:spcPts val="0"/>
              </a:spcAft>
            </a:pP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Potential</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customer</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sl-SI" sz="1600" dirty="0" err="1" smtClean="0">
                <a:solidFill>
                  <a:srgbClr val="000000"/>
                </a:solidFill>
                <a:latin typeface="Calibri" panose="020F0502020204030204" pitchFamily="34" charset="0"/>
                <a:ea typeface="Calibri" panose="020F0502020204030204" pitchFamily="34" charset="0"/>
                <a:cs typeface="Calibri" panose="020F0502020204030204" pitchFamily="34" charset="0"/>
              </a:rPr>
              <a:t>biosolids</a:t>
            </a:r>
            <a:r>
              <a:rPr lang="sl-SI"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800100" lvl="1" indent="-342900" algn="just">
              <a:lnSpc>
                <a:spcPct val="115000"/>
              </a:lnSpc>
              <a:spcAft>
                <a:spcPts val="0"/>
              </a:spcAft>
              <a:buFont typeface="Symbol" panose="05050102010706020507" pitchFamily="18" charset="2"/>
              <a:buChar char=""/>
            </a:pPr>
            <a:r>
              <a:rPr lang="sl-SI" sz="1600" dirty="0" err="1" smtClean="0">
                <a:solidFill>
                  <a:srgbClr val="000000"/>
                </a:solidFill>
                <a:latin typeface="Calibri" panose="020F0502020204030204" pitchFamily="34" charset="0"/>
                <a:ea typeface="Arial" panose="020B0604020202020204" pitchFamily="34" charset="0"/>
                <a:cs typeface="Calibri" panose="020F0502020204030204" pitchFamily="34" charset="0"/>
              </a:rPr>
              <a:t>Farmers</a:t>
            </a:r>
            <a:endParaRPr lang="sl-SI" sz="1600" dirty="0">
              <a:solidFill>
                <a:srgbClr val="000000"/>
              </a:solidFill>
              <a:latin typeface="Calibri" panose="020F0502020204030204" pitchFamily="34" charset="0"/>
              <a:ea typeface="Arial" panose="020B0604020202020204" pitchFamily="34" charset="0"/>
              <a:cs typeface="Calibri" panose="020F0502020204030204" pitchFamily="34" charset="0"/>
            </a:endParaRPr>
          </a:p>
        </p:txBody>
      </p:sp>
      <p:sp>
        <p:nvSpPr>
          <p:cNvPr id="14" name="Zaobljeni pravokotnik 15"/>
          <p:cNvSpPr/>
          <p:nvPr/>
        </p:nvSpPr>
        <p:spPr>
          <a:xfrm>
            <a:off x="177338" y="4464291"/>
            <a:ext cx="8493602" cy="654369"/>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rgbClr val="000000"/>
                </a:solidFill>
                <a:latin typeface="Calibri" panose="020F0502020204030204" pitchFamily="34" charset="0"/>
                <a:ea typeface="Times New Roman"/>
                <a:cs typeface="Calibri" panose="020F0502020204030204" pitchFamily="34" charset="0"/>
              </a:rPr>
              <a:t>Cost recovery price</a:t>
            </a:r>
            <a:r>
              <a:rPr lang="sl-SI" b="1" dirty="0">
                <a:solidFill>
                  <a:srgbClr val="000000"/>
                </a:solidFill>
                <a:latin typeface="Calibri" panose="020F0502020204030204" pitchFamily="34" charset="0"/>
                <a:ea typeface="Times New Roman"/>
                <a:cs typeface="Calibri" panose="020F0502020204030204" pitchFamily="34" charset="0"/>
              </a:rPr>
              <a:t> </a:t>
            </a:r>
            <a:r>
              <a:rPr lang="sl-SI" dirty="0">
                <a:solidFill>
                  <a:srgbClr val="000000"/>
                </a:solidFill>
                <a:latin typeface="Calibri" panose="020F0502020204030204" pitchFamily="34" charset="0"/>
                <a:ea typeface="Times New Roman"/>
                <a:cs typeface="Calibri" panose="020F0502020204030204" pitchFamily="34" charset="0"/>
              </a:rPr>
              <a:t>(</a:t>
            </a:r>
            <a:r>
              <a:rPr lang="sl-SI" dirty="0" err="1">
                <a:solidFill>
                  <a:schemeClr val="tx1"/>
                </a:solidFill>
                <a:latin typeface="Calibri" panose="020F0502020204030204" pitchFamily="34" charset="0"/>
                <a:ea typeface="Times New Roman"/>
                <a:cs typeface="Calibri" panose="020F0502020204030204" pitchFamily="34" charset="0"/>
              </a:rPr>
              <a:t>covers</a:t>
            </a:r>
            <a:r>
              <a:rPr lang="sl-SI" dirty="0">
                <a:solidFill>
                  <a:schemeClr val="tx1"/>
                </a:solidFill>
                <a:latin typeface="Calibri" panose="020F0502020204030204" pitchFamily="34" charset="0"/>
                <a:ea typeface="Times New Roman"/>
                <a:cs typeface="Calibri" panose="020F0502020204030204" pitchFamily="34" charset="0"/>
              </a:rPr>
              <a:t> </a:t>
            </a:r>
            <a:r>
              <a:rPr lang="sl-SI" dirty="0" err="1">
                <a:solidFill>
                  <a:schemeClr val="tx1"/>
                </a:solidFill>
                <a:latin typeface="Calibri" panose="020F0502020204030204" pitchFamily="34" charset="0"/>
                <a:ea typeface="Times New Roman"/>
                <a:cs typeface="Calibri" panose="020F0502020204030204" pitchFamily="34" charset="0"/>
              </a:rPr>
              <a:t>excavation</a:t>
            </a:r>
            <a:r>
              <a:rPr lang="sl-SI" dirty="0">
                <a:solidFill>
                  <a:schemeClr val="tx1"/>
                </a:solidFill>
                <a:latin typeface="Calibri" panose="020F0502020204030204" pitchFamily="34" charset="0"/>
                <a:ea typeface="Times New Roman"/>
                <a:cs typeface="Calibri" panose="020F0502020204030204" pitchFamily="34" charset="0"/>
              </a:rPr>
              <a:t> </a:t>
            </a:r>
            <a:r>
              <a:rPr lang="sl-SI" dirty="0" err="1" smtClean="0">
                <a:solidFill>
                  <a:schemeClr val="tx1"/>
                </a:solidFill>
                <a:latin typeface="Calibri" panose="020F0502020204030204" pitchFamily="34" charset="0"/>
                <a:ea typeface="Times New Roman"/>
                <a:cs typeface="Calibri" panose="020F0502020204030204" pitchFamily="34" charset="0"/>
              </a:rPr>
              <a:t>costs</a:t>
            </a:r>
            <a:r>
              <a:rPr lang="sl-SI" dirty="0">
                <a:solidFill>
                  <a:schemeClr val="tx1"/>
                </a:solidFill>
                <a:latin typeface="Calibri" panose="020F0502020204030204" pitchFamily="34" charset="0"/>
                <a:ea typeface="Times New Roman"/>
                <a:cs typeface="Calibri" panose="020F0502020204030204" pitchFamily="34" charset="0"/>
              </a:rPr>
              <a:t> </a:t>
            </a:r>
            <a:r>
              <a:rPr lang="sl-SI" dirty="0" err="1" smtClean="0">
                <a:solidFill>
                  <a:schemeClr val="tx1"/>
                </a:solidFill>
                <a:latin typeface="Calibri" panose="020F0502020204030204" pitchFamily="34" charset="0"/>
                <a:ea typeface="Times New Roman"/>
                <a:cs typeface="Calibri" panose="020F0502020204030204" pitchFamily="34" charset="0"/>
              </a:rPr>
              <a:t>and</a:t>
            </a:r>
            <a:r>
              <a:rPr lang="sl-SI" dirty="0" smtClean="0">
                <a:solidFill>
                  <a:schemeClr val="tx1"/>
                </a:solidFill>
                <a:latin typeface="Calibri" panose="020F0502020204030204" pitchFamily="34" charset="0"/>
                <a:ea typeface="Times New Roman"/>
                <a:cs typeface="Calibri" panose="020F0502020204030204" pitchFamily="34" charset="0"/>
              </a:rPr>
              <a:t> </a:t>
            </a:r>
            <a:r>
              <a:rPr lang="en-GB" dirty="0" err="1" smtClean="0">
                <a:solidFill>
                  <a:schemeClr val="tx1"/>
                </a:solidFill>
                <a:latin typeface="Calibri" panose="020F0502020204030204" pitchFamily="34" charset="0"/>
                <a:cs typeface="Calibri" panose="020F0502020204030204" pitchFamily="34" charset="0"/>
              </a:rPr>
              <a:t>stablishment</a:t>
            </a:r>
            <a:r>
              <a:rPr lang="en-GB" dirty="0" smtClean="0">
                <a:solidFill>
                  <a:schemeClr val="tx1"/>
                </a:solidFill>
                <a:latin typeface="Calibri" panose="020F0502020204030204" pitchFamily="34" charset="0"/>
                <a:cs typeface="Calibri" panose="020F0502020204030204" pitchFamily="34" charset="0"/>
              </a:rPr>
              <a:t> </a:t>
            </a:r>
            <a:r>
              <a:rPr lang="en-GB" dirty="0">
                <a:solidFill>
                  <a:schemeClr val="tx1"/>
                </a:solidFill>
                <a:latin typeface="Calibri" panose="020F0502020204030204" pitchFamily="34" charset="0"/>
                <a:cs typeface="Calibri" panose="020F0502020204030204" pitchFamily="34" charset="0"/>
              </a:rPr>
              <a:t>of on-site storage facility for </a:t>
            </a:r>
            <a:r>
              <a:rPr lang="en-GB" dirty="0" err="1">
                <a:solidFill>
                  <a:schemeClr val="tx1"/>
                </a:solidFill>
                <a:latin typeface="Calibri" panose="020F0502020204030204" pitchFamily="34" charset="0"/>
                <a:cs typeface="Calibri" panose="020F0502020204030204" pitchFamily="34" charset="0"/>
              </a:rPr>
              <a:t>biosolids</a:t>
            </a:r>
            <a:r>
              <a:rPr lang="en-GB" dirty="0">
                <a:solidFill>
                  <a:schemeClr val="tx1"/>
                </a:solidFill>
                <a:latin typeface="Calibri" panose="020F0502020204030204" pitchFamily="34" charset="0"/>
                <a:cs typeface="Calibri" panose="020F0502020204030204" pitchFamily="34" charset="0"/>
              </a:rPr>
              <a:t> </a:t>
            </a:r>
            <a:r>
              <a:rPr lang="sl-SI" dirty="0" smtClean="0">
                <a:solidFill>
                  <a:schemeClr val="tx1"/>
                </a:solidFill>
                <a:latin typeface="Calibri" panose="020F0502020204030204" pitchFamily="34" charset="0"/>
                <a:ea typeface="Times New Roman"/>
                <a:cs typeface="Calibri" panose="020F0502020204030204" pitchFamily="34" charset="0"/>
              </a:rPr>
              <a:t>) </a:t>
            </a:r>
            <a:r>
              <a:rPr lang="sl-SI" dirty="0">
                <a:solidFill>
                  <a:srgbClr val="000000"/>
                </a:solidFill>
                <a:latin typeface="Calibri" panose="020F0502020204030204" pitchFamily="34" charset="0"/>
                <a:ea typeface="Times New Roman"/>
                <a:cs typeface="Calibri" panose="020F0502020204030204" pitchFamily="34" charset="0"/>
              </a:rPr>
              <a:t>= </a:t>
            </a:r>
            <a:r>
              <a:rPr lang="sl-SI" b="1" dirty="0" smtClean="0">
                <a:solidFill>
                  <a:srgbClr val="000000"/>
                </a:solidFill>
                <a:latin typeface="Calibri"/>
                <a:ea typeface="Times New Roman"/>
                <a:cs typeface="Times New Roman"/>
              </a:rPr>
              <a:t>11,72 </a:t>
            </a:r>
            <a:r>
              <a:rPr lang="sl-SI" b="1" dirty="0">
                <a:solidFill>
                  <a:srgbClr val="000000"/>
                </a:solidFill>
                <a:latin typeface="Calibri"/>
                <a:ea typeface="Times New Roman"/>
                <a:cs typeface="Times New Roman"/>
              </a:rPr>
              <a:t>€</a:t>
            </a:r>
            <a:r>
              <a:rPr lang="en-GB" b="1" dirty="0">
                <a:solidFill>
                  <a:srgbClr val="000000"/>
                </a:solidFill>
                <a:latin typeface="Calibri"/>
                <a:ea typeface="Times New Roman"/>
                <a:cs typeface="Times New Roman"/>
              </a:rPr>
              <a:t>/ton</a:t>
            </a:r>
            <a:r>
              <a:rPr lang="sl-SI" b="1" dirty="0">
                <a:solidFill>
                  <a:srgbClr val="000000"/>
                </a:solidFill>
                <a:latin typeface="Calibri"/>
                <a:ea typeface="Times New Roman"/>
                <a:cs typeface="Times New Roman"/>
              </a:rPr>
              <a:t> </a:t>
            </a:r>
            <a:r>
              <a:rPr lang="sl-SI" b="1" dirty="0" err="1">
                <a:solidFill>
                  <a:srgbClr val="000000"/>
                </a:solidFill>
                <a:latin typeface="Calibri"/>
                <a:ea typeface="Times New Roman"/>
                <a:cs typeface="Times New Roman"/>
              </a:rPr>
              <a:t>of</a:t>
            </a:r>
            <a:r>
              <a:rPr lang="sl-SI" b="1" dirty="0">
                <a:solidFill>
                  <a:srgbClr val="000000"/>
                </a:solidFill>
                <a:latin typeface="Calibri"/>
                <a:ea typeface="Times New Roman"/>
                <a:cs typeface="Times New Roman"/>
              </a:rPr>
              <a:t> </a:t>
            </a:r>
            <a:r>
              <a:rPr lang="sl-SI" b="1" dirty="0" err="1" smtClean="0">
                <a:solidFill>
                  <a:srgbClr val="000000"/>
                </a:solidFill>
                <a:latin typeface="Calibri"/>
                <a:ea typeface="Times New Roman"/>
                <a:cs typeface="Times New Roman"/>
              </a:rPr>
              <a:t>biosolids</a:t>
            </a:r>
            <a:endParaRPr lang="sl-SI" b="1" dirty="0">
              <a:solidFill>
                <a:srgbClr val="000000"/>
              </a:solidFill>
              <a:ea typeface="Arial"/>
              <a:cs typeface="Times New Roman"/>
            </a:endParaRPr>
          </a:p>
        </p:txBody>
      </p:sp>
    </p:spTree>
    <p:extLst>
      <p:ext uri="{BB962C8B-B14F-4D97-AF65-F5344CB8AC3E}">
        <p14:creationId xmlns:p14="http://schemas.microsoft.com/office/powerpoint/2010/main" val="9254489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2853" y="431477"/>
            <a:ext cx="8862821" cy="369332"/>
          </a:xfrm>
          <a:prstGeom prst="rect">
            <a:avLst/>
          </a:prstGeom>
        </p:spPr>
        <p:txBody>
          <a:bodyPr wrap="square">
            <a:spAutoFit/>
          </a:bodyPr>
          <a:lstStyle/>
          <a:p>
            <a:pPr>
              <a:tabLst>
                <a:tab pos="1692275" algn="l"/>
              </a:tabLst>
            </a:pPr>
            <a:r>
              <a:rPr lang="en-US" b="1" kern="0" dirty="0" smtClean="0">
                <a:solidFill>
                  <a:srgbClr val="889A00"/>
                </a:solidFill>
                <a:latin typeface="Calibri" panose="020F0502020204030204" pitchFamily="34" charset="0"/>
                <a:cs typeface="Calibri" panose="020F0502020204030204" pitchFamily="34" charset="0"/>
              </a:rPr>
              <a:t>BM </a:t>
            </a:r>
            <a:r>
              <a:rPr lang="en-US" b="1" kern="0" dirty="0">
                <a:solidFill>
                  <a:srgbClr val="889A00"/>
                </a:solidFill>
                <a:latin typeface="Calibri" panose="020F0502020204030204" pitchFamily="34" charset="0"/>
                <a:cs typeface="Calibri" panose="020F0502020204030204" pitchFamily="34" charset="0"/>
              </a:rPr>
              <a:t>3: Subsidizing </a:t>
            </a:r>
            <a:r>
              <a:rPr lang="en-US" b="1" kern="0" dirty="0" err="1">
                <a:solidFill>
                  <a:srgbClr val="889A00"/>
                </a:solidFill>
                <a:latin typeface="Calibri" panose="020F0502020204030204" pitchFamily="34" charset="0"/>
                <a:cs typeface="Calibri" panose="020F0502020204030204" pitchFamily="34" charset="0"/>
              </a:rPr>
              <a:t>biosolids</a:t>
            </a:r>
            <a:r>
              <a:rPr lang="en-US" b="1" kern="0" dirty="0">
                <a:solidFill>
                  <a:srgbClr val="889A00"/>
                </a:solidFill>
                <a:latin typeface="Calibri" panose="020F0502020204030204" pitchFamily="34" charset="0"/>
                <a:cs typeface="Calibri" panose="020F0502020204030204" pitchFamily="34" charset="0"/>
              </a:rPr>
              <a:t> </a:t>
            </a:r>
            <a:r>
              <a:rPr lang="en-US" b="1" kern="0" dirty="0" smtClean="0">
                <a:solidFill>
                  <a:srgbClr val="889A00"/>
                </a:solidFill>
                <a:latin typeface="Calibri" panose="020F0502020204030204" pitchFamily="34" charset="0"/>
                <a:cs typeface="Calibri" panose="020F0502020204030204" pitchFamily="34" charset="0"/>
              </a:rPr>
              <a:t>use </a:t>
            </a:r>
            <a:endParaRPr lang="sl-SI" b="1" kern="0" dirty="0">
              <a:solidFill>
                <a:srgbClr val="889A00"/>
              </a:solidFill>
              <a:latin typeface="Calibri" panose="020F0502020204030204" pitchFamily="34" charset="0"/>
              <a:cs typeface="Calibri" panose="020F0502020204030204" pitchFamily="34" charset="0"/>
            </a:endParaRPr>
          </a:p>
        </p:txBody>
      </p:sp>
      <p:sp>
        <p:nvSpPr>
          <p:cNvPr id="3" name="Pravokotnik 2"/>
          <p:cNvSpPr/>
          <p:nvPr/>
        </p:nvSpPr>
        <p:spPr>
          <a:xfrm>
            <a:off x="182853" y="1150270"/>
            <a:ext cx="8496944" cy="1569660"/>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To overcome the unwillingness of users to </a:t>
            </a:r>
            <a:r>
              <a:rPr lang="en-GB" sz="1600" dirty="0" smtClean="0">
                <a:latin typeface="Calibri" panose="020F0502020204030204" pitchFamily="34" charset="0"/>
                <a:cs typeface="Calibri" panose="020F0502020204030204" pitchFamily="34" charset="0"/>
              </a:rPr>
              <a:t>use</a:t>
            </a:r>
            <a:r>
              <a:rPr lang="sl-SI" sz="1600" dirty="0" smtClean="0">
                <a:latin typeface="Calibri" panose="020F0502020204030204" pitchFamily="34" charset="0"/>
                <a:cs typeface="Calibri" panose="020F0502020204030204" pitchFamily="34" charset="0"/>
              </a:rPr>
              <a:t>/</a:t>
            </a:r>
            <a:r>
              <a:rPr lang="sl-SI" sz="1600" dirty="0" err="1" smtClean="0">
                <a:latin typeface="Calibri" panose="020F0502020204030204" pitchFamily="34" charset="0"/>
                <a:cs typeface="Calibri" panose="020F0502020204030204" pitchFamily="34" charset="0"/>
              </a:rPr>
              <a:t>pay</a:t>
            </a:r>
            <a:r>
              <a:rPr lang="en-GB" sz="1600" dirty="0" smtClean="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one can subsidize their use. </a:t>
            </a:r>
            <a:r>
              <a:rPr lang="en-GB" sz="1600" dirty="0" smtClean="0">
                <a:latin typeface="Calibri" panose="020F0502020204030204" pitchFamily="34" charset="0"/>
                <a:cs typeface="Calibri" panose="020F0502020204030204" pitchFamily="34" charset="0"/>
              </a:rPr>
              <a:t>It </a:t>
            </a:r>
            <a:r>
              <a:rPr lang="en-GB" sz="1600" dirty="0">
                <a:latin typeface="Calibri" panose="020F0502020204030204" pitchFamily="34" charset="0"/>
                <a:cs typeface="Calibri" panose="020F0502020204030204" pitchFamily="34" charset="0"/>
              </a:rPr>
              <a:t>is not unusual that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use application would require incentives.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A </a:t>
            </a:r>
            <a:r>
              <a:rPr lang="en-GB" sz="1600" dirty="0">
                <a:latin typeface="Calibri" panose="020F0502020204030204" pitchFamily="34" charset="0"/>
                <a:cs typeface="Calibri" panose="020F0502020204030204" pitchFamily="34" charset="0"/>
              </a:rPr>
              <a:t>strategy with subsidies payable to consumers </a:t>
            </a:r>
            <a:r>
              <a:rPr lang="en-GB" sz="1600" dirty="0" smtClean="0">
                <a:latin typeface="Calibri" panose="020F0502020204030204" pitchFamily="34" charset="0"/>
                <a:cs typeface="Calibri" panose="020F0502020204030204" pitchFamily="34" charset="0"/>
              </a:rPr>
              <a:t>for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could be one of the mechanisms to distribute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benefits in the region.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Reasonable </a:t>
            </a:r>
            <a:r>
              <a:rPr lang="en-GB" sz="1600" dirty="0">
                <a:latin typeface="Calibri" panose="020F0502020204030204" pitchFamily="34" charset="0"/>
                <a:cs typeface="Calibri" panose="020F0502020204030204" pitchFamily="34" charset="0"/>
              </a:rPr>
              <a:t>subsidies could reduce O&amp;M costs for the final disposal of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The </a:t>
            </a:r>
            <a:r>
              <a:rPr lang="en-GB" sz="1600" dirty="0">
                <a:latin typeface="Calibri" panose="020F0502020204030204" pitchFamily="34" charset="0"/>
                <a:cs typeface="Calibri" panose="020F0502020204030204" pitchFamily="34" charset="0"/>
              </a:rPr>
              <a:t>model is dependent on government support. </a:t>
            </a:r>
            <a:endParaRPr lang="sl-SI" sz="1600" dirty="0">
              <a:latin typeface="Calibri" panose="020F0502020204030204" pitchFamily="34" charset="0"/>
              <a:cs typeface="Calibri" panose="020F0502020204030204" pitchFamily="34" charset="0"/>
            </a:endParaRPr>
          </a:p>
        </p:txBody>
      </p:sp>
      <p:sp>
        <p:nvSpPr>
          <p:cNvPr id="16" name="Zaobljeni pravokotnik 15"/>
          <p:cNvSpPr/>
          <p:nvPr/>
        </p:nvSpPr>
        <p:spPr>
          <a:xfrm>
            <a:off x="202160" y="2845178"/>
            <a:ext cx="8508528" cy="322228"/>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smtClean="0">
                <a:solidFill>
                  <a:schemeClr val="tx1"/>
                </a:solidFill>
                <a:latin typeface="Calibri" panose="020F0502020204030204" pitchFamily="34" charset="0"/>
                <a:cs typeface="Calibri" panose="020F0502020204030204" pitchFamily="34" charset="0"/>
              </a:rPr>
              <a:t>Potential</a:t>
            </a:r>
            <a:r>
              <a:rPr lang="sl-SI" b="1" dirty="0" smtClean="0">
                <a:solidFill>
                  <a:schemeClr val="tx1"/>
                </a:solidFill>
                <a:latin typeface="Calibri" panose="020F0502020204030204" pitchFamily="34" charset="0"/>
                <a:cs typeface="Calibri" panose="020F0502020204030204" pitchFamily="34" charset="0"/>
              </a:rPr>
              <a:t> c</a:t>
            </a:r>
            <a:r>
              <a:rPr lang="en-GB" b="1" dirty="0" err="1" smtClean="0">
                <a:solidFill>
                  <a:schemeClr val="tx1"/>
                </a:solidFill>
                <a:latin typeface="Calibri" panose="020F0502020204030204" pitchFamily="34" charset="0"/>
                <a:cs typeface="Calibri" panose="020F0502020204030204" pitchFamily="34" charset="0"/>
              </a:rPr>
              <a:t>ost</a:t>
            </a:r>
            <a:r>
              <a:rPr lang="en-GB" b="1" dirty="0" smtClean="0">
                <a:solidFill>
                  <a:schemeClr val="tx1"/>
                </a:solidFill>
                <a:latin typeface="Calibri" panose="020F0502020204030204" pitchFamily="34" charset="0"/>
                <a:cs typeface="Calibri" panose="020F0502020204030204" pitchFamily="34" charset="0"/>
              </a:rPr>
              <a:t> </a:t>
            </a:r>
            <a:r>
              <a:rPr lang="en-GB" b="1" dirty="0">
                <a:solidFill>
                  <a:schemeClr val="tx1"/>
                </a:solidFill>
                <a:latin typeface="Calibri" panose="020F0502020204030204" pitchFamily="34" charset="0"/>
                <a:cs typeface="Calibri" panose="020F0502020204030204" pitchFamily="34" charset="0"/>
              </a:rPr>
              <a:t>savings </a:t>
            </a:r>
            <a:r>
              <a:rPr lang="sl-SI" b="1" dirty="0" smtClean="0">
                <a:solidFill>
                  <a:schemeClr val="tx1"/>
                </a:solidFill>
                <a:latin typeface="Calibri" panose="020F0502020204030204" pitchFamily="34" charset="0"/>
                <a:cs typeface="Calibri" panose="020F0502020204030204" pitchFamily="34" charset="0"/>
              </a:rPr>
              <a:t>= </a:t>
            </a:r>
            <a:r>
              <a:rPr lang="en-GB" b="1" dirty="0" smtClean="0">
                <a:solidFill>
                  <a:schemeClr val="tx1"/>
                </a:solidFill>
                <a:latin typeface="Calibri" panose="020F0502020204030204" pitchFamily="34" charset="0"/>
                <a:cs typeface="Calibri" panose="020F0502020204030204" pitchFamily="34" charset="0"/>
              </a:rPr>
              <a:t>53.820 </a:t>
            </a:r>
            <a:r>
              <a:rPr lang="sl-SI" b="1" dirty="0" smtClean="0">
                <a:solidFill>
                  <a:schemeClr val="tx1"/>
                </a:solidFill>
                <a:latin typeface="Calibri" panose="020F0502020204030204" pitchFamily="34" charset="0"/>
                <a:cs typeface="Calibri" panose="020F0502020204030204" pitchFamily="34" charset="0"/>
              </a:rPr>
              <a:t>€/</a:t>
            </a:r>
            <a:r>
              <a:rPr lang="sl-SI" b="1" dirty="0" err="1" smtClean="0">
                <a:solidFill>
                  <a:schemeClr val="tx1"/>
                </a:solidFill>
                <a:latin typeface="Calibri" panose="020F0502020204030204" pitchFamily="34" charset="0"/>
                <a:cs typeface="Calibri" panose="020F0502020204030204" pitchFamily="34" charset="0"/>
              </a:rPr>
              <a:t>operating</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cycle</a:t>
            </a:r>
            <a:r>
              <a:rPr lang="sl-SI" b="1" dirty="0" smtClean="0">
                <a:solidFill>
                  <a:schemeClr val="tx1"/>
                </a:solidFill>
                <a:latin typeface="Calibri" panose="020F0502020204030204" pitchFamily="34" charset="0"/>
                <a:cs typeface="Calibri" panose="020F0502020204030204" pitchFamily="34" charset="0"/>
              </a:rPr>
              <a:t> </a:t>
            </a:r>
            <a:r>
              <a:rPr lang="sl-SI" b="1" dirty="0" err="1" smtClean="0">
                <a:solidFill>
                  <a:schemeClr val="tx1"/>
                </a:solidFill>
                <a:latin typeface="Calibri" panose="020F0502020204030204" pitchFamily="34" charset="0"/>
                <a:cs typeface="Calibri" panose="020F0502020204030204" pitchFamily="34" charset="0"/>
              </a:rPr>
              <a:t>or</a:t>
            </a:r>
            <a:r>
              <a:rPr lang="sl-SI" b="1" dirty="0" smtClean="0">
                <a:solidFill>
                  <a:schemeClr val="tx1"/>
                </a:solidFill>
                <a:latin typeface="Calibri" panose="020F0502020204030204" pitchFamily="34" charset="0"/>
                <a:cs typeface="Calibri" panose="020F0502020204030204" pitchFamily="34" charset="0"/>
              </a:rPr>
              <a:t> 21,53 €/PE.</a:t>
            </a:r>
            <a:endParaRPr lang="sl-SI" b="1" dirty="0" smtClean="0">
              <a:solidFill>
                <a:schemeClr val="tx1"/>
              </a:solidFill>
              <a:latin typeface="Calibri" panose="020F0502020204030204" pitchFamily="34" charset="0"/>
              <a:cs typeface="Calibri" panose="020F0502020204030204" pitchFamily="34" charset="0"/>
            </a:endParaRPr>
          </a:p>
        </p:txBody>
      </p:sp>
      <p:sp>
        <p:nvSpPr>
          <p:cNvPr id="2" name="Rectangle 1"/>
          <p:cNvSpPr/>
          <p:nvPr/>
        </p:nvSpPr>
        <p:spPr>
          <a:xfrm>
            <a:off x="107504" y="3284601"/>
            <a:ext cx="8508528" cy="1077218"/>
          </a:xfrm>
          <a:prstGeom prst="rect">
            <a:avLst/>
          </a:prstGeom>
        </p:spPr>
        <p:txBody>
          <a:bodyPr wrap="square">
            <a:spAutoFit/>
          </a:bodyPr>
          <a:lstStyle/>
          <a:p>
            <a:pPr algn="just">
              <a:spcAft>
                <a:spcPts val="0"/>
              </a:spcAft>
            </a:pPr>
            <a:r>
              <a:rPr 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Explanation</a:t>
            </a:r>
            <a:r>
              <a:rPr 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of</a:t>
            </a:r>
            <a:r>
              <a:rPr 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potential</a:t>
            </a:r>
            <a:r>
              <a:rPr 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cost</a:t>
            </a:r>
            <a:r>
              <a:rPr lang="sl-SI" sz="1600" b="1" dirty="0" smtClean="0">
                <a:solidFill>
                  <a:srgbClr val="889A00"/>
                </a:solidFill>
                <a:latin typeface="Calibri" panose="020F0502020204030204" pitchFamily="34" charset="0"/>
                <a:ea typeface="Arial" panose="020B0604020202020204" pitchFamily="34" charset="0"/>
                <a:cs typeface="Calibri" panose="020F0502020204030204" pitchFamily="34" charset="0"/>
              </a:rPr>
              <a:t> </a:t>
            </a:r>
            <a:r>
              <a:rPr lang="sl-SI" sz="1600" b="1" dirty="0" err="1" smtClean="0">
                <a:solidFill>
                  <a:srgbClr val="889A00"/>
                </a:solidFill>
                <a:latin typeface="Calibri" panose="020F0502020204030204" pitchFamily="34" charset="0"/>
                <a:ea typeface="Arial" panose="020B0604020202020204" pitchFamily="34" charset="0"/>
                <a:cs typeface="Calibri" panose="020F0502020204030204" pitchFamily="34" charset="0"/>
              </a:rPr>
              <a:t>saving</a:t>
            </a:r>
            <a:r>
              <a:rPr lang="sl-SI" sz="1600" b="1" dirty="0">
                <a:solidFill>
                  <a:srgbClr val="889A00"/>
                </a:solidFill>
                <a:latin typeface="Calibri" panose="020F0502020204030204" pitchFamily="34" charset="0"/>
                <a:ea typeface="Arial" panose="020B0604020202020204" pitchFamily="34" charset="0"/>
                <a:cs typeface="Calibri" panose="020F0502020204030204" pitchFamily="34" charset="0"/>
              </a:rPr>
              <a:t>:</a:t>
            </a:r>
          </a:p>
          <a:p>
            <a:r>
              <a:rPr lang="en-GB" sz="1600" dirty="0">
                <a:solidFill>
                  <a:srgbClr val="000000"/>
                </a:solidFill>
                <a:latin typeface="Calibri" panose="020F0502020204030204" pitchFamily="34" charset="0"/>
                <a:ea typeface="Arial" panose="020B0604020202020204" pitchFamily="34" charset="0"/>
                <a:cs typeface="Calibri" panose="020F0502020204030204" pitchFamily="34" charset="0"/>
              </a:rPr>
              <a:t>Incineration costs of sludge treated on RBs in </a:t>
            </a:r>
            <a:r>
              <a:rPr lang="en-GB" sz="1600" dirty="0" err="1">
                <a:solidFill>
                  <a:srgbClr val="000000"/>
                </a:solidFill>
                <a:latin typeface="Calibri" panose="020F0502020204030204" pitchFamily="34" charset="0"/>
                <a:ea typeface="Arial" panose="020B0604020202020204" pitchFamily="34" charset="0"/>
                <a:cs typeface="Calibri" panose="020F0502020204030204" pitchFamily="34" charset="0"/>
              </a:rPr>
              <a:t>Mojkovac</a:t>
            </a:r>
            <a:r>
              <a:rPr lang="en-GB" sz="1600" dirty="0">
                <a:solidFill>
                  <a:srgbClr val="000000"/>
                </a:solidFill>
                <a:latin typeface="Calibri" panose="020F0502020204030204" pitchFamily="34" charset="0"/>
                <a:ea typeface="Arial" panose="020B0604020202020204" pitchFamily="34" charset="0"/>
                <a:cs typeface="Calibri" panose="020F0502020204030204" pitchFamily="34" charset="0"/>
              </a:rPr>
              <a:t> are estimated at 62.100 EUR (1.036 tons x 60 €/ton) per operating cycle, while excavation costs and subsidizing the use of </a:t>
            </a:r>
            <a:r>
              <a:rPr lang="en-GB" sz="1600" dirty="0" err="1">
                <a:solidFill>
                  <a:srgbClr val="000000"/>
                </a:solidFill>
                <a:latin typeface="Calibri" panose="020F0502020204030204" pitchFamily="34" charset="0"/>
                <a:ea typeface="Arial" panose="020B0604020202020204" pitchFamily="34" charset="0"/>
                <a:cs typeface="Calibri" panose="020F0502020204030204" pitchFamily="34" charset="0"/>
              </a:rPr>
              <a:t>biosolids</a:t>
            </a:r>
            <a:r>
              <a:rPr lang="en-GB" sz="1600" dirty="0">
                <a:solidFill>
                  <a:srgbClr val="000000"/>
                </a:solidFill>
                <a:latin typeface="Calibri" panose="020F0502020204030204" pitchFamily="34" charset="0"/>
                <a:ea typeface="Arial" panose="020B0604020202020204" pitchFamily="34" charset="0"/>
                <a:cs typeface="Calibri" panose="020F0502020204030204" pitchFamily="34" charset="0"/>
              </a:rPr>
              <a:t> at 8 EUR/ton would amount to 12.780 </a:t>
            </a:r>
            <a:r>
              <a:rPr lang="en-GB"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EUR</a:t>
            </a:r>
            <a:r>
              <a:rPr lang="sl-SI"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a:t>
            </a:r>
            <a:r>
              <a:rPr lang="en-GB" sz="1600" dirty="0" smtClean="0">
                <a:solidFill>
                  <a:srgbClr val="000000"/>
                </a:solidFill>
                <a:latin typeface="Calibri" panose="020F0502020204030204" pitchFamily="34" charset="0"/>
                <a:ea typeface="Arial" panose="020B060402020202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p:txBody>
      </p:sp>
      <p:cxnSp>
        <p:nvCxnSpPr>
          <p:cNvPr id="9" name="Straight Connector 8"/>
          <p:cNvCxnSpPr/>
          <p:nvPr/>
        </p:nvCxnSpPr>
        <p:spPr>
          <a:xfrm>
            <a:off x="149210" y="5296435"/>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31698" y="4819192"/>
            <a:ext cx="8862821" cy="369332"/>
          </a:xfrm>
          <a:prstGeom prst="rect">
            <a:avLst/>
          </a:prstGeom>
        </p:spPr>
        <p:txBody>
          <a:bodyPr wrap="square">
            <a:spAutoFit/>
          </a:bodyPr>
          <a:lstStyle/>
          <a:p>
            <a:pPr>
              <a:tabLst>
                <a:tab pos="1692275" algn="l"/>
              </a:tabLst>
            </a:pPr>
            <a:r>
              <a:rPr lang="en-US" b="1" kern="0" dirty="0" smtClean="0">
                <a:solidFill>
                  <a:srgbClr val="889A00"/>
                </a:solidFill>
                <a:latin typeface="Calibri" panose="020F0502020204030204" pitchFamily="34" charset="0"/>
                <a:cs typeface="Calibri" panose="020F0502020204030204" pitchFamily="34" charset="0"/>
              </a:rPr>
              <a:t>BM </a:t>
            </a:r>
            <a:r>
              <a:rPr lang="en-US" b="1" kern="0" dirty="0">
                <a:solidFill>
                  <a:srgbClr val="889A00"/>
                </a:solidFill>
                <a:latin typeface="Calibri" panose="020F0502020204030204" pitchFamily="34" charset="0"/>
                <a:cs typeface="Calibri" panose="020F0502020204030204" pitchFamily="34" charset="0"/>
              </a:rPr>
              <a:t>3: </a:t>
            </a:r>
            <a:r>
              <a:rPr lang="sl-SI" b="1" kern="0" dirty="0" err="1" smtClean="0">
                <a:solidFill>
                  <a:srgbClr val="889A00"/>
                </a:solidFill>
                <a:latin typeface="Calibri" panose="020F0502020204030204" pitchFamily="34" charset="0"/>
                <a:cs typeface="Calibri" panose="020F0502020204030204" pitchFamily="34" charset="0"/>
              </a:rPr>
              <a:t>Biosolids</a:t>
            </a:r>
            <a:r>
              <a:rPr lang="sl-SI" b="1" kern="0" dirty="0" smtClean="0">
                <a:solidFill>
                  <a:srgbClr val="889A00"/>
                </a:solidFill>
                <a:latin typeface="Calibri" panose="020F0502020204030204" pitchFamily="34" charset="0"/>
                <a:cs typeface="Calibri" panose="020F0502020204030204" pitchFamily="34" charset="0"/>
              </a:rPr>
              <a:t> </a:t>
            </a:r>
            <a:r>
              <a:rPr lang="sl-SI" b="1" kern="0" dirty="0" err="1" smtClean="0">
                <a:solidFill>
                  <a:srgbClr val="889A00"/>
                </a:solidFill>
                <a:latin typeface="Calibri" panose="020F0502020204030204" pitchFamily="34" charset="0"/>
                <a:cs typeface="Calibri" panose="020F0502020204030204" pitchFamily="34" charset="0"/>
              </a:rPr>
              <a:t>free</a:t>
            </a:r>
            <a:r>
              <a:rPr lang="sl-SI" b="1" kern="0" dirty="0" smtClean="0">
                <a:solidFill>
                  <a:srgbClr val="889A00"/>
                </a:solidFill>
                <a:latin typeface="Calibri" panose="020F0502020204030204" pitchFamily="34" charset="0"/>
                <a:cs typeface="Calibri" panose="020F0502020204030204" pitchFamily="34" charset="0"/>
              </a:rPr>
              <a:t> </a:t>
            </a:r>
            <a:r>
              <a:rPr lang="sl-SI" b="1" kern="0" dirty="0" err="1" smtClean="0">
                <a:solidFill>
                  <a:srgbClr val="889A00"/>
                </a:solidFill>
                <a:latin typeface="Calibri" panose="020F0502020204030204" pitchFamily="34" charset="0"/>
                <a:cs typeface="Calibri" panose="020F0502020204030204" pitchFamily="34" charset="0"/>
              </a:rPr>
              <a:t>of</a:t>
            </a:r>
            <a:r>
              <a:rPr lang="sl-SI" b="1" kern="0" dirty="0" smtClean="0">
                <a:solidFill>
                  <a:srgbClr val="889A00"/>
                </a:solidFill>
                <a:latin typeface="Calibri" panose="020F0502020204030204" pitchFamily="34" charset="0"/>
                <a:cs typeface="Calibri" panose="020F0502020204030204" pitchFamily="34" charset="0"/>
              </a:rPr>
              <a:t> </a:t>
            </a:r>
            <a:r>
              <a:rPr lang="sl-SI" b="1" kern="0" dirty="0" err="1" smtClean="0">
                <a:solidFill>
                  <a:srgbClr val="889A00"/>
                </a:solidFill>
                <a:latin typeface="Calibri" panose="020F0502020204030204" pitchFamily="34" charset="0"/>
                <a:cs typeface="Calibri" panose="020F0502020204030204" pitchFamily="34" charset="0"/>
              </a:rPr>
              <a:t>charge</a:t>
            </a:r>
            <a:endParaRPr lang="sl-SI" b="1" kern="0" dirty="0">
              <a:solidFill>
                <a:srgbClr val="889A00"/>
              </a:solidFill>
              <a:latin typeface="Calibri" panose="020F0502020204030204" pitchFamily="34" charset="0"/>
              <a:cs typeface="Calibri" panose="020F0502020204030204" pitchFamily="34" charset="0"/>
            </a:endParaRPr>
          </a:p>
        </p:txBody>
      </p:sp>
      <p:sp>
        <p:nvSpPr>
          <p:cNvPr id="12" name="Pravokotnik 2"/>
          <p:cNvSpPr/>
          <p:nvPr/>
        </p:nvSpPr>
        <p:spPr>
          <a:xfrm>
            <a:off x="200365" y="5551940"/>
            <a:ext cx="7992888" cy="830997"/>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Municipality of </a:t>
            </a:r>
            <a:r>
              <a:rPr lang="en-GB" sz="1600" dirty="0" err="1" smtClean="0">
                <a:latin typeface="Calibri" panose="020F0502020204030204" pitchFamily="34" charset="0"/>
                <a:cs typeface="Calibri" panose="020F0502020204030204" pitchFamily="34" charset="0"/>
              </a:rPr>
              <a:t>Mojkovac</a:t>
            </a:r>
            <a:r>
              <a:rPr lang="en-GB" sz="1600" dirty="0" smtClean="0">
                <a:latin typeface="Calibri" panose="020F0502020204030204" pitchFamily="34" charset="0"/>
                <a:cs typeface="Calibri" panose="020F0502020204030204" pitchFamily="34" charset="0"/>
              </a:rPr>
              <a:t> may decide to give </a:t>
            </a:r>
            <a:r>
              <a:rPr lang="en-GB" sz="1600" dirty="0" err="1" smtClean="0">
                <a:latin typeface="Calibri" panose="020F0502020204030204" pitchFamily="34" charset="0"/>
                <a:cs typeface="Calibri" panose="020F0502020204030204" pitchFamily="34" charset="0"/>
              </a:rPr>
              <a:t>biosolids</a:t>
            </a:r>
            <a:r>
              <a:rPr lang="en-GB" sz="1600" dirty="0" smtClean="0">
                <a:latin typeface="Calibri" panose="020F0502020204030204" pitchFamily="34" charset="0"/>
                <a:cs typeface="Calibri" panose="020F0502020204030204" pitchFamily="34" charset="0"/>
              </a:rPr>
              <a:t> free of charge in compliance with valid conditions, standards, regulations, and legislation. </a:t>
            </a:r>
            <a:endParaRPr lang="sl-SI"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err="1" smtClean="0">
                <a:latin typeface="Calibri" panose="020F0502020204030204" pitchFamily="34" charset="0"/>
                <a:cs typeface="Calibri" panose="020F0502020204030204" pitchFamily="34" charset="0"/>
              </a:rPr>
              <a:t>Biosolids</a:t>
            </a:r>
            <a:r>
              <a:rPr lang="en-GB"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give away would reduce O&amp;M costs for the final disposal of </a:t>
            </a:r>
            <a:r>
              <a:rPr lang="en-GB" sz="1600" dirty="0" err="1" smtClean="0">
                <a:latin typeface="Calibri" panose="020F0502020204030204" pitchFamily="34" charset="0"/>
                <a:cs typeface="Calibri" panose="020F0502020204030204" pitchFamily="34" charset="0"/>
              </a:rPr>
              <a:t>biosolids</a:t>
            </a:r>
            <a:r>
              <a:rPr lang="en-GB" sz="1600" dirty="0" smtClean="0">
                <a:latin typeface="Calibri" panose="020F0502020204030204" pitchFamily="34" charset="0"/>
                <a:cs typeface="Calibri" panose="020F0502020204030204" pitchFamily="34" charset="0"/>
              </a:rPr>
              <a:t>.</a:t>
            </a:r>
            <a:endParaRPr lang="sl-SI"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23093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2853" y="431477"/>
            <a:ext cx="8862821" cy="369332"/>
          </a:xfrm>
          <a:prstGeom prst="rect">
            <a:avLst/>
          </a:prstGeom>
        </p:spPr>
        <p:txBody>
          <a:bodyPr wrap="square">
            <a:spAutoFit/>
          </a:bodyPr>
          <a:lstStyle/>
          <a:p>
            <a:pPr>
              <a:tabLst>
                <a:tab pos="1692275" algn="l"/>
              </a:tabLst>
            </a:pPr>
            <a:r>
              <a:rPr lang="sl-SI" b="1" kern="0" dirty="0" smtClean="0">
                <a:solidFill>
                  <a:srgbClr val="889A00"/>
                </a:solidFill>
                <a:latin typeface="Calibri" panose="020F0502020204030204" pitchFamily="34" charset="0"/>
                <a:cs typeface="Calibri" panose="020F0502020204030204" pitchFamily="34" charset="0"/>
              </a:rPr>
              <a:t>Business model </a:t>
            </a:r>
            <a:r>
              <a:rPr lang="sl-SI" b="1" kern="0" dirty="0" err="1" smtClean="0">
                <a:solidFill>
                  <a:srgbClr val="889A00"/>
                </a:solidFill>
                <a:latin typeface="Calibri" panose="020F0502020204030204" pitchFamily="34" charset="0"/>
                <a:cs typeface="Calibri" panose="020F0502020204030204" pitchFamily="34" charset="0"/>
              </a:rPr>
              <a:t>conclusins</a:t>
            </a:r>
            <a:endParaRPr lang="sl-SI" b="1" kern="0" dirty="0">
              <a:solidFill>
                <a:srgbClr val="889A00"/>
              </a:solidFill>
              <a:latin typeface="Calibri" panose="020F0502020204030204" pitchFamily="34" charset="0"/>
              <a:cs typeface="Calibri" panose="020F0502020204030204" pitchFamily="34" charset="0"/>
            </a:endParaRPr>
          </a:p>
        </p:txBody>
      </p:sp>
      <p:sp>
        <p:nvSpPr>
          <p:cNvPr id="3" name="Pravokotnik 2"/>
          <p:cNvSpPr/>
          <p:nvPr/>
        </p:nvSpPr>
        <p:spPr>
          <a:xfrm>
            <a:off x="107504" y="1728150"/>
            <a:ext cx="8496944" cy="5016758"/>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lvl="0" indent="-285750">
              <a:buFont typeface="Wingdings" panose="05000000000000000000" pitchFamily="2" charset="2"/>
              <a:buChar char="Ø"/>
            </a:pPr>
            <a:r>
              <a:rPr lang="en-GB" sz="1600" dirty="0" smtClean="0">
                <a:latin typeface="Calibri" panose="020F0502020204030204" pitchFamily="34" charset="0"/>
                <a:cs typeface="Calibri" panose="020F0502020204030204" pitchFamily="34" charset="0"/>
              </a:rPr>
              <a:t>The </a:t>
            </a:r>
            <a:r>
              <a:rPr lang="en-GB" sz="1600" dirty="0">
                <a:latin typeface="Calibri" panose="020F0502020204030204" pitchFamily="34" charset="0"/>
                <a:cs typeface="Calibri" panose="020F0502020204030204" pitchFamily="34" charset="0"/>
              </a:rPr>
              <a:t>challenge of presented BM lies in the </a:t>
            </a:r>
            <a:r>
              <a:rPr lang="en-GB" sz="1600" dirty="0">
                <a:solidFill>
                  <a:srgbClr val="889A00"/>
                </a:solidFill>
                <a:latin typeface="Calibri" panose="020F0502020204030204" pitchFamily="34" charset="0"/>
                <a:cs typeface="Calibri" panose="020F0502020204030204" pitchFamily="34" charset="0"/>
              </a:rPr>
              <a:t>availability of the resource </a:t>
            </a:r>
            <a:r>
              <a:rPr lang="en-GB" sz="1600" dirty="0">
                <a:latin typeface="Calibri" panose="020F0502020204030204" pitchFamily="34" charset="0"/>
                <a:cs typeface="Calibri" panose="020F0502020204030204" pitchFamily="34" charset="0"/>
              </a:rPr>
              <a:t>after app. every ten years, so every time all involved parties must be joined together. </a:t>
            </a:r>
            <a:endParaRPr lang="sl-SI" sz="1600" dirty="0" smtClean="0">
              <a:latin typeface="Calibri" panose="020F0502020204030204" pitchFamily="34" charset="0"/>
              <a:cs typeface="Calibri" panose="020F0502020204030204" pitchFamily="34" charset="0"/>
            </a:endParaRPr>
          </a:p>
          <a:p>
            <a:pPr lvl="0"/>
            <a:endParaRPr lang="sl-SI" sz="1600" dirty="0" smtClean="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Ø"/>
            </a:pPr>
            <a:r>
              <a:rPr lang="sl-SI" sz="1600" dirty="0" smtClean="0">
                <a:latin typeface="Calibri" panose="020F0502020204030204" pitchFamily="34" charset="0"/>
                <a:cs typeface="Calibri" panose="020F0502020204030204" pitchFamily="34" charset="0"/>
              </a:rPr>
              <a:t>B</a:t>
            </a:r>
            <a:r>
              <a:rPr lang="en-GB" sz="1600" dirty="0" err="1" smtClean="0">
                <a:solidFill>
                  <a:schemeClr val="tx1"/>
                </a:solidFill>
                <a:latin typeface="Calibri" panose="020F0502020204030204" pitchFamily="34" charset="0"/>
                <a:cs typeface="Calibri" panose="020F0502020204030204" pitchFamily="34" charset="0"/>
              </a:rPr>
              <a:t>usiness</a:t>
            </a:r>
            <a:r>
              <a:rPr lang="en-GB" sz="1600" dirty="0" smtClean="0">
                <a:solidFill>
                  <a:schemeClr val="tx1"/>
                </a:solidFill>
                <a:latin typeface="Calibri" panose="020F0502020204030204" pitchFamily="34" charset="0"/>
                <a:cs typeface="Calibri" panose="020F0502020204030204" pitchFamily="34" charset="0"/>
              </a:rPr>
              <a:t> </a:t>
            </a:r>
            <a:r>
              <a:rPr lang="en-GB" sz="1600" dirty="0">
                <a:solidFill>
                  <a:schemeClr val="tx1"/>
                </a:solidFill>
                <a:latin typeface="Calibri" panose="020F0502020204030204" pitchFamily="34" charset="0"/>
                <a:cs typeface="Calibri" panose="020F0502020204030204" pitchFamily="34" charset="0"/>
              </a:rPr>
              <a:t>needs regular and sufficient </a:t>
            </a:r>
            <a:r>
              <a:rPr lang="sl-SI" sz="1600" dirty="0" err="1" smtClean="0">
                <a:solidFill>
                  <a:schemeClr val="tx1"/>
                </a:solidFill>
                <a:latin typeface="Calibri" panose="020F0502020204030204" pitchFamily="34" charset="0"/>
                <a:cs typeface="Calibri" panose="020F0502020204030204" pitchFamily="34" charset="0"/>
              </a:rPr>
              <a:t>biosolids</a:t>
            </a:r>
            <a:r>
              <a:rPr lang="sl-SI" sz="1600" dirty="0" smtClean="0">
                <a:solidFill>
                  <a:schemeClr val="tx1"/>
                </a:solidFill>
                <a:latin typeface="Calibri" panose="020F0502020204030204" pitchFamily="34" charset="0"/>
                <a:cs typeface="Calibri" panose="020F0502020204030204" pitchFamily="34" charset="0"/>
              </a:rPr>
              <a:t> </a:t>
            </a:r>
            <a:r>
              <a:rPr lang="en-GB" sz="1600" dirty="0" smtClean="0">
                <a:solidFill>
                  <a:schemeClr val="tx1"/>
                </a:solidFill>
                <a:latin typeface="Calibri" panose="020F0502020204030204" pitchFamily="34" charset="0"/>
                <a:cs typeface="Calibri" panose="020F0502020204030204" pitchFamily="34" charset="0"/>
              </a:rPr>
              <a:t>quantities</a:t>
            </a:r>
            <a:r>
              <a:rPr lang="en-GB" sz="1600" dirty="0">
                <a:solidFill>
                  <a:schemeClr val="tx1"/>
                </a:solidFill>
                <a:latin typeface="Calibri" panose="020F0502020204030204" pitchFamily="34" charset="0"/>
                <a:cs typeface="Calibri" panose="020F0502020204030204" pitchFamily="34" charset="0"/>
              </a:rPr>
              <a:t>, which WWTP </a:t>
            </a:r>
            <a:r>
              <a:rPr lang="en-GB" sz="1600" dirty="0" err="1">
                <a:solidFill>
                  <a:schemeClr val="tx1"/>
                </a:solidFill>
                <a:latin typeface="Calibri" panose="020F0502020204030204" pitchFamily="34" charset="0"/>
                <a:cs typeface="Calibri" panose="020F0502020204030204" pitchFamily="34" charset="0"/>
              </a:rPr>
              <a:t>Mojkovac</a:t>
            </a:r>
            <a:r>
              <a:rPr lang="en-GB" sz="1600" dirty="0">
                <a:solidFill>
                  <a:schemeClr val="tx1"/>
                </a:solidFill>
                <a:latin typeface="Calibri" panose="020F0502020204030204" pitchFamily="34" charset="0"/>
                <a:cs typeface="Calibri" panose="020F0502020204030204" pitchFamily="34" charset="0"/>
              </a:rPr>
              <a:t> alone cannot provide</a:t>
            </a:r>
            <a:r>
              <a:rPr lang="en-GB" sz="1600" dirty="0" smtClean="0">
                <a:solidFill>
                  <a:schemeClr val="tx1"/>
                </a:solidFill>
                <a:latin typeface="Calibri" panose="020F0502020204030204" pitchFamily="34" charset="0"/>
                <a:cs typeface="Calibri" panose="020F0502020204030204" pitchFamily="34" charset="0"/>
              </a:rPr>
              <a:t>.</a:t>
            </a:r>
            <a:endParaRPr lang="sl-SI" sz="1600" dirty="0" smtClean="0">
              <a:solidFill>
                <a:schemeClr val="tx1"/>
              </a:solidFill>
              <a:latin typeface="Calibri" panose="020F0502020204030204" pitchFamily="34" charset="0"/>
              <a:cs typeface="Calibri" panose="020F0502020204030204" pitchFamily="34" charset="0"/>
            </a:endParaRPr>
          </a:p>
          <a:p>
            <a:pPr lvl="0"/>
            <a:endParaRPr lang="sl-SI" sz="1600" dirty="0" smtClean="0">
              <a:solidFill>
                <a:schemeClr val="tx1"/>
              </a:solidFill>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Ø"/>
            </a:pPr>
            <a:r>
              <a:rPr lang="en-GB" sz="1600" dirty="0">
                <a:solidFill>
                  <a:schemeClr val="tx1"/>
                </a:solidFill>
                <a:latin typeface="Calibri" panose="020F0502020204030204" pitchFamily="34" charset="0"/>
                <a:cs typeface="Calibri" panose="020F0502020204030204" pitchFamily="34" charset="0"/>
              </a:rPr>
              <a:t>Revenue created from </a:t>
            </a:r>
            <a:r>
              <a:rPr lang="en-GB" sz="1600" dirty="0" err="1">
                <a:solidFill>
                  <a:schemeClr val="tx1"/>
                </a:solidFill>
                <a:latin typeface="Calibri" panose="020F0502020204030204" pitchFamily="34" charset="0"/>
                <a:cs typeface="Calibri" panose="020F0502020204030204" pitchFamily="34" charset="0"/>
              </a:rPr>
              <a:t>biosolids</a:t>
            </a:r>
            <a:r>
              <a:rPr lang="en-GB" sz="1600" dirty="0">
                <a:solidFill>
                  <a:schemeClr val="tx1"/>
                </a:solidFill>
                <a:latin typeface="Calibri" panose="020F0502020204030204" pitchFamily="34" charset="0"/>
                <a:cs typeface="Calibri" panose="020F0502020204030204" pitchFamily="34" charset="0"/>
              </a:rPr>
              <a:t> based on the </a:t>
            </a:r>
            <a:r>
              <a:rPr lang="en-GB" sz="1600" dirty="0">
                <a:latin typeface="Calibri" panose="020F0502020204030204" pitchFamily="34" charset="0"/>
                <a:cs typeface="Calibri" panose="020F0502020204030204" pitchFamily="34" charset="0"/>
              </a:rPr>
              <a:t>prevailing market price can help to maintain the treatment plant. </a:t>
            </a:r>
            <a:endParaRPr lang="sl-SI" sz="1600" dirty="0" smtClean="0">
              <a:latin typeface="Calibri" panose="020F0502020204030204" pitchFamily="34" charset="0"/>
              <a:cs typeface="Calibri" panose="020F0502020204030204" pitchFamily="34" charset="0"/>
            </a:endParaRPr>
          </a:p>
          <a:p>
            <a:pPr lvl="0"/>
            <a:endParaRPr lang="sl-SI" sz="1600" dirty="0" smtClean="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Ø"/>
            </a:pPr>
            <a:r>
              <a:rPr lang="en-GB" sz="1600" dirty="0" err="1" smtClean="0">
                <a:latin typeface="Calibri" panose="020F0502020204030204" pitchFamily="34" charset="0"/>
                <a:cs typeface="Calibri" panose="020F0502020204030204" pitchFamily="34" charset="0"/>
              </a:rPr>
              <a:t>Biosolids</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free of charge or subsidizing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use does not make revenue, but reduce costs for final disposal;  </a:t>
            </a:r>
            <a:endParaRPr lang="sl-SI" sz="1600" dirty="0" smtClean="0">
              <a:latin typeface="Calibri" panose="020F0502020204030204" pitchFamily="34" charset="0"/>
              <a:cs typeface="Calibri" panose="020F0502020204030204" pitchFamily="34" charset="0"/>
            </a:endParaRPr>
          </a:p>
          <a:p>
            <a:endParaRPr lang="sl-SI" sz="1600"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GB" sz="1600" dirty="0" err="1" smtClean="0">
                <a:latin typeface="Calibri" panose="020F0502020204030204" pitchFamily="34" charset="0"/>
                <a:cs typeface="Calibri" panose="020F0502020204030204" pitchFamily="34" charset="0"/>
              </a:rPr>
              <a:t>Biosolids</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can compare in cost with commercial fertilizer under the assumption that municipality bears the cost of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production. What can be cost-effective for one municipality might not be for another.  </a:t>
            </a:r>
            <a:endParaRPr lang="sl-SI" sz="1600" dirty="0">
              <a:latin typeface="Calibri" panose="020F0502020204030204" pitchFamily="34" charset="0"/>
              <a:cs typeface="Calibri" panose="020F0502020204030204" pitchFamily="34" charset="0"/>
            </a:endParaRPr>
          </a:p>
          <a:p>
            <a:pPr lvl="0"/>
            <a:endParaRPr lang="sl-SI" sz="1600" dirty="0" smtClean="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Ø"/>
            </a:pP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use is a social process involving various actors, so the chances are that unexpected issues </a:t>
            </a:r>
            <a:r>
              <a:rPr lang="en-GB" sz="1600" dirty="0" smtClean="0">
                <a:latin typeface="Calibri" panose="020F0502020204030204" pitchFamily="34" charset="0"/>
                <a:cs typeface="Calibri" panose="020F0502020204030204" pitchFamily="34" charset="0"/>
              </a:rPr>
              <a:t>will </a:t>
            </a:r>
            <a:r>
              <a:rPr lang="en-GB" sz="1600" dirty="0">
                <a:latin typeface="Calibri" panose="020F0502020204030204" pitchFamily="34" charset="0"/>
                <a:cs typeface="Calibri" panose="020F0502020204030204" pitchFamily="34" charset="0"/>
              </a:rPr>
              <a:t>arise during the planning process, regardless of the analysis that supports </a:t>
            </a:r>
            <a:r>
              <a:rPr lang="en-GB" sz="1600" dirty="0" err="1">
                <a:latin typeface="Calibri" panose="020F0502020204030204" pitchFamily="34" charset="0"/>
                <a:cs typeface="Calibri" panose="020F0502020204030204" pitchFamily="34" charset="0"/>
              </a:rPr>
              <a:t>biosolids</a:t>
            </a:r>
            <a:r>
              <a:rPr lang="en-GB" sz="1600" dirty="0">
                <a:latin typeface="Calibri" panose="020F0502020204030204" pitchFamily="34" charset="0"/>
                <a:cs typeface="Calibri" panose="020F0502020204030204" pitchFamily="34" charset="0"/>
              </a:rPr>
              <a:t> use. </a:t>
            </a:r>
            <a:endParaRPr lang="sl-SI"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l-SI" sz="1600" dirty="0">
              <a:latin typeface="Calibri" panose="020F0502020204030204" pitchFamily="34" charset="0"/>
              <a:cs typeface="Calibri" panose="020F0502020204030204" pitchFamily="34" charset="0"/>
            </a:endParaRPr>
          </a:p>
        </p:txBody>
      </p:sp>
      <p:sp>
        <p:nvSpPr>
          <p:cNvPr id="14" name="Rectangle 13"/>
          <p:cNvSpPr/>
          <p:nvPr/>
        </p:nvSpPr>
        <p:spPr>
          <a:xfrm>
            <a:off x="1475656" y="1211148"/>
            <a:ext cx="1152128" cy="307777"/>
          </a:xfrm>
          <a:prstGeom prst="rect">
            <a:avLst/>
          </a:prstGeom>
          <a:solidFill>
            <a:srgbClr val="92D050"/>
          </a:solidFill>
        </p:spPr>
        <p:txBody>
          <a:bodyPr wrap="square">
            <a:spAutoFit/>
          </a:bodyPr>
          <a:lstStyle/>
          <a:p>
            <a:r>
              <a:rPr lang="sl-SI" sz="1400" b="1" dirty="0" err="1" smtClean="0">
                <a:solidFill>
                  <a:srgbClr val="000000"/>
                </a:solidFill>
                <a:latin typeface="Calibri" panose="020F0502020204030204" pitchFamily="34" charset="0"/>
                <a:ea typeface="Arial" panose="020B0604020202020204" pitchFamily="34" charset="0"/>
              </a:rPr>
              <a:t>Biosolids</a:t>
            </a:r>
            <a:endParaRPr lang="en-US" sz="1400" dirty="0"/>
          </a:p>
        </p:txBody>
      </p:sp>
      <p:sp>
        <p:nvSpPr>
          <p:cNvPr id="4" name="Striped Right Arrow 3"/>
          <p:cNvSpPr/>
          <p:nvPr/>
        </p:nvSpPr>
        <p:spPr>
          <a:xfrm>
            <a:off x="2919157" y="1131556"/>
            <a:ext cx="1512168" cy="425236"/>
          </a:xfrm>
          <a:prstGeom prst="stripedRightArrow">
            <a:avLst/>
          </a:prstGeom>
          <a:solidFill>
            <a:srgbClr val="9AD515"/>
          </a:solidFill>
          <a:ln>
            <a:solidFill>
              <a:srgbClr val="889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31692" y="1192867"/>
            <a:ext cx="1152128" cy="307777"/>
          </a:xfrm>
          <a:prstGeom prst="rect">
            <a:avLst/>
          </a:prstGeom>
          <a:solidFill>
            <a:srgbClr val="92D050"/>
          </a:solidFill>
        </p:spPr>
        <p:txBody>
          <a:bodyPr wrap="square">
            <a:spAutoFit/>
          </a:bodyPr>
          <a:lstStyle/>
          <a:p>
            <a:r>
              <a:rPr lang="sl-SI" sz="1400" b="1" dirty="0" err="1" smtClean="0">
                <a:solidFill>
                  <a:srgbClr val="000000"/>
                </a:solidFill>
                <a:latin typeface="Calibri" panose="020F0502020204030204" pitchFamily="34" charset="0"/>
                <a:ea typeface="Arial" panose="020B0604020202020204" pitchFamily="34" charset="0"/>
              </a:rPr>
              <a:t>Revenue</a:t>
            </a:r>
            <a:endParaRPr lang="en-US" sz="1400" dirty="0"/>
          </a:p>
        </p:txBody>
      </p:sp>
      <p:sp>
        <p:nvSpPr>
          <p:cNvPr id="5" name="TextBox 4"/>
          <p:cNvSpPr txBox="1"/>
          <p:nvPr/>
        </p:nvSpPr>
        <p:spPr>
          <a:xfrm>
            <a:off x="3277526" y="1164547"/>
            <a:ext cx="1299485" cy="307777"/>
          </a:xfrm>
          <a:prstGeom prst="rect">
            <a:avLst/>
          </a:prstGeom>
          <a:noFill/>
        </p:spPr>
        <p:txBody>
          <a:bodyPr wrap="square" rtlCol="0">
            <a:spAutoFit/>
          </a:bodyPr>
          <a:lstStyle/>
          <a:p>
            <a:r>
              <a:rPr lang="sl-SI" sz="1400" dirty="0" err="1" smtClean="0">
                <a:latin typeface="Calibri" panose="020F0502020204030204" pitchFamily="34" charset="0"/>
                <a:cs typeface="Calibri" panose="020F0502020204030204" pitchFamily="34" charset="0"/>
              </a:rPr>
              <a:t>create</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6500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smtClean="0">
                <a:solidFill>
                  <a:srgbClr val="889A00"/>
                </a:solidFill>
                <a:latin typeface="Calibri" panose="020F0502020204030204" pitchFamily="34" charset="0"/>
                <a:cs typeface="Calibri" panose="020F0502020204030204" pitchFamily="34" charset="0"/>
              </a:rPr>
              <a:t>Site </a:t>
            </a:r>
            <a:r>
              <a:rPr lang="sl-SI" sz="2500" b="1" kern="0" dirty="0" err="1" smtClean="0">
                <a:solidFill>
                  <a:srgbClr val="889A00"/>
                </a:solidFill>
                <a:latin typeface="Calibri" panose="020F0502020204030204" pitchFamily="34" charset="0"/>
                <a:cs typeface="Calibri" panose="020F0502020204030204" pitchFamily="34" charset="0"/>
              </a:rPr>
              <a:t>location</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and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characteristics</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7" name="Zaobljeni pravokotnik 6"/>
          <p:cNvSpPr/>
          <p:nvPr/>
        </p:nvSpPr>
        <p:spPr>
          <a:xfrm>
            <a:off x="4487367" y="1188207"/>
            <a:ext cx="4259019" cy="504056"/>
          </a:xfrm>
          <a:prstGeom prst="roundRect">
            <a:avLst/>
          </a:prstGeom>
          <a:solidFill>
            <a:srgbClr val="A6CE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panose="020F0502020204030204" pitchFamily="34" charset="0"/>
                <a:cs typeface="Calibri" panose="020F0502020204030204" pitchFamily="34" charset="0"/>
              </a:rPr>
              <a:t>Alpine bio-geographical region</a:t>
            </a:r>
            <a:endParaRPr lang="sl-SI" dirty="0">
              <a:solidFill>
                <a:schemeClr val="tx1"/>
              </a:solidFill>
              <a:latin typeface="Calibri" panose="020F0502020204030204" pitchFamily="34" charset="0"/>
              <a:cs typeface="Calibri" panose="020F0502020204030204" pitchFamily="34" charset="0"/>
            </a:endParaRPr>
          </a:p>
        </p:txBody>
      </p:sp>
      <p:pic>
        <p:nvPicPr>
          <p:cNvPr id="9" name="Slika 8"/>
          <p:cNvPicPr/>
          <p:nvPr/>
        </p:nvPicPr>
        <p:blipFill>
          <a:blip r:embed="rId3">
            <a:extLst>
              <a:ext uri="{28A0092B-C50C-407E-A947-70E740481C1C}">
                <a14:useLocalDpi xmlns:a14="http://schemas.microsoft.com/office/drawing/2010/main" val="0"/>
              </a:ext>
            </a:extLst>
          </a:blip>
          <a:srcRect/>
          <a:stretch>
            <a:fillRect/>
          </a:stretch>
        </p:blipFill>
        <p:spPr bwMode="auto">
          <a:xfrm>
            <a:off x="4345429" y="1814936"/>
            <a:ext cx="2288036" cy="1703080"/>
          </a:xfrm>
          <a:prstGeom prst="rect">
            <a:avLst/>
          </a:prstGeom>
          <a:noFill/>
          <a:ln>
            <a:noFill/>
          </a:ln>
        </p:spPr>
      </p:pic>
      <p:pic>
        <p:nvPicPr>
          <p:cNvPr id="10" name="Slika 9"/>
          <p:cNvPicPr/>
          <p:nvPr/>
        </p:nvPicPr>
        <p:blipFill>
          <a:blip r:embed="rId4">
            <a:extLst>
              <a:ext uri="{28A0092B-C50C-407E-A947-70E740481C1C}">
                <a14:useLocalDpi xmlns:a14="http://schemas.microsoft.com/office/drawing/2010/main" val="0"/>
              </a:ext>
            </a:extLst>
          </a:blip>
          <a:srcRect/>
          <a:stretch>
            <a:fillRect/>
          </a:stretch>
        </p:blipFill>
        <p:spPr bwMode="auto">
          <a:xfrm>
            <a:off x="6837069" y="1818050"/>
            <a:ext cx="2016224" cy="1703080"/>
          </a:xfrm>
          <a:prstGeom prst="rect">
            <a:avLst/>
          </a:prstGeom>
          <a:noFill/>
          <a:ln>
            <a:noFill/>
          </a:ln>
        </p:spPr>
      </p:pic>
      <p:sp>
        <p:nvSpPr>
          <p:cNvPr id="6" name="Pravokotnik 5"/>
          <p:cNvSpPr/>
          <p:nvPr/>
        </p:nvSpPr>
        <p:spPr>
          <a:xfrm>
            <a:off x="107504" y="4466073"/>
            <a:ext cx="1700973" cy="215444"/>
          </a:xfrm>
          <a:prstGeom prst="rect">
            <a:avLst/>
          </a:prstGeom>
        </p:spPr>
        <p:txBody>
          <a:bodyPr wrap="square">
            <a:spAutoFit/>
          </a:bodyPr>
          <a:lstStyle/>
          <a:p>
            <a:pPr algn="r"/>
            <a:r>
              <a:rPr lang="sl-SI" sz="800" dirty="0">
                <a:latin typeface="Calibri" panose="020F0502020204030204" pitchFamily="34" charset="0"/>
                <a:cs typeface="Calibri" panose="020F0502020204030204" pitchFamily="34" charset="0"/>
              </a:rPr>
              <a:t>(</a:t>
            </a:r>
            <a:r>
              <a:rPr lang="sl-SI" sz="800" dirty="0" err="1">
                <a:latin typeface="Calibri" panose="020F0502020204030204" pitchFamily="34" charset="0"/>
                <a:cs typeface="Calibri" panose="020F0502020204030204" pitchFamily="34" charset="0"/>
              </a:rPr>
              <a:t>Source</a:t>
            </a:r>
            <a:r>
              <a:rPr lang="sl-SI" sz="800" dirty="0">
                <a:latin typeface="Calibri" panose="020F0502020204030204" pitchFamily="34" charset="0"/>
                <a:cs typeface="Calibri" panose="020F0502020204030204" pitchFamily="34" charset="0"/>
              </a:rPr>
              <a:t>: Google map. </a:t>
            </a:r>
            <a:r>
              <a:rPr lang="sl-SI" sz="800" dirty="0" err="1">
                <a:latin typeface="Calibri" panose="020F0502020204030204" pitchFamily="34" charset="0"/>
                <a:cs typeface="Calibri" panose="020F0502020204030204" pitchFamily="34" charset="0"/>
              </a:rPr>
              <a:t>Satellite</a:t>
            </a:r>
            <a:r>
              <a:rPr lang="sl-SI" sz="800" dirty="0">
                <a:latin typeface="Calibri" panose="020F0502020204030204" pitchFamily="34" charset="0"/>
                <a:cs typeface="Calibri" panose="020F0502020204030204" pitchFamily="34" charset="0"/>
              </a:rPr>
              <a:t> </a:t>
            </a:r>
            <a:r>
              <a:rPr lang="sl-SI" sz="800" dirty="0" err="1">
                <a:latin typeface="Calibri" panose="020F0502020204030204" pitchFamily="34" charset="0"/>
                <a:cs typeface="Calibri" panose="020F0502020204030204" pitchFamily="34" charset="0"/>
              </a:rPr>
              <a:t>view</a:t>
            </a:r>
            <a:r>
              <a:rPr lang="sl-SI" sz="800" dirty="0">
                <a:latin typeface="Calibri" panose="020F0502020204030204" pitchFamily="34" charset="0"/>
                <a:cs typeface="Calibri" panose="020F0502020204030204" pitchFamily="34" charset="0"/>
              </a:rPr>
              <a:t>.)</a:t>
            </a:r>
          </a:p>
        </p:txBody>
      </p:sp>
      <p:sp>
        <p:nvSpPr>
          <p:cNvPr id="8" name="Pravokotnik 7"/>
          <p:cNvSpPr/>
          <p:nvPr/>
        </p:nvSpPr>
        <p:spPr>
          <a:xfrm>
            <a:off x="4499993" y="3887786"/>
            <a:ext cx="4644006" cy="215444"/>
          </a:xfrm>
          <a:prstGeom prst="rect">
            <a:avLst/>
          </a:prstGeom>
        </p:spPr>
        <p:txBody>
          <a:bodyPr wrap="square">
            <a:spAutoFit/>
          </a:bodyPr>
          <a:lstStyle/>
          <a:p>
            <a:r>
              <a:rPr lang="sl-SI" sz="800" dirty="0">
                <a:latin typeface="Calibri" panose="020F0502020204030204" pitchFamily="34" charset="0"/>
                <a:ea typeface="Arial" panose="020B0604020202020204" pitchFamily="34" charset="0"/>
              </a:rPr>
              <a:t>(</a:t>
            </a:r>
            <a:r>
              <a:rPr lang="sl-SI" sz="800" dirty="0" err="1">
                <a:latin typeface="Calibri" panose="020F0502020204030204" pitchFamily="34" charset="0"/>
                <a:ea typeface="Arial" panose="020B0604020202020204" pitchFamily="34" charset="0"/>
              </a:rPr>
              <a:t>Source</a:t>
            </a:r>
            <a:r>
              <a:rPr lang="sl-SI" sz="800" dirty="0">
                <a:latin typeface="Calibri" panose="020F0502020204030204" pitchFamily="34" charset="0"/>
                <a:ea typeface="Arial" panose="020B0604020202020204" pitchFamily="34" charset="0"/>
                <a:cs typeface="Calibri" panose="020F0502020204030204" pitchFamily="34" charset="0"/>
              </a:rPr>
              <a:t>: </a:t>
            </a:r>
            <a:r>
              <a:rPr lang="sl-SI" sz="800" u="sng" dirty="0">
                <a:latin typeface="Calibri" panose="020F0502020204030204" pitchFamily="34" charset="0"/>
                <a:cs typeface="Calibri" panose="020F0502020204030204" pitchFamily="34" charset="0"/>
              </a:rPr>
              <a:t>https://en.climate-data.org/europe/montenegro/mojkovac/mojkovac-31454/#temperature-graph</a:t>
            </a:r>
            <a:endParaRPr lang="en-US" sz="800" dirty="0">
              <a:latin typeface="Calibri" panose="020F0502020204030204" pitchFamily="34" charset="0"/>
              <a:cs typeface="Calibri" panose="020F0502020204030204" pitchFamily="34" charset="0"/>
            </a:endParaRPr>
          </a:p>
        </p:txBody>
      </p:sp>
      <p:sp>
        <p:nvSpPr>
          <p:cNvPr id="14" name="Pravokotnik 13"/>
          <p:cNvSpPr/>
          <p:nvPr/>
        </p:nvSpPr>
        <p:spPr>
          <a:xfrm>
            <a:off x="3998731" y="3580010"/>
            <a:ext cx="5022305" cy="307777"/>
          </a:xfrm>
          <a:prstGeom prst="rect">
            <a:avLst/>
          </a:prstGeom>
        </p:spPr>
        <p:txBody>
          <a:bodyPr wrap="square">
            <a:spAutoFit/>
          </a:bodyPr>
          <a:lstStyle/>
          <a:p>
            <a:pPr algn="ctr"/>
            <a:r>
              <a:rPr lang="sl-SI" sz="1400" dirty="0" err="1">
                <a:latin typeface="Calibri" panose="020F0502020204030204" pitchFamily="34" charset="0"/>
                <a:cs typeface="Calibri" panose="020F0502020204030204" pitchFamily="34" charset="0"/>
              </a:rPr>
              <a:t>Climate</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and</a:t>
            </a:r>
            <a:r>
              <a:rPr lang="sl-SI" sz="1400" dirty="0">
                <a:latin typeface="Calibri" panose="020F0502020204030204" pitchFamily="34" charset="0"/>
                <a:cs typeface="Calibri" panose="020F0502020204030204" pitchFamily="34" charset="0"/>
              </a:rPr>
              <a:t> temperature </a:t>
            </a:r>
            <a:r>
              <a:rPr lang="sl-SI" sz="1400" dirty="0" err="1">
                <a:latin typeface="Calibri" panose="020F0502020204030204" pitchFamily="34" charset="0"/>
                <a:cs typeface="Calibri" panose="020F0502020204030204" pitchFamily="34" charset="0"/>
              </a:rPr>
              <a:t>graph</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of</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Mojkovac</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during</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the</a:t>
            </a:r>
            <a:r>
              <a:rPr lang="sl-SI" sz="1400" dirty="0">
                <a:latin typeface="Calibri" panose="020F0502020204030204" pitchFamily="34" charset="0"/>
                <a:cs typeface="Calibri" panose="020F0502020204030204" pitchFamily="34" charset="0"/>
              </a:rPr>
              <a:t> </a:t>
            </a:r>
            <a:r>
              <a:rPr lang="sl-SI" sz="1400" dirty="0" err="1">
                <a:latin typeface="Calibri" panose="020F0502020204030204" pitchFamily="34" charset="0"/>
                <a:cs typeface="Calibri" panose="020F0502020204030204" pitchFamily="34" charset="0"/>
              </a:rPr>
              <a:t>year</a:t>
            </a:r>
            <a:endParaRPr lang="sl-SI" sz="1400" dirty="0">
              <a:latin typeface="Calibri" panose="020F0502020204030204" pitchFamily="34" charset="0"/>
              <a:cs typeface="Calibri" panose="020F0502020204030204" pitchFamily="34" charset="0"/>
            </a:endParaRPr>
          </a:p>
        </p:txBody>
      </p:sp>
      <p:pic>
        <p:nvPicPr>
          <p:cNvPr id="15" name="Slika 14"/>
          <p:cNvPicPr/>
          <p:nvPr/>
        </p:nvPicPr>
        <p:blipFill>
          <a:blip r:embed="rId5">
            <a:extLst>
              <a:ext uri="{28A0092B-C50C-407E-A947-70E740481C1C}">
                <a14:useLocalDpi xmlns:a14="http://schemas.microsoft.com/office/drawing/2010/main" val="0"/>
              </a:ext>
            </a:extLst>
          </a:blip>
          <a:srcRect/>
          <a:stretch>
            <a:fillRect/>
          </a:stretch>
        </p:blipFill>
        <p:spPr bwMode="auto">
          <a:xfrm>
            <a:off x="4062671" y="4302967"/>
            <a:ext cx="4968552" cy="2241433"/>
          </a:xfrm>
          <a:prstGeom prst="rect">
            <a:avLst/>
          </a:prstGeom>
          <a:noFill/>
          <a:ln>
            <a:noFill/>
          </a:ln>
        </p:spPr>
      </p:pic>
      <p:sp>
        <p:nvSpPr>
          <p:cNvPr id="16" name="Pravokotnik 15"/>
          <p:cNvSpPr/>
          <p:nvPr/>
        </p:nvSpPr>
        <p:spPr>
          <a:xfrm>
            <a:off x="4184741" y="6236624"/>
            <a:ext cx="2798780" cy="307777"/>
          </a:xfrm>
          <a:prstGeom prst="rect">
            <a:avLst/>
          </a:prstGeom>
        </p:spPr>
        <p:txBody>
          <a:bodyPr wrap="none">
            <a:spAutoFit/>
          </a:bodyPr>
          <a:lstStyle/>
          <a:p>
            <a:r>
              <a:rPr lang="en-GB" sz="1400" dirty="0">
                <a:latin typeface="Calibri" panose="020F0502020204030204" pitchFamily="34" charset="0"/>
                <a:cs typeface="Calibri" panose="020F0502020204030204" pitchFamily="34" charset="0"/>
              </a:rPr>
              <a:t>Land use for </a:t>
            </a:r>
            <a:r>
              <a:rPr lang="en-GB" sz="1400" dirty="0" err="1">
                <a:latin typeface="Calibri" panose="020F0502020204030204" pitchFamily="34" charset="0"/>
                <a:cs typeface="Calibri" panose="020F0502020204030204" pitchFamily="34" charset="0"/>
              </a:rPr>
              <a:t>Mojkovac</a:t>
            </a:r>
            <a:r>
              <a:rPr lang="en-GB" sz="1400" dirty="0">
                <a:latin typeface="Calibri" panose="020F0502020204030204" pitchFamily="34" charset="0"/>
                <a:cs typeface="Calibri" panose="020F0502020204030204" pitchFamily="34" charset="0"/>
              </a:rPr>
              <a:t> municipality </a:t>
            </a:r>
            <a:endParaRPr lang="sl-SI" sz="1400" dirty="0">
              <a:latin typeface="Calibri" panose="020F0502020204030204" pitchFamily="34" charset="0"/>
              <a:cs typeface="Calibri" panose="020F0502020204030204" pitchFamily="34" charset="0"/>
            </a:endParaRPr>
          </a:p>
        </p:txBody>
      </p:sp>
      <p:sp>
        <p:nvSpPr>
          <p:cNvPr id="17" name="Pravokotnik 16"/>
          <p:cNvSpPr/>
          <p:nvPr/>
        </p:nvSpPr>
        <p:spPr>
          <a:xfrm>
            <a:off x="5611350" y="6549613"/>
            <a:ext cx="3532649" cy="215444"/>
          </a:xfrm>
          <a:prstGeom prst="rect">
            <a:avLst/>
          </a:prstGeom>
        </p:spPr>
        <p:txBody>
          <a:bodyPr wrap="square">
            <a:spAutoFit/>
          </a:bodyPr>
          <a:lstStyle/>
          <a:p>
            <a:r>
              <a:rPr lang="sl-SI" sz="800" dirty="0" smtClean="0">
                <a:latin typeface="Calibri" panose="020F0502020204030204" pitchFamily="34" charset="0"/>
                <a:cs typeface="Calibri" panose="020F0502020204030204" pitchFamily="34" charset="0"/>
              </a:rPr>
              <a:t>(</a:t>
            </a:r>
            <a:r>
              <a:rPr lang="sl-SI" sz="800" dirty="0" err="1" smtClean="0">
                <a:latin typeface="Calibri" panose="020F0502020204030204" pitchFamily="34" charset="0"/>
                <a:cs typeface="Calibri" panose="020F0502020204030204" pitchFamily="34" charset="0"/>
              </a:rPr>
              <a:t>Source</a:t>
            </a:r>
            <a:r>
              <a:rPr lang="sl-SI" sz="800" dirty="0" smtClean="0">
                <a:latin typeface="Calibri" panose="020F0502020204030204" pitchFamily="34" charset="0"/>
                <a:cs typeface="Calibri" panose="020F0502020204030204" pitchFamily="34" charset="0"/>
              </a:rPr>
              <a:t>: https</a:t>
            </a:r>
            <a:r>
              <a:rPr lang="sl-SI" sz="800" dirty="0">
                <a:latin typeface="Calibri" panose="020F0502020204030204" pitchFamily="34" charset="0"/>
                <a:cs typeface="Calibri" panose="020F0502020204030204" pitchFamily="34" charset="0"/>
              </a:rPr>
              <a:t>://</a:t>
            </a:r>
            <a:r>
              <a:rPr lang="sl-SI" sz="800" dirty="0" smtClean="0">
                <a:latin typeface="Calibri" panose="020F0502020204030204" pitchFamily="34" charset="0"/>
                <a:cs typeface="Calibri" panose="020F0502020204030204" pitchFamily="34" charset="0"/>
              </a:rPr>
              <a:t>land.copernicus.eu/pan-european/corine-land-cover/clc2018)</a:t>
            </a:r>
            <a:endParaRPr lang="sl-SI" sz="800" dirty="0">
              <a:latin typeface="Calibri" panose="020F0502020204030204" pitchFamily="34" charset="0"/>
              <a:cs typeface="Calibri" panose="020F0502020204030204" pitchFamily="34" charset="0"/>
            </a:endParaRPr>
          </a:p>
        </p:txBody>
      </p:sp>
      <p:sp>
        <p:nvSpPr>
          <p:cNvPr id="21" name="Zaobljeni pravokotnik 20"/>
          <p:cNvSpPr/>
          <p:nvPr/>
        </p:nvSpPr>
        <p:spPr>
          <a:xfrm>
            <a:off x="229221" y="4720936"/>
            <a:ext cx="3827030" cy="355104"/>
          </a:xfrm>
          <a:prstGeom prst="roundRect">
            <a:avLst/>
          </a:prstGeom>
          <a:noFill/>
          <a:ln>
            <a:solidFill>
              <a:srgbClr val="92D050"/>
            </a:solidFill>
          </a:ln>
          <a:effectLst>
            <a:glow rad="63500">
              <a:srgbClr val="A6CE3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smtClean="0">
                <a:solidFill>
                  <a:schemeClr val="tx1"/>
                </a:solidFill>
                <a:latin typeface="Calibri" panose="020F0502020204030204" pitchFamily="34" charset="0"/>
                <a:cs typeface="Calibri" panose="020F0502020204030204" pitchFamily="34" charset="0"/>
              </a:rPr>
              <a:t>Mojkovac</a:t>
            </a:r>
            <a:r>
              <a:rPr lang="sl-SI" dirty="0" smtClean="0">
                <a:solidFill>
                  <a:schemeClr val="tx1"/>
                </a:solidFill>
                <a:latin typeface="Calibri" panose="020F0502020204030204" pitchFamily="34" charset="0"/>
                <a:cs typeface="Calibri" panose="020F0502020204030204" pitchFamily="34" charset="0"/>
              </a:rPr>
              <a:t>, N</a:t>
            </a:r>
            <a:r>
              <a:rPr lang="en-GB" dirty="0" err="1" smtClean="0">
                <a:solidFill>
                  <a:schemeClr val="tx1"/>
                </a:solidFill>
                <a:latin typeface="Calibri" panose="020F0502020204030204" pitchFamily="34" charset="0"/>
                <a:cs typeface="Calibri" panose="020F0502020204030204" pitchFamily="34" charset="0"/>
              </a:rPr>
              <a:t>orthern</a:t>
            </a:r>
            <a:r>
              <a:rPr lang="en-GB" dirty="0" smtClean="0">
                <a:solidFill>
                  <a:schemeClr val="tx1"/>
                </a:solidFill>
                <a:latin typeface="Calibri" panose="020F0502020204030204" pitchFamily="34" charset="0"/>
                <a:cs typeface="Calibri" panose="020F0502020204030204" pitchFamily="34" charset="0"/>
              </a:rPr>
              <a:t> </a:t>
            </a:r>
            <a:r>
              <a:rPr lang="en-GB" dirty="0" err="1" smtClean="0">
                <a:solidFill>
                  <a:schemeClr val="tx1"/>
                </a:solidFill>
                <a:latin typeface="Calibri" panose="020F0502020204030204" pitchFamily="34" charset="0"/>
                <a:cs typeface="Calibri" panose="020F0502020204030204" pitchFamily="34" charset="0"/>
              </a:rPr>
              <a:t>Montenegr</a:t>
            </a:r>
            <a:r>
              <a:rPr lang="sl-SI" dirty="0" smtClean="0">
                <a:solidFill>
                  <a:schemeClr val="tx1"/>
                </a:solidFill>
                <a:latin typeface="Calibri" panose="020F0502020204030204" pitchFamily="34" charset="0"/>
                <a:cs typeface="Calibri" panose="020F0502020204030204" pitchFamily="34" charset="0"/>
              </a:rPr>
              <a:t>o</a:t>
            </a:r>
            <a:endParaRPr lang="sl-SI" dirty="0">
              <a:solidFill>
                <a:schemeClr val="tx1"/>
              </a:solidFill>
              <a:latin typeface="Calibri" panose="020F0502020204030204" pitchFamily="34" charset="0"/>
              <a:cs typeface="Calibri" panose="020F0502020204030204" pitchFamily="34" charset="0"/>
            </a:endParaRPr>
          </a:p>
        </p:txBody>
      </p:sp>
      <p:sp>
        <p:nvSpPr>
          <p:cNvPr id="24" name="Zaobljeni pravokotnik 23"/>
          <p:cNvSpPr/>
          <p:nvPr/>
        </p:nvSpPr>
        <p:spPr>
          <a:xfrm>
            <a:off x="208674" y="5107611"/>
            <a:ext cx="3827030" cy="355104"/>
          </a:xfrm>
          <a:prstGeom prst="roundRect">
            <a:avLst/>
          </a:prstGeom>
          <a:noFill/>
          <a:ln>
            <a:solidFill>
              <a:srgbClr val="92D050"/>
            </a:solidFill>
          </a:ln>
          <a:effectLst>
            <a:glow rad="101600">
              <a:srgbClr val="A6CE3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err="1">
                <a:solidFill>
                  <a:schemeClr val="tx1"/>
                </a:solidFill>
                <a:latin typeface="Calibri" panose="020F0502020204030204" pitchFamily="34" charset="0"/>
                <a:cs typeface="Calibri" panose="020F0502020204030204" pitchFamily="34" charset="0"/>
              </a:rPr>
              <a:t>Altitude</a:t>
            </a:r>
            <a:r>
              <a:rPr lang="sl-SI" dirty="0">
                <a:solidFill>
                  <a:schemeClr val="tx1"/>
                </a:solidFill>
                <a:latin typeface="Calibri" panose="020F0502020204030204" pitchFamily="34" charset="0"/>
                <a:cs typeface="Calibri" panose="020F0502020204030204" pitchFamily="34" charset="0"/>
              </a:rPr>
              <a:t> 853 m</a:t>
            </a:r>
          </a:p>
        </p:txBody>
      </p:sp>
      <p:sp>
        <p:nvSpPr>
          <p:cNvPr id="31" name="Zaobljeni pravokotnik 30"/>
          <p:cNvSpPr/>
          <p:nvPr/>
        </p:nvSpPr>
        <p:spPr>
          <a:xfrm>
            <a:off x="208674" y="5493434"/>
            <a:ext cx="3827030" cy="355104"/>
          </a:xfrm>
          <a:prstGeom prst="roundRect">
            <a:avLst/>
          </a:prstGeom>
          <a:noFill/>
          <a:ln>
            <a:solidFill>
              <a:srgbClr val="92D050"/>
            </a:solidFill>
          </a:ln>
          <a:effectLst>
            <a:glow rad="101600">
              <a:srgbClr val="A6CE3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solidFill>
                  <a:schemeClr val="tx1"/>
                </a:solidFill>
                <a:latin typeface="Calibri" panose="020F0502020204030204" pitchFamily="34" charset="0"/>
                <a:cs typeface="Calibri" panose="020F0502020204030204" pitchFamily="34" charset="0"/>
              </a:rPr>
              <a:t>Alpine </a:t>
            </a:r>
            <a:r>
              <a:rPr lang="sl-SI" dirty="0" err="1">
                <a:solidFill>
                  <a:schemeClr val="tx1"/>
                </a:solidFill>
                <a:latin typeface="Calibri" panose="020F0502020204030204" pitchFamily="34" charset="0"/>
                <a:cs typeface="Calibri" panose="020F0502020204030204" pitchFamily="34" charset="0"/>
              </a:rPr>
              <a:t>river</a:t>
            </a:r>
            <a:r>
              <a:rPr lang="sl-SI" dirty="0">
                <a:solidFill>
                  <a:schemeClr val="tx1"/>
                </a:solidFill>
                <a:latin typeface="Calibri" panose="020F0502020204030204" pitchFamily="34" charset="0"/>
                <a:cs typeface="Calibri" panose="020F0502020204030204" pitchFamily="34" charset="0"/>
              </a:rPr>
              <a:t> – Tara </a:t>
            </a:r>
            <a:r>
              <a:rPr lang="sl-SI" dirty="0" err="1">
                <a:solidFill>
                  <a:schemeClr val="tx1"/>
                </a:solidFill>
                <a:latin typeface="Calibri" panose="020F0502020204030204" pitchFamily="34" charset="0"/>
                <a:cs typeface="Calibri" panose="020F0502020204030204" pitchFamily="34" charset="0"/>
              </a:rPr>
              <a:t>River</a:t>
            </a:r>
            <a:endParaRPr lang="sl-SI" dirty="0">
              <a:solidFill>
                <a:schemeClr val="tx1"/>
              </a:solidFill>
              <a:latin typeface="Calibri" panose="020F0502020204030204" pitchFamily="34" charset="0"/>
              <a:cs typeface="Calibri" panose="020F0502020204030204" pitchFamily="34" charset="0"/>
            </a:endParaRPr>
          </a:p>
        </p:txBody>
      </p:sp>
      <p:sp>
        <p:nvSpPr>
          <p:cNvPr id="33" name="Zaobljeni pravokotnik 32"/>
          <p:cNvSpPr/>
          <p:nvPr/>
        </p:nvSpPr>
        <p:spPr>
          <a:xfrm>
            <a:off x="208674" y="5886103"/>
            <a:ext cx="3827030" cy="355104"/>
          </a:xfrm>
          <a:prstGeom prst="roundRect">
            <a:avLst/>
          </a:prstGeom>
          <a:noFill/>
          <a:ln>
            <a:solidFill>
              <a:srgbClr val="92D050"/>
            </a:solidFill>
          </a:ln>
          <a:effectLst>
            <a:glow rad="101600">
              <a:srgbClr val="A6CE3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solidFill>
                  <a:schemeClr val="tx1"/>
                </a:solidFill>
                <a:latin typeface="Calibri" panose="020F0502020204030204" pitchFamily="34" charset="0"/>
                <a:cs typeface="Calibri" panose="020F0502020204030204" pitchFamily="34" charset="0"/>
              </a:rPr>
              <a:t>A</a:t>
            </a:r>
            <a:r>
              <a:rPr lang="en-GB" dirty="0" err="1" smtClean="0">
                <a:solidFill>
                  <a:schemeClr val="tx1"/>
                </a:solidFill>
                <a:latin typeface="Calibri" panose="020F0502020204030204" pitchFamily="34" charset="0"/>
                <a:cs typeface="Calibri" panose="020F0502020204030204" pitchFamily="34" charset="0"/>
              </a:rPr>
              <a:t>verage</a:t>
            </a:r>
            <a:r>
              <a:rPr lang="en-GB" dirty="0" smtClean="0">
                <a:solidFill>
                  <a:schemeClr val="tx1"/>
                </a:solidFill>
                <a:latin typeface="Calibri" panose="020F0502020204030204" pitchFamily="34" charset="0"/>
                <a:cs typeface="Calibri" panose="020F0502020204030204" pitchFamily="34" charset="0"/>
              </a:rPr>
              <a:t> temperature</a:t>
            </a:r>
            <a:r>
              <a:rPr lang="sl-SI" dirty="0" smtClean="0">
                <a:solidFill>
                  <a:schemeClr val="tx1"/>
                </a:solidFill>
                <a:latin typeface="Calibri" panose="020F0502020204030204" pitchFamily="34" charset="0"/>
                <a:cs typeface="Calibri" panose="020F0502020204030204" pitchFamily="34" charset="0"/>
              </a:rPr>
              <a:t>: </a:t>
            </a:r>
            <a:r>
              <a:rPr lang="en-GB" dirty="0">
                <a:solidFill>
                  <a:schemeClr val="tx1"/>
                </a:solidFill>
                <a:latin typeface="Calibri" panose="020F0502020204030204" pitchFamily="34" charset="0"/>
                <a:cs typeface="Calibri" panose="020F0502020204030204" pitchFamily="34" charset="0"/>
              </a:rPr>
              <a:t>8,9 °C</a:t>
            </a:r>
            <a:endParaRPr lang="sl-SI" dirty="0">
              <a:solidFill>
                <a:schemeClr val="tx1"/>
              </a:solidFill>
              <a:latin typeface="Calibri" panose="020F0502020204030204" pitchFamily="34" charset="0"/>
              <a:cs typeface="Calibri" panose="020F0502020204030204" pitchFamily="34" charset="0"/>
            </a:endParaRPr>
          </a:p>
        </p:txBody>
      </p:sp>
      <p:sp>
        <p:nvSpPr>
          <p:cNvPr id="35" name="Zaobljeni pravokotnik 34"/>
          <p:cNvSpPr/>
          <p:nvPr/>
        </p:nvSpPr>
        <p:spPr>
          <a:xfrm>
            <a:off x="211300" y="6285201"/>
            <a:ext cx="3827030" cy="355104"/>
          </a:xfrm>
          <a:prstGeom prst="roundRect">
            <a:avLst/>
          </a:prstGeom>
          <a:noFill/>
          <a:ln>
            <a:solidFill>
              <a:srgbClr val="92D050"/>
            </a:solidFill>
          </a:ln>
          <a:effectLst>
            <a:glow rad="101600">
              <a:srgbClr val="A6CE39">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solidFill>
                  <a:schemeClr val="tx1"/>
                </a:solidFill>
                <a:latin typeface="Calibri" panose="020F0502020204030204" pitchFamily="34" charset="0"/>
                <a:cs typeface="Calibri" panose="020F0502020204030204" pitchFamily="34" charset="0"/>
              </a:rPr>
              <a:t>A</a:t>
            </a:r>
            <a:r>
              <a:rPr lang="en-GB" dirty="0" err="1" smtClean="0">
                <a:solidFill>
                  <a:schemeClr val="tx1"/>
                </a:solidFill>
                <a:latin typeface="Calibri" panose="020F0502020204030204" pitchFamily="34" charset="0"/>
                <a:cs typeface="Calibri" panose="020F0502020204030204" pitchFamily="34" charset="0"/>
              </a:rPr>
              <a:t>verage</a:t>
            </a:r>
            <a:r>
              <a:rPr lang="sl-SI" dirty="0" smtClean="0">
                <a:solidFill>
                  <a:schemeClr val="tx1"/>
                </a:solidFill>
                <a:latin typeface="Calibri" panose="020F0502020204030204" pitchFamily="34" charset="0"/>
                <a:cs typeface="Calibri" panose="020F0502020204030204" pitchFamily="34" charset="0"/>
              </a:rPr>
              <a:t> </a:t>
            </a:r>
            <a:r>
              <a:rPr lang="sl-SI" dirty="0" err="1" smtClean="0">
                <a:solidFill>
                  <a:schemeClr val="tx1"/>
                </a:solidFill>
                <a:latin typeface="Calibri" panose="020F0502020204030204" pitchFamily="34" charset="0"/>
                <a:cs typeface="Calibri" panose="020F0502020204030204" pitchFamily="34" charset="0"/>
              </a:rPr>
              <a:t>precipitation</a:t>
            </a:r>
            <a:r>
              <a:rPr lang="sl-SI" dirty="0" smtClean="0">
                <a:solidFill>
                  <a:schemeClr val="tx1"/>
                </a:solidFill>
                <a:latin typeface="Calibri" panose="020F0502020204030204" pitchFamily="34" charset="0"/>
                <a:cs typeface="Calibri" panose="020F0502020204030204" pitchFamily="34" charset="0"/>
              </a:rPr>
              <a:t>:</a:t>
            </a:r>
            <a:r>
              <a:rPr lang="en-GB" dirty="0" smtClean="0">
                <a:solidFill>
                  <a:schemeClr val="tx1"/>
                </a:solidFill>
                <a:latin typeface="Calibri" panose="020F0502020204030204" pitchFamily="34" charset="0"/>
                <a:cs typeface="Calibri" panose="020F0502020204030204" pitchFamily="34" charset="0"/>
              </a:rPr>
              <a:t> </a:t>
            </a:r>
            <a:r>
              <a:rPr lang="en-GB" dirty="0">
                <a:solidFill>
                  <a:schemeClr val="tx1"/>
                </a:solidFill>
                <a:latin typeface="Calibri" panose="020F0502020204030204" pitchFamily="34" charset="0"/>
                <a:cs typeface="Calibri" panose="020F0502020204030204" pitchFamily="34" charset="0"/>
              </a:rPr>
              <a:t>1.664 mm </a:t>
            </a:r>
            <a:endParaRPr lang="sl-SI" dirty="0">
              <a:solidFill>
                <a:schemeClr val="tx1"/>
              </a:solidFill>
              <a:latin typeface="Calibri" panose="020F0502020204030204" pitchFamily="34" charset="0"/>
              <a:cs typeface="Calibri" panose="020F0502020204030204" pitchFamily="34" charset="0"/>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221" y="943879"/>
            <a:ext cx="3769510" cy="354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342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59" y="1412776"/>
            <a:ext cx="9144000" cy="3816424"/>
          </a:xfrm>
          <a:prstGeom prst="roundRect">
            <a:avLst/>
          </a:prstGeom>
          <a:solidFill>
            <a:srgbClr val="98CD15"/>
          </a:solidFill>
          <a:ln>
            <a:solidFill>
              <a:srgbClr val="98CD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3375" b="1" dirty="0" smtClean="0"/>
              <a:t>TECHNOLOGY PRESENTATION</a:t>
            </a:r>
          </a:p>
          <a:p>
            <a:pPr algn="ctr"/>
            <a:r>
              <a:rPr lang="sl-SI" sz="2400" b="1" dirty="0" err="1" smtClean="0"/>
              <a:t>Sludge</a:t>
            </a:r>
            <a:r>
              <a:rPr lang="sl-SI" sz="2400" b="1" dirty="0" smtClean="0"/>
              <a:t> </a:t>
            </a:r>
            <a:r>
              <a:rPr lang="sl-SI" sz="2400" b="1" dirty="0" err="1" smtClean="0"/>
              <a:t>drying</a:t>
            </a:r>
            <a:r>
              <a:rPr lang="sl-SI" sz="2400" b="1" dirty="0" smtClean="0"/>
              <a:t> </a:t>
            </a:r>
            <a:r>
              <a:rPr lang="sl-SI" sz="2400" b="1" dirty="0" err="1" smtClean="0"/>
              <a:t>reed</a:t>
            </a:r>
            <a:r>
              <a:rPr lang="sl-SI" sz="2400" b="1" dirty="0" smtClean="0"/>
              <a:t> </a:t>
            </a:r>
            <a:r>
              <a:rPr lang="sl-SI" sz="2400" b="1" dirty="0" err="1" smtClean="0"/>
              <a:t>beds</a:t>
            </a:r>
            <a:r>
              <a:rPr lang="sl-SI" sz="2400" b="1" dirty="0" smtClean="0"/>
              <a:t> in </a:t>
            </a:r>
            <a:r>
              <a:rPr lang="sl-SI" sz="2400" b="1" dirty="0" err="1" smtClean="0"/>
              <a:t>Mojkovac</a:t>
            </a:r>
            <a:r>
              <a:rPr lang="sl-SI" sz="2400" b="1" dirty="0" smtClean="0"/>
              <a:t>, </a:t>
            </a:r>
            <a:r>
              <a:rPr lang="sl-SI" sz="2400" b="1" dirty="0" err="1" smtClean="0"/>
              <a:t>Montenegro</a:t>
            </a:r>
            <a:endParaRPr lang="en-US" sz="2400" b="1" dirty="0"/>
          </a:p>
        </p:txBody>
      </p:sp>
    </p:spTree>
    <p:extLst>
      <p:ext uri="{BB962C8B-B14F-4D97-AF65-F5344CB8AC3E}">
        <p14:creationId xmlns:p14="http://schemas.microsoft.com/office/powerpoint/2010/main" val="4160575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smtClean="0">
                <a:solidFill>
                  <a:srgbClr val="889A00"/>
                </a:solidFill>
                <a:latin typeface="Calibri" panose="020F0502020204030204" pitchFamily="34" charset="0"/>
                <a:cs typeface="Calibri" panose="020F0502020204030204" pitchFamily="34" charset="0"/>
              </a:rPr>
              <a:t>WWTP </a:t>
            </a:r>
            <a:r>
              <a:rPr lang="sl-SI" sz="2500" b="1" kern="0" dirty="0" err="1" smtClean="0">
                <a:solidFill>
                  <a:srgbClr val="889A00"/>
                </a:solidFill>
                <a:latin typeface="Calibri" panose="020F0502020204030204" pitchFamily="34" charset="0"/>
                <a:cs typeface="Calibri" panose="020F0502020204030204" pitchFamily="34" charset="0"/>
              </a:rPr>
              <a:t>Mojkovac</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1332656" y="5597241"/>
            <a:ext cx="8587444" cy="307777"/>
          </a:xfrm>
          <a:prstGeom prst="rect">
            <a:avLst/>
          </a:prstGeom>
        </p:spPr>
        <p:txBody>
          <a:bodyPr wrap="square">
            <a:spAutoFit/>
          </a:bodyPr>
          <a:lstStyle/>
          <a:p>
            <a:pPr algn="r"/>
            <a:r>
              <a:rPr lang="en-GB" sz="1400" dirty="0">
                <a:latin typeface="Calibri" panose="020F0502020204030204" pitchFamily="34" charset="0"/>
                <a:cs typeface="Calibri" panose="020F0502020204030204" pitchFamily="34" charset="0"/>
              </a:rPr>
              <a:t>Aerial shot of WWTP </a:t>
            </a:r>
            <a:r>
              <a:rPr lang="en-GB" sz="1400" dirty="0" err="1">
                <a:latin typeface="Calibri" panose="020F0502020204030204" pitchFamily="34" charset="0"/>
                <a:cs typeface="Calibri" panose="020F0502020204030204" pitchFamily="34" charset="0"/>
              </a:rPr>
              <a:t>Mojkovac</a:t>
            </a:r>
            <a:r>
              <a:rPr lang="en-GB" sz="1400" dirty="0">
                <a:latin typeface="Calibri" panose="020F0502020204030204" pitchFamily="34" charset="0"/>
                <a:cs typeface="Calibri" panose="020F0502020204030204" pitchFamily="34" charset="0"/>
              </a:rPr>
              <a:t> before (left) and after RBs installation (right</a:t>
            </a:r>
            <a:r>
              <a:rPr lang="en-GB" sz="1400" dirty="0" smtClean="0">
                <a:latin typeface="Calibri" panose="020F0502020204030204" pitchFamily="34" charset="0"/>
                <a:cs typeface="Calibri" panose="020F0502020204030204" pitchFamily="34" charset="0"/>
              </a:rPr>
              <a:t>)</a:t>
            </a:r>
            <a:endParaRPr lang="sl-SI" sz="1400" dirty="0">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70647494"/>
              </p:ext>
            </p:extLst>
          </p:nvPr>
        </p:nvGraphicFramePr>
        <p:xfrm>
          <a:off x="211286" y="1109311"/>
          <a:ext cx="8177135" cy="1837928"/>
        </p:xfrm>
        <a:graphic>
          <a:graphicData uri="http://schemas.openxmlformats.org/drawingml/2006/table">
            <a:tbl>
              <a:tblPr firstRow="1" firstCol="1" bandRow="1">
                <a:tableStyleId>{EB344D84-9AFB-497E-A393-DC336BA19D2E}</a:tableStyleId>
              </a:tblPr>
              <a:tblGrid>
                <a:gridCol w="2725165"/>
                <a:gridCol w="2725985"/>
                <a:gridCol w="2725985"/>
              </a:tblGrid>
              <a:tr h="0">
                <a:tc>
                  <a:txBody>
                    <a:bodyPr/>
                    <a:lstStyle/>
                    <a:p>
                      <a:pPr algn="just">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Groups of units</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just">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Units</a:t>
                      </a:r>
                      <a:endParaRPr lang="sl-SI" sz="14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c>
                  <a:txBody>
                    <a:bodyPr/>
                    <a:lstStyle/>
                    <a:p>
                      <a:pPr algn="just">
                        <a:spcAft>
                          <a:spcPts val="0"/>
                        </a:spcAft>
                        <a:tabLst>
                          <a:tab pos="540385" algn="l"/>
                          <a:tab pos="1692275" algn="l"/>
                        </a:tabLst>
                      </a:pPr>
                      <a:r>
                        <a:rPr lang="en-GB" sz="1400" dirty="0" smtClean="0">
                          <a:solidFill>
                            <a:sysClr val="windowText" lastClr="000000"/>
                          </a:solidFill>
                          <a:effectLst/>
                          <a:latin typeface="Calibri" panose="020F0502020204030204" pitchFamily="34" charset="0"/>
                          <a:cs typeface="Calibri" panose="020F0502020204030204" pitchFamily="34" charset="0"/>
                        </a:rPr>
                        <a:t>Process</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tc>
              </a:tr>
              <a:tr h="336416">
                <a:tc>
                  <a:txBody>
                    <a:bodyPr/>
                    <a:lstStyle/>
                    <a:p>
                      <a:pPr algn="l">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Pre-treatment wastewater </a:t>
                      </a:r>
                      <a:r>
                        <a:rPr lang="en-GB" sz="1400" dirty="0" smtClean="0">
                          <a:solidFill>
                            <a:sysClr val="windowText" lastClr="000000"/>
                          </a:solidFill>
                          <a:effectLst/>
                          <a:latin typeface="Calibri" panose="020F0502020204030204" pitchFamily="34" charset="0"/>
                          <a:cs typeface="Calibri" panose="020F0502020204030204" pitchFamily="34" charset="0"/>
                        </a:rPr>
                        <a:t>units</a:t>
                      </a:r>
                      <a:endParaRPr lang="sl-SI" sz="1400" dirty="0" smtClean="0">
                        <a:solidFill>
                          <a:sysClr val="windowText" lastClr="000000"/>
                        </a:solidFill>
                        <a:effectLst/>
                        <a:latin typeface="Calibri" panose="020F050202020403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Coarse screens and grit removal</a:t>
                      </a:r>
                      <a:endParaRPr lang="sl-SI" sz="14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Mechanical treatment</a:t>
                      </a:r>
                      <a:endParaRPr lang="sl-SI" sz="14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r>
              <a:tr h="648072">
                <a:tc>
                  <a:txBody>
                    <a:bodyPr/>
                    <a:lstStyle/>
                    <a:p>
                      <a:pPr>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Wastewater treatment units</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Anaerobic/Denitrification tank</a:t>
                      </a:r>
                      <a:endParaRPr lang="sl-SI" sz="1400" dirty="0">
                        <a:solidFill>
                          <a:sysClr val="windowText" lastClr="000000"/>
                        </a:solidFill>
                        <a:effectLst/>
                        <a:latin typeface="Calibri" panose="020F0502020204030204" pitchFamily="34" charset="0"/>
                        <a:cs typeface="Calibri" panose="020F0502020204030204" pitchFamily="34" charset="0"/>
                      </a:endParaRPr>
                    </a:p>
                    <a:p>
                      <a:pPr>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Aeration/Nitrification tank</a:t>
                      </a:r>
                      <a:endParaRPr lang="sl-SI" sz="1400" dirty="0">
                        <a:solidFill>
                          <a:sysClr val="windowText" lastClr="000000"/>
                        </a:solidFill>
                        <a:effectLst/>
                        <a:latin typeface="Calibri" panose="020F0502020204030204" pitchFamily="34" charset="0"/>
                        <a:cs typeface="Calibri" panose="020F0502020204030204" pitchFamily="34" charset="0"/>
                      </a:endParaRPr>
                    </a:p>
                    <a:p>
                      <a:pPr>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Secondary Clarifier</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Denitrification -Nitrification</a:t>
                      </a:r>
                      <a:endParaRPr lang="sl-SI" sz="1400">
                        <a:solidFill>
                          <a:sysClr val="windowText" lastClr="000000"/>
                        </a:solidFill>
                        <a:effectLst/>
                        <a:latin typeface="Calibri" panose="020F0502020204030204" pitchFamily="34" charset="0"/>
                        <a:cs typeface="Calibri" panose="020F0502020204030204" pitchFamily="34" charset="0"/>
                      </a:endParaRPr>
                    </a:p>
                    <a:p>
                      <a:pPr>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Aerobic stabilization of sludge</a:t>
                      </a:r>
                      <a:endParaRPr lang="sl-SI" sz="1400">
                        <a:solidFill>
                          <a:sysClr val="windowText" lastClr="000000"/>
                        </a:solidFill>
                        <a:effectLst/>
                        <a:latin typeface="Calibri" panose="020F0502020204030204" pitchFamily="34" charset="0"/>
                        <a:cs typeface="Calibri" panose="020F0502020204030204" pitchFamily="34" charset="0"/>
                      </a:endParaRPr>
                    </a:p>
                    <a:p>
                      <a:pPr>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Water/sludge separation</a:t>
                      </a:r>
                      <a:endParaRPr lang="sl-SI" sz="14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r>
              <a:tr h="0">
                <a:tc>
                  <a:txBody>
                    <a:bodyPr/>
                    <a:lstStyle/>
                    <a:p>
                      <a:pPr>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Sludge treatment units</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Thickener (not in use)</a:t>
                      </a:r>
                      <a:endParaRPr lang="sl-SI" sz="1400">
                        <a:solidFill>
                          <a:sysClr val="windowText" lastClr="000000"/>
                        </a:solidFill>
                        <a:effectLst/>
                        <a:latin typeface="Calibri" panose="020F0502020204030204" pitchFamily="34" charset="0"/>
                        <a:cs typeface="Calibri" panose="020F0502020204030204" pitchFamily="34" charset="0"/>
                      </a:endParaRPr>
                    </a:p>
                    <a:p>
                      <a:pPr>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Filter press (not in use)</a:t>
                      </a:r>
                      <a:endParaRPr lang="sl-SI" sz="1400">
                        <a:solidFill>
                          <a:sysClr val="windowText" lastClr="000000"/>
                        </a:solidFill>
                        <a:effectLst/>
                        <a:latin typeface="Calibri" panose="020F0502020204030204" pitchFamily="34" charset="0"/>
                        <a:cs typeface="Calibri" panose="020F0502020204030204" pitchFamily="34" charset="0"/>
                      </a:endParaRPr>
                    </a:p>
                    <a:p>
                      <a:pPr>
                        <a:spcAft>
                          <a:spcPts val="0"/>
                        </a:spcAft>
                        <a:tabLst>
                          <a:tab pos="540385" algn="l"/>
                          <a:tab pos="1692275" algn="l"/>
                        </a:tabLst>
                      </a:pPr>
                      <a:r>
                        <a:rPr lang="en-GB" sz="1400">
                          <a:solidFill>
                            <a:sysClr val="windowText" lastClr="000000"/>
                          </a:solidFill>
                          <a:effectLst/>
                          <a:latin typeface="Calibri" panose="020F0502020204030204" pitchFamily="34" charset="0"/>
                          <a:cs typeface="Calibri" panose="020F0502020204030204" pitchFamily="34" charset="0"/>
                        </a:rPr>
                        <a:t>Reed beds (in use)</a:t>
                      </a:r>
                      <a:endParaRPr lang="sl-SI" sz="140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c>
                  <a:txBody>
                    <a:bodyPr/>
                    <a:lstStyle/>
                    <a:p>
                      <a:pPr>
                        <a:spcAft>
                          <a:spcPts val="0"/>
                        </a:spcAft>
                        <a:tabLst>
                          <a:tab pos="540385" algn="l"/>
                          <a:tab pos="1692275" algn="l"/>
                        </a:tabLst>
                      </a:pPr>
                      <a:r>
                        <a:rPr lang="en-GB" sz="1400" dirty="0">
                          <a:solidFill>
                            <a:sysClr val="windowText" lastClr="000000"/>
                          </a:solidFill>
                          <a:effectLst/>
                          <a:latin typeface="Calibri" panose="020F0502020204030204" pitchFamily="34" charset="0"/>
                          <a:cs typeface="Calibri" panose="020F0502020204030204" pitchFamily="34" charset="0"/>
                        </a:rPr>
                        <a:t>Sludge dewatering</a:t>
                      </a:r>
                      <a:endParaRPr lang="sl-SI" sz="1400" dirty="0">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tc>
              </a:tr>
            </a:tbl>
          </a:graphicData>
        </a:graphic>
      </p:graphicFrame>
      <p:pic>
        <p:nvPicPr>
          <p:cNvPr id="6" name="Slika 29"/>
          <p:cNvPicPr/>
          <p:nvPr/>
        </p:nvPicPr>
        <p:blipFill>
          <a:blip r:embed="rId3">
            <a:extLst>
              <a:ext uri="{28A0092B-C50C-407E-A947-70E740481C1C}">
                <a14:useLocalDpi xmlns:a14="http://schemas.microsoft.com/office/drawing/2010/main" val="0"/>
              </a:ext>
            </a:extLst>
          </a:blip>
          <a:srcRect/>
          <a:stretch>
            <a:fillRect/>
          </a:stretch>
        </p:blipFill>
        <p:spPr bwMode="auto">
          <a:xfrm>
            <a:off x="1218515" y="3218966"/>
            <a:ext cx="6162675" cy="2343150"/>
          </a:xfrm>
          <a:prstGeom prst="rect">
            <a:avLst/>
          </a:prstGeom>
          <a:noFill/>
          <a:ln>
            <a:noFill/>
          </a:ln>
        </p:spPr>
      </p:pic>
      <p:sp>
        <p:nvSpPr>
          <p:cNvPr id="4" name="Rectangle 3"/>
          <p:cNvSpPr/>
          <p:nvPr/>
        </p:nvSpPr>
        <p:spPr>
          <a:xfrm>
            <a:off x="5539255" y="5854528"/>
            <a:ext cx="1715533" cy="215444"/>
          </a:xfrm>
          <a:prstGeom prst="rect">
            <a:avLst/>
          </a:prstGeom>
        </p:spPr>
        <p:txBody>
          <a:bodyPr wrap="none">
            <a:spAutoFit/>
          </a:bodyPr>
          <a:lstStyle/>
          <a:p>
            <a:pPr algn="r"/>
            <a:r>
              <a:rPr lang="sl-SI" sz="800" dirty="0">
                <a:latin typeface="Calibri" panose="020F0502020204030204" pitchFamily="34" charset="0"/>
                <a:cs typeface="Calibri" panose="020F0502020204030204" pitchFamily="34" charset="0"/>
              </a:rPr>
              <a:t>(</a:t>
            </a:r>
            <a:r>
              <a:rPr lang="sl-SI" sz="800" dirty="0" err="1">
                <a:latin typeface="Calibri" panose="020F0502020204030204" pitchFamily="34" charset="0"/>
                <a:cs typeface="Calibri" panose="020F0502020204030204" pitchFamily="34" charset="0"/>
              </a:rPr>
              <a:t>Source</a:t>
            </a:r>
            <a:r>
              <a:rPr lang="sl-SI" sz="800" dirty="0">
                <a:latin typeface="Calibri" panose="020F0502020204030204" pitchFamily="34" charset="0"/>
                <a:cs typeface="Calibri" panose="020F0502020204030204" pitchFamily="34" charset="0"/>
              </a:rPr>
              <a:t>: Google map. </a:t>
            </a:r>
            <a:r>
              <a:rPr lang="sl-SI" sz="800" dirty="0" err="1">
                <a:latin typeface="Calibri" panose="020F0502020204030204" pitchFamily="34" charset="0"/>
                <a:cs typeface="Calibri" panose="020F0502020204030204" pitchFamily="34" charset="0"/>
              </a:rPr>
              <a:t>Satellite</a:t>
            </a:r>
            <a:r>
              <a:rPr lang="sl-SI" sz="800" dirty="0">
                <a:latin typeface="Calibri" panose="020F0502020204030204" pitchFamily="34" charset="0"/>
                <a:cs typeface="Calibri" panose="020F0502020204030204" pitchFamily="34" charset="0"/>
              </a:rPr>
              <a:t> </a:t>
            </a:r>
            <a:r>
              <a:rPr lang="sl-SI" sz="800" dirty="0" err="1">
                <a:latin typeface="Calibri" panose="020F0502020204030204" pitchFamily="34" charset="0"/>
                <a:cs typeface="Calibri" panose="020F0502020204030204" pitchFamily="34" charset="0"/>
              </a:rPr>
              <a:t>view</a:t>
            </a:r>
            <a:r>
              <a:rPr lang="sl-SI" sz="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56007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302006"/>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latin typeface="Calibri" panose="020F0502020204030204" pitchFamily="34" charset="0"/>
                <a:cs typeface="Calibri" panose="020F0502020204030204" pitchFamily="34" charset="0"/>
              </a:rPr>
              <a:t>Sludge</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drying</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reed</a:t>
            </a:r>
            <a:r>
              <a:rPr lang="sl-SI" sz="2500" b="1" kern="0" dirty="0" smtClean="0">
                <a:solidFill>
                  <a:srgbClr val="889A00"/>
                </a:solidFill>
                <a:latin typeface="Calibri" panose="020F0502020204030204" pitchFamily="34" charset="0"/>
                <a:cs typeface="Calibri" panose="020F0502020204030204" pitchFamily="34" charset="0"/>
              </a:rPr>
              <a:t> </a:t>
            </a:r>
            <a:r>
              <a:rPr lang="sl-SI" sz="2500" b="1" kern="0" dirty="0" err="1" smtClean="0">
                <a:solidFill>
                  <a:srgbClr val="889A00"/>
                </a:solidFill>
                <a:latin typeface="Calibri" panose="020F0502020204030204" pitchFamily="34" charset="0"/>
                <a:cs typeface="Calibri" panose="020F0502020204030204" pitchFamily="34" charset="0"/>
              </a:rPr>
              <a:t>beds</a:t>
            </a:r>
            <a:r>
              <a:rPr lang="sl-SI" sz="2500" b="1" kern="0" dirty="0" smtClean="0">
                <a:solidFill>
                  <a:srgbClr val="889A00"/>
                </a:solidFill>
                <a:latin typeface="Calibri" panose="020F0502020204030204" pitchFamily="34" charset="0"/>
                <a:cs typeface="Calibri" panose="020F0502020204030204" pitchFamily="34" charset="0"/>
              </a:rPr>
              <a:t> (RB) </a:t>
            </a:r>
            <a:r>
              <a:rPr lang="sl-SI" sz="2500" b="1" kern="0" dirty="0" err="1" smtClean="0">
                <a:solidFill>
                  <a:srgbClr val="889A00"/>
                </a:solidFill>
                <a:latin typeface="Calibri" panose="020F0502020204030204" pitchFamily="34" charset="0"/>
                <a:cs typeface="Calibri" panose="020F0502020204030204" pitchFamily="34" charset="0"/>
              </a:rPr>
              <a:t>Mojkovac</a:t>
            </a:r>
            <a:endParaRPr lang="sl-SI" sz="2500" b="1" kern="0" dirty="0">
              <a:solidFill>
                <a:srgbClr val="889A00"/>
              </a:solidFill>
              <a:latin typeface="Calibri" panose="020F0502020204030204" pitchFamily="34" charset="0"/>
              <a:cs typeface="Calibri" panose="020F0502020204030204" pitchFamily="34" charset="0"/>
            </a:endParaRPr>
          </a:p>
        </p:txBody>
      </p:sp>
      <p:sp>
        <p:nvSpPr>
          <p:cNvPr id="3" name="Rectangle 2"/>
          <p:cNvSpPr/>
          <p:nvPr/>
        </p:nvSpPr>
        <p:spPr>
          <a:xfrm>
            <a:off x="174304" y="1196752"/>
            <a:ext cx="8587444" cy="646331"/>
          </a:xfrm>
          <a:prstGeom prst="rect">
            <a:avLst/>
          </a:prstGeom>
        </p:spPr>
        <p:txBody>
          <a:bodyPr wrap="square">
            <a:spAutoFit/>
          </a:bodyPr>
          <a:lstStyle/>
          <a:p>
            <a:pPr marL="285750" indent="-285750" algn="just">
              <a:buFont typeface="Arial" panose="020B0604020202020204" pitchFamily="34" charset="0"/>
              <a:buChar char="•"/>
            </a:pPr>
            <a:r>
              <a:rPr lang="sl-SI" dirty="0" err="1" smtClean="0">
                <a:latin typeface="Calibri" panose="020F0502020204030204" pitchFamily="34" charset="0"/>
                <a:cs typeface="Calibri" panose="020F0502020204030204" pitchFamily="34" charset="0"/>
              </a:rPr>
              <a:t>Passive</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co-natural</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technology</a:t>
            </a:r>
            <a:r>
              <a:rPr lang="sl-SI" dirty="0" smtClean="0">
                <a:latin typeface="Calibri" panose="020F0502020204030204" pitchFamily="34" charset="0"/>
                <a:cs typeface="Calibri" panose="020F0502020204030204" pitchFamily="34" charset="0"/>
              </a:rPr>
              <a:t> </a:t>
            </a:r>
            <a:r>
              <a:rPr lang="sl-SI" dirty="0" err="1" smtClean="0">
                <a:latin typeface="Calibri" panose="020F0502020204030204" pitchFamily="34" charset="0"/>
                <a:cs typeface="Calibri" panose="020F0502020204030204" pitchFamily="34" charset="0"/>
              </a:rPr>
              <a:t>which</a:t>
            </a:r>
            <a:r>
              <a:rPr lang="sl-SI" dirty="0" smtClean="0">
                <a:latin typeface="Calibri" panose="020F0502020204030204" pitchFamily="34" charset="0"/>
                <a:cs typeface="Calibri" panose="020F0502020204030204" pitchFamily="34" charset="0"/>
              </a:rPr>
              <a:t> </a:t>
            </a:r>
            <a:r>
              <a:rPr lang="sl-SI" b="1" dirty="0" err="1" smtClean="0">
                <a:latin typeface="Calibri" panose="020F0502020204030204" pitchFamily="34" charset="0"/>
                <a:cs typeface="Calibri" panose="020F0502020204030204" pitchFamily="34" charset="0"/>
              </a:rPr>
              <a:t>enables</a:t>
            </a:r>
            <a:r>
              <a:rPr lang="sl-SI" b="1"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dehydration</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mineralisation</a:t>
            </a:r>
            <a:r>
              <a:rPr lang="en-US" b="1" dirty="0">
                <a:latin typeface="Calibri" panose="020F0502020204030204" pitchFamily="34" charset="0"/>
                <a:cs typeface="Calibri" panose="020F0502020204030204" pitchFamily="34" charset="0"/>
              </a:rPr>
              <a:t> and </a:t>
            </a:r>
            <a:r>
              <a:rPr lang="en-US" b="1" dirty="0" err="1">
                <a:latin typeface="Calibri" panose="020F0502020204030204" pitchFamily="34" charset="0"/>
                <a:cs typeface="Calibri" panose="020F0502020204030204" pitchFamily="34" charset="0"/>
              </a:rPr>
              <a:t>stabilisation</a:t>
            </a:r>
            <a:r>
              <a:rPr lang="en-US" b="1" dirty="0">
                <a:latin typeface="Calibri" panose="020F0502020204030204" pitchFamily="34" charset="0"/>
                <a:cs typeface="Calibri" panose="020F0502020204030204" pitchFamily="34" charset="0"/>
              </a:rPr>
              <a:t> of sludge from </a:t>
            </a:r>
            <a:r>
              <a:rPr lang="sl-SI" b="1" dirty="0" smtClean="0">
                <a:latin typeface="Calibri" panose="020F0502020204030204" pitchFamily="34" charset="0"/>
                <a:cs typeface="Calibri" panose="020F0502020204030204" pitchFamily="34" charset="0"/>
              </a:rPr>
              <a:t>WWTP </a:t>
            </a:r>
            <a:r>
              <a:rPr lang="sl-SI" b="1" dirty="0" err="1" smtClean="0">
                <a:latin typeface="Calibri" panose="020F0502020204030204" pitchFamily="34" charset="0"/>
                <a:cs typeface="Calibri" panose="020F0502020204030204" pitchFamily="34" charset="0"/>
              </a:rPr>
              <a:t>Mojkovac</a:t>
            </a:r>
            <a:r>
              <a:rPr lang="en-US" dirty="0">
                <a:latin typeface="Calibri" panose="020F0502020204030204" pitchFamily="34" charset="0"/>
                <a:cs typeface="Calibri" panose="020F0502020204030204" pitchFamily="34" charset="0"/>
              </a:rPr>
              <a:t> </a:t>
            </a:r>
            <a:endParaRPr lang="sl-SI" dirty="0" smtClean="0">
              <a:latin typeface="Calibri" panose="020F0502020204030204" pitchFamily="34" charset="0"/>
              <a:cs typeface="Calibri" panose="020F0502020204030204" pitchFamily="34"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572" y="2404665"/>
            <a:ext cx="5063036" cy="3256583"/>
          </a:xfrm>
          <a:prstGeom prst="rect">
            <a:avLst/>
          </a:prstGeom>
          <a:noFill/>
          <a:ln>
            <a:noFill/>
          </a:ln>
        </p:spPr>
      </p:pic>
      <p:sp>
        <p:nvSpPr>
          <p:cNvPr id="2" name="Rectangle 1"/>
          <p:cNvSpPr>
            <a:spLocks noChangeArrowheads="1"/>
          </p:cNvSpPr>
          <p:nvPr/>
        </p:nvSpPr>
        <p:spPr bwMode="auto">
          <a:xfrm>
            <a:off x="225943" y="3645024"/>
            <a:ext cx="367240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1692275" algn="l"/>
              </a:tabLst>
              <a:defRPr>
                <a:solidFill>
                  <a:schemeClr val="tx1"/>
                </a:solidFill>
                <a:latin typeface="Arial" panose="020B0604020202020204" pitchFamily="34" charset="0"/>
              </a:defRPr>
            </a:lvl1pPr>
            <a:lvl2pPr>
              <a:tabLst>
                <a:tab pos="1692275" algn="l"/>
              </a:tabLst>
              <a:defRPr>
                <a:solidFill>
                  <a:schemeClr val="tx1"/>
                </a:solidFill>
                <a:latin typeface="Arial" panose="020B0604020202020204" pitchFamily="34" charset="0"/>
              </a:defRPr>
            </a:lvl2pPr>
            <a:lvl3pPr>
              <a:tabLst>
                <a:tab pos="1692275" algn="l"/>
              </a:tabLst>
              <a:defRPr>
                <a:solidFill>
                  <a:schemeClr val="tx1"/>
                </a:solidFill>
                <a:latin typeface="Arial" panose="020B0604020202020204" pitchFamily="34" charset="0"/>
              </a:defRPr>
            </a:lvl3pPr>
            <a:lvl4pPr>
              <a:tabLst>
                <a:tab pos="1692275" algn="l"/>
              </a:tabLst>
              <a:defRPr>
                <a:solidFill>
                  <a:schemeClr val="tx1"/>
                </a:solidFill>
                <a:latin typeface="Arial" panose="020B0604020202020204" pitchFamily="34" charset="0"/>
              </a:defRPr>
            </a:lvl4pPr>
            <a:lvl5pPr>
              <a:tabLst>
                <a:tab pos="1692275" algn="l"/>
              </a:tabLst>
              <a:defRPr>
                <a:solidFill>
                  <a:schemeClr val="tx1"/>
                </a:solidFill>
                <a:latin typeface="Arial" panose="020B0604020202020204" pitchFamily="34" charset="0"/>
              </a:defRPr>
            </a:lvl5pPr>
            <a:lvl6pPr eaLnBrk="0" fontAlgn="base" hangingPunct="0">
              <a:spcBef>
                <a:spcPct val="0"/>
              </a:spcBef>
              <a:spcAft>
                <a:spcPct val="0"/>
              </a:spcAft>
              <a:tabLst>
                <a:tab pos="1692275" algn="l"/>
              </a:tabLst>
              <a:defRPr>
                <a:solidFill>
                  <a:schemeClr val="tx1"/>
                </a:solidFill>
                <a:latin typeface="Arial" panose="020B0604020202020204" pitchFamily="34" charset="0"/>
              </a:defRPr>
            </a:lvl6pPr>
            <a:lvl7pPr eaLnBrk="0" fontAlgn="base" hangingPunct="0">
              <a:spcBef>
                <a:spcPct val="0"/>
              </a:spcBef>
              <a:spcAft>
                <a:spcPct val="0"/>
              </a:spcAft>
              <a:tabLst>
                <a:tab pos="1692275" algn="l"/>
              </a:tabLst>
              <a:defRPr>
                <a:solidFill>
                  <a:schemeClr val="tx1"/>
                </a:solidFill>
                <a:latin typeface="Arial" panose="020B0604020202020204" pitchFamily="34" charset="0"/>
              </a:defRPr>
            </a:lvl7pPr>
            <a:lvl8pPr eaLnBrk="0" fontAlgn="base" hangingPunct="0">
              <a:spcBef>
                <a:spcPct val="0"/>
              </a:spcBef>
              <a:spcAft>
                <a:spcPct val="0"/>
              </a:spcAft>
              <a:tabLst>
                <a:tab pos="1692275" algn="l"/>
              </a:tabLst>
              <a:defRPr>
                <a:solidFill>
                  <a:schemeClr val="tx1"/>
                </a:solidFill>
                <a:latin typeface="Arial" panose="020B0604020202020204" pitchFamily="34" charset="0"/>
              </a:defRPr>
            </a:lvl8pPr>
            <a:lvl9pPr eaLnBrk="0" fontAlgn="base" hangingPunct="0">
              <a:spcBef>
                <a:spcPct val="0"/>
              </a:spcBef>
              <a:spcAft>
                <a:spcPct val="0"/>
              </a:spcAft>
              <a:tabLst>
                <a:tab pos="16922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692275" algn="l"/>
              </a:tabLst>
            </a:pPr>
            <a:r>
              <a:rPr kumimoji="0" lang="en-GB" altLang="sl-SI" sz="1600" b="0" i="0" u="none" strike="noStrike" cap="none" normalizeH="0" baseline="0" dirty="0" smtClean="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The system of RBs comprises</a:t>
            </a:r>
            <a:r>
              <a:rPr kumimoji="0" lang="sl-SI" altLang="sl-SI" sz="1600" b="0" i="0" u="none" strike="noStrike" cap="none" normalizeH="0" baseline="0" dirty="0" smtClean="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a:t>
            </a:r>
            <a:endParaRPr kumimoji="0" lang="sl-SI" altLang="sl-SI"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692275" algn="l"/>
              </a:tabLst>
            </a:pPr>
            <a:r>
              <a:rPr kumimoji="0" lang="en-GB" altLang="sl-SI" sz="1600" b="1" i="0" u="none" strike="noStrike" cap="none" normalizeH="0" baseline="0" dirty="0" smtClean="0">
                <a:ln>
                  <a:noFill/>
                </a:ln>
                <a:solidFill>
                  <a:srgbClr val="889A00"/>
                </a:solidFill>
                <a:effectLst/>
                <a:latin typeface="Calibri" panose="020F0502020204030204" pitchFamily="34" charset="0"/>
                <a:ea typeface="Arial" panose="020B0604020202020204" pitchFamily="34" charset="0"/>
                <a:cs typeface="Calibri" panose="020F0502020204030204" pitchFamily="34" charset="0"/>
              </a:rPr>
              <a:t>a sludge pumping station</a:t>
            </a:r>
            <a:r>
              <a:rPr kumimoji="0" lang="en-GB" altLang="sl-SI" sz="1600" b="0" i="0" u="none" strike="noStrike" cap="none" normalizeH="0" baseline="0" dirty="0" smtClean="0">
                <a:ln>
                  <a:noFill/>
                </a:ln>
                <a:solidFill>
                  <a:srgbClr val="889A00"/>
                </a:solidFill>
                <a:effectLst/>
                <a:latin typeface="Calibri" panose="020F0502020204030204" pitchFamily="34" charset="0"/>
                <a:ea typeface="Arial" panose="020B0604020202020204" pitchFamily="34" charset="0"/>
                <a:cs typeface="Calibri" panose="020F0502020204030204" pitchFamily="34" charset="0"/>
              </a:rPr>
              <a:t> </a:t>
            </a:r>
            <a:r>
              <a:rPr kumimoji="0" lang="en-GB" altLang="sl-SI" sz="1600" b="0" i="0" u="none" strike="noStrike" cap="none" normalizeH="0" baseline="0" dirty="0" smtClean="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for sludge pumping onto reed beds;</a:t>
            </a:r>
            <a:endParaRPr kumimoji="0" lang="sl-SI" altLang="sl-SI"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692275" algn="l"/>
              </a:tabLst>
            </a:pPr>
            <a:r>
              <a:rPr kumimoji="0" lang="en-GB" altLang="sl-SI" sz="1600" b="1" i="0" u="none" strike="noStrike" cap="none" normalizeH="0" baseline="0" dirty="0" smtClean="0">
                <a:ln>
                  <a:noFill/>
                </a:ln>
                <a:solidFill>
                  <a:srgbClr val="889A00"/>
                </a:solidFill>
                <a:effectLst/>
                <a:latin typeface="Calibri" panose="020F0502020204030204" pitchFamily="34" charset="0"/>
                <a:ea typeface="Arial" panose="020B0604020202020204" pitchFamily="34" charset="0"/>
                <a:cs typeface="Calibri" panose="020F0502020204030204" pitchFamily="34" charset="0"/>
              </a:rPr>
              <a:t>a sludge distribution manhole </a:t>
            </a:r>
            <a:r>
              <a:rPr kumimoji="0" lang="en-GB" altLang="sl-SI" sz="1600" b="0" i="0" u="none" strike="noStrike" cap="none" normalizeH="0" baseline="0" dirty="0" smtClean="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for sludge distribution on which reed bed;</a:t>
            </a:r>
            <a:endParaRPr kumimoji="0" lang="sl-SI" altLang="sl-SI"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692275" algn="l"/>
              </a:tabLst>
            </a:pPr>
            <a:r>
              <a:rPr kumimoji="0" lang="en-GB" altLang="sl-SI" sz="1600" b="1" i="0" u="none" strike="noStrike" cap="none" normalizeH="0" baseline="0" dirty="0" smtClean="0">
                <a:ln>
                  <a:noFill/>
                </a:ln>
                <a:solidFill>
                  <a:srgbClr val="889A00"/>
                </a:solidFill>
                <a:effectLst/>
                <a:latin typeface="Calibri" panose="020F0502020204030204" pitchFamily="34" charset="0"/>
                <a:ea typeface="Arial" panose="020B0604020202020204" pitchFamily="34" charset="0"/>
                <a:cs typeface="Calibri" panose="020F0502020204030204" pitchFamily="34" charset="0"/>
              </a:rPr>
              <a:t>two sludge drying reed beds</a:t>
            </a:r>
            <a:r>
              <a:rPr kumimoji="0" lang="en-GB" altLang="sl-SI" sz="1600" b="0" i="0" u="none" strike="noStrike" cap="none" normalizeH="0" baseline="0" dirty="0" smtClean="0">
                <a:ln>
                  <a:noFill/>
                </a:ln>
                <a:solidFill>
                  <a:srgbClr val="889A00"/>
                </a:solidFill>
                <a:effectLst/>
                <a:latin typeface="Calibri" panose="020F0502020204030204" pitchFamily="34" charset="0"/>
                <a:ea typeface="Arial" panose="020B0604020202020204" pitchFamily="34" charset="0"/>
                <a:cs typeface="Calibri" panose="020F0502020204030204" pitchFamily="34" charset="0"/>
              </a:rPr>
              <a:t> </a:t>
            </a:r>
            <a:r>
              <a:rPr kumimoji="0" lang="en-GB" altLang="sl-SI" sz="1600" b="0" i="0" u="none" strike="noStrike" cap="none" normalizeH="0" baseline="0" dirty="0" smtClean="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with a surface area of 450 m</a:t>
            </a:r>
            <a:r>
              <a:rPr kumimoji="0" lang="sl-SI" altLang="sl-SI" sz="1600" b="0" i="0" u="none" strike="noStrike" cap="none" normalizeH="0" baseline="0" dirty="0" smtClean="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2</a:t>
            </a:r>
            <a:r>
              <a:rPr kumimoji="0" lang="en-GB" altLang="sl-SI" sz="1600" b="0" i="0" u="none" strike="noStrike" cap="none" normalizeH="0" baseline="0" dirty="0" smtClean="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 each;</a:t>
            </a:r>
            <a:endParaRPr kumimoji="0" lang="sl-SI" altLang="sl-SI"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tab pos="1692275" algn="l"/>
              </a:tabLst>
            </a:pPr>
            <a:r>
              <a:rPr kumimoji="0" lang="en-GB" altLang="sl-SI" sz="1600" b="1" i="0" u="none" strike="noStrike" cap="none" normalizeH="0" baseline="0" dirty="0" smtClean="0">
                <a:ln>
                  <a:noFill/>
                </a:ln>
                <a:solidFill>
                  <a:srgbClr val="889A00"/>
                </a:solidFill>
                <a:effectLst/>
                <a:latin typeface="Calibri" panose="020F0502020204030204" pitchFamily="34" charset="0"/>
                <a:ea typeface="Arial" panose="020B0604020202020204" pitchFamily="34" charset="0"/>
                <a:cs typeface="Calibri" panose="020F0502020204030204" pitchFamily="34" charset="0"/>
              </a:rPr>
              <a:t>a leachate pumping station</a:t>
            </a:r>
            <a:r>
              <a:rPr kumimoji="0" lang="en-GB" altLang="sl-SI" sz="1600" b="0" i="0" u="none" strike="noStrike" cap="none" normalizeH="0" baseline="0" dirty="0" smtClean="0">
                <a:ln>
                  <a:noFill/>
                </a:ln>
                <a:solidFill>
                  <a:srgbClr val="889A00"/>
                </a:solidFill>
                <a:effectLst/>
                <a:latin typeface="Calibri" panose="020F0502020204030204" pitchFamily="34" charset="0"/>
                <a:ea typeface="Arial" panose="020B0604020202020204" pitchFamily="34" charset="0"/>
                <a:cs typeface="Calibri" panose="020F0502020204030204" pitchFamily="34" charset="0"/>
              </a:rPr>
              <a:t> </a:t>
            </a:r>
            <a:r>
              <a:rPr kumimoji="0" lang="en-GB" altLang="sl-SI" sz="1600" b="0" i="0" u="none" strike="noStrike" cap="none" normalizeH="0" baseline="0" dirty="0" smtClean="0">
                <a:ln>
                  <a:noFill/>
                </a:ln>
                <a:solidFill>
                  <a:srgbClr val="000000"/>
                </a:solidFill>
                <a:effectLst/>
                <a:latin typeface="Calibri" panose="020F0502020204030204" pitchFamily="34" charset="0"/>
                <a:ea typeface="Arial" panose="020B0604020202020204" pitchFamily="34" charset="0"/>
                <a:cs typeface="Calibri" panose="020F0502020204030204" pitchFamily="34" charset="0"/>
              </a:rPr>
              <a:t>to return drained water from RBs back to WWTP. </a:t>
            </a:r>
            <a:endParaRPr kumimoji="0" lang="en-GB" altLang="sl-SI"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4" name="Rectangle 3"/>
          <p:cNvSpPr/>
          <p:nvPr/>
        </p:nvSpPr>
        <p:spPr>
          <a:xfrm>
            <a:off x="4195112" y="5732011"/>
            <a:ext cx="4941496" cy="307777"/>
          </a:xfrm>
          <a:prstGeom prst="rect">
            <a:avLst/>
          </a:prstGeom>
        </p:spPr>
        <p:txBody>
          <a:bodyPr wrap="square">
            <a:spAutoFit/>
          </a:bodyPr>
          <a:lstStyle/>
          <a:p>
            <a:r>
              <a:rPr lang="en-GB" sz="1400" dirty="0">
                <a:latin typeface="Calibri" panose="020F0502020204030204" pitchFamily="34" charset="0"/>
                <a:ea typeface="Arial" panose="020B0604020202020204" pitchFamily="34" charset="0"/>
              </a:rPr>
              <a:t>Flowchart diagram of operating sludge treatment in </a:t>
            </a:r>
            <a:r>
              <a:rPr lang="en-GB" sz="1400" dirty="0" err="1">
                <a:latin typeface="Calibri" panose="020F0502020204030204" pitchFamily="34" charset="0"/>
                <a:ea typeface="Arial" panose="020B0604020202020204" pitchFamily="34" charset="0"/>
              </a:rPr>
              <a:t>Mojkovac</a:t>
            </a:r>
            <a:endParaRPr lang="en-US" sz="1400" dirty="0"/>
          </a:p>
        </p:txBody>
      </p:sp>
      <p:graphicFrame>
        <p:nvGraphicFramePr>
          <p:cNvPr id="6" name="Table 5"/>
          <p:cNvGraphicFramePr>
            <a:graphicFrameLocks noGrp="1"/>
          </p:cNvGraphicFramePr>
          <p:nvPr>
            <p:extLst>
              <p:ext uri="{D42A27DB-BD31-4B8C-83A1-F6EECF244321}">
                <p14:modId xmlns:p14="http://schemas.microsoft.com/office/powerpoint/2010/main" val="551711141"/>
              </p:ext>
            </p:extLst>
          </p:nvPr>
        </p:nvGraphicFramePr>
        <p:xfrm>
          <a:off x="173229" y="2483917"/>
          <a:ext cx="3678691" cy="737235"/>
        </p:xfrm>
        <a:graphic>
          <a:graphicData uri="http://schemas.openxmlformats.org/drawingml/2006/table">
            <a:tbl>
              <a:tblPr firstRow="1" firstCol="1" bandRow="1">
                <a:tableStyleId>{2D5ABB26-0587-4C30-8999-92F81FD0307C}</a:tableStyleId>
              </a:tblPr>
              <a:tblGrid>
                <a:gridCol w="882510"/>
                <a:gridCol w="886273"/>
                <a:gridCol w="884391"/>
                <a:gridCol w="1025517"/>
              </a:tblGrid>
              <a:tr h="324036">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Reed bed</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Width</a:t>
                      </a:r>
                      <a:endParaRPr lang="sl-SI" sz="1200" dirty="0">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[m]</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 Length</a:t>
                      </a:r>
                      <a:endParaRPr lang="sl-SI" sz="1200" dirty="0">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 [m]</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Area</a:t>
                      </a:r>
                      <a:endParaRPr lang="sl-SI" sz="1200" dirty="0">
                        <a:effectLst/>
                        <a:latin typeface="Calibri" panose="020F0502020204030204" pitchFamily="34" charset="0"/>
                        <a:cs typeface="Calibri" panose="020F0502020204030204" pitchFamily="34" charset="0"/>
                      </a:endParaRPr>
                    </a:p>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[m</a:t>
                      </a:r>
                      <a:r>
                        <a:rPr lang="en-GB" sz="1100" baseline="30000" dirty="0">
                          <a:effectLst/>
                          <a:latin typeface="Calibri" panose="020F0502020204030204" pitchFamily="34" charset="0"/>
                          <a:cs typeface="Calibri" panose="020F0502020204030204" pitchFamily="34" charset="0"/>
                        </a:rPr>
                        <a:t>2</a:t>
                      </a:r>
                      <a:r>
                        <a:rPr lang="en-GB" sz="1100" dirty="0">
                          <a:effectLst/>
                          <a:latin typeface="Calibri" panose="020F0502020204030204" pitchFamily="34" charset="0"/>
                          <a:cs typeface="Calibri" panose="020F0502020204030204" pitchFamily="34" charset="0"/>
                        </a:rPr>
                        <a:t>]</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A00"/>
                    </a:solidFill>
                  </a:tcPr>
                </a:tc>
              </a:tr>
              <a:tr h="154828">
                <a:tc>
                  <a:txBody>
                    <a:bodyPr/>
                    <a:lstStyle/>
                    <a:p>
                      <a:pPr>
                        <a:lnSpc>
                          <a:spcPct val="115000"/>
                        </a:lnSpc>
                        <a:spcAft>
                          <a:spcPts val="0"/>
                        </a:spcAft>
                        <a:tabLst>
                          <a:tab pos="540385" algn="l"/>
                        </a:tabLst>
                      </a:pPr>
                      <a:r>
                        <a:rPr lang="en-GB" sz="1100" dirty="0" smtClean="0">
                          <a:effectLst/>
                          <a:latin typeface="Calibri" panose="020F0502020204030204" pitchFamily="34" charset="0"/>
                          <a:cs typeface="Calibri" panose="020F0502020204030204" pitchFamily="34" charset="0"/>
                        </a:rPr>
                        <a:t>RB </a:t>
                      </a:r>
                      <a:r>
                        <a:rPr lang="en-GB" sz="1100" dirty="0">
                          <a:effectLst/>
                          <a:latin typeface="Calibri" panose="020F0502020204030204" pitchFamily="34" charset="0"/>
                          <a:cs typeface="Calibri" panose="020F0502020204030204" pitchFamily="34" charset="0"/>
                        </a:rPr>
                        <a:t>1</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10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100">
                          <a:effectLst/>
                          <a:latin typeface="Calibri" panose="020F0502020204030204" pitchFamily="34" charset="0"/>
                          <a:cs typeface="Calibri" panose="020F0502020204030204" pitchFamily="34" charset="0"/>
                        </a:rPr>
                        <a:t>45</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100">
                          <a:effectLst/>
                          <a:latin typeface="Calibri" panose="020F0502020204030204" pitchFamily="34" charset="0"/>
                          <a:cs typeface="Calibri" panose="020F0502020204030204" pitchFamily="34" charset="0"/>
                        </a:rPr>
                        <a:t>450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828">
                <a:tc>
                  <a:txBody>
                    <a:bodyPr/>
                    <a:lstStyle/>
                    <a:p>
                      <a:pPr>
                        <a:lnSpc>
                          <a:spcPct val="115000"/>
                        </a:lnSpc>
                        <a:spcAft>
                          <a:spcPts val="0"/>
                        </a:spcAft>
                        <a:tabLst>
                          <a:tab pos="540385" algn="l"/>
                        </a:tabLst>
                      </a:pPr>
                      <a:r>
                        <a:rPr lang="en-GB" sz="1100" dirty="0" smtClean="0">
                          <a:effectLst/>
                          <a:latin typeface="Calibri" panose="020F0502020204030204" pitchFamily="34" charset="0"/>
                          <a:cs typeface="Calibri" panose="020F0502020204030204" pitchFamily="34" charset="0"/>
                        </a:rPr>
                        <a:t>RB </a:t>
                      </a:r>
                      <a:r>
                        <a:rPr lang="en-GB" sz="1100" dirty="0">
                          <a:effectLst/>
                          <a:latin typeface="Calibri" panose="020F0502020204030204" pitchFamily="34" charset="0"/>
                          <a:cs typeface="Calibri" panose="020F0502020204030204" pitchFamily="34" charset="0"/>
                        </a:rPr>
                        <a:t>2</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100">
                          <a:effectLst/>
                          <a:latin typeface="Calibri" panose="020F0502020204030204" pitchFamily="34" charset="0"/>
                          <a:cs typeface="Calibri" panose="020F0502020204030204" pitchFamily="34" charset="0"/>
                        </a:rPr>
                        <a:t>10</a:t>
                      </a:r>
                      <a:endParaRPr lang="sl-SI" sz="120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45</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40385" algn="l"/>
                        </a:tabLst>
                      </a:pPr>
                      <a:r>
                        <a:rPr lang="en-GB" sz="1100" dirty="0">
                          <a:effectLst/>
                          <a:latin typeface="Calibri" panose="020F0502020204030204" pitchFamily="34" charset="0"/>
                          <a:cs typeface="Calibri" panose="020F0502020204030204" pitchFamily="34" charset="0"/>
                        </a:rPr>
                        <a:t>450</a:t>
                      </a:r>
                      <a:endParaRPr lang="sl-SI"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ectangle 8"/>
          <p:cNvSpPr/>
          <p:nvPr/>
        </p:nvSpPr>
        <p:spPr>
          <a:xfrm>
            <a:off x="107504" y="2176140"/>
            <a:ext cx="4941496" cy="307777"/>
          </a:xfrm>
          <a:prstGeom prst="rect">
            <a:avLst/>
          </a:prstGeom>
        </p:spPr>
        <p:txBody>
          <a:bodyPr wrap="square">
            <a:spAutoFit/>
          </a:bodyPr>
          <a:lstStyle/>
          <a:p>
            <a:r>
              <a:rPr lang="sl-SI" sz="1400" dirty="0" err="1" smtClean="0">
                <a:latin typeface="Calibri" panose="020F0502020204030204" pitchFamily="34" charset="0"/>
                <a:ea typeface="Arial" panose="020B0604020202020204" pitchFamily="34" charset="0"/>
              </a:rPr>
              <a:t>Dimensions</a:t>
            </a:r>
            <a:r>
              <a:rPr lang="sl-SI" sz="1400" dirty="0" smtClean="0">
                <a:latin typeface="Calibri" panose="020F0502020204030204" pitchFamily="34" charset="0"/>
                <a:ea typeface="Arial" panose="020B0604020202020204" pitchFamily="34" charset="0"/>
              </a:rPr>
              <a:t> </a:t>
            </a:r>
            <a:r>
              <a:rPr lang="sl-SI" sz="1400" dirty="0" err="1" smtClean="0">
                <a:latin typeface="Calibri" panose="020F0502020204030204" pitchFamily="34" charset="0"/>
                <a:ea typeface="Arial" panose="020B0604020202020204" pitchFamily="34" charset="0"/>
              </a:rPr>
              <a:t>of</a:t>
            </a:r>
            <a:r>
              <a:rPr lang="sl-SI" sz="1400" dirty="0" smtClean="0">
                <a:latin typeface="Calibri" panose="020F0502020204030204" pitchFamily="34" charset="0"/>
                <a:ea typeface="Arial" panose="020B0604020202020204" pitchFamily="34" charset="0"/>
              </a:rPr>
              <a:t> </a:t>
            </a:r>
            <a:r>
              <a:rPr lang="sl-SI" sz="1400" dirty="0" err="1" smtClean="0">
                <a:latin typeface="Calibri" panose="020F0502020204030204" pitchFamily="34" charset="0"/>
                <a:ea typeface="Arial" panose="020B0604020202020204" pitchFamily="34" charset="0"/>
              </a:rPr>
              <a:t>reed</a:t>
            </a:r>
            <a:r>
              <a:rPr lang="sl-SI" sz="1400" dirty="0" smtClean="0">
                <a:latin typeface="Calibri" panose="020F0502020204030204" pitchFamily="34" charset="0"/>
                <a:ea typeface="Arial" panose="020B0604020202020204" pitchFamily="34" charset="0"/>
              </a:rPr>
              <a:t> bed </a:t>
            </a:r>
            <a:r>
              <a:rPr lang="sl-SI" sz="1400" dirty="0" err="1" smtClean="0">
                <a:latin typeface="Calibri" panose="020F0502020204030204" pitchFamily="34" charset="0"/>
                <a:ea typeface="Arial" panose="020B0604020202020204" pitchFamily="34" charset="0"/>
              </a:rPr>
              <a:t>system</a:t>
            </a:r>
            <a:r>
              <a:rPr lang="sl-SI" sz="1400" dirty="0" smtClean="0">
                <a:latin typeface="Calibri" panose="020F0502020204030204" pitchFamily="34" charset="0"/>
                <a:ea typeface="Arial" panose="020B0604020202020204" pitchFamily="34" charset="0"/>
              </a:rPr>
              <a:t> in </a:t>
            </a:r>
            <a:r>
              <a:rPr lang="sl-SI" sz="1400" dirty="0" err="1" smtClean="0">
                <a:latin typeface="Calibri" panose="020F0502020204030204" pitchFamily="34" charset="0"/>
                <a:ea typeface="Arial" panose="020B0604020202020204" pitchFamily="34" charset="0"/>
              </a:rPr>
              <a:t>Mojkovac</a:t>
            </a:r>
            <a:endParaRPr lang="en-US" sz="1400" dirty="0"/>
          </a:p>
        </p:txBody>
      </p:sp>
    </p:spTree>
    <p:extLst>
      <p:ext uri="{BB962C8B-B14F-4D97-AF65-F5344CB8AC3E}">
        <p14:creationId xmlns:p14="http://schemas.microsoft.com/office/powerpoint/2010/main" val="3194315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24744"/>
            <a:ext cx="3825875" cy="2419350"/>
          </a:xfrm>
          <a:prstGeom prst="rect">
            <a:avLst/>
          </a:prstGeom>
          <a:noFill/>
          <a:ln>
            <a:noFill/>
          </a:ln>
        </p:spPr>
      </p:pic>
      <p:cxnSp>
        <p:nvCxnSpPr>
          <p:cNvPr id="11" name="Straight Connector 10"/>
          <p:cNvCxnSpPr/>
          <p:nvPr/>
        </p:nvCxnSpPr>
        <p:spPr>
          <a:xfrm>
            <a:off x="200365" y="908720"/>
            <a:ext cx="6942756" cy="0"/>
          </a:xfrm>
          <a:prstGeom prst="line">
            <a:avLst/>
          </a:prstGeom>
          <a:ln w="47625">
            <a:solidFill>
              <a:srgbClr val="889A00">
                <a:alpha val="35000"/>
              </a:srgb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00366" y="577667"/>
            <a:ext cx="7395970" cy="259045"/>
          </a:xfrm>
          <a:prstGeom prst="rect">
            <a:avLst/>
          </a:prstGeom>
        </p:spPr>
        <p:txBody>
          <a:bodyPr wrap="square">
            <a:spAutoFit/>
          </a:bodyPr>
          <a:lstStyle/>
          <a:p>
            <a:pPr>
              <a:lnSpc>
                <a:spcPts val="1300"/>
              </a:lnSpc>
              <a:tabLst>
                <a:tab pos="1692275" algn="l"/>
              </a:tabLst>
            </a:pPr>
            <a:r>
              <a:rPr lang="sl-SI" sz="2500" b="1" kern="0" dirty="0" err="1" smtClean="0">
                <a:solidFill>
                  <a:srgbClr val="889A00"/>
                </a:solidFill>
              </a:rPr>
              <a:t>Sludge</a:t>
            </a:r>
            <a:r>
              <a:rPr lang="sl-SI" sz="2500" b="1" kern="0" dirty="0" smtClean="0">
                <a:solidFill>
                  <a:srgbClr val="889A00"/>
                </a:solidFill>
              </a:rPr>
              <a:t> </a:t>
            </a:r>
            <a:r>
              <a:rPr lang="sl-SI" sz="2500" b="1" kern="0" dirty="0" err="1" smtClean="0">
                <a:solidFill>
                  <a:srgbClr val="889A00"/>
                </a:solidFill>
              </a:rPr>
              <a:t>drying</a:t>
            </a:r>
            <a:r>
              <a:rPr lang="sl-SI" sz="2500" b="1" kern="0" dirty="0" smtClean="0">
                <a:solidFill>
                  <a:srgbClr val="889A00"/>
                </a:solidFill>
              </a:rPr>
              <a:t> </a:t>
            </a:r>
            <a:r>
              <a:rPr lang="sl-SI" sz="2500" b="1" kern="0" dirty="0" err="1" smtClean="0">
                <a:solidFill>
                  <a:srgbClr val="889A00"/>
                </a:solidFill>
              </a:rPr>
              <a:t>reed</a:t>
            </a:r>
            <a:r>
              <a:rPr lang="sl-SI" sz="2500" b="1" kern="0" dirty="0" smtClean="0">
                <a:solidFill>
                  <a:srgbClr val="889A00"/>
                </a:solidFill>
              </a:rPr>
              <a:t> </a:t>
            </a:r>
            <a:r>
              <a:rPr lang="sl-SI" sz="2500" b="1" kern="0" dirty="0" err="1" smtClean="0">
                <a:solidFill>
                  <a:srgbClr val="889A00"/>
                </a:solidFill>
              </a:rPr>
              <a:t>beds</a:t>
            </a:r>
            <a:r>
              <a:rPr lang="sl-SI" sz="2500" b="1" kern="0" dirty="0" smtClean="0">
                <a:solidFill>
                  <a:srgbClr val="889A00"/>
                </a:solidFill>
              </a:rPr>
              <a:t> (RB) </a:t>
            </a:r>
            <a:r>
              <a:rPr lang="sl-SI" sz="2500" b="1" kern="0" dirty="0" err="1" smtClean="0">
                <a:solidFill>
                  <a:srgbClr val="889A00"/>
                </a:solidFill>
              </a:rPr>
              <a:t>Mojkovac</a:t>
            </a:r>
            <a:endParaRPr lang="sl-SI" sz="2500" b="1" kern="0" dirty="0">
              <a:solidFill>
                <a:srgbClr val="889A00"/>
              </a:solidFill>
            </a:endParaRPr>
          </a:p>
        </p:txBody>
      </p:sp>
      <p:pic>
        <p:nvPicPr>
          <p:cNvPr id="9" name="Picture 8"/>
          <p:cNvPicPr/>
          <p:nvPr/>
        </p:nvPicPr>
        <p:blipFill rotWithShape="1">
          <a:blip r:embed="rId4" cstate="print">
            <a:extLst>
              <a:ext uri="{28A0092B-C50C-407E-A947-70E740481C1C}">
                <a14:useLocalDpi xmlns:a14="http://schemas.microsoft.com/office/drawing/2010/main" val="0"/>
              </a:ext>
            </a:extLst>
          </a:blip>
          <a:srcRect b="6431"/>
          <a:stretch/>
        </p:blipFill>
        <p:spPr bwMode="auto">
          <a:xfrm>
            <a:off x="2951480" y="2961001"/>
            <a:ext cx="6192520" cy="3076575"/>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6156176" y="2725233"/>
            <a:ext cx="2331279" cy="307777"/>
          </a:xfrm>
          <a:prstGeom prst="rect">
            <a:avLst/>
          </a:prstGeom>
        </p:spPr>
        <p:txBody>
          <a:bodyPr wrap="none">
            <a:spAutoFit/>
          </a:bodyPr>
          <a:lstStyle/>
          <a:p>
            <a:r>
              <a:rPr lang="en-GB" sz="1400" dirty="0">
                <a:latin typeface="Calibri" panose="020F0502020204030204" pitchFamily="34" charset="0"/>
                <a:ea typeface="Arial" panose="020B0604020202020204" pitchFamily="34" charset="0"/>
              </a:rPr>
              <a:t>Floor plan of RBs in </a:t>
            </a:r>
            <a:r>
              <a:rPr lang="en-GB" sz="1400" dirty="0" err="1">
                <a:latin typeface="Calibri" panose="020F0502020204030204" pitchFamily="34" charset="0"/>
                <a:ea typeface="Arial" panose="020B0604020202020204" pitchFamily="34" charset="0"/>
              </a:rPr>
              <a:t>Mojkovac</a:t>
            </a:r>
            <a:endParaRPr lang="en-US" sz="1400" dirty="0"/>
          </a:p>
        </p:txBody>
      </p:sp>
      <p:sp>
        <p:nvSpPr>
          <p:cNvPr id="10" name="Rectangle 9"/>
          <p:cNvSpPr/>
          <p:nvPr/>
        </p:nvSpPr>
        <p:spPr>
          <a:xfrm>
            <a:off x="6840850" y="2996977"/>
            <a:ext cx="1646605" cy="215444"/>
          </a:xfrm>
          <a:prstGeom prst="rect">
            <a:avLst/>
          </a:prstGeom>
        </p:spPr>
        <p:txBody>
          <a:bodyPr wrap="none">
            <a:spAutoFit/>
          </a:bodyPr>
          <a:lstStyle/>
          <a:p>
            <a:r>
              <a:rPr lang="sl-SI" sz="800" dirty="0" smtClean="0">
                <a:latin typeface="Calibri" panose="020F0502020204030204" pitchFamily="34" charset="0"/>
                <a:ea typeface="Arial" panose="020B0604020202020204" pitchFamily="34" charset="0"/>
              </a:rPr>
              <a:t>(</a:t>
            </a:r>
            <a:r>
              <a:rPr lang="sl-SI" sz="800" dirty="0" err="1" smtClean="0">
                <a:latin typeface="Calibri" panose="020F0502020204030204" pitchFamily="34" charset="0"/>
                <a:ea typeface="Arial" panose="020B0604020202020204" pitchFamily="34" charset="0"/>
              </a:rPr>
              <a:t>Source</a:t>
            </a:r>
            <a:r>
              <a:rPr lang="sl-SI" sz="800" dirty="0" smtClean="0">
                <a:latin typeface="Calibri" panose="020F0502020204030204" pitchFamily="34" charset="0"/>
                <a:ea typeface="Arial" panose="020B0604020202020204" pitchFamily="34" charset="0"/>
              </a:rPr>
              <a:t>: </a:t>
            </a:r>
            <a:r>
              <a:rPr lang="en-GB" sz="800" dirty="0" smtClean="0">
                <a:latin typeface="Calibri" panose="020F0502020204030204" pitchFamily="34" charset="0"/>
                <a:ea typeface="Arial" panose="020B0604020202020204" pitchFamily="34" charset="0"/>
              </a:rPr>
              <a:t>Final project</a:t>
            </a:r>
            <a:r>
              <a:rPr lang="sl-SI" sz="800" dirty="0" smtClean="0">
                <a:latin typeface="Calibri" panose="020F0502020204030204" pitchFamily="34" charset="0"/>
                <a:ea typeface="Arial" panose="020B0604020202020204" pitchFamily="34" charset="0"/>
              </a:rPr>
              <a:t> design</a:t>
            </a:r>
            <a:r>
              <a:rPr lang="en-GB" sz="800" dirty="0" smtClean="0">
                <a:latin typeface="Calibri" panose="020F0502020204030204" pitchFamily="34" charset="0"/>
                <a:ea typeface="Arial" panose="020B0604020202020204" pitchFamily="34" charset="0"/>
              </a:rPr>
              <a:t>, 2015</a:t>
            </a:r>
            <a:r>
              <a:rPr lang="sl-SI" sz="800" dirty="0" smtClean="0">
                <a:latin typeface="Calibri" panose="020F0502020204030204" pitchFamily="34" charset="0"/>
                <a:ea typeface="Arial" panose="020B0604020202020204" pitchFamily="34" charset="0"/>
              </a:rPr>
              <a:t>)</a:t>
            </a:r>
            <a:endParaRPr lang="en-US" sz="800" dirty="0"/>
          </a:p>
        </p:txBody>
      </p:sp>
      <p:sp>
        <p:nvSpPr>
          <p:cNvPr id="12" name="Rectangle 11"/>
          <p:cNvSpPr/>
          <p:nvPr/>
        </p:nvSpPr>
        <p:spPr>
          <a:xfrm>
            <a:off x="393317" y="3544094"/>
            <a:ext cx="2160335" cy="338554"/>
          </a:xfrm>
          <a:prstGeom prst="rect">
            <a:avLst/>
          </a:prstGeom>
        </p:spPr>
        <p:txBody>
          <a:bodyPr wrap="none">
            <a:spAutoFit/>
          </a:bodyPr>
          <a:lstStyle/>
          <a:p>
            <a:r>
              <a:rPr lang="en-GB" sz="1600" dirty="0">
                <a:latin typeface="Calibri" panose="020F0502020204030204" pitchFamily="34" charset="0"/>
                <a:ea typeface="Arial" panose="020B0604020202020204" pitchFamily="34" charset="0"/>
              </a:rPr>
              <a:t>Sludge distribution pipe</a:t>
            </a:r>
            <a:endParaRPr lang="en-US" sz="1600" dirty="0"/>
          </a:p>
        </p:txBody>
      </p:sp>
      <p:sp>
        <p:nvSpPr>
          <p:cNvPr id="15" name="Rectangle 14"/>
          <p:cNvSpPr/>
          <p:nvPr/>
        </p:nvSpPr>
        <p:spPr>
          <a:xfrm>
            <a:off x="892263" y="3863341"/>
            <a:ext cx="1096775" cy="215444"/>
          </a:xfrm>
          <a:prstGeom prst="rect">
            <a:avLst/>
          </a:prstGeom>
        </p:spPr>
        <p:txBody>
          <a:bodyPr wrap="none">
            <a:spAutoFit/>
          </a:bodyPr>
          <a:lstStyle/>
          <a:p>
            <a:r>
              <a:rPr lang="sl-SI" sz="800" dirty="0" smtClean="0">
                <a:latin typeface="Calibri" panose="020F0502020204030204" pitchFamily="34" charset="0"/>
                <a:ea typeface="Arial" panose="020B0604020202020204" pitchFamily="34" charset="0"/>
              </a:rPr>
              <a:t>(</a:t>
            </a:r>
            <a:r>
              <a:rPr lang="sl-SI" sz="800" dirty="0" err="1" smtClean="0">
                <a:latin typeface="Calibri" panose="020F0502020204030204" pitchFamily="34" charset="0"/>
                <a:ea typeface="Arial" panose="020B0604020202020204" pitchFamily="34" charset="0"/>
              </a:rPr>
              <a:t>Source</a:t>
            </a:r>
            <a:r>
              <a:rPr lang="sl-SI" sz="800" dirty="0" smtClean="0">
                <a:latin typeface="Calibri" panose="020F0502020204030204" pitchFamily="34" charset="0"/>
                <a:ea typeface="Arial" panose="020B0604020202020204" pitchFamily="34" charset="0"/>
              </a:rPr>
              <a:t>: LIMNOS </a:t>
            </a:r>
            <a:r>
              <a:rPr lang="sl-SI" sz="800" dirty="0" err="1" smtClean="0">
                <a:latin typeface="Calibri" panose="020F0502020204030204" pitchFamily="34" charset="0"/>
                <a:ea typeface="Arial" panose="020B0604020202020204" pitchFamily="34" charset="0"/>
              </a:rPr>
              <a:t>Ltd</a:t>
            </a:r>
            <a:r>
              <a:rPr lang="sl-SI" sz="800" dirty="0" smtClean="0">
                <a:latin typeface="Calibri" panose="020F0502020204030204" pitchFamily="34" charset="0"/>
                <a:ea typeface="Arial" panose="020B0604020202020204" pitchFamily="34" charset="0"/>
              </a:rPr>
              <a:t>.)</a:t>
            </a:r>
            <a:endParaRPr lang="en-US" sz="800" dirty="0"/>
          </a:p>
        </p:txBody>
      </p:sp>
    </p:spTree>
    <p:extLst>
      <p:ext uri="{BB962C8B-B14F-4D97-AF65-F5344CB8AC3E}">
        <p14:creationId xmlns:p14="http://schemas.microsoft.com/office/powerpoint/2010/main" val="368650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snovna_prezentacija">
  <a:themeElements>
    <a:clrScheme name="Po meri 5">
      <a:dk1>
        <a:srgbClr val="000000"/>
      </a:dk1>
      <a:lt1>
        <a:srgbClr val="FFFFFF"/>
      </a:lt1>
      <a:dk2>
        <a:srgbClr val="000000"/>
      </a:dk2>
      <a:lt2>
        <a:srgbClr val="808080"/>
      </a:lt2>
      <a:accent1>
        <a:srgbClr val="BBE0E3"/>
      </a:accent1>
      <a:accent2>
        <a:srgbClr val="3F3F3F"/>
      </a:accent2>
      <a:accent3>
        <a:srgbClr val="FFFFFF"/>
      </a:accent3>
      <a:accent4>
        <a:srgbClr val="000000"/>
      </a:accent4>
      <a:accent5>
        <a:srgbClr val="DAEDEF"/>
      </a:accent5>
      <a:accent6>
        <a:srgbClr val="2D2D8A"/>
      </a:accent6>
      <a:hlink>
        <a:srgbClr val="009999"/>
      </a:hlink>
      <a:folHlink>
        <a:srgbClr val="99CC00"/>
      </a:folHlink>
    </a:clrScheme>
    <a:fontScheme name="osnovna_prezentacija">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snovna_prezentacij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novna_prezentacij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novna_prezentacij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novna_prezentacij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novna_prezentacij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novna_prezentacij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novna_prezentacij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novna_prezentacij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novna_prezentacij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novna_prezentacij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novna_prezentacij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novna_prezentacij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osnovna_prezentacija</Template>
  <TotalTime>3527</TotalTime>
  <Words>5251</Words>
  <Application>Microsoft Office PowerPoint</Application>
  <PresentationFormat>On-screen Show (4:3)</PresentationFormat>
  <Paragraphs>747</Paragraphs>
  <Slides>46</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Avenir Book</vt:lpstr>
      <vt:lpstr>Calibri</vt:lpstr>
      <vt:lpstr>Courier New</vt:lpstr>
      <vt:lpstr>Symbol</vt:lpstr>
      <vt:lpstr>Times New Roman</vt:lpstr>
      <vt:lpstr>Wingdings</vt:lpstr>
      <vt:lpstr>osnovna_prezentacija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Gospodarska Zbornica Slovenije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Info4 Gospodarska zbornica</dc:creator>
  <cp:lastModifiedBy>Anja</cp:lastModifiedBy>
  <cp:revision>210</cp:revision>
  <dcterms:created xsi:type="dcterms:W3CDTF">2016-01-04T08:39:28Z</dcterms:created>
  <dcterms:modified xsi:type="dcterms:W3CDTF">2020-10-19T13:04:50Z</dcterms:modified>
</cp:coreProperties>
</file>