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58" r:id="rId4"/>
    <p:sldId id="291" r:id="rId5"/>
    <p:sldId id="298" r:id="rId6"/>
    <p:sldId id="292" r:id="rId7"/>
    <p:sldId id="299" r:id="rId8"/>
    <p:sldId id="293" r:id="rId9"/>
    <p:sldId id="300" r:id="rId10"/>
    <p:sldId id="294" r:id="rId11"/>
    <p:sldId id="301" r:id="rId12"/>
    <p:sldId id="295" r:id="rId13"/>
    <p:sldId id="280" r:id="rId14"/>
    <p:sldId id="296" r:id="rId15"/>
    <p:sldId id="302" r:id="rId16"/>
    <p:sldId id="297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2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2" d="100"/>
          <a:sy n="72" d="100"/>
        </p:scale>
        <p:origin x="15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713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140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2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04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7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18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499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58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28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813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803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A95D1-CBE3-484E-A439-C06E0725C9F6}" type="datetimeFigureOut">
              <a:rPr lang="en-US" smtClean="0"/>
              <a:t>10/19/2017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391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38030"/>
            <a:ext cx="2505540" cy="3419970"/>
          </a:xfrm>
          <a:prstGeom prst="rect">
            <a:avLst/>
          </a:prstGeom>
        </p:spPr>
      </p:pic>
      <p:pic>
        <p:nvPicPr>
          <p:cNvPr id="11" name="Picture 10" descr="SES - Chance Cards-CollaborateFree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19970"/>
            <a:ext cx="2505540" cy="3419970"/>
          </a:xfrm>
          <a:prstGeom prst="rect">
            <a:avLst/>
          </a:prstGeom>
        </p:spPr>
      </p:pic>
      <p:pic>
        <p:nvPicPr>
          <p:cNvPr id="15" name="Picture 14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19970"/>
            <a:ext cx="2505540" cy="3419970"/>
          </a:xfrm>
          <a:prstGeom prst="rect">
            <a:avLst/>
          </a:prstGeom>
        </p:spPr>
      </p:pic>
      <p:pic>
        <p:nvPicPr>
          <p:cNvPr id="2" name="Picture 1" descr="SES - Real Life - Uncertainty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0"/>
            <a:ext cx="2505540" cy="3419970"/>
          </a:xfrm>
          <a:prstGeom prst="rect">
            <a:avLst/>
          </a:prstGeom>
        </p:spPr>
      </p:pic>
      <p:pic>
        <p:nvPicPr>
          <p:cNvPr id="2050" name="Picture 2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80" y="-496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59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arciomoreira\Desktop\asd\Cards - Blue\cards-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10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883775" y="3676650"/>
            <a:ext cx="615553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Dobrze umocowany przyjaciel szepnął Ci słówko...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83470" y="4787900"/>
            <a:ext cx="1415772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Współpracuj za darmo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Możesz ustanowić współpracę bez wydawania żetonów (żetony na karcie wybranego gracza będą policzone tak, jakbyś miał na niej swoje żetony)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9770" y="273132"/>
            <a:ext cx="615553" cy="291666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To działanie jest podejmowanie w kontekście wysokiej niepewności…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9474" y="1161032"/>
            <a:ext cx="1569660" cy="20641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Rzuć kostką:</a:t>
            </a: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1-2 = usuń żetony opinii publicznej z wybranego działania</a:t>
            </a: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3-4 = nic się nie dzieje</a:t>
            </a: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5-6 = podwój żetony opinii publicznej na wybranym działaniu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rozdaniu żetonów przez opinię publiczną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0314" y="83926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Kontrowersyjna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współpraca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74434" y="78211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Karta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zasady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przezornoś</a:t>
            </a:r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ci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39205" y="1310757"/>
            <a:ext cx="1261884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W wyniku moralno-etycznej refleksji możesz wykluczyć akcję wybranego gracza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wszystkich graczach (przed opinią publiczną)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2714" y="3676650"/>
            <a:ext cx="615553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Zidentyfikowano nowe trendy, które mogą wzmocnić twoje działanie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0048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Dostajesz dwa dodatkowe żetony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przed swoim działaniem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26834" y="4202112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Zła prasa</a:t>
            </a:r>
            <a:endParaRPr lang="en-US" sz="1400" dirty="0">
              <a:solidFill>
                <a:srgbClr val="262262"/>
              </a:solidFill>
              <a:latin typeface="Myriad Pro" pitchFamily="34" charset="0"/>
            </a:endParaRP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35156" y="1191207"/>
            <a:ext cx="1107996" cy="19838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Pojawiły się kontrowersje dotyczące współpracy niektórych graczy. Współpraca rozpadła się.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Usuń żetony innych graczy</a:t>
            </a: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 wybranej karty działania.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14830" y="484505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Działanie jest niekorzystnie przedstawione w mediach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Usuń dwa żetony z wybranej karty działania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244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 rot="16200000">
            <a:off x="2263414" y="147869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CED232A8-8D20-4CED-811A-DD7BC2110E54}"/>
              </a:ext>
            </a:extLst>
          </p:cNvPr>
          <p:cNvSpPr txBox="1"/>
          <p:nvPr/>
        </p:nvSpPr>
        <p:spPr>
          <a:xfrm rot="16200000">
            <a:off x="4754353" y="1478409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F9EEF51A-848F-4E9C-A3BC-7FCEE3CC8DFD}"/>
              </a:ext>
            </a:extLst>
          </p:cNvPr>
          <p:cNvSpPr txBox="1"/>
          <p:nvPr/>
        </p:nvSpPr>
        <p:spPr>
          <a:xfrm rot="16200000">
            <a:off x="7253079" y="147840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4BEFBDF8-DABB-473E-9960-7666379033C3}"/>
              </a:ext>
            </a:extLst>
          </p:cNvPr>
          <p:cNvSpPr txBox="1"/>
          <p:nvPr/>
        </p:nvSpPr>
        <p:spPr>
          <a:xfrm rot="16200000">
            <a:off x="2276457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0" name="TextBox 15">
            <a:extLst>
              <a:ext uri="{FF2B5EF4-FFF2-40B4-BE49-F238E27FC236}">
                <a16:creationId xmlns:a16="http://schemas.microsoft.com/office/drawing/2014/main" id="{7082873C-1383-49A0-A217-CE932E3C36E8}"/>
              </a:ext>
            </a:extLst>
          </p:cNvPr>
          <p:cNvSpPr txBox="1"/>
          <p:nvPr/>
        </p:nvSpPr>
        <p:spPr>
          <a:xfrm rot="16200000">
            <a:off x="4754354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B5DB1E7D-5ABD-460E-9C36-028B5ECA4E13}"/>
              </a:ext>
            </a:extLst>
          </p:cNvPr>
          <p:cNvSpPr txBox="1"/>
          <p:nvPr/>
        </p:nvSpPr>
        <p:spPr>
          <a:xfrm rot="16200000">
            <a:off x="7253080" y="4904234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</p:spTree>
    <p:extLst>
      <p:ext uri="{BB962C8B-B14F-4D97-AF65-F5344CB8AC3E}">
        <p14:creationId xmlns:p14="http://schemas.microsoft.com/office/powerpoint/2010/main" val="1277202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SES - Chance Cards-Vigilance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19970"/>
            <a:ext cx="2505540" cy="3419970"/>
          </a:xfrm>
          <a:prstGeom prst="rect">
            <a:avLst/>
          </a:prstGeom>
        </p:spPr>
      </p:pic>
      <p:pic>
        <p:nvPicPr>
          <p:cNvPr id="13" name="Picture 12" descr="SES - Chance Cards-AccountingScandal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0"/>
            <a:ext cx="2505540" cy="3419970"/>
          </a:xfrm>
          <a:prstGeom prst="rect">
            <a:avLst/>
          </a:prstGeom>
        </p:spPr>
      </p:pic>
      <p:pic>
        <p:nvPicPr>
          <p:cNvPr id="14" name="Picture 13" descr="SES - Chance Cards-SilencePublicVoice-01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0"/>
            <a:ext cx="2505540" cy="3419970"/>
          </a:xfrm>
          <a:prstGeom prst="rect">
            <a:avLst/>
          </a:prstGeom>
        </p:spPr>
      </p:pic>
      <p:pic>
        <p:nvPicPr>
          <p:cNvPr id="10" name="Picture 9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15875"/>
            <a:ext cx="2505540" cy="3419970"/>
          </a:xfrm>
          <a:prstGeom prst="rect">
            <a:avLst/>
          </a:prstGeom>
        </p:spPr>
      </p:pic>
      <p:pic>
        <p:nvPicPr>
          <p:cNvPr id="11" name="Picture 10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3443111"/>
            <a:ext cx="2505540" cy="3419970"/>
          </a:xfrm>
          <a:prstGeom prst="rect">
            <a:avLst/>
          </a:prstGeom>
        </p:spPr>
      </p:pic>
      <p:pic>
        <p:nvPicPr>
          <p:cNvPr id="5" name="Picture 4" descr="SES - Real Life - Communications-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3448192"/>
            <a:ext cx="2505540" cy="3419970"/>
          </a:xfrm>
          <a:prstGeom prst="rect">
            <a:avLst/>
          </a:prstGeom>
        </p:spPr>
      </p:pic>
      <p:pic>
        <p:nvPicPr>
          <p:cNvPr id="4098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89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rciomoreira\Desktop\asd\Cards - Blue\cards-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arciomoreira\Desktop\asd\Cards - Blue\cards-0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969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arciomoreira\Desktop\asd\Cards - Blue\cards-0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610" y="-1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marciomoreira\Desktop\asd\Cards - Blue\cards-0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264" y="-3033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83775" y="3790950"/>
            <a:ext cx="830997" cy="28188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Nieprzewidziane wydarzenie tworzy bardzo korzystne warunki dla twojego działania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3629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Podwój żetony opinii publicznej na twojej karcie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rundzie opinii publicznej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13510" y="270427"/>
            <a:ext cx="830997" cy="29326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Nieprzewidziane wydarzenie uzasadnia twoje działanie, wbrew opinii publicznej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16292" y="1020417"/>
            <a:ext cx="800219" cy="22091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Ucisz opinię publiczną. W tej rundzie opinia publiczna może przeznaczyć tylko po jednym żetonie na każdą kartę działania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90314" y="83926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Uwaga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mediów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!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8569" y="1228725"/>
            <a:ext cx="954107" cy="19039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Twoje działanie przyciąga mnóstwo uwagi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Podwój żetony opinii publicznej na twojej karcie działania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74434" y="270427"/>
            <a:ext cx="400110" cy="286222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Nagroda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za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odpowiedzialność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67160" y="1133475"/>
            <a:ext cx="646331" cy="19420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Podwój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żetony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opinii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publicznej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na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karcie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działania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innego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gracza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95089" y="3435987"/>
            <a:ext cx="830997" cy="316160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Dzięki sieciom efektywnej komunikacji uświadomiono sobie społeczne konsekwencje danego działania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86795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Przeorganizuj żetony opinii publicznej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rundzie opinii publicznej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26834" y="3790950"/>
            <a:ext cx="830997" cy="276169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Doświadczenie nauczyło nas, by być czujnym i reagować szybko</a:t>
            </a:r>
          </a:p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w tym pędzącym świecie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34278" y="4499527"/>
            <a:ext cx="800219" cy="20092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tę kartę </a:t>
            </a:r>
            <a:r>
              <a:rPr lang="pl-PL" sz="1000" dirty="0" err="1">
                <a:solidFill>
                  <a:srgbClr val="262262"/>
                </a:solidFill>
                <a:latin typeface="Myriad Pro" pitchFamily="34" charset="0"/>
              </a:rPr>
              <a:t>bezppośredno</a:t>
            </a:r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 po tym, kiedy inny gracz zagra kartę zdarzenia wobec twojego działania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9" name="TextBox 17">
            <a:extLst>
              <a:ext uri="{FF2B5EF4-FFF2-40B4-BE49-F238E27FC236}">
                <a16:creationId xmlns:a16="http://schemas.microsoft.com/office/drawing/2014/main" id="{29CAC3E4-92C5-4FB3-B6FA-1BF621D0631F}"/>
              </a:ext>
            </a:extLst>
          </p:cNvPr>
          <p:cNvSpPr txBox="1"/>
          <p:nvPr/>
        </p:nvSpPr>
        <p:spPr>
          <a:xfrm>
            <a:off x="3419510" y="999918"/>
            <a:ext cx="646331" cy="22091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tę kartę w momencie, kiedy opinia publiczna decyduje o poparciu poszczególnych działań</a:t>
            </a:r>
          </a:p>
        </p:txBody>
      </p:sp>
    </p:spTree>
    <p:extLst>
      <p:ext uri="{BB962C8B-B14F-4D97-AF65-F5344CB8AC3E}">
        <p14:creationId xmlns:p14="http://schemas.microsoft.com/office/powerpoint/2010/main" val="533854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 rot="16200000">
            <a:off x="2263414" y="147869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CED232A8-8D20-4CED-811A-DD7BC2110E54}"/>
              </a:ext>
            </a:extLst>
          </p:cNvPr>
          <p:cNvSpPr txBox="1"/>
          <p:nvPr/>
        </p:nvSpPr>
        <p:spPr>
          <a:xfrm rot="16200000">
            <a:off x="4754353" y="1478409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F9EEF51A-848F-4E9C-A3BC-7FCEE3CC8DFD}"/>
              </a:ext>
            </a:extLst>
          </p:cNvPr>
          <p:cNvSpPr txBox="1"/>
          <p:nvPr/>
        </p:nvSpPr>
        <p:spPr>
          <a:xfrm rot="16200000">
            <a:off x="7253079" y="147840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4BEFBDF8-DABB-473E-9960-7666379033C3}"/>
              </a:ext>
            </a:extLst>
          </p:cNvPr>
          <p:cNvSpPr txBox="1"/>
          <p:nvPr/>
        </p:nvSpPr>
        <p:spPr>
          <a:xfrm rot="16200000">
            <a:off x="2276457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0" name="TextBox 15">
            <a:extLst>
              <a:ext uri="{FF2B5EF4-FFF2-40B4-BE49-F238E27FC236}">
                <a16:creationId xmlns:a16="http://schemas.microsoft.com/office/drawing/2014/main" id="{7082873C-1383-49A0-A217-CE932E3C36E8}"/>
              </a:ext>
            </a:extLst>
          </p:cNvPr>
          <p:cNvSpPr txBox="1"/>
          <p:nvPr/>
        </p:nvSpPr>
        <p:spPr>
          <a:xfrm rot="16200000">
            <a:off x="4754354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B5DB1E7D-5ABD-460E-9C36-028B5ECA4E13}"/>
              </a:ext>
            </a:extLst>
          </p:cNvPr>
          <p:cNvSpPr txBox="1"/>
          <p:nvPr/>
        </p:nvSpPr>
        <p:spPr>
          <a:xfrm rot="16200000">
            <a:off x="7253080" y="4904234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</p:spTree>
    <p:extLst>
      <p:ext uri="{BB962C8B-B14F-4D97-AF65-F5344CB8AC3E}">
        <p14:creationId xmlns:p14="http://schemas.microsoft.com/office/powerpoint/2010/main" val="4283816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38030"/>
            <a:ext cx="2505540" cy="3419970"/>
          </a:xfrm>
          <a:prstGeom prst="rect">
            <a:avLst/>
          </a:prstGeom>
        </p:spPr>
      </p:pic>
      <p:pic>
        <p:nvPicPr>
          <p:cNvPr id="11" name="Picture 10" descr="SES - Chance Cards-CollaborateFree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19970"/>
            <a:ext cx="2505540" cy="3419970"/>
          </a:xfrm>
          <a:prstGeom prst="rect">
            <a:avLst/>
          </a:prstGeom>
        </p:spPr>
      </p:pic>
      <p:pic>
        <p:nvPicPr>
          <p:cNvPr id="15" name="Picture 14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19970"/>
            <a:ext cx="2505540" cy="3419970"/>
          </a:xfrm>
          <a:prstGeom prst="rect">
            <a:avLst/>
          </a:prstGeom>
        </p:spPr>
      </p:pic>
      <p:pic>
        <p:nvPicPr>
          <p:cNvPr id="2" name="Picture 1" descr="SES - Real Life - Uncertainty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0"/>
            <a:ext cx="2505540" cy="3419970"/>
          </a:xfrm>
          <a:prstGeom prst="rect">
            <a:avLst/>
          </a:prstGeom>
        </p:spPr>
      </p:pic>
      <p:pic>
        <p:nvPicPr>
          <p:cNvPr id="2050" name="Picture 2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80" y="-496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59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arciomoreira\Desktop\asd\Cards - Blue\cards-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10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883775" y="3676650"/>
            <a:ext cx="830997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A friend in the right place has dropped a good word for us.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73629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Collaborate for free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>
                <a:solidFill>
                  <a:srgbClr val="262262"/>
                </a:solidFill>
                <a:latin typeface="Myriad Pro" pitchFamily="34" charset="0"/>
              </a:rPr>
              <a:t>Played after one is invited to collaborate by another player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9770" y="273132"/>
            <a:ext cx="830997" cy="291666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This action is taken in a context of large uncertainty…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58178" y="990600"/>
            <a:ext cx="1523494" cy="22648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Roll the dice</a:t>
            </a:r>
          </a:p>
          <a:p>
            <a:r>
              <a:rPr lang="nl-NL" sz="900" dirty="0">
                <a:solidFill>
                  <a:srgbClr val="262262"/>
                </a:solidFill>
                <a:latin typeface="Myriad Pro" pitchFamily="34" charset="0"/>
              </a:rPr>
              <a:t>1-2 = remove </a:t>
            </a:r>
            <a:r>
              <a:rPr lang="nl-NL" sz="900" dirty="0" err="1">
                <a:solidFill>
                  <a:srgbClr val="262262"/>
                </a:solidFill>
                <a:latin typeface="Myriad Pro" pitchFamily="34" charset="0"/>
              </a:rPr>
              <a:t>all</a:t>
            </a:r>
            <a:r>
              <a:rPr lang="nl-NL" sz="900" dirty="0">
                <a:solidFill>
                  <a:srgbClr val="262262"/>
                </a:solidFill>
                <a:latin typeface="Myriad Pro" pitchFamily="34" charset="0"/>
              </a:rPr>
              <a:t> Impact Tokens</a:t>
            </a:r>
          </a:p>
          <a:p>
            <a:r>
              <a:rPr lang="nl-NL" sz="900" dirty="0">
                <a:solidFill>
                  <a:srgbClr val="262262"/>
                </a:solidFill>
                <a:latin typeface="Myriad Pro" pitchFamily="34" charset="0"/>
              </a:rPr>
              <a:t>3-4 = neutral</a:t>
            </a:r>
          </a:p>
          <a:p>
            <a:r>
              <a:rPr lang="nl-NL" sz="900" dirty="0">
                <a:solidFill>
                  <a:srgbClr val="262262"/>
                </a:solidFill>
                <a:latin typeface="Myriad Pro" pitchFamily="34" charset="0"/>
              </a:rPr>
              <a:t>5-6 = double the Impact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>
                <a:solidFill>
                  <a:srgbClr val="262262"/>
                </a:solidFill>
                <a:latin typeface="Myriad Pro" pitchFamily="34" charset="0"/>
              </a:rPr>
              <a:t>Can be played on anothers players action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0314" y="83926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Controversial collaboration. 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74434" y="782119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Precautionary principle card.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90996" y="1310757"/>
            <a:ext cx="646331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Out of moral considerations, silence the action of another player 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2714" y="3676650"/>
            <a:ext cx="1046440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We have detected new trends that are likely to give a boost to our action.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32568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Gain two additional Resource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>
                <a:solidFill>
                  <a:srgbClr val="262262"/>
                </a:solidFill>
                <a:latin typeface="Myriad Pro" pitchFamily="34" charset="0"/>
              </a:rPr>
              <a:t>Played before a player’s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26834" y="4202112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Bad press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35156" y="1191207"/>
            <a:ext cx="1107996" cy="19838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A controversy arose over a collaboration. The collaboration is dissolved. </a:t>
            </a: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Remove the collaboration tokens of another player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94342" y="4845050"/>
            <a:ext cx="646331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An action gets bad press</a:t>
            </a: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Remove 2 resource tokens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4249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 rot="16200000">
            <a:off x="2263414" y="147869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CED232A8-8D20-4CED-811A-DD7BC2110E54}"/>
              </a:ext>
            </a:extLst>
          </p:cNvPr>
          <p:cNvSpPr txBox="1"/>
          <p:nvPr/>
        </p:nvSpPr>
        <p:spPr>
          <a:xfrm rot="16200000">
            <a:off x="4754353" y="1478409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F9EEF51A-848F-4E9C-A3BC-7FCEE3CC8DFD}"/>
              </a:ext>
            </a:extLst>
          </p:cNvPr>
          <p:cNvSpPr txBox="1"/>
          <p:nvPr/>
        </p:nvSpPr>
        <p:spPr>
          <a:xfrm rot="16200000">
            <a:off x="7253079" y="147840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4BEFBDF8-DABB-473E-9960-7666379033C3}"/>
              </a:ext>
            </a:extLst>
          </p:cNvPr>
          <p:cNvSpPr txBox="1"/>
          <p:nvPr/>
        </p:nvSpPr>
        <p:spPr>
          <a:xfrm rot="16200000">
            <a:off x="2276457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0" name="TextBox 15">
            <a:extLst>
              <a:ext uri="{FF2B5EF4-FFF2-40B4-BE49-F238E27FC236}">
                <a16:creationId xmlns:a16="http://schemas.microsoft.com/office/drawing/2014/main" id="{7082873C-1383-49A0-A217-CE932E3C36E8}"/>
              </a:ext>
            </a:extLst>
          </p:cNvPr>
          <p:cNvSpPr txBox="1"/>
          <p:nvPr/>
        </p:nvSpPr>
        <p:spPr>
          <a:xfrm rot="16200000">
            <a:off x="4754354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B5DB1E7D-5ABD-460E-9C36-028B5ECA4E13}"/>
              </a:ext>
            </a:extLst>
          </p:cNvPr>
          <p:cNvSpPr txBox="1"/>
          <p:nvPr/>
        </p:nvSpPr>
        <p:spPr>
          <a:xfrm rot="16200000">
            <a:off x="7253080" y="4904234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</p:spTree>
    <p:extLst>
      <p:ext uri="{BB962C8B-B14F-4D97-AF65-F5344CB8AC3E}">
        <p14:creationId xmlns:p14="http://schemas.microsoft.com/office/powerpoint/2010/main" val="28563092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SES - Chance Cards-Vigilance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19970"/>
            <a:ext cx="2505540" cy="3419970"/>
          </a:xfrm>
          <a:prstGeom prst="rect">
            <a:avLst/>
          </a:prstGeom>
        </p:spPr>
      </p:pic>
      <p:pic>
        <p:nvPicPr>
          <p:cNvPr id="13" name="Picture 12" descr="SES - Chance Cards-AccountingScandal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0"/>
            <a:ext cx="2505540" cy="3419970"/>
          </a:xfrm>
          <a:prstGeom prst="rect">
            <a:avLst/>
          </a:prstGeom>
        </p:spPr>
      </p:pic>
      <p:pic>
        <p:nvPicPr>
          <p:cNvPr id="14" name="Picture 13" descr="SES - Chance Cards-SilencePublicVoice-01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0"/>
            <a:ext cx="2505540" cy="3419970"/>
          </a:xfrm>
          <a:prstGeom prst="rect">
            <a:avLst/>
          </a:prstGeom>
        </p:spPr>
      </p:pic>
      <p:pic>
        <p:nvPicPr>
          <p:cNvPr id="10" name="Picture 9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15875"/>
            <a:ext cx="2505540" cy="3419970"/>
          </a:xfrm>
          <a:prstGeom prst="rect">
            <a:avLst/>
          </a:prstGeom>
        </p:spPr>
      </p:pic>
      <p:pic>
        <p:nvPicPr>
          <p:cNvPr id="11" name="Picture 10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3443111"/>
            <a:ext cx="2505540" cy="3419970"/>
          </a:xfrm>
          <a:prstGeom prst="rect">
            <a:avLst/>
          </a:prstGeom>
        </p:spPr>
      </p:pic>
      <p:pic>
        <p:nvPicPr>
          <p:cNvPr id="5" name="Picture 4" descr="SES - Real Life - Communications-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3448192"/>
            <a:ext cx="2505540" cy="3419970"/>
          </a:xfrm>
          <a:prstGeom prst="rect">
            <a:avLst/>
          </a:prstGeom>
        </p:spPr>
      </p:pic>
      <p:pic>
        <p:nvPicPr>
          <p:cNvPr id="4098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89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rciomoreira\Desktop\asd\Cards - Blue\cards-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arciomoreira\Desktop\asd\Cards - Blue\cards-0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969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arciomoreira\Desktop\asd\Cards - Blue\cards-0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610" y="-1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marciomoreira\Desktop\asd\Cards - Blue\cards-0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264" y="-3033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83775" y="3790950"/>
            <a:ext cx="830997" cy="28188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Nieprzewidziane wydarzenie tworzy bardzo korzystne warunki dla twojego działania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3629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Podwój żetony opinii publicznej na twojej karcie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rundzie opinii publicznej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13510" y="270427"/>
            <a:ext cx="830997" cy="29326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Nieprzewidziane wydarzenie uzasadnia twoje działanie, wbrew opinii publicznej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16292" y="1020417"/>
            <a:ext cx="800219" cy="22091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Ucisz opinię publiczną. W tej rundzie opinia publiczna może przeznaczyć tylko po jednym żetonie na każdą kartę działania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90314" y="83926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Uwaga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mediów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!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8569" y="1228725"/>
            <a:ext cx="954107" cy="19039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Twoje działanie przyciąga mnóstwo uwagi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Podwój żetony opinii publicznej na twojej karcie działania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74434" y="270427"/>
            <a:ext cx="400110" cy="286222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Nagroda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za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odpowiedzialność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67160" y="1133475"/>
            <a:ext cx="646331" cy="19420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Podwój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żetony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opinii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publicznej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na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karcie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działania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innego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gracza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95089" y="3435987"/>
            <a:ext cx="830997" cy="316160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Dzięki sieciom efektywnej komunikacji uświadomiono sobie społeczne konsekwencje danego działania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86795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Przeorganizuj żetony opinii publicznej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rundzie opinii publicznej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26834" y="3790950"/>
            <a:ext cx="830997" cy="276169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Doświadczenie nauczyło nas, by być czujnym i reagować szybko</a:t>
            </a:r>
          </a:p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w tym pędzącym świecie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34278" y="4499527"/>
            <a:ext cx="800219" cy="20092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tę kartę </a:t>
            </a:r>
            <a:r>
              <a:rPr lang="pl-PL" sz="1000" dirty="0" err="1">
                <a:solidFill>
                  <a:srgbClr val="262262"/>
                </a:solidFill>
                <a:latin typeface="Myriad Pro" pitchFamily="34" charset="0"/>
              </a:rPr>
              <a:t>bezppośredno</a:t>
            </a:r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 po tym, kiedy inny gracz zagra kartę zdarzenia wobec twojego działania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9" name="TextBox 17">
            <a:extLst>
              <a:ext uri="{FF2B5EF4-FFF2-40B4-BE49-F238E27FC236}">
                <a16:creationId xmlns:a16="http://schemas.microsoft.com/office/drawing/2014/main" id="{29CAC3E4-92C5-4FB3-B6FA-1BF621D0631F}"/>
              </a:ext>
            </a:extLst>
          </p:cNvPr>
          <p:cNvSpPr txBox="1"/>
          <p:nvPr/>
        </p:nvSpPr>
        <p:spPr>
          <a:xfrm>
            <a:off x="3419510" y="999918"/>
            <a:ext cx="646331" cy="22091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tę kartę w momencie, kiedy opinia publiczna decyduje o poparciu poszczególnych działań</a:t>
            </a:r>
          </a:p>
        </p:txBody>
      </p:sp>
    </p:spTree>
    <p:extLst>
      <p:ext uri="{BB962C8B-B14F-4D97-AF65-F5344CB8AC3E}">
        <p14:creationId xmlns:p14="http://schemas.microsoft.com/office/powerpoint/2010/main" val="1427640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 rot="16200000">
            <a:off x="2263414" y="147869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CED232A8-8D20-4CED-811A-DD7BC2110E54}"/>
              </a:ext>
            </a:extLst>
          </p:cNvPr>
          <p:cNvSpPr txBox="1"/>
          <p:nvPr/>
        </p:nvSpPr>
        <p:spPr>
          <a:xfrm rot="16200000">
            <a:off x="4754353" y="1478409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F9EEF51A-848F-4E9C-A3BC-7FCEE3CC8DFD}"/>
              </a:ext>
            </a:extLst>
          </p:cNvPr>
          <p:cNvSpPr txBox="1"/>
          <p:nvPr/>
        </p:nvSpPr>
        <p:spPr>
          <a:xfrm rot="16200000">
            <a:off x="7253079" y="147840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4BEFBDF8-DABB-473E-9960-7666379033C3}"/>
              </a:ext>
            </a:extLst>
          </p:cNvPr>
          <p:cNvSpPr txBox="1"/>
          <p:nvPr/>
        </p:nvSpPr>
        <p:spPr>
          <a:xfrm rot="16200000">
            <a:off x="2276457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0" name="TextBox 15">
            <a:extLst>
              <a:ext uri="{FF2B5EF4-FFF2-40B4-BE49-F238E27FC236}">
                <a16:creationId xmlns:a16="http://schemas.microsoft.com/office/drawing/2014/main" id="{7082873C-1383-49A0-A217-CE932E3C36E8}"/>
              </a:ext>
            </a:extLst>
          </p:cNvPr>
          <p:cNvSpPr txBox="1"/>
          <p:nvPr/>
        </p:nvSpPr>
        <p:spPr>
          <a:xfrm rot="16200000">
            <a:off x="4754354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B5DB1E7D-5ABD-460E-9C36-028B5ECA4E13}"/>
              </a:ext>
            </a:extLst>
          </p:cNvPr>
          <p:cNvSpPr txBox="1"/>
          <p:nvPr/>
        </p:nvSpPr>
        <p:spPr>
          <a:xfrm rot="16200000">
            <a:off x="7253080" y="4904234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</p:spTree>
    <p:extLst>
      <p:ext uri="{BB962C8B-B14F-4D97-AF65-F5344CB8AC3E}">
        <p14:creationId xmlns:p14="http://schemas.microsoft.com/office/powerpoint/2010/main" val="1017764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 rot="16200000">
            <a:off x="2263414" y="147869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CED232A8-8D20-4CED-811A-DD7BC2110E54}"/>
              </a:ext>
            </a:extLst>
          </p:cNvPr>
          <p:cNvSpPr txBox="1"/>
          <p:nvPr/>
        </p:nvSpPr>
        <p:spPr>
          <a:xfrm rot="16200000">
            <a:off x="4754353" y="1478409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F9EEF51A-848F-4E9C-A3BC-7FCEE3CC8DFD}"/>
              </a:ext>
            </a:extLst>
          </p:cNvPr>
          <p:cNvSpPr txBox="1"/>
          <p:nvPr/>
        </p:nvSpPr>
        <p:spPr>
          <a:xfrm rot="16200000">
            <a:off x="7253079" y="147840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4BEFBDF8-DABB-473E-9960-7666379033C3}"/>
              </a:ext>
            </a:extLst>
          </p:cNvPr>
          <p:cNvSpPr txBox="1"/>
          <p:nvPr/>
        </p:nvSpPr>
        <p:spPr>
          <a:xfrm rot="16200000">
            <a:off x="2276457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0" name="TextBox 15">
            <a:extLst>
              <a:ext uri="{FF2B5EF4-FFF2-40B4-BE49-F238E27FC236}">
                <a16:creationId xmlns:a16="http://schemas.microsoft.com/office/drawing/2014/main" id="{7082873C-1383-49A0-A217-CE932E3C36E8}"/>
              </a:ext>
            </a:extLst>
          </p:cNvPr>
          <p:cNvSpPr txBox="1"/>
          <p:nvPr/>
        </p:nvSpPr>
        <p:spPr>
          <a:xfrm rot="16200000">
            <a:off x="4754354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B5DB1E7D-5ABD-460E-9C36-028B5ECA4E13}"/>
              </a:ext>
            </a:extLst>
          </p:cNvPr>
          <p:cNvSpPr txBox="1"/>
          <p:nvPr/>
        </p:nvSpPr>
        <p:spPr>
          <a:xfrm rot="16200000">
            <a:off x="7253080" y="4904234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</p:spTree>
    <p:extLst>
      <p:ext uri="{BB962C8B-B14F-4D97-AF65-F5344CB8AC3E}">
        <p14:creationId xmlns:p14="http://schemas.microsoft.com/office/powerpoint/2010/main" val="1270535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SES - Chance Cards-Vigilance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19970"/>
            <a:ext cx="2505540" cy="3419970"/>
          </a:xfrm>
          <a:prstGeom prst="rect">
            <a:avLst/>
          </a:prstGeom>
        </p:spPr>
      </p:pic>
      <p:pic>
        <p:nvPicPr>
          <p:cNvPr id="13" name="Picture 12" descr="SES - Chance Cards-AccountingScandal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0"/>
            <a:ext cx="2505540" cy="3419970"/>
          </a:xfrm>
          <a:prstGeom prst="rect">
            <a:avLst/>
          </a:prstGeom>
        </p:spPr>
      </p:pic>
      <p:pic>
        <p:nvPicPr>
          <p:cNvPr id="14" name="Picture 13" descr="SES - Chance Cards-SilencePublicVoice-01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0"/>
            <a:ext cx="2505540" cy="3419970"/>
          </a:xfrm>
          <a:prstGeom prst="rect">
            <a:avLst/>
          </a:prstGeom>
        </p:spPr>
      </p:pic>
      <p:pic>
        <p:nvPicPr>
          <p:cNvPr id="10" name="Picture 9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15875"/>
            <a:ext cx="2505540" cy="3419970"/>
          </a:xfrm>
          <a:prstGeom prst="rect">
            <a:avLst/>
          </a:prstGeom>
        </p:spPr>
      </p:pic>
      <p:pic>
        <p:nvPicPr>
          <p:cNvPr id="11" name="Picture 10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3443111"/>
            <a:ext cx="2505540" cy="3419970"/>
          </a:xfrm>
          <a:prstGeom prst="rect">
            <a:avLst/>
          </a:prstGeom>
        </p:spPr>
      </p:pic>
      <p:pic>
        <p:nvPicPr>
          <p:cNvPr id="5" name="Picture 4" descr="SES - Real Life - Communications-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3448192"/>
            <a:ext cx="2505540" cy="3419970"/>
          </a:xfrm>
          <a:prstGeom prst="rect">
            <a:avLst/>
          </a:prstGeom>
        </p:spPr>
      </p:pic>
      <p:pic>
        <p:nvPicPr>
          <p:cNvPr id="4098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89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rciomoreira\Desktop\asd\Cards - Blue\cards-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arciomoreira\Desktop\asd\Cards - Blue\cards-0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969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arciomoreira\Desktop\asd\Cards - Blue\cards-0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610" y="-1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marciomoreira\Desktop\asd\Cards - Blue\cards-0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264" y="-3033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83775" y="3790950"/>
            <a:ext cx="830997" cy="28188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Nieprzewidziane wydarzenie tworzy bardzo korzystne warunki dla twojego działania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3629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Podwój żetony opinii publicznej na twojej karcie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rundzie opinii publicznej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13510" y="270427"/>
            <a:ext cx="830997" cy="29326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Nieprzewidziane wydarzenie uzasadnia twoje działanie, wbrew opinii publicznej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16292" y="1020417"/>
            <a:ext cx="800219" cy="22091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Ucisz opinię publiczną. W tej rundzie opinia publiczna może przeznaczyć tylko po jednym żetonie na każdą kartę działania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90314" y="83926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Uwaga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mediów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!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8569" y="1228725"/>
            <a:ext cx="954107" cy="19039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Twoje działanie przyciąga mnóstwo uwagi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Podwój żetony opinii publicznej na twojej karcie działania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74434" y="270427"/>
            <a:ext cx="400110" cy="286222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Nagroda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za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odpowiedzialność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67160" y="1133475"/>
            <a:ext cx="646331" cy="19420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Podwój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żetony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opinii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publicznej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na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karcie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działania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innego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gracza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95089" y="3435987"/>
            <a:ext cx="830997" cy="316160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Dzięki sieciom efektywnej komunikacji uświadomiono sobie społeczne konsekwencje danego działania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86795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Przeorganizuj żetony opinii publicznej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rundzie opinii publicznej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26834" y="3790950"/>
            <a:ext cx="830997" cy="276169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Doświadczenie nauczyło nas, by być czujnym i reagować szybko</a:t>
            </a:r>
          </a:p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w tym pędzącym świecie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34278" y="4499527"/>
            <a:ext cx="800219" cy="20092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tę kartę </a:t>
            </a:r>
            <a:r>
              <a:rPr lang="pl-PL" sz="1000" dirty="0" err="1">
                <a:solidFill>
                  <a:srgbClr val="262262"/>
                </a:solidFill>
                <a:latin typeface="Myriad Pro" pitchFamily="34" charset="0"/>
              </a:rPr>
              <a:t>bezppośredno</a:t>
            </a:r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 po tym, kiedy inny gracz zagra kartę zdarzenia wobec twojego działania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9" name="TextBox 17">
            <a:extLst>
              <a:ext uri="{FF2B5EF4-FFF2-40B4-BE49-F238E27FC236}">
                <a16:creationId xmlns:a16="http://schemas.microsoft.com/office/drawing/2014/main" id="{29CAC3E4-92C5-4FB3-B6FA-1BF621D0631F}"/>
              </a:ext>
            </a:extLst>
          </p:cNvPr>
          <p:cNvSpPr txBox="1"/>
          <p:nvPr/>
        </p:nvSpPr>
        <p:spPr>
          <a:xfrm>
            <a:off x="3419510" y="999918"/>
            <a:ext cx="646331" cy="22091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tę kartę w momencie, kiedy opinia publiczna decyduje o poparciu poszczególnych działań</a:t>
            </a:r>
          </a:p>
        </p:txBody>
      </p:sp>
    </p:spTree>
    <p:extLst>
      <p:ext uri="{BB962C8B-B14F-4D97-AF65-F5344CB8AC3E}">
        <p14:creationId xmlns:p14="http://schemas.microsoft.com/office/powerpoint/2010/main" val="2386364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 rot="16200000">
            <a:off x="2263414" y="147869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CED232A8-8D20-4CED-811A-DD7BC2110E54}"/>
              </a:ext>
            </a:extLst>
          </p:cNvPr>
          <p:cNvSpPr txBox="1"/>
          <p:nvPr/>
        </p:nvSpPr>
        <p:spPr>
          <a:xfrm rot="16200000">
            <a:off x="4754353" y="1478409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F9EEF51A-848F-4E9C-A3BC-7FCEE3CC8DFD}"/>
              </a:ext>
            </a:extLst>
          </p:cNvPr>
          <p:cNvSpPr txBox="1"/>
          <p:nvPr/>
        </p:nvSpPr>
        <p:spPr>
          <a:xfrm rot="16200000">
            <a:off x="7253079" y="147840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4BEFBDF8-DABB-473E-9960-7666379033C3}"/>
              </a:ext>
            </a:extLst>
          </p:cNvPr>
          <p:cNvSpPr txBox="1"/>
          <p:nvPr/>
        </p:nvSpPr>
        <p:spPr>
          <a:xfrm rot="16200000">
            <a:off x="2276457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0" name="TextBox 15">
            <a:extLst>
              <a:ext uri="{FF2B5EF4-FFF2-40B4-BE49-F238E27FC236}">
                <a16:creationId xmlns:a16="http://schemas.microsoft.com/office/drawing/2014/main" id="{7082873C-1383-49A0-A217-CE932E3C36E8}"/>
              </a:ext>
            </a:extLst>
          </p:cNvPr>
          <p:cNvSpPr txBox="1"/>
          <p:nvPr/>
        </p:nvSpPr>
        <p:spPr>
          <a:xfrm rot="16200000">
            <a:off x="4754354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B5DB1E7D-5ABD-460E-9C36-028B5ECA4E13}"/>
              </a:ext>
            </a:extLst>
          </p:cNvPr>
          <p:cNvSpPr txBox="1"/>
          <p:nvPr/>
        </p:nvSpPr>
        <p:spPr>
          <a:xfrm rot="16200000">
            <a:off x="7253080" y="4904234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</p:spTree>
    <p:extLst>
      <p:ext uri="{BB962C8B-B14F-4D97-AF65-F5344CB8AC3E}">
        <p14:creationId xmlns:p14="http://schemas.microsoft.com/office/powerpoint/2010/main" val="1802481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38030"/>
            <a:ext cx="2505540" cy="3419970"/>
          </a:xfrm>
          <a:prstGeom prst="rect">
            <a:avLst/>
          </a:prstGeom>
        </p:spPr>
      </p:pic>
      <p:pic>
        <p:nvPicPr>
          <p:cNvPr id="11" name="Picture 10" descr="SES - Chance Cards-CollaborateFree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19970"/>
            <a:ext cx="2505540" cy="3419970"/>
          </a:xfrm>
          <a:prstGeom prst="rect">
            <a:avLst/>
          </a:prstGeom>
        </p:spPr>
      </p:pic>
      <p:pic>
        <p:nvPicPr>
          <p:cNvPr id="15" name="Picture 14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19970"/>
            <a:ext cx="2505540" cy="3419970"/>
          </a:xfrm>
          <a:prstGeom prst="rect">
            <a:avLst/>
          </a:prstGeom>
        </p:spPr>
      </p:pic>
      <p:pic>
        <p:nvPicPr>
          <p:cNvPr id="2" name="Picture 1" descr="SES - Real Life - Uncertainty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0"/>
            <a:ext cx="2505540" cy="3419970"/>
          </a:xfrm>
          <a:prstGeom prst="rect">
            <a:avLst/>
          </a:prstGeom>
        </p:spPr>
      </p:pic>
      <p:pic>
        <p:nvPicPr>
          <p:cNvPr id="2050" name="Picture 2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80" y="-496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59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arciomoreira\Desktop\asd\Cards - Blue\cards-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10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883775" y="3676650"/>
            <a:ext cx="615553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Dobrze umocowany przyjaciel szepnął Ci słówko...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83470" y="4787900"/>
            <a:ext cx="1415772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Współpracuj za darmo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Możesz ustanowić współpracę bez wydawania żetonów (żetony na karcie wybranego gracza będą policzone tak, jakbyś miał na niej swoje żetony)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9770" y="273132"/>
            <a:ext cx="615553" cy="291666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To działanie jest podejmowanie w kontekście wysokiej niepewności…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9474" y="1161032"/>
            <a:ext cx="1569660" cy="20641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Rzuć kostką:</a:t>
            </a: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1-2 = usuń żetony opinii publicznej z wybranego działania</a:t>
            </a: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3-4 = nic się nie dzieje</a:t>
            </a: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5-6 = podwój żetony opinii publicznej na wybranym działaniu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rozdaniu żetonów przez opinię publiczną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0314" y="83926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Kontrowersyjna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współpraca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74434" y="78211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Karta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zasady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przezornoś</a:t>
            </a:r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ci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39205" y="1310757"/>
            <a:ext cx="1261884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W wyniku moralno-etycznej refleksji możesz wykluczyć akcję wybranego gracza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wszystkich graczach (przed opinią publiczną)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2714" y="3676650"/>
            <a:ext cx="615553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Zidentyfikowano nowe trendy, które mogą wzmocnić twoje działanie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0048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Dostajesz dwa dodatkowe żetony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przed swoim działaniem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26834" y="4202112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Zła prasa</a:t>
            </a:r>
            <a:endParaRPr lang="en-US" sz="1400" dirty="0">
              <a:solidFill>
                <a:srgbClr val="262262"/>
              </a:solidFill>
              <a:latin typeface="Myriad Pro" pitchFamily="34" charset="0"/>
            </a:endParaRP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35156" y="1191207"/>
            <a:ext cx="1107996" cy="19838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Pojawiły się kontrowersje dotyczące współpracy niektórych graczy. Współpraca rozpadła się.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Usuń żetony innych graczy</a:t>
            </a: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 wybranej karty działania.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14830" y="484505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Działanie jest niekorzystnie przedstawione w mediach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Usuń dwa żetony z wybranej karty działania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221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 rot="16200000">
            <a:off x="2263414" y="147869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CED232A8-8D20-4CED-811A-DD7BC2110E54}"/>
              </a:ext>
            </a:extLst>
          </p:cNvPr>
          <p:cNvSpPr txBox="1"/>
          <p:nvPr/>
        </p:nvSpPr>
        <p:spPr>
          <a:xfrm rot="16200000">
            <a:off x="4754353" y="1478409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F9EEF51A-848F-4E9C-A3BC-7FCEE3CC8DFD}"/>
              </a:ext>
            </a:extLst>
          </p:cNvPr>
          <p:cNvSpPr txBox="1"/>
          <p:nvPr/>
        </p:nvSpPr>
        <p:spPr>
          <a:xfrm rot="16200000">
            <a:off x="7253079" y="147840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4BEFBDF8-DABB-473E-9960-7666379033C3}"/>
              </a:ext>
            </a:extLst>
          </p:cNvPr>
          <p:cNvSpPr txBox="1"/>
          <p:nvPr/>
        </p:nvSpPr>
        <p:spPr>
          <a:xfrm rot="16200000">
            <a:off x="2276457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0" name="TextBox 15">
            <a:extLst>
              <a:ext uri="{FF2B5EF4-FFF2-40B4-BE49-F238E27FC236}">
                <a16:creationId xmlns:a16="http://schemas.microsoft.com/office/drawing/2014/main" id="{7082873C-1383-49A0-A217-CE932E3C36E8}"/>
              </a:ext>
            </a:extLst>
          </p:cNvPr>
          <p:cNvSpPr txBox="1"/>
          <p:nvPr/>
        </p:nvSpPr>
        <p:spPr>
          <a:xfrm rot="16200000">
            <a:off x="4754354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B5DB1E7D-5ABD-460E-9C36-028B5ECA4E13}"/>
              </a:ext>
            </a:extLst>
          </p:cNvPr>
          <p:cNvSpPr txBox="1"/>
          <p:nvPr/>
        </p:nvSpPr>
        <p:spPr>
          <a:xfrm rot="16200000">
            <a:off x="7253080" y="4904234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</p:spTree>
    <p:extLst>
      <p:ext uri="{BB962C8B-B14F-4D97-AF65-F5344CB8AC3E}">
        <p14:creationId xmlns:p14="http://schemas.microsoft.com/office/powerpoint/2010/main" val="27732160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SES - Chance Cards-Vigilance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19970"/>
            <a:ext cx="2505540" cy="3419970"/>
          </a:xfrm>
          <a:prstGeom prst="rect">
            <a:avLst/>
          </a:prstGeom>
        </p:spPr>
      </p:pic>
      <p:pic>
        <p:nvPicPr>
          <p:cNvPr id="13" name="Picture 12" descr="SES - Chance Cards-AccountingScandal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0"/>
            <a:ext cx="2505540" cy="3419970"/>
          </a:xfrm>
          <a:prstGeom prst="rect">
            <a:avLst/>
          </a:prstGeom>
        </p:spPr>
      </p:pic>
      <p:pic>
        <p:nvPicPr>
          <p:cNvPr id="14" name="Picture 13" descr="SES - Chance Cards-SilencePublicVoice-01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0"/>
            <a:ext cx="2505540" cy="3419970"/>
          </a:xfrm>
          <a:prstGeom prst="rect">
            <a:avLst/>
          </a:prstGeom>
        </p:spPr>
      </p:pic>
      <p:pic>
        <p:nvPicPr>
          <p:cNvPr id="10" name="Picture 9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15875"/>
            <a:ext cx="2505540" cy="3419970"/>
          </a:xfrm>
          <a:prstGeom prst="rect">
            <a:avLst/>
          </a:prstGeom>
        </p:spPr>
      </p:pic>
      <p:pic>
        <p:nvPicPr>
          <p:cNvPr id="11" name="Picture 10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3443111"/>
            <a:ext cx="2505540" cy="3419970"/>
          </a:xfrm>
          <a:prstGeom prst="rect">
            <a:avLst/>
          </a:prstGeom>
        </p:spPr>
      </p:pic>
      <p:pic>
        <p:nvPicPr>
          <p:cNvPr id="5" name="Picture 4" descr="SES - Real Life - Communications-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3448192"/>
            <a:ext cx="2505540" cy="3419970"/>
          </a:xfrm>
          <a:prstGeom prst="rect">
            <a:avLst/>
          </a:prstGeom>
        </p:spPr>
      </p:pic>
      <p:pic>
        <p:nvPicPr>
          <p:cNvPr id="4098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89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rciomoreira\Desktop\asd\Cards - Blue\cards-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arciomoreira\Desktop\asd\Cards - Blue\cards-0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969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arciomoreira\Desktop\asd\Cards - Blue\cards-0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610" y="-1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marciomoreira\Desktop\asd\Cards - Blue\cards-0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264" y="-3033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83775" y="3790950"/>
            <a:ext cx="830997" cy="28188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Nieprzewidziane wydarzenie tworzy bardzo korzystne warunki dla twojego działania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3629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Podwój żetony opinii publicznej na twojej karcie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rundzie opinii publicznej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13510" y="270427"/>
            <a:ext cx="830997" cy="29326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Nieprzewidziane wydarzenie uzasadnia twoje działanie, wbrew opinii publicznej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16292" y="1020417"/>
            <a:ext cx="800219" cy="22091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Ucisz opinię publiczną. W tej rundzie opinia publiczna może przeznaczyć tylko po jednym żetonie na każdą kartę działania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490314" y="83926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Uwaga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mediów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!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8569" y="1228725"/>
            <a:ext cx="954107" cy="19039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Twoje działanie przyciąga mnóstwo uwagi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Podwój żetony opinii publicznej na twojej karcie działania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74434" y="270427"/>
            <a:ext cx="400110" cy="286222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Nagroda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za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odpowiedzialność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67160" y="1133475"/>
            <a:ext cx="646331" cy="19420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Podwój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żetony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opinii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publicznej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na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karcie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działania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innego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 err="1">
                <a:solidFill>
                  <a:srgbClr val="262262"/>
                </a:solidFill>
                <a:latin typeface="Myriad Pro" pitchFamily="34" charset="0"/>
              </a:rPr>
              <a:t>gracza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95089" y="3435987"/>
            <a:ext cx="830997" cy="316160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Dzięki sieciom efektywnej komunikacji uświadomiono sobie społeczne konsekwencje danego działania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86795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Przeorganizuj żetony opinii publicznej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rundzie opinii publicznej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26834" y="3790950"/>
            <a:ext cx="830997" cy="276169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Doświadczenie nauczyło nas, by być czujnym i reagować szybko</a:t>
            </a:r>
          </a:p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w tym pędzącym świecie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034278" y="4499527"/>
            <a:ext cx="800219" cy="20092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tę kartę </a:t>
            </a:r>
            <a:r>
              <a:rPr lang="pl-PL" sz="1000" dirty="0" err="1">
                <a:solidFill>
                  <a:srgbClr val="262262"/>
                </a:solidFill>
                <a:latin typeface="Myriad Pro" pitchFamily="34" charset="0"/>
              </a:rPr>
              <a:t>bezppośredno</a:t>
            </a:r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 po tym, kiedy inny gracz zagra kartę zdarzenia wobec twojego działania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9" name="TextBox 17">
            <a:extLst>
              <a:ext uri="{FF2B5EF4-FFF2-40B4-BE49-F238E27FC236}">
                <a16:creationId xmlns:a16="http://schemas.microsoft.com/office/drawing/2014/main" id="{29CAC3E4-92C5-4FB3-B6FA-1BF621D0631F}"/>
              </a:ext>
            </a:extLst>
          </p:cNvPr>
          <p:cNvSpPr txBox="1"/>
          <p:nvPr/>
        </p:nvSpPr>
        <p:spPr>
          <a:xfrm>
            <a:off x="3419510" y="999918"/>
            <a:ext cx="646331" cy="22091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tę kartę w momencie, kiedy opinia publiczna decyduje o poparciu poszczególnych działań</a:t>
            </a:r>
          </a:p>
        </p:txBody>
      </p:sp>
    </p:spTree>
    <p:extLst>
      <p:ext uri="{BB962C8B-B14F-4D97-AF65-F5344CB8AC3E}">
        <p14:creationId xmlns:p14="http://schemas.microsoft.com/office/powerpoint/2010/main" val="2066860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 rot="16200000">
            <a:off x="2263414" y="147869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CED232A8-8D20-4CED-811A-DD7BC2110E54}"/>
              </a:ext>
            </a:extLst>
          </p:cNvPr>
          <p:cNvSpPr txBox="1"/>
          <p:nvPr/>
        </p:nvSpPr>
        <p:spPr>
          <a:xfrm rot="16200000">
            <a:off x="4754353" y="1478409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F9EEF51A-848F-4E9C-A3BC-7FCEE3CC8DFD}"/>
              </a:ext>
            </a:extLst>
          </p:cNvPr>
          <p:cNvSpPr txBox="1"/>
          <p:nvPr/>
        </p:nvSpPr>
        <p:spPr>
          <a:xfrm rot="16200000">
            <a:off x="7253079" y="1478408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4BEFBDF8-DABB-473E-9960-7666379033C3}"/>
              </a:ext>
            </a:extLst>
          </p:cNvPr>
          <p:cNvSpPr txBox="1"/>
          <p:nvPr/>
        </p:nvSpPr>
        <p:spPr>
          <a:xfrm rot="16200000">
            <a:off x="2276457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0" name="TextBox 15">
            <a:extLst>
              <a:ext uri="{FF2B5EF4-FFF2-40B4-BE49-F238E27FC236}">
                <a16:creationId xmlns:a16="http://schemas.microsoft.com/office/drawing/2014/main" id="{7082873C-1383-49A0-A217-CE932E3C36E8}"/>
              </a:ext>
            </a:extLst>
          </p:cNvPr>
          <p:cNvSpPr txBox="1"/>
          <p:nvPr/>
        </p:nvSpPr>
        <p:spPr>
          <a:xfrm rot="16200000">
            <a:off x="4754354" y="4916933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  <p:sp>
        <p:nvSpPr>
          <p:cNvPr id="31" name="TextBox 15">
            <a:extLst>
              <a:ext uri="{FF2B5EF4-FFF2-40B4-BE49-F238E27FC236}">
                <a16:creationId xmlns:a16="http://schemas.microsoft.com/office/drawing/2014/main" id="{B5DB1E7D-5ABD-460E-9C36-028B5ECA4E13}"/>
              </a:ext>
            </a:extLst>
          </p:cNvPr>
          <p:cNvSpPr txBox="1"/>
          <p:nvPr/>
        </p:nvSpPr>
        <p:spPr>
          <a:xfrm rot="16200000">
            <a:off x="7253080" y="4904234"/>
            <a:ext cx="111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KARTA</a:t>
            </a:r>
          </a:p>
          <a:p>
            <a:pPr algn="ctr"/>
            <a:r>
              <a:rPr lang="pl-PL" sz="1200" b="1" dirty="0">
                <a:solidFill>
                  <a:srgbClr val="262262"/>
                </a:solidFill>
                <a:latin typeface="Myriad Pro" pitchFamily="34" charset="0"/>
              </a:rPr>
              <a:t>ZDARZENIA</a:t>
            </a:r>
          </a:p>
        </p:txBody>
      </p:sp>
    </p:spTree>
    <p:extLst>
      <p:ext uri="{BB962C8B-B14F-4D97-AF65-F5344CB8AC3E}">
        <p14:creationId xmlns:p14="http://schemas.microsoft.com/office/powerpoint/2010/main" val="303551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38030"/>
            <a:ext cx="2505540" cy="3419970"/>
          </a:xfrm>
          <a:prstGeom prst="rect">
            <a:avLst/>
          </a:prstGeom>
        </p:spPr>
      </p:pic>
      <p:pic>
        <p:nvPicPr>
          <p:cNvPr id="11" name="Picture 10" descr="SES - Chance Cards-CollaborateFree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19970"/>
            <a:ext cx="2505540" cy="3419970"/>
          </a:xfrm>
          <a:prstGeom prst="rect">
            <a:avLst/>
          </a:prstGeom>
        </p:spPr>
      </p:pic>
      <p:pic>
        <p:nvPicPr>
          <p:cNvPr id="15" name="Picture 14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19970"/>
            <a:ext cx="2505540" cy="3419970"/>
          </a:xfrm>
          <a:prstGeom prst="rect">
            <a:avLst/>
          </a:prstGeom>
        </p:spPr>
      </p:pic>
      <p:pic>
        <p:nvPicPr>
          <p:cNvPr id="2" name="Picture 1" descr="SES - Real Life - Uncertainty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0"/>
            <a:ext cx="2505540" cy="3419970"/>
          </a:xfrm>
          <a:prstGeom prst="rect">
            <a:avLst/>
          </a:prstGeom>
        </p:spPr>
      </p:pic>
      <p:pic>
        <p:nvPicPr>
          <p:cNvPr id="2050" name="Picture 2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80" y="-496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59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arciomoreira\Desktop\asd\Cards - Blue\cards-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10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883775" y="3676650"/>
            <a:ext cx="615553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Dobrze umocowany przyjaciel szepnął Ci słówko...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83470" y="4787900"/>
            <a:ext cx="1415772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Współpracuj za darmo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Możesz ustanowić współpracę bez wydawania żetonów (żetony na karcie wybranego gracza będą policzone tak, jakbyś miał na niej swoje żetony)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9770" y="273132"/>
            <a:ext cx="615553" cy="291666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To działanie jest podejmowanie w kontekście wysokiej niepewności…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9474" y="1161032"/>
            <a:ext cx="1569660" cy="206419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Rzuć kostką:</a:t>
            </a: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1-2 = usuń żetony opinii publicznej z wybranego działania</a:t>
            </a: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3-4 = nic się nie dzieje</a:t>
            </a: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5-6 = podwój żetony opinii publicznej na wybranym działaniu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rozdaniu żetonów przez opinię publiczną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0314" y="83926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Kontrowersyjna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współpraca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74434" y="78211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Karta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zasady</a:t>
            </a:r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400" dirty="0" err="1">
                <a:solidFill>
                  <a:srgbClr val="262262"/>
                </a:solidFill>
                <a:latin typeface="Myriad Pro" pitchFamily="34" charset="0"/>
              </a:rPr>
              <a:t>przezornoś</a:t>
            </a:r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ci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639205" y="1310757"/>
            <a:ext cx="1261884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W wyniku moralno-etycznej refleksji możesz wykluczyć akcję wybranego gracza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po wszystkich graczach (przed opinią publiczną)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2714" y="3676650"/>
            <a:ext cx="615553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Zidentyfikowano nowe trendy, które mogą wzmocnić twoje działanie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0048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Dostajesz dwa dodatkowe żetony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Zagraj kartę przed swoim działaniem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26834" y="4202112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400" dirty="0">
                <a:solidFill>
                  <a:srgbClr val="262262"/>
                </a:solidFill>
                <a:latin typeface="Myriad Pro" pitchFamily="34" charset="0"/>
              </a:rPr>
              <a:t>Zła prasa</a:t>
            </a:r>
            <a:endParaRPr lang="en-US" sz="1400" dirty="0">
              <a:solidFill>
                <a:srgbClr val="262262"/>
              </a:solidFill>
              <a:latin typeface="Myriad Pro" pitchFamily="34" charset="0"/>
            </a:endParaRP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35156" y="1191207"/>
            <a:ext cx="1107996" cy="19838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Pojawiły się kontrowersje dotyczące współpracy niektórych graczy. Współpraca rozpadła się.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Usuń żetony innych graczy</a:t>
            </a: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z wybranej karty działania.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14830" y="484505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Działanie jest niekorzystnie przedstawione w mediach</a:t>
            </a:r>
          </a:p>
          <a:p>
            <a:endParaRPr lang="pl-P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pl-PL" sz="1000" dirty="0">
                <a:solidFill>
                  <a:srgbClr val="262262"/>
                </a:solidFill>
                <a:latin typeface="Myriad Pro" pitchFamily="34" charset="0"/>
              </a:rPr>
              <a:t>Usuń dwa żetony z wybranej karty działania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675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1280</Words>
  <Application>Microsoft Office PowerPoint</Application>
  <PresentationFormat>Pokaz na ekranie (4:3)</PresentationFormat>
  <Paragraphs>287</Paragraphs>
  <Slides>16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21" baseType="lpstr">
      <vt:lpstr>Arial</vt:lpstr>
      <vt:lpstr>Calibri</vt:lpstr>
      <vt:lpstr>Code Pro Light Demo</vt:lpstr>
      <vt:lpstr>Myriad Pro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</dc:creator>
  <cp:lastModifiedBy>Łukasz Nazarko</cp:lastModifiedBy>
  <cp:revision>38</cp:revision>
  <dcterms:created xsi:type="dcterms:W3CDTF">2015-02-19T13:33:50Z</dcterms:created>
  <dcterms:modified xsi:type="dcterms:W3CDTF">2017-10-19T09:46:50Z</dcterms:modified>
</cp:coreProperties>
</file>