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</p:sldIdLst>
  <p:sldSz cx="9144000" cy="6858000" type="screen4x3"/>
  <p:notesSz cx="6724650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66"/>
    <a:srgbClr val="83A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259" autoAdjust="0"/>
    <p:restoredTop sz="94639" autoAdjust="0"/>
  </p:normalViewPr>
  <p:slideViewPr>
    <p:cSldViewPr snapToGrid="0" snapToObjects="1">
      <p:cViewPr varScale="1">
        <p:scale>
          <a:sx n="64" d="100"/>
          <a:sy n="64" d="100"/>
        </p:scale>
        <p:origin x="63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12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1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0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8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1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9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9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6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77BB6-9698-834D-9A08-A0239B1BEF5F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SES - Scenario Details-Blue-Fiv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7041"/>
            <a:ext cx="2505540" cy="3419970"/>
          </a:xfrm>
          <a:prstGeom prst="rect">
            <a:avLst/>
          </a:prstGeom>
        </p:spPr>
      </p:pic>
      <p:pic>
        <p:nvPicPr>
          <p:cNvPr id="3" name="Picture 2" descr="SES - Scenario Details-Blue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7041"/>
            <a:ext cx="2505540" cy="3419970"/>
          </a:xfrm>
          <a:prstGeom prst="rect">
            <a:avLst/>
          </a:prstGeom>
        </p:spPr>
      </p:pic>
      <p:pic>
        <p:nvPicPr>
          <p:cNvPr id="12" name="Picture 11" descr="SES - Scenario Details-Blue-Twenty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7041"/>
            <a:ext cx="2505540" cy="3419970"/>
          </a:xfrm>
          <a:prstGeom prst="rect">
            <a:avLst/>
          </a:prstGeom>
        </p:spPr>
      </p:pic>
      <p:pic>
        <p:nvPicPr>
          <p:cNvPr id="13" name="Picture 12" descr="SES - Scenario Details-Blue-Fiv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37171"/>
            <a:ext cx="2505540" cy="3419970"/>
          </a:xfrm>
          <a:prstGeom prst="rect">
            <a:avLst/>
          </a:prstGeom>
        </p:spPr>
      </p:pic>
      <p:pic>
        <p:nvPicPr>
          <p:cNvPr id="14" name="Picture 13" descr="SES - Scenario Details-Blue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47111"/>
            <a:ext cx="2505540" cy="3419970"/>
          </a:xfrm>
          <a:prstGeom prst="rect">
            <a:avLst/>
          </a:prstGeom>
        </p:spPr>
      </p:pic>
      <p:pic>
        <p:nvPicPr>
          <p:cNvPr id="15" name="Picture 14" descr="SES - Scenario Details-Blue-Twenty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37171"/>
            <a:ext cx="2505540" cy="34199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487" y="2254181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</a:t>
            </a:r>
          </a:p>
          <a:p>
            <a:r>
              <a:rPr lang="en-US" dirty="0"/>
              <a:t>THIS</a:t>
            </a:r>
          </a:p>
          <a:p>
            <a:r>
              <a:rPr lang="en-US" dirty="0"/>
              <a:t>PAGE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487" y="3598427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</a:t>
            </a:r>
          </a:p>
          <a:p>
            <a:r>
              <a:rPr lang="en-US" dirty="0"/>
              <a:t>THIS</a:t>
            </a:r>
          </a:p>
          <a:p>
            <a:r>
              <a:rPr lang="en-US" dirty="0"/>
              <a:t>PAGE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38004" y="193756"/>
            <a:ext cx="192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tx2"/>
                </a:solidFill>
              </a:rPr>
              <a:t>Uchowaj nas przed</a:t>
            </a:r>
          </a:p>
          <a:p>
            <a:r>
              <a:rPr lang="pl-PL" sz="1400" b="1" dirty="0">
                <a:solidFill>
                  <a:schemeClr val="tx2"/>
                </a:solidFill>
              </a:rPr>
              <a:t>technologią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5232" y="888594"/>
            <a:ext cx="20831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1.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Pewne wydarzenia tworzą negatywny wizerunek technologii w społeczeństwie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2.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Obywatele domagają się regulacji w obszarach związanych z rozwojem technologii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pPr marL="342900" indent="-342900">
              <a:buFont typeface="+mj-lt"/>
              <a:buAutoNum type="arabicPeriod"/>
            </a:pP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3.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Algorytmy zabijają ducha niespodziewanych odkryć 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90934" y="4406494"/>
            <a:ext cx="2168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4.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Moda na unikanie technologii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5.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Społeczne innowacje ważniejsze od technologicznych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6.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Niektóre technologie postrzegane ze dużą dozą podejrzliwości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80963" y="142429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>
            <a:off x="8540782" y="2876872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46069" y="3578948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0800000">
            <a:off x="8523924" y="6370759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49833" y="856844"/>
            <a:ext cx="20340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1.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Najbardziej zaawansowane technologie w prywatnych rękach. Znikają miejsca pracy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2.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Coraz silniejsza regulacja technologii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3.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Każda nowa technologia musi uzyskać zgodę Europejskiego  Instytutu Jakości 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68643" y="4400931"/>
            <a:ext cx="21152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 4.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Rozwój procedur oceny bezpieczeństwa technologii tworzy nowe miejsca pracy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5.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Rozwój technologiczny silnie sterowany przez priorytety polityki państwa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6.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Nowe zastosowania technologii podlegają indywidualnej autoryzacji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74183" y="881187"/>
            <a:ext cx="2034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1. </a:t>
            </a:r>
            <a:r>
              <a:rPr lang="en-US" sz="1200" dirty="0" err="1">
                <a:solidFill>
                  <a:schemeClr val="tx2"/>
                </a:solidFill>
                <a:latin typeface="Code Pro Light Demo"/>
              </a:rPr>
              <a:t>Robo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fobia postępuje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2.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Unijne standardy EU są najostrzejsze na świecie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3.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Najnowsze technologie w rękach kilku największych prywatnych graczy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74183" y="4402557"/>
            <a:ext cx="20340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4.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Działalność B+R masowo wyprowadza się z Europy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5.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Mniejsza różnorodność technologii w Europie niż poza nią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6. </a:t>
            </a:r>
            <a:r>
              <a:rPr lang="pl-PL" sz="1200" dirty="0">
                <a:solidFill>
                  <a:schemeClr val="tx2"/>
                </a:solidFill>
                <a:latin typeface="Code Pro Light Demo"/>
              </a:rPr>
              <a:t>Certyfikowane zastosowania technologii powoli zdobywają akceptację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275013-3880-47AC-B394-14A5443A2A2A}"/>
              </a:ext>
            </a:extLst>
          </p:cNvPr>
          <p:cNvSpPr txBox="1"/>
          <p:nvPr/>
        </p:nvSpPr>
        <p:spPr>
          <a:xfrm>
            <a:off x="7308816" y="146218"/>
            <a:ext cx="192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tx2"/>
                </a:solidFill>
              </a:rPr>
              <a:t>Uchowaj nas przed</a:t>
            </a:r>
          </a:p>
          <a:p>
            <a:r>
              <a:rPr lang="pl-PL" sz="1400" b="1" dirty="0">
                <a:solidFill>
                  <a:schemeClr val="tx2"/>
                </a:solidFill>
              </a:rPr>
              <a:t>technologią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B31019-F244-4B5E-B1D8-8D14761A3A21}"/>
              </a:ext>
            </a:extLst>
          </p:cNvPr>
          <p:cNvSpPr txBox="1"/>
          <p:nvPr/>
        </p:nvSpPr>
        <p:spPr>
          <a:xfrm>
            <a:off x="4789766" y="113354"/>
            <a:ext cx="192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tx2"/>
                </a:solidFill>
              </a:rPr>
              <a:t>Uchowaj nas przed</a:t>
            </a:r>
          </a:p>
          <a:p>
            <a:r>
              <a:rPr lang="pl-PL" sz="1400" b="1" dirty="0">
                <a:solidFill>
                  <a:schemeClr val="tx2"/>
                </a:solidFill>
              </a:rPr>
              <a:t>technologią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E04329-2C28-4BFC-8FE1-93829EE11262}"/>
              </a:ext>
            </a:extLst>
          </p:cNvPr>
          <p:cNvSpPr txBox="1"/>
          <p:nvPr/>
        </p:nvSpPr>
        <p:spPr>
          <a:xfrm>
            <a:off x="7285741" y="3586231"/>
            <a:ext cx="192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tx2"/>
                </a:solidFill>
              </a:rPr>
              <a:t>Uchowaj nas przed</a:t>
            </a:r>
          </a:p>
          <a:p>
            <a:r>
              <a:rPr lang="pl-PL" sz="1400" b="1" dirty="0">
                <a:solidFill>
                  <a:schemeClr val="tx2"/>
                </a:solidFill>
              </a:rPr>
              <a:t>technologią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CDDFA4-C068-49AF-A288-31B406B9A907}"/>
              </a:ext>
            </a:extLst>
          </p:cNvPr>
          <p:cNvSpPr txBox="1"/>
          <p:nvPr/>
        </p:nvSpPr>
        <p:spPr>
          <a:xfrm>
            <a:off x="4862683" y="3574940"/>
            <a:ext cx="192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tx2"/>
                </a:solidFill>
              </a:rPr>
              <a:t>Uchowaj nas przed</a:t>
            </a:r>
          </a:p>
          <a:p>
            <a:r>
              <a:rPr lang="pl-PL" sz="1400" b="1" dirty="0">
                <a:solidFill>
                  <a:schemeClr val="tx2"/>
                </a:solidFill>
              </a:rPr>
              <a:t>technologią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A4A65D-E7DE-4AE4-B3C2-ACC52FFDE40A}"/>
              </a:ext>
            </a:extLst>
          </p:cNvPr>
          <p:cNvSpPr txBox="1"/>
          <p:nvPr/>
        </p:nvSpPr>
        <p:spPr>
          <a:xfrm>
            <a:off x="2211115" y="3586933"/>
            <a:ext cx="192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tx2"/>
                </a:solidFill>
              </a:rPr>
              <a:t>Uchowaj nas przed</a:t>
            </a:r>
          </a:p>
          <a:p>
            <a:r>
              <a:rPr lang="pl-PL" sz="1400" b="1" dirty="0">
                <a:solidFill>
                  <a:schemeClr val="tx2"/>
                </a:solidFill>
              </a:rPr>
              <a:t>technologią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417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SES - Scenario Detailrs - Blue 5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-2"/>
            <a:ext cx="2505540" cy="3419970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SES - Scenario Detailrs - Blue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0"/>
            <a:ext cx="2505540" cy="3419970"/>
          </a:xfrm>
          <a:prstGeom prst="rect">
            <a:avLst/>
          </a:prstGeom>
        </p:spPr>
      </p:pic>
      <p:pic>
        <p:nvPicPr>
          <p:cNvPr id="11" name="Picture 10" descr="SES - Scenario Detailrs - Blue 20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18060"/>
            <a:ext cx="2505540" cy="3419970"/>
          </a:xfrm>
          <a:prstGeom prst="rect">
            <a:avLst/>
          </a:prstGeom>
        </p:spPr>
      </p:pic>
      <p:pic>
        <p:nvPicPr>
          <p:cNvPr id="12" name="Picture 11" descr="SES - Scenario Detailrs - Blue 5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38031"/>
            <a:ext cx="2505540" cy="3419970"/>
          </a:xfrm>
          <a:prstGeom prst="rect">
            <a:avLst/>
          </a:prstGeom>
        </p:spPr>
      </p:pic>
      <p:pic>
        <p:nvPicPr>
          <p:cNvPr id="13" name="Picture 12" descr="SES - Scenario Detailrs - Blue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38030"/>
            <a:ext cx="2505540" cy="3419970"/>
          </a:xfrm>
          <a:prstGeom prst="rect">
            <a:avLst/>
          </a:prstGeom>
        </p:spPr>
      </p:pic>
      <p:pic>
        <p:nvPicPr>
          <p:cNvPr id="14" name="Picture 13" descr="SES - Scenario Detailrs - Blue 20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38030"/>
            <a:ext cx="2505540" cy="3419970"/>
          </a:xfrm>
          <a:prstGeom prst="rect">
            <a:avLst/>
          </a:prstGeom>
        </p:spPr>
      </p:pic>
      <p:pic>
        <p:nvPicPr>
          <p:cNvPr id="9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183" y="-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454" y="-3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530" y="-2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455" y="3466561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460" y="3466561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183" y="3466561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 rot="10800000">
            <a:off x="2544832" y="1417344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262262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647115">
            <a:off x="2551402" y="4855627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262262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>
            <a:off x="4912006" y="1417342"/>
            <a:ext cx="947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262262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0800000">
            <a:off x="4981189" y="4883911"/>
            <a:ext cx="809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262262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>
            <a:off x="7429112" y="1417343"/>
            <a:ext cx="924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262262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0800000">
            <a:off x="7490766" y="4855626"/>
            <a:ext cx="79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262262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197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SES - Scenario Details-Twenty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9030"/>
            <a:ext cx="2505540" cy="3419970"/>
          </a:xfrm>
          <a:prstGeom prst="rect">
            <a:avLst/>
          </a:prstGeom>
        </p:spPr>
      </p:pic>
      <p:pic>
        <p:nvPicPr>
          <p:cNvPr id="15" name="Picture 14" descr="SES - Scenario Details-Twenty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29000"/>
            <a:ext cx="2505540" cy="3419970"/>
          </a:xfrm>
          <a:prstGeom prst="rect">
            <a:avLst/>
          </a:prstGeom>
        </p:spPr>
      </p:pic>
      <p:pic>
        <p:nvPicPr>
          <p:cNvPr id="7" name="Picture 6" descr="SES - Scenario Details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9030"/>
            <a:ext cx="2505540" cy="3419970"/>
          </a:xfrm>
          <a:prstGeom prst="rect">
            <a:avLst/>
          </a:prstGeom>
        </p:spPr>
      </p:pic>
      <p:pic>
        <p:nvPicPr>
          <p:cNvPr id="16" name="Picture 15" descr="SES - Scenario Details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38030"/>
            <a:ext cx="2505540" cy="3419970"/>
          </a:xfrm>
          <a:prstGeom prst="rect">
            <a:avLst/>
          </a:prstGeom>
        </p:spPr>
      </p:pic>
      <p:pic>
        <p:nvPicPr>
          <p:cNvPr id="8" name="Picture 7" descr="SES - Scenario Details-Yellow-Five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0"/>
            <a:ext cx="2505540" cy="3419970"/>
          </a:xfrm>
          <a:prstGeom prst="rect">
            <a:avLst/>
          </a:prstGeom>
        </p:spPr>
      </p:pic>
      <p:pic>
        <p:nvPicPr>
          <p:cNvPr id="17" name="Picture 16" descr="SES - Scenario Details-Yellow-Five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38030"/>
            <a:ext cx="2505540" cy="34199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487" y="2254181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EDIT</a:t>
            </a:r>
          </a:p>
          <a:p>
            <a:r>
              <a:rPr lang="en-US"/>
              <a:t>THIS</a:t>
            </a:r>
          </a:p>
          <a:p>
            <a:r>
              <a:rPr lang="en-US"/>
              <a:t>PAGE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487" y="3598427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EDIT</a:t>
            </a:r>
          </a:p>
          <a:p>
            <a:r>
              <a:rPr lang="en-US"/>
              <a:t>THIS</a:t>
            </a:r>
          </a:p>
          <a:p>
            <a:r>
              <a:rPr lang="en-US"/>
              <a:t>PAGE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27582" y="159753"/>
            <a:ext cx="197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FFCC00"/>
                </a:solidFill>
              </a:rPr>
              <a:t>Wszyscy za technologią, technologia dla wszystkich!</a:t>
            </a:r>
            <a:endParaRPr lang="en-US" sz="1200" b="1" dirty="0">
              <a:solidFill>
                <a:srgbClr val="FFCC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43689" y="936219"/>
            <a:ext cx="2072919" cy="2062103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 marL="228600" indent="-228600">
              <a:spcAft>
                <a:spcPts val="600"/>
              </a:spcAft>
              <a:buAutoNum type="arabicPeriod"/>
            </a:pP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Wzrost nastrojów nacjonalistycznych w Europie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2.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Obywatela chcą, by decyzje były podejmowane bliżej ich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3.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 Główne wyzwania to migracja i zmiany klimatu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43689" y="4358869"/>
            <a:ext cx="2289231" cy="2246769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4.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Technologia postrzegana jako źródło rozwiązań problemów społecznych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5. 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Społeczeństwo dobrze poinformowane o aktualnym stanie rozwoju technologii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6.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Wysoki poziom kreatywności i przedsiębiorczości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21834" y="4358869"/>
            <a:ext cx="2182483" cy="2077492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4.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Rozwój technologii informacyjnych I roboty wywołują przemiany na rynku pracy</a:t>
            </a:r>
            <a:endParaRPr lang="en-US" sz="7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5.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Wiele sukcesów osiąganych dzięki nowym technologiom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6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6.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Technologia jako przedmiot mody. Szybie przemiany gustów użytkowników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53222" y="899725"/>
            <a:ext cx="2135504" cy="2246769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1.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Rządy muszą dostosować systemy podatkowe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2.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Elastyczne uczenie ustawiczne w nowych formach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3.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Wysoki poziom indywidualnej odpowiedzialności i gotowość do eksperymentowania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8410" y="4358869"/>
            <a:ext cx="2080316" cy="2046714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4.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Ubezpieczyciele wykorzystują nowe technologie do redukcji ryzyka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7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5.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Ludzie zwracają się ku technologii, by wyręczała ich w wielu działaniach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4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6.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Nowe potrzeby zaspokajane przez technologie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66013" y="915600"/>
            <a:ext cx="2094123" cy="1877437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1.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Regiony tworzą innowacyjne ekosystemy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2.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Rządy promują lokalne produkty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3. </a:t>
            </a:r>
            <a:r>
              <a:rPr lang="pl-PL" sz="1200" dirty="0">
                <a:solidFill>
                  <a:srgbClr val="FFCC00"/>
                </a:solidFill>
                <a:latin typeface="Code Pro Light Demo"/>
              </a:rPr>
              <a:t>Innowacje finansowane z różnorodnych źródeł</a:t>
            </a:r>
            <a:endParaRPr lang="en-US" sz="1200" dirty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67908" y="138824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b="1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767908" y="3598427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 rot="10800000">
            <a:off x="8585841" y="2926939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b="1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 rot="10800000">
            <a:off x="8585841" y="6369665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b="1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AA085C-D55A-4118-A6EB-C20D606FF594}"/>
              </a:ext>
            </a:extLst>
          </p:cNvPr>
          <p:cNvSpPr txBox="1"/>
          <p:nvPr/>
        </p:nvSpPr>
        <p:spPr>
          <a:xfrm>
            <a:off x="7142089" y="174851"/>
            <a:ext cx="197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FFCC00"/>
                </a:solidFill>
              </a:rPr>
              <a:t>Wszyscy za technologią, technologia dla wszystkich!</a:t>
            </a:r>
            <a:endParaRPr lang="en-US" sz="1200" b="1" dirty="0">
              <a:solidFill>
                <a:srgbClr val="FFCC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A3DE6C-2B4A-4BDD-9C50-1F1F134C20FD}"/>
              </a:ext>
            </a:extLst>
          </p:cNvPr>
          <p:cNvSpPr txBox="1"/>
          <p:nvPr/>
        </p:nvSpPr>
        <p:spPr>
          <a:xfrm>
            <a:off x="4594147" y="186326"/>
            <a:ext cx="197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FFCC00"/>
                </a:solidFill>
              </a:rPr>
              <a:t>Wszyscy za technologią, technologia dla wszystkich!</a:t>
            </a:r>
            <a:endParaRPr lang="en-US" sz="1200" b="1" dirty="0">
              <a:solidFill>
                <a:srgbClr val="FFCC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D910987-9A5F-4D2A-8BF0-241F80943DF5}"/>
              </a:ext>
            </a:extLst>
          </p:cNvPr>
          <p:cNvSpPr txBox="1"/>
          <p:nvPr/>
        </p:nvSpPr>
        <p:spPr>
          <a:xfrm>
            <a:off x="2086259" y="3587708"/>
            <a:ext cx="197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FFCC00"/>
                </a:solidFill>
              </a:rPr>
              <a:t>Wszyscy za technologią, technologia dla wszystkich!</a:t>
            </a:r>
            <a:endParaRPr lang="en-US" sz="1200" b="1" dirty="0">
              <a:solidFill>
                <a:srgbClr val="FFCC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9983FE-4F48-4DBE-A2DA-DA322784E0D8}"/>
              </a:ext>
            </a:extLst>
          </p:cNvPr>
          <p:cNvSpPr txBox="1"/>
          <p:nvPr/>
        </p:nvSpPr>
        <p:spPr>
          <a:xfrm>
            <a:off x="4625389" y="3607139"/>
            <a:ext cx="197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FFCC00"/>
                </a:solidFill>
              </a:rPr>
              <a:t>Wszyscy za technologią, technologia dla wszystkich!</a:t>
            </a:r>
            <a:endParaRPr lang="en-US" sz="1200" b="1" dirty="0">
              <a:solidFill>
                <a:srgbClr val="FFCC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8306FF-67D7-43DC-AF99-1CDAB07EC543}"/>
              </a:ext>
            </a:extLst>
          </p:cNvPr>
          <p:cNvSpPr txBox="1"/>
          <p:nvPr/>
        </p:nvSpPr>
        <p:spPr>
          <a:xfrm>
            <a:off x="7142090" y="3562068"/>
            <a:ext cx="197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FFCC00"/>
                </a:solidFill>
              </a:rPr>
              <a:t>Wszyscy za technologią, technologia dla wszystkich!</a:t>
            </a:r>
            <a:endParaRPr lang="en-US" sz="1200" b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33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ES - Scenario Details - Yellow 20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0"/>
            <a:ext cx="2505540" cy="3419970"/>
          </a:xfrm>
          <a:prstGeom prst="rect">
            <a:avLst/>
          </a:prstGeom>
        </p:spPr>
      </p:pic>
      <p:pic>
        <p:nvPicPr>
          <p:cNvPr id="6" name="Picture 5" descr="SES - Scenario Details - Yellow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0"/>
            <a:ext cx="2505540" cy="3419970"/>
          </a:xfrm>
          <a:prstGeom prst="rect">
            <a:avLst/>
          </a:prstGeom>
        </p:spPr>
      </p:pic>
      <p:pic>
        <p:nvPicPr>
          <p:cNvPr id="7" name="Picture 6" descr="SES - Scenario Details - Yellow 5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0"/>
            <a:ext cx="2505540" cy="3419970"/>
          </a:xfrm>
          <a:prstGeom prst="rect">
            <a:avLst/>
          </a:prstGeom>
        </p:spPr>
      </p:pic>
      <p:pic>
        <p:nvPicPr>
          <p:cNvPr id="15" name="Picture 14" descr="SES - Scenario Details - Yellow 20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50950"/>
            <a:ext cx="2505540" cy="3419970"/>
          </a:xfrm>
          <a:prstGeom prst="rect">
            <a:avLst/>
          </a:prstGeom>
        </p:spPr>
      </p:pic>
      <p:pic>
        <p:nvPicPr>
          <p:cNvPr id="16" name="Picture 15" descr="SES - Scenario Details - Yellow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50950"/>
            <a:ext cx="2505540" cy="3419970"/>
          </a:xfrm>
          <a:prstGeom prst="rect">
            <a:avLst/>
          </a:prstGeom>
        </p:spPr>
      </p:pic>
      <p:pic>
        <p:nvPicPr>
          <p:cNvPr id="17" name="Picture 16" descr="SES - Scenario Details - Yellow 5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50950"/>
            <a:ext cx="2505540" cy="341997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499976" y="1362570"/>
            <a:ext cx="782507" cy="6931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36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sz="36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499974" y="4807314"/>
            <a:ext cx="782507" cy="6931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36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sz="36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992" y="-586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845" y="345144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17" y="343852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845" y="-584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20" y="-58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345144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 rot="10800000">
            <a:off x="2544828" y="1417344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C00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0800000">
            <a:off x="2544829" y="4892517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C00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>
            <a:off x="7428157" y="1417597"/>
            <a:ext cx="924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C00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0800000">
            <a:off x="7368724" y="4892517"/>
            <a:ext cx="1045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C00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0800000">
            <a:off x="4927040" y="1417597"/>
            <a:ext cx="916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FFCC00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>
            <a:off x="4977434" y="4855874"/>
            <a:ext cx="816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FFCC00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12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425</Words>
  <Application>Microsoft Office PowerPoint</Application>
  <PresentationFormat>On-screen Show (4:3)</PresentationFormat>
  <Paragraphs>111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Code Pro Light Demo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Łukasz Nazarko</cp:lastModifiedBy>
  <cp:revision>63</cp:revision>
  <cp:lastPrinted>2016-12-02T14:19:49Z</cp:lastPrinted>
  <dcterms:created xsi:type="dcterms:W3CDTF">2015-02-19T13:16:46Z</dcterms:created>
  <dcterms:modified xsi:type="dcterms:W3CDTF">2017-10-19T12:00:36Z</dcterms:modified>
</cp:coreProperties>
</file>