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346" r:id="rId4"/>
    <p:sldId id="324" r:id="rId5"/>
    <p:sldId id="294" r:id="rId6"/>
    <p:sldId id="327" r:id="rId7"/>
    <p:sldId id="347" r:id="rId8"/>
    <p:sldId id="326" r:id="rId9"/>
    <p:sldId id="299" r:id="rId10"/>
    <p:sldId id="328" r:id="rId11"/>
    <p:sldId id="348" r:id="rId12"/>
    <p:sldId id="329" r:id="rId13"/>
    <p:sldId id="351" r:id="rId14"/>
    <p:sldId id="352" r:id="rId15"/>
    <p:sldId id="302" r:id="rId16"/>
    <p:sldId id="332" r:id="rId17"/>
    <p:sldId id="350" r:id="rId18"/>
    <p:sldId id="334" r:id="rId19"/>
    <p:sldId id="353" r:id="rId20"/>
    <p:sldId id="354" r:id="rId21"/>
    <p:sldId id="355" r:id="rId22"/>
    <p:sldId id="356" r:id="rId23"/>
    <p:sldId id="263" r:id="rId24"/>
    <p:sldId id="275" r:id="rId25"/>
    <p:sldId id="357" r:id="rId26"/>
    <p:sldId id="335" r:id="rId27"/>
    <p:sldId id="280" r:id="rId28"/>
    <p:sldId id="337" r:id="rId29"/>
    <p:sldId id="358" r:id="rId30"/>
    <p:sldId id="338" r:id="rId31"/>
    <p:sldId id="278" r:id="rId32"/>
    <p:sldId id="340" r:id="rId33"/>
    <p:sldId id="266" r:id="rId34"/>
    <p:sldId id="270" r:id="rId35"/>
    <p:sldId id="359" r:id="rId36"/>
    <p:sldId id="341" r:id="rId37"/>
    <p:sldId id="314" r:id="rId38"/>
    <p:sldId id="342" r:id="rId39"/>
    <p:sldId id="360" r:id="rId40"/>
    <p:sldId id="317" r:id="rId41"/>
    <p:sldId id="318" r:id="rId42"/>
    <p:sldId id="343" r:id="rId43"/>
    <p:sldId id="361" r:id="rId44"/>
    <p:sldId id="344" r:id="rId45"/>
    <p:sldId id="323" r:id="rId46"/>
    <p:sldId id="345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napToGrid="0" snapToObjects="1"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4154" y="542045"/>
            <a:ext cx="2759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chemeClr val="tx2"/>
                </a:solidFill>
              </a:rPr>
              <a:t>ZMIANA</a:t>
            </a:r>
          </a:p>
          <a:p>
            <a:pPr algn="ctr"/>
            <a:r>
              <a:rPr lang="pl-PL" sz="2000" dirty="0">
                <a:solidFill>
                  <a:schemeClr val="tx2"/>
                </a:solidFill>
              </a:rPr>
              <a:t>MODELU BIZNESOWEGO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381" y="3746408"/>
            <a:ext cx="2437270" cy="941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300"/>
              </a:lnSpc>
            </a:pPr>
            <a:r>
              <a:rPr lang="pl-PL" sz="3200" dirty="0">
                <a:solidFill>
                  <a:schemeClr val="tx2"/>
                </a:solidFill>
              </a:rPr>
              <a:t>ZMIANY</a:t>
            </a:r>
          </a:p>
          <a:p>
            <a:pPr algn="ctr">
              <a:lnSpc>
                <a:spcPts val="3300"/>
              </a:lnSpc>
            </a:pPr>
            <a:r>
              <a:rPr lang="pl-PL" sz="3200" dirty="0">
                <a:solidFill>
                  <a:schemeClr val="tx2"/>
                </a:solidFill>
              </a:rPr>
              <a:t>W LOGISTYCE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8664" y="500714"/>
            <a:ext cx="2110770" cy="88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nl-NL" sz="3000" dirty="0">
                <a:solidFill>
                  <a:schemeClr val="tx2"/>
                </a:solidFill>
              </a:rPr>
              <a:t>IN</a:t>
            </a:r>
            <a:r>
              <a:rPr lang="pl-PL" sz="3000" dirty="0">
                <a:solidFill>
                  <a:schemeClr val="tx2"/>
                </a:solidFill>
              </a:rPr>
              <a:t>WESTYCJE</a:t>
            </a:r>
          </a:p>
          <a:p>
            <a:pPr algn="ctr">
              <a:lnSpc>
                <a:spcPts val="3100"/>
              </a:lnSpc>
            </a:pPr>
            <a:r>
              <a:rPr lang="pl-PL" sz="3000" dirty="0">
                <a:solidFill>
                  <a:schemeClr val="tx2"/>
                </a:solidFill>
              </a:rPr>
              <a:t>B+R</a:t>
            </a:r>
            <a:endParaRPr lang="en-US" sz="3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8708" y="41418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KAMPANIA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8258" y="1250500"/>
            <a:ext cx="2931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INWESTYCJE W BADANIA I ROZWÓJ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W RAMACH DŁUGOFALOWYCH PROJEKTÓW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8703" y="1230537"/>
            <a:ext cx="303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MODELU BIZNESOWEGO NA NP.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WSPÓŁDZIELENIE, USŁUGĘ LUB KONSUMPCJĘ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81" y="4645164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SUROWCÓW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LUB ŁAŃCUCHA DOSTAW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1107" y="4658848"/>
            <a:ext cx="3065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PODNIESIENIE ŚWIADOMOŚCI INTRESARIUSZY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NA TEMAT TWOICH PRIORYTETÓW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660758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3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0901" y="368469"/>
            <a:ext cx="21548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ROZWÓJ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PRODUKTÓW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0093" y="3841566"/>
            <a:ext cx="19964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POZYSKANIE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KAPITAŁU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1416" y="630079"/>
            <a:ext cx="1165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KADRY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61732" y="3892456"/>
            <a:ext cx="1904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SUROWCE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8812" y="1196457"/>
            <a:ext cx="2030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SZKOLENIE, ZWALNIANIE LUB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REKRUTACJA PRACOWNIKÓW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5178" y="1236645"/>
            <a:ext cx="2417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ROZWIJANIE NOWYCH LUB ZMIANA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ISTNIEJĄCYCH PRODUKTÓW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63710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GROMADZENIE KAPITAŁU W CELU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EKSPANSJI I ROZWOJU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8026" y="4658848"/>
            <a:ext cx="2192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SUROWCÓW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UŻYWANYCH W WYTWARZANIU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43547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3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039074" y="571960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DZIAŁANIE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751A6706-4F21-4721-A7AD-2560A0A022D7}"/>
              </a:ext>
            </a:extLst>
          </p:cNvPr>
          <p:cNvSpPr txBox="1"/>
          <p:nvPr/>
        </p:nvSpPr>
        <p:spPr>
          <a:xfrm>
            <a:off x="6459044" y="571960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DZIAŁANIE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E8051D16-FACF-4AC8-9CF1-90F0A87A9D58}"/>
              </a:ext>
            </a:extLst>
          </p:cNvPr>
          <p:cNvSpPr txBox="1"/>
          <p:nvPr/>
        </p:nvSpPr>
        <p:spPr>
          <a:xfrm>
            <a:off x="3039066" y="4130169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DZIAŁANIE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D3849C2A-5385-4548-9BDF-15C5F0739D38}"/>
              </a:ext>
            </a:extLst>
          </p:cNvPr>
          <p:cNvSpPr txBox="1"/>
          <p:nvPr/>
        </p:nvSpPr>
        <p:spPr>
          <a:xfrm>
            <a:off x="6459036" y="4130169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DZIAŁANIE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927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82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8679" y="6366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KAMPANIA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6050" y="3982780"/>
            <a:ext cx="2015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EKSPANSJA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0209" y="548544"/>
            <a:ext cx="2267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6"/>
                </a:solidFill>
              </a:rPr>
              <a:t>DOSTOSOWANIE</a:t>
            </a:r>
          </a:p>
          <a:p>
            <a:pPr algn="ctr"/>
            <a:r>
              <a:rPr lang="pl-PL" sz="2400" dirty="0">
                <a:solidFill>
                  <a:schemeClr val="accent6"/>
                </a:solidFill>
              </a:rPr>
              <a:t>DZIAŁAŃ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6411" y="4035788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LOBBING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0194" y="1235068"/>
            <a:ext cx="2387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ZMIANA DZIAŁAŃ, ADAPTACJA DO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POTRZEB INNYCH INTERESARIUSZY 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2429" y="1221379"/>
            <a:ext cx="294664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6"/>
                </a:solidFill>
              </a:rPr>
              <a:t>PODNIESIENIE ŚWIADOMOŚCI INTRESARIUSZY</a:t>
            </a:r>
          </a:p>
          <a:p>
            <a:pPr algn="ctr"/>
            <a:r>
              <a:rPr lang="pl-PL" sz="1150" dirty="0">
                <a:solidFill>
                  <a:schemeClr val="accent6"/>
                </a:solidFill>
              </a:rPr>
              <a:t>NA TEMAT TWOICH PRIORYTETÓW</a:t>
            </a:r>
            <a:endParaRPr lang="en-US" sz="11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58905" y="4658848"/>
            <a:ext cx="295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ROZSZERZENIE DZIAŁALNOŚCI W WYMIARZE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TEMATYCZNYM I/LUB GEOGRAFICZNYM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91678" y="4658848"/>
            <a:ext cx="3044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WYKORZYSTANIE WPŁYWOWYCH OSÓB DO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PROMOWANIA TWOJEGO PUNKTU WIDZENIA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651774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8679" y="6366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KAMPANIA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6050" y="3982780"/>
            <a:ext cx="2015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EKSPANSJA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0209" y="548544"/>
            <a:ext cx="2267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6"/>
                </a:solidFill>
              </a:rPr>
              <a:t>DOSTOSOWANIE</a:t>
            </a:r>
          </a:p>
          <a:p>
            <a:pPr algn="ctr"/>
            <a:r>
              <a:rPr lang="pl-PL" sz="2400" dirty="0">
                <a:solidFill>
                  <a:schemeClr val="accent6"/>
                </a:solidFill>
              </a:rPr>
              <a:t>DZIAŁAŃ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6411" y="4035788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LOBBING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0194" y="1235068"/>
            <a:ext cx="2387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ZMIANA DZIAŁAŃ, ADAPTACJA DO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POTRZEB INNYCH INTERESARIUSZY 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2429" y="1221379"/>
            <a:ext cx="294664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6"/>
                </a:solidFill>
              </a:rPr>
              <a:t>PODNIESIENIE ŚWIADOMOŚCI INTRESARIUSZY</a:t>
            </a:r>
          </a:p>
          <a:p>
            <a:pPr algn="ctr"/>
            <a:r>
              <a:rPr lang="pl-PL" sz="1150" dirty="0">
                <a:solidFill>
                  <a:schemeClr val="accent6"/>
                </a:solidFill>
              </a:rPr>
              <a:t>NA TEMAT TWOICH PRIORYTETÓW</a:t>
            </a:r>
            <a:endParaRPr lang="en-US" sz="11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58905" y="4658848"/>
            <a:ext cx="295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ROZSZERZENIE DZIAŁALNOŚCI W WYMIARZE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TEMATYCZNYM I/LUB GEOGRAFICZNYM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91678" y="4658848"/>
            <a:ext cx="3044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WYKORZYSTANIE WPŁYWOWYCH OSÓB DO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PROMOWANIA TWOJEGO PUNKTU WIDZENIA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927742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59039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9834" y="409046"/>
            <a:ext cx="18949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6"/>
                </a:solidFill>
              </a:rPr>
              <a:t>ZDOBYWANIE</a:t>
            </a:r>
          </a:p>
          <a:p>
            <a:pPr algn="ctr"/>
            <a:r>
              <a:rPr lang="pl-PL" sz="2400" dirty="0">
                <a:solidFill>
                  <a:schemeClr val="accent6"/>
                </a:solidFill>
              </a:rPr>
              <a:t>FUNDUSZY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88943" y="1202677"/>
            <a:ext cx="1888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ZDOBYWANIE PIENIĘDZY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NA ROZWÓJ DZIAŁALNOŚCI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8AEEF410-38E6-4A3B-8953-7BC206234F23}"/>
              </a:ext>
            </a:extLst>
          </p:cNvPr>
          <p:cNvSpPr txBox="1"/>
          <p:nvPr/>
        </p:nvSpPr>
        <p:spPr>
          <a:xfrm>
            <a:off x="2988943" y="4330259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6D99A7F7-29BD-4BC9-A08E-2818BFA4F71D}"/>
              </a:ext>
            </a:extLst>
          </p:cNvPr>
          <p:cNvSpPr txBox="1"/>
          <p:nvPr/>
        </p:nvSpPr>
        <p:spPr>
          <a:xfrm>
            <a:off x="6459039" y="4261822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14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65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59039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9834" y="409046"/>
            <a:ext cx="18949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6"/>
                </a:solidFill>
              </a:rPr>
              <a:t>ZDOBYWANIE</a:t>
            </a:r>
          </a:p>
          <a:p>
            <a:pPr algn="ctr"/>
            <a:r>
              <a:rPr lang="pl-PL" sz="2400" dirty="0">
                <a:solidFill>
                  <a:schemeClr val="accent6"/>
                </a:solidFill>
              </a:rPr>
              <a:t>FUNDUSZY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88943" y="1202677"/>
            <a:ext cx="1888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6"/>
                </a:solidFill>
              </a:rPr>
              <a:t>ZDOBYWANIE PIENIĘDZY</a:t>
            </a:r>
          </a:p>
          <a:p>
            <a:pPr algn="ctr"/>
            <a:r>
              <a:rPr lang="pl-PL" sz="1200" dirty="0">
                <a:solidFill>
                  <a:schemeClr val="accent6"/>
                </a:solidFill>
              </a:rPr>
              <a:t>NA ROZWÓJ DZIAŁALNOŚCI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8AEEF410-38E6-4A3B-8953-7BC206234F23}"/>
              </a:ext>
            </a:extLst>
          </p:cNvPr>
          <p:cNvSpPr txBox="1"/>
          <p:nvPr/>
        </p:nvSpPr>
        <p:spPr>
          <a:xfrm>
            <a:off x="2988943" y="4330259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6D99A7F7-29BD-4BC9-A08E-2818BFA4F71D}"/>
              </a:ext>
            </a:extLst>
          </p:cNvPr>
          <p:cNvSpPr txBox="1"/>
          <p:nvPr/>
        </p:nvSpPr>
        <p:spPr>
          <a:xfrm>
            <a:off x="6459039" y="4261822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6"/>
                </a:solidFill>
              </a:rPr>
              <a:t>DZIAŁANIE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95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18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6380" y="636604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>
                <a:solidFill>
                  <a:srgbClr val="660066"/>
                </a:solidFill>
              </a:rPr>
              <a:t>LOBB</a:t>
            </a:r>
            <a:r>
              <a:rPr lang="pl-PL" sz="3200" dirty="0">
                <a:solidFill>
                  <a:srgbClr val="660066"/>
                </a:solidFill>
              </a:rPr>
              <a:t>ING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401" y="3704483"/>
            <a:ext cx="20922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rgbClr val="660066"/>
                </a:solidFill>
              </a:rPr>
              <a:t>PROŚBA</a:t>
            </a:r>
          </a:p>
          <a:p>
            <a:pPr algn="ctr"/>
            <a:r>
              <a:rPr lang="pl-PL" sz="2800" dirty="0">
                <a:solidFill>
                  <a:srgbClr val="660066"/>
                </a:solidFill>
              </a:rPr>
              <a:t>O FUNDUSZE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1202" y="636604"/>
            <a:ext cx="2325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PROPOZYCJA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8490" y="4141804"/>
            <a:ext cx="1731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BADANIA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95591" y="1195076"/>
            <a:ext cx="3036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ZŁOŻENIE WNIOSKU O URUCHOMIENIE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NOWEGO KIERUNKU BADAŃ 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6527" y="1182255"/>
            <a:ext cx="2954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660066"/>
                </a:solidFill>
              </a:rPr>
              <a:t>WYKORZYSTANIE WPŁYWOWYCH OSÓB DO</a:t>
            </a:r>
          </a:p>
          <a:p>
            <a:pPr algn="ctr"/>
            <a:r>
              <a:rPr lang="pl-PL" sz="1200" dirty="0">
                <a:solidFill>
                  <a:srgbClr val="660066"/>
                </a:solidFill>
              </a:rPr>
              <a:t>PROMOWANIA TWOJEGO PUNKTU WIDZENI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48934" y="4611250"/>
            <a:ext cx="277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PROŚBA O DODATKOWE FUNDUSZE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NA KLUCZOWE BADANIA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1202" y="4730660"/>
            <a:ext cx="2325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>
                <a:solidFill>
                  <a:srgbClr val="660066"/>
                </a:solidFill>
              </a:rPr>
              <a:t>PROWADZENIE BADAŃ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817839"/>
            <a:ext cx="12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Researcher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49115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44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6380" y="636604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>
                <a:solidFill>
                  <a:srgbClr val="660066"/>
                </a:solidFill>
              </a:rPr>
              <a:t>LOBB</a:t>
            </a:r>
            <a:r>
              <a:rPr lang="pl-PL" sz="3200" dirty="0">
                <a:solidFill>
                  <a:srgbClr val="660066"/>
                </a:solidFill>
              </a:rPr>
              <a:t>ING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401" y="3704483"/>
            <a:ext cx="20922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rgbClr val="660066"/>
                </a:solidFill>
              </a:rPr>
              <a:t>PROŚBA</a:t>
            </a:r>
          </a:p>
          <a:p>
            <a:pPr algn="ctr"/>
            <a:r>
              <a:rPr lang="pl-PL" sz="2800" dirty="0">
                <a:solidFill>
                  <a:srgbClr val="660066"/>
                </a:solidFill>
              </a:rPr>
              <a:t>O FUNDUSZE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1202" y="636604"/>
            <a:ext cx="2325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PROPOZYCJA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8490" y="4141804"/>
            <a:ext cx="1731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BADANIA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95591" y="1195076"/>
            <a:ext cx="3036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ZŁOŻENIE WNIOSKU O URUCHOMIENIE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NOWEGO KIERUNKU BADAŃ 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6527" y="1182255"/>
            <a:ext cx="2954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660066"/>
                </a:solidFill>
              </a:rPr>
              <a:t>WYKORZYSTANIE WPŁYWOWYCH OSÓB DO</a:t>
            </a:r>
          </a:p>
          <a:p>
            <a:pPr algn="ctr"/>
            <a:r>
              <a:rPr lang="pl-PL" sz="1200" dirty="0">
                <a:solidFill>
                  <a:srgbClr val="660066"/>
                </a:solidFill>
              </a:rPr>
              <a:t>PROMOWANIA TWOJEGO PUNKTU WIDZENI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48934" y="4611250"/>
            <a:ext cx="277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PROŚBA O DODATKOWE FUNDUSZE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NA KLUCZOWE BADANIA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1202" y="4730660"/>
            <a:ext cx="2325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>
                <a:solidFill>
                  <a:srgbClr val="660066"/>
                </a:solidFill>
              </a:rPr>
              <a:t>PROWADZENIE BADAŃ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817839"/>
            <a:ext cx="12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Researcher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668969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5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4409" y="649856"/>
            <a:ext cx="229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rgbClr val="660066"/>
                </a:solidFill>
              </a:rPr>
              <a:t>LIST OTWARTY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5226" y="3783997"/>
            <a:ext cx="19105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700" dirty="0">
                <a:solidFill>
                  <a:srgbClr val="660066"/>
                </a:solidFill>
              </a:rPr>
              <a:t>PUBLIKACJE</a:t>
            </a:r>
          </a:p>
          <a:p>
            <a:pPr algn="ctr"/>
            <a:r>
              <a:rPr lang="pl-PL" sz="2700" dirty="0">
                <a:solidFill>
                  <a:srgbClr val="660066"/>
                </a:solidFill>
              </a:rPr>
              <a:t>NAUKOWE</a:t>
            </a:r>
            <a:endParaRPr lang="en-US" sz="27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1212" y="636604"/>
            <a:ext cx="244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DORADZTWO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9069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6056" y="1187514"/>
            <a:ext cx="3015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660066"/>
                </a:solidFill>
              </a:rPr>
              <a:t>WSPARCIE DECYDENTÓW FACHOWĄ WIEDZĄ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6058" y="1187514"/>
            <a:ext cx="297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PUBLIKACJA WSPÓLNEGO STANOWISK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W CELU WPŁYNIĘCIA NA POLITYKÓW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8016" y="4611250"/>
            <a:ext cx="2851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660066"/>
                </a:solidFill>
              </a:rPr>
              <a:t>PUBLIKACJA PRAC NAUKOWYCH W CELU</a:t>
            </a:r>
          </a:p>
          <a:p>
            <a:pPr algn="ctr"/>
            <a:r>
              <a:rPr lang="pl-PL" sz="1200" dirty="0">
                <a:solidFill>
                  <a:srgbClr val="660066"/>
                </a:solidFill>
              </a:rPr>
              <a:t>POPULARYZACJI OSIĄGNIĘTYCH WYNIKÓW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1680" y="465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853003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5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4409" y="649856"/>
            <a:ext cx="229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rgbClr val="660066"/>
                </a:solidFill>
              </a:rPr>
              <a:t>LIST OTWARTY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5226" y="3783997"/>
            <a:ext cx="19105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700" dirty="0">
                <a:solidFill>
                  <a:srgbClr val="660066"/>
                </a:solidFill>
              </a:rPr>
              <a:t>PUBLIKACJE</a:t>
            </a:r>
          </a:p>
          <a:p>
            <a:pPr algn="ctr"/>
            <a:r>
              <a:rPr lang="pl-PL" sz="2700" dirty="0">
                <a:solidFill>
                  <a:srgbClr val="660066"/>
                </a:solidFill>
              </a:rPr>
              <a:t>NAUKOWE</a:t>
            </a:r>
            <a:endParaRPr lang="en-US" sz="27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1212" y="636604"/>
            <a:ext cx="244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DORADZTWO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9069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6056" y="1187514"/>
            <a:ext cx="3015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660066"/>
                </a:solidFill>
              </a:rPr>
              <a:t>WSPARCIE DECYDENTÓW FACHOWĄ WIEDZĄ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6058" y="1187514"/>
            <a:ext cx="297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660066"/>
                </a:solidFill>
              </a:rPr>
              <a:t>PUBLIKACJA WSPÓLNEGO STANOWISK</a:t>
            </a:r>
          </a:p>
          <a:p>
            <a:pPr algn="ctr"/>
            <a:r>
              <a:rPr lang="pl-PL" sz="1400" dirty="0">
                <a:solidFill>
                  <a:srgbClr val="660066"/>
                </a:solidFill>
              </a:rPr>
              <a:t>W CELU WPŁYNIĘCIA NA POLITYKÓW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8016" y="4611250"/>
            <a:ext cx="2851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660066"/>
                </a:solidFill>
              </a:rPr>
              <a:t>PUBLIKACJA PRAC NAUKOWYCH W CELU</a:t>
            </a:r>
          </a:p>
          <a:p>
            <a:pPr algn="ctr"/>
            <a:r>
              <a:rPr lang="pl-PL" sz="1200" dirty="0">
                <a:solidFill>
                  <a:srgbClr val="660066"/>
                </a:solidFill>
              </a:rPr>
              <a:t>POPULARYZACJI OSIĄGNIĘTYCH WYNIKÓW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1680" y="465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420141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4154" y="542045"/>
            <a:ext cx="2759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chemeClr val="tx2"/>
                </a:solidFill>
              </a:rPr>
              <a:t>ZMIANA</a:t>
            </a:r>
          </a:p>
          <a:p>
            <a:pPr algn="ctr"/>
            <a:r>
              <a:rPr lang="pl-PL" sz="2000" dirty="0">
                <a:solidFill>
                  <a:schemeClr val="tx2"/>
                </a:solidFill>
              </a:rPr>
              <a:t>MODELU BIZNESOWEGO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381" y="3746408"/>
            <a:ext cx="2437270" cy="941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300"/>
              </a:lnSpc>
            </a:pPr>
            <a:r>
              <a:rPr lang="pl-PL" sz="3200" dirty="0">
                <a:solidFill>
                  <a:schemeClr val="tx2"/>
                </a:solidFill>
              </a:rPr>
              <a:t>ZMIANY</a:t>
            </a:r>
          </a:p>
          <a:p>
            <a:pPr algn="ctr">
              <a:lnSpc>
                <a:spcPts val="3300"/>
              </a:lnSpc>
            </a:pPr>
            <a:r>
              <a:rPr lang="pl-PL" sz="3200" dirty="0">
                <a:solidFill>
                  <a:schemeClr val="tx2"/>
                </a:solidFill>
              </a:rPr>
              <a:t>W LOGISTYCE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8664" y="500714"/>
            <a:ext cx="2110770" cy="88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nl-NL" sz="3000" dirty="0">
                <a:solidFill>
                  <a:schemeClr val="tx2"/>
                </a:solidFill>
              </a:rPr>
              <a:t>IN</a:t>
            </a:r>
            <a:r>
              <a:rPr lang="pl-PL" sz="3000" dirty="0">
                <a:solidFill>
                  <a:schemeClr val="tx2"/>
                </a:solidFill>
              </a:rPr>
              <a:t>WESTYCJE</a:t>
            </a:r>
          </a:p>
          <a:p>
            <a:pPr algn="ctr">
              <a:lnSpc>
                <a:spcPts val="3100"/>
              </a:lnSpc>
            </a:pPr>
            <a:r>
              <a:rPr lang="pl-PL" sz="3000" dirty="0">
                <a:solidFill>
                  <a:schemeClr val="tx2"/>
                </a:solidFill>
              </a:rPr>
              <a:t>B+R</a:t>
            </a:r>
            <a:endParaRPr lang="en-US" sz="3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8708" y="41418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KAMPANIA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8258" y="1250500"/>
            <a:ext cx="2931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INWESTYCJE W BADANIA I ROZWÓJ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W RAMACH DŁUGOFALOWYCH PROJEKTÓW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8703" y="1230537"/>
            <a:ext cx="303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MODELU BIZNESOWEGO NA NP.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WSPÓŁDZIELENIE, USŁUGĘ LUB KONSUMPCJĘ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81" y="4645164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SUROWCÓW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LUB ŁAŃCUCHA DOSTAW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1107" y="4658848"/>
            <a:ext cx="3065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PODNIESIENIE ŚWIADOMOŚCI INTRESARIUSZY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NA TEMAT TWOICH PRIORYTETÓW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9190240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57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59037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9037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9067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9067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rgbClr val="660066"/>
                </a:solidFill>
              </a:rPr>
              <a:t>DZIAŁANIE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8530033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57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8677" y="6366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KAMPANIA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5877" y="3638223"/>
            <a:ext cx="1656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3">
                    <a:lumMod val="75000"/>
                  </a:schemeClr>
                </a:solidFill>
              </a:rPr>
              <a:t>ZMIANA</a:t>
            </a:r>
          </a:p>
          <a:p>
            <a:pPr algn="ctr"/>
            <a:r>
              <a:rPr lang="pl-PL" sz="2400" dirty="0">
                <a:solidFill>
                  <a:schemeClr val="accent3">
                    <a:lumMod val="75000"/>
                  </a:schemeClr>
                </a:solidFill>
              </a:rPr>
              <a:t>PODATKÓW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9069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81667" y="4141804"/>
            <a:ext cx="2664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KOMUNIKACJA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01070" y="1221379"/>
            <a:ext cx="3065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PODNIESIENIE ŚWIADOMOŚCI INTRESARIUSZY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NA TEMAT TWOICH PRIORYTETÓW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0481" y="4513076"/>
            <a:ext cx="294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PODWYŻSZENIE LUB OBNIŻENIE PODATKÓW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DOTYCZĄCYCH NP. SUROWCÓW, PRACY, 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PRODUKTÓW FINANSOWYCH</a:t>
            </a:r>
            <a:r>
              <a:rPr lang="nl-NL" sz="1200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3487" y="4658848"/>
            <a:ext cx="2321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INFORMOWANIE INTERESARIUSZY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O ISTOTNYCH KWESTIACH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5210722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056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8677" y="636604"/>
            <a:ext cx="201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KAMPANIA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5877" y="3638223"/>
            <a:ext cx="1656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3">
                    <a:lumMod val="75000"/>
                  </a:schemeClr>
                </a:solidFill>
              </a:rPr>
              <a:t>ZMIANA</a:t>
            </a:r>
          </a:p>
          <a:p>
            <a:pPr algn="ctr"/>
            <a:r>
              <a:rPr lang="pl-PL" sz="2400" dirty="0">
                <a:solidFill>
                  <a:schemeClr val="accent3">
                    <a:lumMod val="75000"/>
                  </a:schemeClr>
                </a:solidFill>
              </a:rPr>
              <a:t>PODATKÓW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9069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81667" y="4141804"/>
            <a:ext cx="2664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KOMUNIKACJA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01070" y="1221379"/>
            <a:ext cx="3065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PODNIESIENIE ŚWIADOMOŚCI INTRESARIUSZY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NA TEMAT TWOICH PRIORYTETÓW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0481" y="4513076"/>
            <a:ext cx="294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PODWYŻSZENIE LUB OBNIŻENIE PODATKÓW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DOTYCZĄCYCH NP. SUROWCÓW, PRACY, 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PRODUKTÓW FINANSOWYCH</a:t>
            </a:r>
            <a:r>
              <a:rPr lang="nl-NL" sz="1200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3487" y="4658848"/>
            <a:ext cx="2321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INFORMOWANIE INTERESARIUSZY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O ISTOTNYCH KWESTIACH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859926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963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5021" y="636604"/>
            <a:ext cx="25179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KOORDYNACJA</a:t>
            </a:r>
            <a:endParaRPr lang="en-US" sz="30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4221" y="3780402"/>
            <a:ext cx="260443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600" dirty="0">
                <a:solidFill>
                  <a:schemeClr val="accent3">
                    <a:lumMod val="75000"/>
                  </a:schemeClr>
                </a:solidFill>
              </a:rPr>
              <a:t>ROZWÓJ</a:t>
            </a:r>
          </a:p>
          <a:p>
            <a:pPr algn="ctr"/>
            <a:r>
              <a:rPr lang="pl-PL" sz="2600" dirty="0">
                <a:solidFill>
                  <a:schemeClr val="accent3">
                    <a:lumMod val="75000"/>
                  </a:schemeClr>
                </a:solidFill>
              </a:rPr>
              <a:t>INFRASTRUKTURY</a:t>
            </a:r>
            <a:endParaRPr lang="en-US" sz="2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5629" y="636604"/>
            <a:ext cx="2496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KONSULTACJA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7858" y="3996032"/>
            <a:ext cx="1932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EDUKACJA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47442" y="1221379"/>
            <a:ext cx="3173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KOORDYNACJA DZIAŁAŃ RÓŻNYCH</a:t>
            </a:r>
          </a:p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INTERESARIUSZY WOKÓŁ WSPÓLNEGO TEMATU</a:t>
            </a:r>
            <a:endParaRPr lang="en-US" sz="115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6452" y="4658848"/>
            <a:ext cx="29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INWESTYCJE W INFRASTRUKTURĘ W CELU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UMOŻLIWIENIA DALSZEGO ROZWOJU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6722" y="4658416"/>
            <a:ext cx="1874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URUCHOMIENIE NOWYCH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INICJATYW EDUKACYJNYCH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6978" y="1223558"/>
            <a:ext cx="3154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ROZMOWA Z INTERESARIUSZAMI I EKSPERTAMI</a:t>
            </a:r>
          </a:p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W CELU ZROZUMIENIA DANEGO ZJAWISKA</a:t>
            </a:r>
            <a:endParaRPr lang="en-US" sz="115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926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963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5021" y="636604"/>
            <a:ext cx="25179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KOORDYNACJA</a:t>
            </a:r>
            <a:endParaRPr lang="en-US" sz="30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4221" y="3780402"/>
            <a:ext cx="260443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600" dirty="0">
                <a:solidFill>
                  <a:schemeClr val="accent3">
                    <a:lumMod val="75000"/>
                  </a:schemeClr>
                </a:solidFill>
              </a:rPr>
              <a:t>ROZWÓJ</a:t>
            </a:r>
          </a:p>
          <a:p>
            <a:pPr algn="ctr"/>
            <a:r>
              <a:rPr lang="pl-PL" sz="2600" dirty="0">
                <a:solidFill>
                  <a:schemeClr val="accent3">
                    <a:lumMod val="75000"/>
                  </a:schemeClr>
                </a:solidFill>
              </a:rPr>
              <a:t>INFRASTRUKTURY</a:t>
            </a:r>
            <a:endParaRPr lang="en-US" sz="2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5629" y="636604"/>
            <a:ext cx="2496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KONSULTACJA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7858" y="3996032"/>
            <a:ext cx="1932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EDUKACJA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47442" y="1221379"/>
            <a:ext cx="3173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KOORDYNACJA DZIAŁAŃ RÓŻNYCH</a:t>
            </a:r>
          </a:p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INTERESARIUSZY WOKÓŁ WSPÓLNEGO TEMATU</a:t>
            </a:r>
            <a:endParaRPr lang="en-US" sz="115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6452" y="4658848"/>
            <a:ext cx="29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INWESTYCJE W INFRASTRUKTURĘ W CELU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UMOŻLIWIENIA DALSZEGO ROZWOJU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6722" y="4658416"/>
            <a:ext cx="1874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URUCHOMIENIE NOWYCH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INICJATYW EDUKACYJNYCH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6978" y="1223558"/>
            <a:ext cx="3154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ROZMOWA Z INTERESARIUSZAMI I EKSPERTAMI</a:t>
            </a:r>
          </a:p>
          <a:p>
            <a:pPr algn="ctr"/>
            <a:r>
              <a:rPr lang="pl-PL" sz="1150" dirty="0">
                <a:solidFill>
                  <a:schemeClr val="accent3">
                    <a:lumMod val="75000"/>
                  </a:schemeClr>
                </a:solidFill>
              </a:rPr>
              <a:t>W CELU ZROZUMIENIA DANEGO ZJAWISKA</a:t>
            </a:r>
            <a:endParaRPr lang="en-US" sz="115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556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36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521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32255" y="636604"/>
            <a:ext cx="2603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accent3">
                    <a:lumMod val="75000"/>
                  </a:schemeClr>
                </a:solidFill>
              </a:rPr>
              <a:t>STANDARYZACJA</a:t>
            </a:r>
            <a:endParaRPr lang="en-US" sz="28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5916" y="3948212"/>
            <a:ext cx="1221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accent3">
                    <a:lumMod val="75000"/>
                  </a:schemeClr>
                </a:solidFill>
              </a:rPr>
              <a:t>SZCZYT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65298" y="636604"/>
            <a:ext cx="2097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LEGISLACJA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8672" y="3909749"/>
            <a:ext cx="2110770" cy="91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INWESTYCJE</a:t>
            </a:r>
          </a:p>
          <a:p>
            <a:pPr algn="ctr">
              <a:lnSpc>
                <a:spcPts val="3200"/>
              </a:lnSpc>
            </a:pPr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B+R</a:t>
            </a:r>
            <a:endParaRPr lang="en-US" sz="3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2951" y="1327395"/>
            <a:ext cx="2742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WYPRACOWANIE NORM I STANDARDÓW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8738" y="4658848"/>
            <a:ext cx="263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ORGANIZACJA SZCZYTU, ABY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WPŁYNĄĆ NA GLOBALNE WYDARZENIA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48259" y="4686350"/>
            <a:ext cx="293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INWESTYCJE W BADANIA I ROZWÓJ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 RAMACH DŁUGOFALOWYCH PROJEKTÓW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65539" y="1223558"/>
            <a:ext cx="2697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URUCHOMIENIE PROCESU ZMIANY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LUB WPROWADZENIA NOWEGO PRAWA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321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963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32255" y="636604"/>
            <a:ext cx="2603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accent3">
                    <a:lumMod val="75000"/>
                  </a:schemeClr>
                </a:solidFill>
              </a:rPr>
              <a:t>STANDARYZACJA</a:t>
            </a:r>
            <a:endParaRPr lang="en-US" sz="28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5916" y="3948212"/>
            <a:ext cx="1221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accent3">
                    <a:lumMod val="75000"/>
                  </a:schemeClr>
                </a:solidFill>
              </a:rPr>
              <a:t>SZCZYT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65298" y="636604"/>
            <a:ext cx="2097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LEGISLACJA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8672" y="3909749"/>
            <a:ext cx="2110770" cy="91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INWESTYCJE</a:t>
            </a:r>
          </a:p>
          <a:p>
            <a:pPr algn="ctr">
              <a:lnSpc>
                <a:spcPts val="3200"/>
              </a:lnSpc>
            </a:pPr>
            <a:r>
              <a:rPr lang="pl-PL" sz="3000" dirty="0">
                <a:solidFill>
                  <a:schemeClr val="accent3">
                    <a:lumMod val="75000"/>
                  </a:schemeClr>
                </a:solidFill>
              </a:rPr>
              <a:t>B+R</a:t>
            </a:r>
            <a:endParaRPr lang="en-US" sz="3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2951" y="1327395"/>
            <a:ext cx="2742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WYPRACOWANIE NORM I STANDARDÓW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8738" y="4658848"/>
            <a:ext cx="263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ORGANIZACJA SZCZYTU, ABY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WPŁYNĄĆ NA GLOBALNE WYDARZENIA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48259" y="4686350"/>
            <a:ext cx="293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INWESTYCJE W BADANIA I ROZWÓJ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W RAMACH DŁUGOFALOWYCH PROJEKTÓW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 maker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65539" y="1223558"/>
            <a:ext cx="2697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URUCHOMIENIE PROCESU ZMIANY</a:t>
            </a:r>
          </a:p>
          <a:p>
            <a:pPr algn="ctr"/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LUB WPROWADZENIA NOWEGO PRAWA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562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963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59037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9037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9069" y="6366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9067" y="4141804"/>
            <a:ext cx="194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accent3">
                    <a:lumMod val="75000"/>
                  </a:schemeClr>
                </a:solidFill>
              </a:rPr>
              <a:t>DZIAŁANIE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6557853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96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39053" y="533205"/>
            <a:ext cx="159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OBIEKTY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90674" y="4074072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LOBBING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1464" y="368469"/>
            <a:ext cx="24651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ROZWÓJ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WYTWARZANIA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6081" y="4074073"/>
            <a:ext cx="2015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EKSPANSJA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4435" y="1250500"/>
            <a:ext cx="303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DZIAŁANIA NA RZECZ WYDAJNIESZYCH,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CZYSTSZYCH I OSZCZĘDNIEJSZYCH PROCESÓW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1493" y="1190056"/>
            <a:ext cx="2585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OTWARCIE NOWYCH LUB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ZAMKNIĘCIE ISTNIEJĄCYCH OBIEKTÓW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6662" y="4650458"/>
            <a:ext cx="3095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WYKORZYSTANIE WPŁYWOWYCH OSÓB DO PROMOWANIA TWOJEGO PUNKTU WIDZENIA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8038" y="4658848"/>
            <a:ext cx="3012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ROZSZERZENIE DZIAŁALNOŚCI NA NOWE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OBSZARY PRODUKTOWE LUB GEOGRAFICZNE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17649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39053" y="533205"/>
            <a:ext cx="159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OBIEKTY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90674" y="4074072"/>
            <a:ext cx="169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LOBBING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1464" y="368469"/>
            <a:ext cx="24651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ROZWÓJ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WYTWARZANIA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6081" y="4074073"/>
            <a:ext cx="2015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EKSPANSJA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4435" y="1250500"/>
            <a:ext cx="303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DZIAŁANIA NA RZECZ WYDAJNIESZYCH,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CZYSTSZYCH I OSZCZĘDNIEJSZYCH PROCESÓW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1493" y="1190056"/>
            <a:ext cx="2585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OTWARCIE NOWYCH LUB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ZAMKNIĘCIE ISTNIEJĄCYCH OBIEKTÓW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6662" y="4650458"/>
            <a:ext cx="3095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WYKORZYSTANIE WPŁYWOWYCH OSÓB DO PROMOWANIA TWOJEGO PUNKTU WIDZENIA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8038" y="4658848"/>
            <a:ext cx="3012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ROZSZERZENIE DZIAŁALNOŚCI NA NOWE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OBSZARY PRODUKTOWE LUB GEOGRAFICZNE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944321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0901" y="368469"/>
            <a:ext cx="21548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ROZWÓJ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PRODUKTÓW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0093" y="3841566"/>
            <a:ext cx="19964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POZYSKANIE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KAPITAŁU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1416" y="630079"/>
            <a:ext cx="1165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>
                <a:solidFill>
                  <a:schemeClr val="tx2"/>
                </a:solidFill>
              </a:rPr>
              <a:t>KADRY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61732" y="3892456"/>
            <a:ext cx="1904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>
                <a:solidFill>
                  <a:schemeClr val="tx2"/>
                </a:solidFill>
              </a:rPr>
              <a:t>SUROWCE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8812" y="1196457"/>
            <a:ext cx="2030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SZKOLENIE, ZWALNIANIE LUB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REKRUTACJA PRACOWNIKÓW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5178" y="1236645"/>
            <a:ext cx="2417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ROZWIJANIE NOWYCH LUB ZMIANA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ISTNIEJĄCYCH PRODUKTÓW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63710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GROMADZENIE KAPITAŁU W CELU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EKSPANSJI I ROZWOJU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8026" y="4658848"/>
            <a:ext cx="2192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>
                <a:solidFill>
                  <a:srgbClr val="1F497D"/>
                </a:solidFill>
              </a:rPr>
              <a:t>ZMIANA SUROWCÓW</a:t>
            </a:r>
          </a:p>
          <a:p>
            <a:pPr algn="ctr"/>
            <a:r>
              <a:rPr lang="pl-PL" sz="1200" dirty="0">
                <a:solidFill>
                  <a:srgbClr val="1F497D"/>
                </a:solidFill>
              </a:rPr>
              <a:t>UŻYWANYCH W WYTWARZANIU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Business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135960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746</Words>
  <Application>Microsoft Office PowerPoint</Application>
  <PresentationFormat>Pokaz na ekranie (4:3)</PresentationFormat>
  <Paragraphs>298</Paragraphs>
  <Slides>46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46</vt:i4>
      </vt:variant>
    </vt:vector>
  </HeadingPairs>
  <TitlesOfParts>
    <vt:vector size="49" baseType="lpstr">
      <vt:lpstr>Arial</vt:lpstr>
      <vt:lpstr>Calibri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Łukasz Nazarko</cp:lastModifiedBy>
  <cp:revision>46</cp:revision>
  <dcterms:created xsi:type="dcterms:W3CDTF">2015-02-19T12:20:12Z</dcterms:created>
  <dcterms:modified xsi:type="dcterms:W3CDTF">2017-10-19T08:01:13Z</dcterms:modified>
</cp:coreProperties>
</file>