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9" r:id="rId12"/>
    <p:sldId id="298" r:id="rId13"/>
    <p:sldId id="300" r:id="rId14"/>
    <p:sldId id="301" r:id="rId15"/>
    <p:sldId id="261" r:id="rId16"/>
    <p:sldId id="277" r:id="rId17"/>
    <p:sldId id="308" r:id="rId18"/>
    <p:sldId id="309" r:id="rId19"/>
    <p:sldId id="310" r:id="rId20"/>
    <p:sldId id="311" r:id="rId21"/>
    <p:sldId id="302" r:id="rId22"/>
    <p:sldId id="303" r:id="rId23"/>
    <p:sldId id="304" r:id="rId24"/>
    <p:sldId id="305" r:id="rId25"/>
    <p:sldId id="306" r:id="rId26"/>
    <p:sldId id="307" r:id="rId27"/>
    <p:sldId id="263" r:id="rId28"/>
    <p:sldId id="275" r:id="rId29"/>
    <p:sldId id="286" r:id="rId30"/>
    <p:sldId id="287" r:id="rId31"/>
    <p:sldId id="288" r:id="rId32"/>
    <p:sldId id="289" r:id="rId33"/>
    <p:sldId id="280" r:id="rId34"/>
    <p:sldId id="281" r:id="rId35"/>
    <p:sldId id="282" r:id="rId36"/>
    <p:sldId id="283" r:id="rId37"/>
    <p:sldId id="284" r:id="rId38"/>
    <p:sldId id="285" r:id="rId39"/>
    <p:sldId id="278" r:id="rId40"/>
    <p:sldId id="279" r:id="rId41"/>
    <p:sldId id="266" r:id="rId42"/>
    <p:sldId id="270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0" r:id="rId52"/>
    <p:sldId id="321" r:id="rId53"/>
    <p:sldId id="323" r:id="rId54"/>
    <p:sldId id="322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napToGrid="0" snapToObjects="1">
      <p:cViewPr>
        <p:scale>
          <a:sx n="81" d="100"/>
          <a:sy n="81" d="100"/>
        </p:scale>
        <p:origin x="-248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61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6174" y="356517"/>
            <a:ext cx="29556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900" dirty="0" smtClean="0">
                <a:solidFill>
                  <a:schemeClr val="tx2"/>
                </a:solidFill>
              </a:rPr>
              <a:t>CHANGE </a:t>
            </a:r>
          </a:p>
          <a:p>
            <a:pPr algn="ctr"/>
            <a:r>
              <a:rPr lang="nl-NL" sz="2900" dirty="0" smtClean="0">
                <a:solidFill>
                  <a:schemeClr val="tx2"/>
                </a:solidFill>
              </a:rPr>
              <a:t>BUSINESS MODEL</a:t>
            </a:r>
            <a:endParaRPr lang="en-US" sz="29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1608" y="3746408"/>
            <a:ext cx="18848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CHANGE </a:t>
            </a: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LOGISTICS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1479" y="288682"/>
            <a:ext cx="2385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R &amp; D</a:t>
            </a:r>
            <a:endParaRPr lang="en-US" sz="3200" dirty="0">
              <a:solidFill>
                <a:schemeClr val="tx2"/>
              </a:solidFill>
            </a:endParaRP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INVESTMENT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94279" y="4141804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CAMPAIGN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3180" y="1250500"/>
            <a:ext cx="2801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INVEST MONEY IN RESEARCH AND 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DEVLOPMENT FOR LONG TERM PROJECTS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3819" y="1230537"/>
            <a:ext cx="3120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CHANGE BUSINESS MODEL TO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SHARING, SERVICE, OR CONSUMPTION MODEL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81" y="4751180"/>
            <a:ext cx="2955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CHANGE THE RESOURCE OR SUPPLY CHAIN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2714" y="4658848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OF YOUR INTERESTS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660758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5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31025" y="368469"/>
            <a:ext cx="24145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PRODUCT </a:t>
            </a:r>
          </a:p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DEVELOPMENT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6933" y="4133110"/>
            <a:ext cx="2582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RAISE CAPITAL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9645" y="630079"/>
            <a:ext cx="1928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PERSONNEL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9946" y="3640667"/>
            <a:ext cx="2068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RAW</a:t>
            </a: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MATERIALS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6498" y="1328977"/>
            <a:ext cx="2315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TRAIN, LAYOFF, OR RECRUIT STAFF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9444" y="1236645"/>
            <a:ext cx="2149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DEVELOP NEW OR 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REDESIGN EXISTING PRODUCTS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50458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RAISE CAPITAL TO SUPPORT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EXPANSION OR DEVELOPMENT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93560" y="4658848"/>
            <a:ext cx="2041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SWITCH THE RAW MATERIALS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USED IN MANUFACTURING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135960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66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31025" y="368469"/>
            <a:ext cx="24145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PRODUCT </a:t>
            </a:r>
          </a:p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DEVELOPMENT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6933" y="4133110"/>
            <a:ext cx="2582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RAISE CAPITAL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9645" y="630079"/>
            <a:ext cx="1928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PERSONNEL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9946" y="3640667"/>
            <a:ext cx="2068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RAW</a:t>
            </a: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MATERIALS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6498" y="1328977"/>
            <a:ext cx="2315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TRAIN, LAYOFF, OR RECRUIT STAFF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9444" y="1236645"/>
            <a:ext cx="2149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DEVELOP NEW OR 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REDESIGN EXISTING PRODUCTS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50458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RAISE CAPITAL TO SUPPORT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EXPANSION OR DEVELOPMENT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93560" y="4658848"/>
            <a:ext cx="2041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SWITCH THE RAW MATERIALS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USED IN MANUFACTURING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00466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27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653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8850" y="594574"/>
            <a:ext cx="2390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RAISE FUNDS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472" y="1181529"/>
            <a:ext cx="202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GATHER MONEY TO DEVELOP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YOUR ACTIVITIES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0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5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653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8850" y="594574"/>
            <a:ext cx="2390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RAISE FUNDS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472" y="1181529"/>
            <a:ext cx="202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GATHER MONEY TO DEVELOP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YOUR ACTIVITIES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5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653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8850" y="594574"/>
            <a:ext cx="2390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RAISE FUNDS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ACTION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472" y="1181529"/>
            <a:ext cx="202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GATHER MONEY TO DEVELOP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YOUR ACTIVITIES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5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514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4250" y="636604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CAMPAIGN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6722" y="4141804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EXPAND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8166" y="296010"/>
            <a:ext cx="19717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ADJUST </a:t>
            </a:r>
          </a:p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ACTIVITIES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6117" y="41418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LOBBY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7238" y="1248320"/>
            <a:ext cx="2213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CHANGE YOUR ACTIVITIES &amp;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ADAPT TO OTHER STAKEHOLDER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4411" y="1221379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OF YOUR INTERESTS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1073" y="4658848"/>
            <a:ext cx="256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BRANCH OUT YOUR ACTIVITIES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IN SUBSTANCE AND GEOGRAPHICALLY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56773" y="4658848"/>
            <a:ext cx="2114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SEND OUT INFLUENCERS TO 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EXPLAIN YOUR POINT OF VIEW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651774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25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4250" y="636604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CAMPAIGN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6722" y="4141804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EXPAND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8166" y="296010"/>
            <a:ext cx="19717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ADJUST </a:t>
            </a:r>
          </a:p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ACTIVITIES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6117" y="41418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LOBBY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7238" y="1248320"/>
            <a:ext cx="2213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CHANGE YOUR ACTIVITIES &amp;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ADAPT TO OTHER STAKEHOLDER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4411" y="1221379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OF YOUR INTERESTS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1073" y="4658848"/>
            <a:ext cx="256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BRANCH OUT YOUR ACTIVITIES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IN SUBSTANCE AND GEOGRAPHICALLY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56773" y="4658848"/>
            <a:ext cx="2114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SEND OUT INFLUENCERS TO 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EXPLAIN YOUR POINT OF VIEW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705616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4250" y="636604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CAMPAIGN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6722" y="4141804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EXPAND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8166" y="296010"/>
            <a:ext cx="19717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/>
                </a:solidFill>
              </a:rPr>
              <a:t>ADJUST </a:t>
            </a:r>
          </a:p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ACTIVITIES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6117" y="41418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6"/>
                </a:solidFill>
              </a:rPr>
              <a:t>LOBBY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7238" y="1248320"/>
            <a:ext cx="2213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CHANGE YOUR ACTIVITIES &amp;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ADAPT TO OTHER STAKEHOLDER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4411" y="1221379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OF YOUR INTERESTS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1073" y="4658848"/>
            <a:ext cx="2565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BRANCH OUT YOUR ACTIVITIES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IN SUBSTANCE AND GEOGRAPHICALLY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56773" y="4658848"/>
            <a:ext cx="2114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/>
                </a:solidFill>
              </a:rPr>
              <a:t>SEND OUT INFLUENCERS TO </a:t>
            </a:r>
          </a:p>
          <a:p>
            <a:pPr algn="ctr"/>
            <a:r>
              <a:rPr lang="nl-NL" sz="1200" dirty="0" smtClean="0">
                <a:solidFill>
                  <a:schemeClr val="accent6"/>
                </a:solidFill>
              </a:rPr>
              <a:t>EXPLAIN YOUR POINT OF VIEW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CSO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705616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87396"/>
            <a:ext cx="3419970" cy="341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6087" y="6366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LOBBY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5911" y="4141804"/>
            <a:ext cx="2076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ASK FUNDS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3453" y="636604"/>
            <a:ext cx="176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PROPOSE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3302" y="4141804"/>
            <a:ext cx="1921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RESEARCH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7614" y="1261336"/>
            <a:ext cx="2752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WRITE A RESEARCH PROPOSAL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9496" y="1169003"/>
            <a:ext cx="2809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SEND OUT INFLUENCES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TO PROMOTE YOUR POINT OF VIEW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87228" y="4611250"/>
            <a:ext cx="2093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USE CONTEXT TO ASK FOR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EXTRA FUNDING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5547" y="4730660"/>
            <a:ext cx="1937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PERFORM RESEARCH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817839"/>
            <a:ext cx="12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Researcher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4911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6087" y="6366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LOBBY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5911" y="4141804"/>
            <a:ext cx="2076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ASK FUNDS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3453" y="636604"/>
            <a:ext cx="176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PROPOSE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3302" y="4141804"/>
            <a:ext cx="1921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RESEARCH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7614" y="1261336"/>
            <a:ext cx="2752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WRITE A RESEARCH PROPOSAL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9496" y="1169003"/>
            <a:ext cx="2809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SEND OUT INFLUENCES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TO PROMOTE YOUR POINT OF VIEW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87228" y="4611250"/>
            <a:ext cx="2093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USE CONTEXT TO ASK FOR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EXTRA FUNDING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5547" y="4730660"/>
            <a:ext cx="1937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PERFORM RESEARCH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817839"/>
            <a:ext cx="12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Researcher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482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6174" y="356517"/>
            <a:ext cx="29556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900" dirty="0" smtClean="0">
                <a:solidFill>
                  <a:schemeClr val="tx2"/>
                </a:solidFill>
              </a:rPr>
              <a:t>CHANGE </a:t>
            </a:r>
          </a:p>
          <a:p>
            <a:pPr algn="ctr"/>
            <a:r>
              <a:rPr lang="nl-NL" sz="2900" dirty="0" smtClean="0">
                <a:solidFill>
                  <a:schemeClr val="tx2"/>
                </a:solidFill>
              </a:rPr>
              <a:t>BUSINESS MODEL</a:t>
            </a:r>
            <a:endParaRPr lang="en-US" sz="29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1608" y="3746408"/>
            <a:ext cx="18848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CHANGE </a:t>
            </a: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LOGISTICS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1479" y="288682"/>
            <a:ext cx="2385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R &amp; D</a:t>
            </a:r>
            <a:endParaRPr lang="en-US" sz="3200" dirty="0">
              <a:solidFill>
                <a:schemeClr val="tx2"/>
              </a:solidFill>
            </a:endParaRPr>
          </a:p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INVESTMENT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94279" y="4141804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CAMPAIGN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3180" y="1250500"/>
            <a:ext cx="2801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INVEST MONEY IN RESEARCH AND 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DEVLOPMENT FOR LONG TERM PROJECTS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3819" y="1230537"/>
            <a:ext cx="3120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CHANGE BUSINESS MODEL TO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SHARING, SERVICE, OR CONSUMPTION MODEL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81" y="4751180"/>
            <a:ext cx="2955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CHANGE THE RESOURCE OR SUPPLY CHAIN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2714" y="4658848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OF YOUR INTERESTS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176495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4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6087" y="636604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LOBBY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5911" y="4141804"/>
            <a:ext cx="2076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ASK FUNDS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3453" y="636604"/>
            <a:ext cx="176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PROPOSE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3302" y="4141804"/>
            <a:ext cx="1921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RESEARCH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7614" y="1261336"/>
            <a:ext cx="2752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WRITE A RESEARCH PROPOSAL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9496" y="1169003"/>
            <a:ext cx="2809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SEND OUT INFLUENCES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TO PROMOTE YOUR POINT OF VIEW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87228" y="4611250"/>
            <a:ext cx="2093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USE CONTEXT TO ASK FOR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EXTRA FUNDING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5547" y="4730660"/>
            <a:ext cx="1937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PERFORM RESEARCH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817839"/>
            <a:ext cx="12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Researcher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482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49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9165" y="636604"/>
            <a:ext cx="2429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OPEN LETTER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1552" y="4141804"/>
            <a:ext cx="1604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PUBLISH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15777" y="636604"/>
            <a:ext cx="1396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ADVISE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06056" y="1187514"/>
            <a:ext cx="3015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RESPOND TO POLICY DEMANDS FOR SCIENTIFIC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68742" y="1187514"/>
            <a:ext cx="2530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PUBLISH COLLECTIVE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 OPINION TO INFLUENCE POLICY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9383" y="4611250"/>
            <a:ext cx="2929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PRODUCE A SCIENTIFIC PUBLICATION 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FOLLOWING A RESERACH EFFORT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1680" y="465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8530033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223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9165" y="636604"/>
            <a:ext cx="2429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OPEN LETTER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1552" y="4141804"/>
            <a:ext cx="1604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PUBLISH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15777" y="636604"/>
            <a:ext cx="1396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ADVISE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06056" y="1187514"/>
            <a:ext cx="3015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RESPOND TO POLICY DEMANDS FOR SCIENTIFIC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68742" y="1187514"/>
            <a:ext cx="2530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PUBLISH COLLECTIVE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 OPINION TO INFLUENCE POLICY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9383" y="4611250"/>
            <a:ext cx="2929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PRODUCE A SCIENTIFIC PUBLICATION 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FOLLOWING A RESERACH EFFORT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1680" y="465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0716848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556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9165" y="636604"/>
            <a:ext cx="2429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OPEN LETTER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1552" y="4141804"/>
            <a:ext cx="1604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PUBLISH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15777" y="636604"/>
            <a:ext cx="1396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rgbClr val="660066"/>
                </a:solidFill>
              </a:rPr>
              <a:t>ADVISE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06056" y="1187514"/>
            <a:ext cx="3015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RESPOND TO POLICY DEMANDS FOR SCIENTIFIC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68742" y="1187514"/>
            <a:ext cx="2530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PUBLISH COLLECTIVE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 OPINION TO INFLUENCE POLICY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9383" y="4611250"/>
            <a:ext cx="2929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PRODUCE A SCIENTIFIC PUBLICATION </a:t>
            </a:r>
          </a:p>
          <a:p>
            <a:pPr algn="ctr"/>
            <a:r>
              <a:rPr lang="nl-NL" sz="1400" dirty="0" smtClean="0">
                <a:solidFill>
                  <a:srgbClr val="660066"/>
                </a:solidFill>
              </a:rPr>
              <a:t>FOLLOWING A RESERACH EFFORT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1680" y="465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0716848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556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653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4656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660066"/>
                </a:solidFill>
              </a:rPr>
              <a:t>ACTION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2853003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1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6" y="3492454"/>
            <a:ext cx="3419970" cy="34199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27601"/>
            <a:ext cx="3419970" cy="34199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66" y="346722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223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4249" y="636604"/>
            <a:ext cx="2039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CAMPAIGN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126" y="4141804"/>
            <a:ext cx="2719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CHANGE TAXES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3009" y="6366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97826" y="4141804"/>
            <a:ext cx="283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COMMUNICATE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2684" y="1221379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OF YOUR INTERESTS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20090" y="4658848"/>
            <a:ext cx="322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MAKE TAXES HIGHER OR LOWER ON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RESOURCES, FINANCIAL PRODUCTS, LABOR, ETC.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24263" y="4658848"/>
            <a:ext cx="1979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INFORM STAKEHOLDERS ON 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MATTERS OF IMPORTANCE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52107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056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4249" y="636604"/>
            <a:ext cx="2039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CAMPAIGN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126" y="4141804"/>
            <a:ext cx="2719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CHANGE TAXES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3009" y="6366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97826" y="4141804"/>
            <a:ext cx="2832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COMMUNICATE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2684" y="1221379"/>
            <a:ext cx="228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RAISE STAKEHOLDER AWARENESS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OF YOUR INTERESTS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20090" y="4658848"/>
            <a:ext cx="3227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MAKE TAXES HIGHER OR LOWER ON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RESOURCES, FINANCIAL PRODUCTS, LABOR, ETC.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24263" y="4658848"/>
            <a:ext cx="1979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INFORM STAKEHOLDERS ON 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MATTERS OF IMPORTANCE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9347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596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35804" y="636604"/>
            <a:ext cx="2396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COORDINATE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2397" y="3793654"/>
            <a:ext cx="28080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DEVELOP</a:t>
            </a:r>
          </a:p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INFRASTRUCTURE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7462" y="636604"/>
            <a:ext cx="173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CONSULT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0672" y="4141804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EDUCATE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5990" y="1221379"/>
            <a:ext cx="2016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COORDINATE EFFORTS FROM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MULTIPLE STAKEHOLDERS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6452" y="4658848"/>
            <a:ext cx="29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INVEST IN INFRASTRUCTURE TO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PAVE THE WAY FOR OTHER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0657" y="4751180"/>
            <a:ext cx="2586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LAUNCH NEW EDUCATION INITIATIVES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6306" y="1223558"/>
            <a:ext cx="2675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TALK TO STAKEHOLDERS, EXPERTS, ETC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TO UNDERSTAND THEIR POINT OF VIEW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596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35804" y="636604"/>
            <a:ext cx="2396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COORDINATE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2397" y="3793654"/>
            <a:ext cx="28080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DEVELOP</a:t>
            </a:r>
          </a:p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INFRASTRUCTURE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7462" y="636604"/>
            <a:ext cx="173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CONSULT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0672" y="4141804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EDUCATE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5990" y="1221379"/>
            <a:ext cx="2016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COORDINATE EFFORTS FROM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MULTIPLE STAKEHOLDERS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76452" y="4658848"/>
            <a:ext cx="29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INVEST IN INFRASTRUCTURE TO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PAVE THE WAY FOR OTHER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20657" y="4751180"/>
            <a:ext cx="2586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LAUNCH NEW EDUCATION INITIATIVES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6306" y="1223558"/>
            <a:ext cx="2675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TALK TO STAKEHOLDERS, EXPERTS, ETC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TO UNDERSTAND THEIR POINT OF VIEW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521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84735" y="636604"/>
            <a:ext cx="2498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STANDARDIZE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6107" y="3948212"/>
            <a:ext cx="1460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SUMMIT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320" y="636604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LEGISLATE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1486" y="3671213"/>
            <a:ext cx="2385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R &amp; D</a:t>
            </a:r>
          </a:p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INVESTMENT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0515" y="1221379"/>
            <a:ext cx="1987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LAUNCH THE DEVELOPMENT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OF STANDARDS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44184" y="4658848"/>
            <a:ext cx="2179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HOST A SUMMIT TO INFLUENCE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GLOBAL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9370" y="4686350"/>
            <a:ext cx="2309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INVEST PUBLIC MONEY IN R&amp;D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FOR LONG-TERM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53790" y="1223558"/>
            <a:ext cx="2120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LAUNCH PROCESS OF NEW OR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CHANGED LEGISLATION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2976" y="571960"/>
            <a:ext cx="1482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ACTION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2975" y="4141803"/>
            <a:ext cx="1482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ACTION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3014" y="571960"/>
            <a:ext cx="1482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ACTION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3010" y="4141804"/>
            <a:ext cx="1482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ACTION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176495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521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84735" y="636604"/>
            <a:ext cx="2498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STANDARDIZE</a:t>
            </a:r>
            <a:endParaRPr lang="en-US" sz="3200" dirty="0">
              <a:solidFill>
                <a:srgbClr val="86F75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6107" y="3948212"/>
            <a:ext cx="1460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accent3">
                    <a:lumMod val="75000"/>
                  </a:schemeClr>
                </a:solidFill>
              </a:rPr>
              <a:t>SUMMIT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320" y="636604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LEGISLATE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21486" y="3671213"/>
            <a:ext cx="2385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R &amp; D</a:t>
            </a:r>
          </a:p>
          <a:p>
            <a:pPr algn="ctr"/>
            <a:r>
              <a:rPr lang="nl-NL" sz="3200" dirty="0" smtClean="0">
                <a:solidFill>
                  <a:schemeClr val="accent3">
                    <a:lumMod val="75000"/>
                  </a:schemeClr>
                </a:solidFill>
              </a:rPr>
              <a:t>INVESTMENT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0515" y="1221379"/>
            <a:ext cx="1987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LAUNCH THE DEVELOPMENT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OF STANDARDS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44184" y="4658848"/>
            <a:ext cx="2179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HOST A SUMMIT TO INFLUENCE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GLOBAL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9370" y="4686350"/>
            <a:ext cx="2309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INVEST PUBLIC MONEY IN R&amp;D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FOR LONG-TERM DEVELOPMENTS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Policy maker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53790" y="1223558"/>
            <a:ext cx="2120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LAUNCH PROCESS OF NEW OR </a:t>
            </a:r>
          </a:p>
          <a:p>
            <a:pPr algn="ctr"/>
            <a:r>
              <a:rPr lang="nl-NL" sz="1200" dirty="0" smtClean="0">
                <a:solidFill>
                  <a:schemeClr val="accent3">
                    <a:lumMod val="75000"/>
                  </a:schemeClr>
                </a:solidFill>
              </a:rPr>
              <a:t>CHANGED LEGISLATION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703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92979" y="6366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92979" y="41418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73009" y="6366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3009" y="4141804"/>
            <a:ext cx="1482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978" y="278266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6557853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8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1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0200" y="665725"/>
            <a:ext cx="1876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FACILITIES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10380" y="4074072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LOBBY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85704" y="368469"/>
            <a:ext cx="28566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DEVELOP</a:t>
            </a:r>
          </a:p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MANUFACTURING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6753" y="4074073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EXPAND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1914" y="1250500"/>
            <a:ext cx="2724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MAKE PROCESS MORE EFFICIENT,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CLEANER, OR LESS RESOURCE INTENSIVE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7873" y="1322576"/>
            <a:ext cx="2812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OPEN NEW OR CLOSE EXISTING FACILITIES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50458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SEND OUT INFLUENCERS TO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EXPLAIN YOUR POINT OF VIEW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0003" y="4658848"/>
            <a:ext cx="2468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BRANCH OUT YOUR ACTIVITIES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IN SUBSTANCE OR GEOGRAPHICALLY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117649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834" y="58396"/>
            <a:ext cx="3419970" cy="341997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638" y="3478366"/>
            <a:ext cx="3419970" cy="341997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64" y="43797"/>
            <a:ext cx="3419970" cy="3419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68" y="346376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0"/>
            <a:ext cx="3419970" cy="3419970"/>
          </a:xfrm>
          <a:prstGeom prst="rect">
            <a:avLst/>
          </a:prstGeom>
        </p:spPr>
      </p:pic>
      <p:pic>
        <p:nvPicPr>
          <p:cNvPr id="11" name="Picture 10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12" name="Picture 11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0"/>
            <a:ext cx="3419970" cy="3419970"/>
          </a:xfrm>
          <a:prstGeom prst="rect">
            <a:avLst/>
          </a:prstGeom>
        </p:spPr>
      </p:pic>
      <p:pic>
        <p:nvPicPr>
          <p:cNvPr id="13" name="Picture 12" descr="3_5CircleSize-ActionCards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0200" y="665725"/>
            <a:ext cx="1876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FACILITIES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10380" y="4074072"/>
            <a:ext cx="125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LOBBY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85704" y="368469"/>
            <a:ext cx="28566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DEVELOP</a:t>
            </a:r>
          </a:p>
          <a:p>
            <a:pPr algn="ctr"/>
            <a:r>
              <a:rPr lang="nl-NL" sz="2800" dirty="0" smtClean="0">
                <a:solidFill>
                  <a:schemeClr val="tx2"/>
                </a:solidFill>
              </a:rPr>
              <a:t>MANUFACTURING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6753" y="4074073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EXPAND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1914" y="1250500"/>
            <a:ext cx="2724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MAKE PROCESS MORE EFFICIENT,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CLEANER, OR LESS RESOURCE INTENSIVE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7873" y="1322576"/>
            <a:ext cx="2812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OPEN NEW OR CLOSE EXISTING FACILITIES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6174" y="4650458"/>
            <a:ext cx="29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F497D"/>
                </a:solidFill>
              </a:rPr>
              <a:t>SEND OUT INFLUENCERS TO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EXPLAIN YOUR POINT OF VIEW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0003" y="4658848"/>
            <a:ext cx="2468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BRANCH OUT YOUR ACTIVITIES</a:t>
            </a:r>
          </a:p>
          <a:p>
            <a:pPr algn="ctr"/>
            <a:r>
              <a:rPr lang="nl-NL" sz="1200" dirty="0" smtClean="0">
                <a:solidFill>
                  <a:srgbClr val="1F497D"/>
                </a:solidFill>
              </a:rPr>
              <a:t>IN SUBSTANCE OR GEOGRAPHICALLY</a:t>
            </a:r>
            <a:endParaRPr lang="en-US" sz="1200" dirty="0">
              <a:solidFill>
                <a:srgbClr val="1F497D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78" y="2782669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978" y="3640667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THIS PAGE</a:t>
            </a:r>
          </a:p>
        </p:txBody>
      </p:sp>
    </p:spTree>
    <p:extLst>
      <p:ext uri="{BB962C8B-B14F-4D97-AF65-F5344CB8AC3E}">
        <p14:creationId xmlns:p14="http://schemas.microsoft.com/office/powerpoint/2010/main" val="3812193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874</Words>
  <Application>Microsoft Office PowerPoint</Application>
  <PresentationFormat>On-screen Show (4:3)</PresentationFormat>
  <Paragraphs>328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33</cp:revision>
  <dcterms:created xsi:type="dcterms:W3CDTF">2015-02-19T12:20:12Z</dcterms:created>
  <dcterms:modified xsi:type="dcterms:W3CDTF">2017-09-12T07:14:08Z</dcterms:modified>
</cp:coreProperties>
</file>