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60" r:id="rId3"/>
    <p:sldId id="258" r:id="rId4"/>
    <p:sldId id="265" r:id="rId5"/>
    <p:sldId id="278" r:id="rId6"/>
    <p:sldId id="267" r:id="rId7"/>
    <p:sldId id="281" r:id="rId8"/>
    <p:sldId id="269" r:id="rId9"/>
    <p:sldId id="279" r:id="rId10"/>
    <p:sldId id="271" r:id="rId11"/>
    <p:sldId id="282" r:id="rId12"/>
    <p:sldId id="273" r:id="rId13"/>
    <p:sldId id="280" r:id="rId14"/>
    <p:sldId id="275" r:id="rId15"/>
    <p:sldId id="283" r:id="rId16"/>
    <p:sldId id="277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6226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1944" y="-43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0713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1401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5328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6040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6278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2184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64993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75826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28173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6813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A95D1-CBE3-484E-A439-C06E0725C9F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8031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A95D1-CBE3-484E-A439-C06E0725C9F6}" type="datetimeFigureOut">
              <a:rPr lang="en-US" smtClean="0"/>
              <a:t>9/12/2017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0BFE38-6E0E-DC43-8CE6-DA24A82253F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03914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3" Type="http://schemas.openxmlformats.org/officeDocument/2006/relationships/image" Target="../media/image9.png"/><Relationship Id="rId7" Type="http://schemas.openxmlformats.org/officeDocument/2006/relationships/image" Target="../media/image13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2.png"/><Relationship Id="rId11" Type="http://schemas.openxmlformats.org/officeDocument/2006/relationships/image" Target="../media/image17.jpeg"/><Relationship Id="rId5" Type="http://schemas.openxmlformats.org/officeDocument/2006/relationships/image" Target="../media/image11.png"/><Relationship Id="rId10" Type="http://schemas.openxmlformats.org/officeDocument/2006/relationships/image" Target="../media/image16.jpeg"/><Relationship Id="rId4" Type="http://schemas.openxmlformats.org/officeDocument/2006/relationships/image" Target="../media/image10.png"/><Relationship Id="rId9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SES - Chance Cards-HorizonScanning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38030"/>
            <a:ext cx="2505540" cy="3419970"/>
          </a:xfrm>
          <a:prstGeom prst="rect">
            <a:avLst/>
          </a:prstGeom>
        </p:spPr>
      </p:pic>
      <p:pic>
        <p:nvPicPr>
          <p:cNvPr id="11" name="Picture 10" descr="SES - Chance Cards-CollaborateFree-01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419970"/>
            <a:ext cx="2505540" cy="3419970"/>
          </a:xfrm>
          <a:prstGeom prst="rect">
            <a:avLst/>
          </a:prstGeom>
        </p:spPr>
      </p:pic>
      <p:pic>
        <p:nvPicPr>
          <p:cNvPr id="15" name="Picture 14" descr="SES - Chance Cards-HorizonScanning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419970"/>
            <a:ext cx="2505540" cy="3419970"/>
          </a:xfrm>
          <a:prstGeom prst="rect">
            <a:avLst/>
          </a:prstGeom>
        </p:spPr>
      </p:pic>
      <p:pic>
        <p:nvPicPr>
          <p:cNvPr id="2" name="Picture 1" descr="SES - Real Life - Uncertainty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0"/>
            <a:ext cx="2505540" cy="3419970"/>
          </a:xfrm>
          <a:prstGeom prst="rect">
            <a:avLst/>
          </a:prstGeom>
        </p:spPr>
      </p:pic>
      <p:pic>
        <p:nvPicPr>
          <p:cNvPr id="2050" name="Picture 2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80" y="-496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arciomoreira\Desktop\asd\Cards - Blue\cards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59" y="343852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arciomoreira\Desktop\asd\Cards - Blue\cards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343535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arciomoreira\Desktop\asd\Cards - Blue\cards-0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310" y="343852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883775" y="3676650"/>
            <a:ext cx="830997" cy="2933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A friend in the right place has dropped a good word for us.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73629" y="4787900"/>
            <a:ext cx="800219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Collaborate for free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after one is invited to collaborate by another player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79770" y="273132"/>
            <a:ext cx="830997" cy="291666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This action is taken in a context of large uncertainty…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58178" y="990600"/>
            <a:ext cx="1523494" cy="226480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Roll the dice</a:t>
            </a:r>
          </a:p>
          <a:p>
            <a:r>
              <a:rPr lang="nl-NL" sz="900" dirty="0" smtClean="0">
                <a:solidFill>
                  <a:srgbClr val="262262"/>
                </a:solidFill>
                <a:latin typeface="Myriad Pro" pitchFamily="34" charset="0"/>
              </a:rPr>
              <a:t>1-2 = remove </a:t>
            </a:r>
            <a:r>
              <a:rPr lang="nl-NL" sz="900" dirty="0" err="1" smtClean="0">
                <a:solidFill>
                  <a:srgbClr val="262262"/>
                </a:solidFill>
                <a:latin typeface="Myriad Pro" pitchFamily="34" charset="0"/>
              </a:rPr>
              <a:t>all</a:t>
            </a:r>
            <a:r>
              <a:rPr lang="nl-NL" sz="900" dirty="0" smtClean="0">
                <a:solidFill>
                  <a:srgbClr val="262262"/>
                </a:solidFill>
                <a:latin typeface="Myriad Pro" pitchFamily="34" charset="0"/>
              </a:rPr>
              <a:t> Impact Tokens</a:t>
            </a:r>
          </a:p>
          <a:p>
            <a:r>
              <a:rPr lang="nl-NL" sz="900" dirty="0" smtClean="0">
                <a:solidFill>
                  <a:srgbClr val="262262"/>
                </a:solidFill>
                <a:latin typeface="Myriad Pro" pitchFamily="34" charset="0"/>
              </a:rPr>
              <a:t>3-4 = neutral</a:t>
            </a:r>
          </a:p>
          <a:p>
            <a:r>
              <a:rPr lang="nl-NL" sz="900" dirty="0" smtClean="0">
                <a:solidFill>
                  <a:srgbClr val="262262"/>
                </a:solidFill>
                <a:latin typeface="Myriad Pro" pitchFamily="34" charset="0"/>
              </a:rPr>
              <a:t>5-6 = double the Impact Tokens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Can be played on anothers players action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after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90314" y="83926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Controversial collaboration. 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74434" y="782119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Precautionary principle card.</a:t>
            </a:r>
            <a:endParaRPr lang="en-US" sz="1400" dirty="0" smtClean="0">
              <a:solidFill>
                <a:srgbClr val="262262"/>
              </a:solidFill>
              <a:latin typeface="Myriad Pro" pitchFamily="34" charset="0"/>
            </a:endParaRP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90996" y="1310757"/>
            <a:ext cx="646331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Out of moral considerations, silence the action of another player 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2714" y="3676650"/>
            <a:ext cx="1046440" cy="2933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We have detected new trends that are likely to give a boost to our action.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32568" y="4787900"/>
            <a:ext cx="800219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Gain two additional Resource Tokens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before a player’s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26834" y="4202112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Bad press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35156" y="1191207"/>
            <a:ext cx="1107996" cy="198381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A controversy arose over a collaboration. The collaboration is dissolved. </a:t>
            </a:r>
            <a:endParaRPr lang="en-US" sz="1000" dirty="0" smtClean="0">
              <a:solidFill>
                <a:srgbClr val="262262"/>
              </a:solidFill>
              <a:latin typeface="Myriad Pro" pitchFamily="34" charset="0"/>
            </a:endParaRPr>
          </a:p>
          <a:p>
            <a:endParaRPr lang="en-US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Remove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the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collaboration tokens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of another player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94342" y="4845050"/>
            <a:ext cx="646331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An action gets bad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press</a:t>
            </a:r>
          </a:p>
          <a:p>
            <a:endParaRPr lang="en-US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Remove 2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resource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tokens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4124499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585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79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809" y="343802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34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28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 rot="16200000">
            <a:off x="4939805" y="1332825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2449474" y="1332824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7454206" y="1332825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7460555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4939805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2449474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33714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SES - Chance Cards-Vigilance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19970"/>
            <a:ext cx="2505540" cy="3419970"/>
          </a:xfrm>
          <a:prstGeom prst="rect">
            <a:avLst/>
          </a:prstGeom>
        </p:spPr>
      </p:pic>
      <p:pic>
        <p:nvPicPr>
          <p:cNvPr id="13" name="Picture 12" descr="SES - Chance Cards-AccountingScandal-01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9" y="0"/>
            <a:ext cx="2505540" cy="3419970"/>
          </a:xfrm>
          <a:prstGeom prst="rect">
            <a:avLst/>
          </a:prstGeom>
        </p:spPr>
      </p:pic>
      <p:pic>
        <p:nvPicPr>
          <p:cNvPr id="14" name="Picture 13" descr="SES - Chance Cards-SilencePublicVoice-01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9" y="0"/>
            <a:ext cx="2505540" cy="3419970"/>
          </a:xfrm>
          <a:prstGeom prst="rect">
            <a:avLst/>
          </a:prstGeom>
        </p:spPr>
      </p:pic>
      <p:pic>
        <p:nvPicPr>
          <p:cNvPr id="10" name="Picture 9" descr="SES - Real Life - UnforeseenEvent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15875"/>
            <a:ext cx="2505540" cy="3419970"/>
          </a:xfrm>
          <a:prstGeom prst="rect">
            <a:avLst/>
          </a:prstGeom>
        </p:spPr>
      </p:pic>
      <p:pic>
        <p:nvPicPr>
          <p:cNvPr id="11" name="Picture 10" descr="SES - Real Life - UnforeseenEvent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9" y="3443111"/>
            <a:ext cx="2505540" cy="3419970"/>
          </a:xfrm>
          <a:prstGeom prst="rect">
            <a:avLst/>
          </a:prstGeom>
        </p:spPr>
      </p:pic>
      <p:pic>
        <p:nvPicPr>
          <p:cNvPr id="5" name="Picture 4" descr="SES - Real Life - Communications-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9" y="3448192"/>
            <a:ext cx="2505540" cy="3419970"/>
          </a:xfrm>
          <a:prstGeom prst="rect">
            <a:avLst/>
          </a:prstGeom>
        </p:spPr>
      </p:pic>
      <p:pic>
        <p:nvPicPr>
          <p:cNvPr id="4098" name="Picture 2" descr="C:\Users\marciomoreira\Desktop\asd\Cards - Blue\cards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189" y="3435987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arciomoreira\Desktop\asd\Cards - Blue\cards-0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3435987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arciomoreira\Desktop\asd\Cards - Blue\cards-0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343535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marciomoreira\Desktop\asd\Cards - Blue\cards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969" y="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marciomoreira\Desktop\asd\Cards - Blue\cards-0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610" y="-1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marciomoreira\Desktop\asd\Cards - Blue\cards-06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264" y="-3033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83775" y="3790950"/>
            <a:ext cx="1046440" cy="28188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An unforeseen event creates very </a:t>
            </a:r>
            <a:r>
              <a:rPr lang="en-US" sz="1400" dirty="0" err="1" smtClean="0">
                <a:solidFill>
                  <a:srgbClr val="262262"/>
                </a:solidFill>
                <a:latin typeface="Myriad Pro" pitchFamily="34" charset="0"/>
              </a:rPr>
              <a:t>favourable</a:t>
            </a:r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 conditions for our action!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73629" y="4787900"/>
            <a:ext cx="800219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Double an Impact Token 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after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79770" y="257175"/>
            <a:ext cx="1046440" cy="29326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An unforeseen event is justifying this action, contrary to the perception of the public.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42796" y="1228725"/>
            <a:ext cx="1415772" cy="196107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Silence the Public Voice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err="1" smtClean="0">
                <a:solidFill>
                  <a:srgbClr val="262262"/>
                </a:solidFill>
                <a:latin typeface="Myriad Pro" pitchFamily="34" charset="0"/>
              </a:rPr>
              <a:t>Limits</a:t>
            </a:r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 the Impact Tokens the Public Voice can play on an action card to one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during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90314" y="839269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Media attention!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78569" y="1228725"/>
            <a:ext cx="1107996" cy="19039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Your action is getting a lot of attention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.</a:t>
            </a:r>
          </a:p>
          <a:p>
            <a:endParaRPr lang="en-US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Double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the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Public Voice’s Impact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oken score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given to an action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74434" y="78211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Responsibility </a:t>
            </a:r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award.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59488" y="1133475"/>
            <a:ext cx="646331" cy="19420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Double the score of the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Public voice's Impact Tokens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on another player’s action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95089" y="3435987"/>
            <a:ext cx="1261884" cy="316160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Fast communications made us aware of the public impact this action would have and triggered an immediate strategic reaction.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32567" y="478790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Re-arrange two Impact Tokens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after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26834" y="3790950"/>
            <a:ext cx="1046440" cy="276169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Past experience has taught us to be very vigilant and very reactive in this crazy world. 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88506" y="4486275"/>
            <a:ext cx="1107996" cy="200921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Block another Real Life card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This card can be played immediately to disable another player’s Real Life card on your action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81540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585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79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809" y="343802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34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28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 rot="16200000">
            <a:off x="4939805" y="1332825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2449474" y="1332824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7454206" y="1332825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7460555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4939805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2449474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5108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SES - Chance Cards-HorizonScanning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38030"/>
            <a:ext cx="2505540" cy="3419970"/>
          </a:xfrm>
          <a:prstGeom prst="rect">
            <a:avLst/>
          </a:prstGeom>
        </p:spPr>
      </p:pic>
      <p:pic>
        <p:nvPicPr>
          <p:cNvPr id="11" name="Picture 10" descr="SES - Chance Cards-CollaborateFree-01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419970"/>
            <a:ext cx="2505540" cy="3419970"/>
          </a:xfrm>
          <a:prstGeom prst="rect">
            <a:avLst/>
          </a:prstGeom>
        </p:spPr>
      </p:pic>
      <p:pic>
        <p:nvPicPr>
          <p:cNvPr id="15" name="Picture 14" descr="SES - Chance Cards-HorizonScanning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419970"/>
            <a:ext cx="2505540" cy="3419970"/>
          </a:xfrm>
          <a:prstGeom prst="rect">
            <a:avLst/>
          </a:prstGeom>
        </p:spPr>
      </p:pic>
      <p:pic>
        <p:nvPicPr>
          <p:cNvPr id="2" name="Picture 1" descr="SES - Real Life - Uncertainty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0"/>
            <a:ext cx="2505540" cy="3419970"/>
          </a:xfrm>
          <a:prstGeom prst="rect">
            <a:avLst/>
          </a:prstGeom>
        </p:spPr>
      </p:pic>
      <p:pic>
        <p:nvPicPr>
          <p:cNvPr id="2050" name="Picture 2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80" y="-496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arciomoreira\Desktop\asd\Cards - Blue\cards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59" y="343852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arciomoreira\Desktop\asd\Cards - Blue\cards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343535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arciomoreira\Desktop\asd\Cards - Blue\cards-0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310" y="343852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883775" y="3676650"/>
            <a:ext cx="830997" cy="2933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A friend in the right place has dropped a good word for us.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73629" y="4787900"/>
            <a:ext cx="800219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Collaborate for free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after one is invited to collaborate by another player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79770" y="273132"/>
            <a:ext cx="830997" cy="291666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This action is taken in a context of large uncertainty…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58178" y="990600"/>
            <a:ext cx="1523494" cy="226480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Roll the dice</a:t>
            </a:r>
          </a:p>
          <a:p>
            <a:r>
              <a:rPr lang="nl-NL" sz="900" dirty="0" smtClean="0">
                <a:solidFill>
                  <a:srgbClr val="262262"/>
                </a:solidFill>
                <a:latin typeface="Myriad Pro" pitchFamily="34" charset="0"/>
              </a:rPr>
              <a:t>1-2 = remove </a:t>
            </a:r>
            <a:r>
              <a:rPr lang="nl-NL" sz="900" dirty="0" err="1" smtClean="0">
                <a:solidFill>
                  <a:srgbClr val="262262"/>
                </a:solidFill>
                <a:latin typeface="Myriad Pro" pitchFamily="34" charset="0"/>
              </a:rPr>
              <a:t>all</a:t>
            </a:r>
            <a:r>
              <a:rPr lang="nl-NL" sz="900" dirty="0" smtClean="0">
                <a:solidFill>
                  <a:srgbClr val="262262"/>
                </a:solidFill>
                <a:latin typeface="Myriad Pro" pitchFamily="34" charset="0"/>
              </a:rPr>
              <a:t> Impact Tokens</a:t>
            </a:r>
          </a:p>
          <a:p>
            <a:r>
              <a:rPr lang="nl-NL" sz="900" dirty="0" smtClean="0">
                <a:solidFill>
                  <a:srgbClr val="262262"/>
                </a:solidFill>
                <a:latin typeface="Myriad Pro" pitchFamily="34" charset="0"/>
              </a:rPr>
              <a:t>3-4 = neutral</a:t>
            </a:r>
          </a:p>
          <a:p>
            <a:r>
              <a:rPr lang="nl-NL" sz="900" dirty="0" smtClean="0">
                <a:solidFill>
                  <a:srgbClr val="262262"/>
                </a:solidFill>
                <a:latin typeface="Myriad Pro" pitchFamily="34" charset="0"/>
              </a:rPr>
              <a:t>5-6 = double the Impact Tokens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Can be played on anothers players action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after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90314" y="83926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Controversial collaboration. 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74434" y="782119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Precautionary principle card.</a:t>
            </a:r>
            <a:endParaRPr lang="en-US" sz="1400" dirty="0" smtClean="0">
              <a:solidFill>
                <a:srgbClr val="262262"/>
              </a:solidFill>
              <a:latin typeface="Myriad Pro" pitchFamily="34" charset="0"/>
            </a:endParaRP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90996" y="1310757"/>
            <a:ext cx="646331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Out of moral considerations, silence the action of another player 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2714" y="3676650"/>
            <a:ext cx="1046440" cy="2933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We have detected new trends that are likely to give a boost to our action.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32568" y="4787900"/>
            <a:ext cx="800219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Gain two additional Resource Tokens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before a player’s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26834" y="4202112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Bad press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35156" y="1191207"/>
            <a:ext cx="1107996" cy="198381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A controversy arose over a collaboration. The collaboration is dissolved. </a:t>
            </a:r>
            <a:endParaRPr lang="en-US" sz="1000" dirty="0" smtClean="0">
              <a:solidFill>
                <a:srgbClr val="262262"/>
              </a:solidFill>
              <a:latin typeface="Myriad Pro" pitchFamily="34" charset="0"/>
            </a:endParaRPr>
          </a:p>
          <a:p>
            <a:endParaRPr lang="en-US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Remove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the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collaboration tokens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of another player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94342" y="4845050"/>
            <a:ext cx="646331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An action gets bad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press</a:t>
            </a:r>
          </a:p>
          <a:p>
            <a:endParaRPr lang="en-US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Remove 2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resource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tokens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4249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585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79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809" y="343802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34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28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 rot="16200000">
            <a:off x="4939805" y="1332825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2449474" y="1332824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7454206" y="1332825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7460555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4939805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2449474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33714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SES - Chance Cards-Vigilance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19970"/>
            <a:ext cx="2505540" cy="3419970"/>
          </a:xfrm>
          <a:prstGeom prst="rect">
            <a:avLst/>
          </a:prstGeom>
        </p:spPr>
      </p:pic>
      <p:pic>
        <p:nvPicPr>
          <p:cNvPr id="13" name="Picture 12" descr="SES - Chance Cards-AccountingScandal-01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9" y="0"/>
            <a:ext cx="2505540" cy="3419970"/>
          </a:xfrm>
          <a:prstGeom prst="rect">
            <a:avLst/>
          </a:prstGeom>
        </p:spPr>
      </p:pic>
      <p:pic>
        <p:nvPicPr>
          <p:cNvPr id="14" name="Picture 13" descr="SES - Chance Cards-SilencePublicVoice-01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9" y="0"/>
            <a:ext cx="2505540" cy="3419970"/>
          </a:xfrm>
          <a:prstGeom prst="rect">
            <a:avLst/>
          </a:prstGeom>
        </p:spPr>
      </p:pic>
      <p:pic>
        <p:nvPicPr>
          <p:cNvPr id="10" name="Picture 9" descr="SES - Real Life - UnforeseenEvent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15875"/>
            <a:ext cx="2505540" cy="3419970"/>
          </a:xfrm>
          <a:prstGeom prst="rect">
            <a:avLst/>
          </a:prstGeom>
        </p:spPr>
      </p:pic>
      <p:pic>
        <p:nvPicPr>
          <p:cNvPr id="11" name="Picture 10" descr="SES - Real Life - UnforeseenEvent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9" y="3443111"/>
            <a:ext cx="2505540" cy="3419970"/>
          </a:xfrm>
          <a:prstGeom prst="rect">
            <a:avLst/>
          </a:prstGeom>
        </p:spPr>
      </p:pic>
      <p:pic>
        <p:nvPicPr>
          <p:cNvPr id="5" name="Picture 4" descr="SES - Real Life - Communications-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9" y="3448192"/>
            <a:ext cx="2505540" cy="3419970"/>
          </a:xfrm>
          <a:prstGeom prst="rect">
            <a:avLst/>
          </a:prstGeom>
        </p:spPr>
      </p:pic>
      <p:pic>
        <p:nvPicPr>
          <p:cNvPr id="4098" name="Picture 2" descr="C:\Users\marciomoreira\Desktop\asd\Cards - Blue\cards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189" y="3435987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arciomoreira\Desktop\asd\Cards - Blue\cards-0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3435987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arciomoreira\Desktop\asd\Cards - Blue\cards-0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343535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marciomoreira\Desktop\asd\Cards - Blue\cards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969" y="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marciomoreira\Desktop\asd\Cards - Blue\cards-0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610" y="-1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marciomoreira\Desktop\asd\Cards - Blue\cards-06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264" y="-3033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83775" y="3790950"/>
            <a:ext cx="1046440" cy="28188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An unforeseen event creates very </a:t>
            </a:r>
            <a:r>
              <a:rPr lang="en-US" sz="1400" dirty="0" err="1" smtClean="0">
                <a:solidFill>
                  <a:srgbClr val="262262"/>
                </a:solidFill>
                <a:latin typeface="Myriad Pro" pitchFamily="34" charset="0"/>
              </a:rPr>
              <a:t>favourable</a:t>
            </a:r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 conditions for our action!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73629" y="4787900"/>
            <a:ext cx="800219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Double an Impact Token 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after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79770" y="257175"/>
            <a:ext cx="1046440" cy="29326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An unforeseen event is justifying this action, contrary to the perception of the public.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42796" y="1228725"/>
            <a:ext cx="1415772" cy="196107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Silence the Public Voice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err="1" smtClean="0">
                <a:solidFill>
                  <a:srgbClr val="262262"/>
                </a:solidFill>
                <a:latin typeface="Myriad Pro" pitchFamily="34" charset="0"/>
              </a:rPr>
              <a:t>Limits</a:t>
            </a:r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 the  Impact Tokens the Public Voice can play on an action card to one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during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90314" y="839269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Media attention!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78569" y="1228725"/>
            <a:ext cx="1107996" cy="19039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Your action is getting a lot of attention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.</a:t>
            </a:r>
          </a:p>
          <a:p>
            <a:endParaRPr lang="en-US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Double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the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Public Voice’s Impact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oken score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given to an action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74434" y="78211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Responsibility </a:t>
            </a:r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award.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08688" y="1133475"/>
            <a:ext cx="646331" cy="19420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Double the score of the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Public voice's Impact Tokens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on another player’s action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95089" y="3435987"/>
            <a:ext cx="1261884" cy="316160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Fast communications made us aware of the public impact this action would have and triggered an immediate strategic reaction.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32567" y="478790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Re-arrange two Impact Tokens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after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26834" y="3790950"/>
            <a:ext cx="1046440" cy="276169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Past experience has taught us to be very vigilant and very reactive in this crazy world. 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88506" y="4486275"/>
            <a:ext cx="1107996" cy="200921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Block another Real Life card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This card can be played immediately to disable another player’s Real Life card on your action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8154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585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79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809" y="343802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34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28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 rot="16200000">
            <a:off x="4939805" y="1332825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2449474" y="1332824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7454206" y="1332825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7460555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4939805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2449474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5108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585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79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809" y="343802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34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28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 rot="16200000">
            <a:off x="4939805" y="1332825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2449474" y="1332824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7454206" y="1332825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7460555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4939805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2449474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70535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SES - Chance Cards-Vigilance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19970"/>
            <a:ext cx="2505540" cy="3419970"/>
          </a:xfrm>
          <a:prstGeom prst="rect">
            <a:avLst/>
          </a:prstGeom>
        </p:spPr>
      </p:pic>
      <p:pic>
        <p:nvPicPr>
          <p:cNvPr id="13" name="Picture 12" descr="SES - Chance Cards-AccountingScandal-01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9" y="0"/>
            <a:ext cx="2505540" cy="3419970"/>
          </a:xfrm>
          <a:prstGeom prst="rect">
            <a:avLst/>
          </a:prstGeom>
        </p:spPr>
      </p:pic>
      <p:pic>
        <p:nvPicPr>
          <p:cNvPr id="14" name="Picture 13" descr="SES - Chance Cards-SilencePublicVoice-01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9" y="0"/>
            <a:ext cx="2505540" cy="3419970"/>
          </a:xfrm>
          <a:prstGeom prst="rect">
            <a:avLst/>
          </a:prstGeom>
        </p:spPr>
      </p:pic>
      <p:pic>
        <p:nvPicPr>
          <p:cNvPr id="10" name="Picture 9" descr="SES - Real Life - UnforeseenEvent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15875"/>
            <a:ext cx="2505540" cy="3419970"/>
          </a:xfrm>
          <a:prstGeom prst="rect">
            <a:avLst/>
          </a:prstGeom>
        </p:spPr>
      </p:pic>
      <p:pic>
        <p:nvPicPr>
          <p:cNvPr id="11" name="Picture 10" descr="SES - Real Life - UnforeseenEvent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9" y="3443111"/>
            <a:ext cx="2505540" cy="3419970"/>
          </a:xfrm>
          <a:prstGeom prst="rect">
            <a:avLst/>
          </a:prstGeom>
        </p:spPr>
      </p:pic>
      <p:pic>
        <p:nvPicPr>
          <p:cNvPr id="5" name="Picture 4" descr="SES - Real Life - Communications-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9" y="3448192"/>
            <a:ext cx="2505540" cy="3419970"/>
          </a:xfrm>
          <a:prstGeom prst="rect">
            <a:avLst/>
          </a:prstGeom>
        </p:spPr>
      </p:pic>
      <p:pic>
        <p:nvPicPr>
          <p:cNvPr id="4098" name="Picture 2" descr="C:\Users\marciomoreira\Desktop\asd\Cards - Blue\cards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189" y="3435987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arciomoreira\Desktop\asd\Cards - Blue\cards-0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3435987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arciomoreira\Desktop\asd\Cards - Blue\cards-0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343535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marciomoreira\Desktop\asd\Cards - Blue\cards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969" y="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marciomoreira\Desktop\asd\Cards - Blue\cards-0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610" y="-1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marciomoreira\Desktop\asd\Cards - Blue\cards-06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264" y="-3033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83775" y="3790950"/>
            <a:ext cx="1046440" cy="28188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An unforeseen event creates very </a:t>
            </a:r>
            <a:r>
              <a:rPr lang="en-US" sz="1400" dirty="0" err="1" smtClean="0">
                <a:solidFill>
                  <a:srgbClr val="262262"/>
                </a:solidFill>
                <a:latin typeface="Myriad Pro" pitchFamily="34" charset="0"/>
              </a:rPr>
              <a:t>favourable</a:t>
            </a:r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 conditions for our action!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73629" y="4787900"/>
            <a:ext cx="800219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Double an Impact Token 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after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79770" y="257175"/>
            <a:ext cx="1046440" cy="29326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An unforeseen event is justifying this action, contrary to the perception of the public.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42796" y="1228725"/>
            <a:ext cx="1415772" cy="196107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Silence the Public Voice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err="1" smtClean="0">
                <a:solidFill>
                  <a:srgbClr val="262262"/>
                </a:solidFill>
                <a:latin typeface="Myriad Pro" pitchFamily="34" charset="0"/>
              </a:rPr>
              <a:t>Limits</a:t>
            </a:r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 the  Impact Tokens the Public Voice can play on an action card to one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during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90314" y="839269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Media attention!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78569" y="1228725"/>
            <a:ext cx="1107996" cy="19039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Your action is getting a lot of attention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.</a:t>
            </a:r>
          </a:p>
          <a:p>
            <a:endParaRPr lang="en-US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Double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the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Public Voice’s Impact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oken score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given to an action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74434" y="78211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Responsibility </a:t>
            </a:r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award.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21388" y="1133475"/>
            <a:ext cx="646331" cy="19420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Double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the score of the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Public Voice‘s Impact Tokens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on another player’s action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95089" y="3435987"/>
            <a:ext cx="1261884" cy="316160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Fast communications made us aware of the public impact this action would have and triggered an immediate strategic reaction.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32567" y="478790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Re-arrange two Impact Tokens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after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26834" y="3790950"/>
            <a:ext cx="1046440" cy="276169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Past experience has taught us to be very vigilant and very reactive in this crazy world. 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88506" y="4486275"/>
            <a:ext cx="1107996" cy="200921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Block another Real Life card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This card can be played immediately to disable another player’s Real Life card on your action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63646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585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79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809" y="343802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34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28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 rot="16200000">
            <a:off x="4939805" y="1332825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2449474" y="1332824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7454206" y="1332825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7460555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4939805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2449474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511253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SES - Chance Cards-HorizonScanning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38030"/>
            <a:ext cx="2505540" cy="3419970"/>
          </a:xfrm>
          <a:prstGeom prst="rect">
            <a:avLst/>
          </a:prstGeom>
        </p:spPr>
      </p:pic>
      <p:pic>
        <p:nvPicPr>
          <p:cNvPr id="11" name="Picture 10" descr="SES - Chance Cards-CollaborateFree-01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419970"/>
            <a:ext cx="2505540" cy="3419970"/>
          </a:xfrm>
          <a:prstGeom prst="rect">
            <a:avLst/>
          </a:prstGeom>
        </p:spPr>
      </p:pic>
      <p:pic>
        <p:nvPicPr>
          <p:cNvPr id="15" name="Picture 14" descr="SES - Chance Cards-HorizonScanning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419970"/>
            <a:ext cx="2505540" cy="3419970"/>
          </a:xfrm>
          <a:prstGeom prst="rect">
            <a:avLst/>
          </a:prstGeom>
        </p:spPr>
      </p:pic>
      <p:pic>
        <p:nvPicPr>
          <p:cNvPr id="2" name="Picture 1" descr="SES - Real Life - Uncertainty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0"/>
            <a:ext cx="2505540" cy="3419970"/>
          </a:xfrm>
          <a:prstGeom prst="rect">
            <a:avLst/>
          </a:prstGeom>
        </p:spPr>
      </p:pic>
      <p:pic>
        <p:nvPicPr>
          <p:cNvPr id="2050" name="Picture 2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80" y="-496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arciomoreira\Desktop\asd\Cards - Blue\cards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59" y="343852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arciomoreira\Desktop\asd\Cards - Blue\cards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343535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arciomoreira\Desktop\asd\Cards - Blue\cards-0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310" y="343852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883775" y="3676650"/>
            <a:ext cx="830997" cy="2933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A friend in the right place has dropped a good word for us.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73629" y="4787900"/>
            <a:ext cx="800219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Collaborate for free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after one is invited to collaborate by another player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79770" y="273132"/>
            <a:ext cx="830997" cy="291666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This action is taken in a context of large uncertainty…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58178" y="990600"/>
            <a:ext cx="1523494" cy="226480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Roll the dice</a:t>
            </a:r>
          </a:p>
          <a:p>
            <a:r>
              <a:rPr lang="nl-NL" sz="900" dirty="0" smtClean="0">
                <a:solidFill>
                  <a:srgbClr val="262262"/>
                </a:solidFill>
                <a:latin typeface="Myriad Pro" pitchFamily="34" charset="0"/>
              </a:rPr>
              <a:t>1-2 = remove </a:t>
            </a:r>
            <a:r>
              <a:rPr lang="nl-NL" sz="900" dirty="0" err="1" smtClean="0">
                <a:solidFill>
                  <a:srgbClr val="262262"/>
                </a:solidFill>
                <a:latin typeface="Myriad Pro" pitchFamily="34" charset="0"/>
              </a:rPr>
              <a:t>all</a:t>
            </a:r>
            <a:r>
              <a:rPr lang="nl-NL" sz="900" dirty="0" smtClean="0">
                <a:solidFill>
                  <a:srgbClr val="262262"/>
                </a:solidFill>
                <a:latin typeface="Myriad Pro" pitchFamily="34" charset="0"/>
              </a:rPr>
              <a:t> Impact Tokens</a:t>
            </a:r>
          </a:p>
          <a:p>
            <a:r>
              <a:rPr lang="nl-NL" sz="900" dirty="0" smtClean="0">
                <a:solidFill>
                  <a:srgbClr val="262262"/>
                </a:solidFill>
                <a:latin typeface="Myriad Pro" pitchFamily="34" charset="0"/>
              </a:rPr>
              <a:t>3-4 = neutral</a:t>
            </a:r>
          </a:p>
          <a:p>
            <a:r>
              <a:rPr lang="nl-NL" sz="900" dirty="0" smtClean="0">
                <a:solidFill>
                  <a:srgbClr val="262262"/>
                </a:solidFill>
                <a:latin typeface="Myriad Pro" pitchFamily="34" charset="0"/>
              </a:rPr>
              <a:t>5-6 = double the Impact Tokens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Can be played on anothers players action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after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90314" y="83926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Controversial collaboration. 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74434" y="782119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Precautionary principle card.</a:t>
            </a:r>
            <a:endParaRPr lang="en-US" sz="1400" dirty="0" smtClean="0">
              <a:solidFill>
                <a:srgbClr val="262262"/>
              </a:solidFill>
              <a:latin typeface="Myriad Pro" pitchFamily="34" charset="0"/>
            </a:endParaRP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90996" y="1310757"/>
            <a:ext cx="646331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Out of moral considerations, silence the action of another player 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2714" y="3676650"/>
            <a:ext cx="1046440" cy="2933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We have detected new trends that are likely to give a boost to our action.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32568" y="4787900"/>
            <a:ext cx="800219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Gain two additional Resource Tokens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before a player’s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26834" y="4202112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Bad press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35156" y="1191207"/>
            <a:ext cx="1107996" cy="198381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A controversy arose over a collaboration. The collaboration is dissolved. </a:t>
            </a:r>
            <a:endParaRPr lang="en-US" sz="1000" dirty="0" smtClean="0">
              <a:solidFill>
                <a:srgbClr val="262262"/>
              </a:solidFill>
              <a:latin typeface="Myriad Pro" pitchFamily="34" charset="0"/>
            </a:endParaRPr>
          </a:p>
          <a:p>
            <a:endParaRPr lang="en-US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Remove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the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collaboration tokens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of another player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94342" y="4845050"/>
            <a:ext cx="646331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An action gets bad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press</a:t>
            </a:r>
          </a:p>
          <a:p>
            <a:endParaRPr lang="en-US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Remove 2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resource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tokens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424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585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79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809" y="343802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34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28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 rot="16200000">
            <a:off x="4939805" y="1332825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2449474" y="1332824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7454206" y="1332825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7460555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4939805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2449474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823371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" name="Picture 2" descr="SES - Chance Cards-Vigilance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19970"/>
            <a:ext cx="2505540" cy="3419970"/>
          </a:xfrm>
          <a:prstGeom prst="rect">
            <a:avLst/>
          </a:prstGeom>
        </p:spPr>
      </p:pic>
      <p:pic>
        <p:nvPicPr>
          <p:cNvPr id="13" name="Picture 12" descr="SES - Chance Cards-AccountingScandal-01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9" y="0"/>
            <a:ext cx="2505540" cy="3419970"/>
          </a:xfrm>
          <a:prstGeom prst="rect">
            <a:avLst/>
          </a:prstGeom>
        </p:spPr>
      </p:pic>
      <p:pic>
        <p:nvPicPr>
          <p:cNvPr id="14" name="Picture 13" descr="SES - Chance Cards-SilencePublicVoice-01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9" y="0"/>
            <a:ext cx="2505540" cy="3419970"/>
          </a:xfrm>
          <a:prstGeom prst="rect">
            <a:avLst/>
          </a:prstGeom>
        </p:spPr>
      </p:pic>
      <p:pic>
        <p:nvPicPr>
          <p:cNvPr id="10" name="Picture 9" descr="SES - Real Life - UnforeseenEvent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15875"/>
            <a:ext cx="2505540" cy="3419970"/>
          </a:xfrm>
          <a:prstGeom prst="rect">
            <a:avLst/>
          </a:prstGeom>
        </p:spPr>
      </p:pic>
      <p:pic>
        <p:nvPicPr>
          <p:cNvPr id="11" name="Picture 10" descr="SES - Real Life - UnforeseenEvent-0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2189" y="3443111"/>
            <a:ext cx="2505540" cy="3419970"/>
          </a:xfrm>
          <a:prstGeom prst="rect">
            <a:avLst/>
          </a:prstGeom>
        </p:spPr>
      </p:pic>
      <p:pic>
        <p:nvPicPr>
          <p:cNvPr id="5" name="Picture 4" descr="SES - Real Life - Communications-0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7729" y="3448192"/>
            <a:ext cx="2505540" cy="3419970"/>
          </a:xfrm>
          <a:prstGeom prst="rect">
            <a:avLst/>
          </a:prstGeom>
        </p:spPr>
      </p:pic>
      <p:pic>
        <p:nvPicPr>
          <p:cNvPr id="4098" name="Picture 2" descr="C:\Users\marciomoreira\Desktop\asd\Cards - Blue\cards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2189" y="3435987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C:\Users\marciomoreira\Desktop\asd\Cards - Blue\cards-08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925" y="3435987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C:\Users\marciomoreira\Desktop\asd\Cards - Blue\cards-09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343535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:\Users\marciomoreira\Desktop\asd\Cards - Blue\cards-07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5969" y="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1" name="Picture 5" descr="C:\Users\marciomoreira\Desktop\asd\Cards - Blue\cards-01.jpg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5610" y="-1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C:\Users\marciomoreira\Desktop\asd\Cards - Blue\cards-06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7264" y="-3033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1883775" y="3790950"/>
            <a:ext cx="1046440" cy="28188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An unforeseen event creates very </a:t>
            </a:r>
            <a:r>
              <a:rPr lang="en-US" sz="1400" dirty="0" err="1" smtClean="0">
                <a:solidFill>
                  <a:srgbClr val="262262"/>
                </a:solidFill>
                <a:latin typeface="Myriad Pro" pitchFamily="34" charset="0"/>
              </a:rPr>
              <a:t>favourable</a:t>
            </a:r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 conditions for our action!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2873629" y="4787900"/>
            <a:ext cx="800219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Double an Impact Token 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after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1879770" y="257175"/>
            <a:ext cx="1046440" cy="29326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An unforeseen event is justifying this action, contrary to the perception of the public.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642796" y="1228725"/>
            <a:ext cx="1415772" cy="196107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Silence the Public Voice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err="1" smtClean="0">
                <a:solidFill>
                  <a:srgbClr val="262262"/>
                </a:solidFill>
                <a:latin typeface="Myriad Pro" pitchFamily="34" charset="0"/>
              </a:rPr>
              <a:t>Limits</a:t>
            </a:r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 the Impact Tokens the Public Voice can play on an action card to one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during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4490314" y="839269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Media attention!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78569" y="1228725"/>
            <a:ext cx="1107996" cy="19039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Your action is getting a lot of attention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.</a:t>
            </a:r>
          </a:p>
          <a:p>
            <a:endParaRPr lang="en-US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Double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the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Public Voice’s Impact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oken score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given to an action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974434" y="78211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Responsibility </a:t>
            </a:r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award.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621388" y="1133475"/>
            <a:ext cx="646331" cy="1942026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Double the score of the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Public voice's Impact Tokens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on another player’s action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4595089" y="3435987"/>
            <a:ext cx="1261884" cy="316160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Fast communications made us aware of the public impact this action would have and triggered an immediate strategic reaction.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5632567" y="4787900"/>
            <a:ext cx="954107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Re-arrange two Impact Tokens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after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7126834" y="3790950"/>
            <a:ext cx="1046440" cy="276169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Past experience has taught us to be very vigilant and very reactive in this crazy world. 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7888506" y="4486275"/>
            <a:ext cx="1107996" cy="200921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Block another Real Life card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This card can be played immediately to disable another player’s Real Life card on your action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1781540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585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79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44809" y="343802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9734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2" descr="C:\Users\marciomoreira\Desktop\asd\Cards - Blue\cards-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3728" y="3431679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TextBox 19"/>
          <p:cNvSpPr txBox="1"/>
          <p:nvPr/>
        </p:nvSpPr>
        <p:spPr>
          <a:xfrm rot="16200000">
            <a:off x="4939805" y="1332825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 rot="16200000">
            <a:off x="2449474" y="1332824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 rot="16200000">
            <a:off x="7454206" y="1332825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 rot="16200000">
            <a:off x="7460555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 rot="16200000">
            <a:off x="4939805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 rot="16200000">
            <a:off x="2449474" y="4703948"/>
            <a:ext cx="87358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rgbClr val="262262"/>
                </a:solidFill>
                <a:latin typeface="Myriad Pro" pitchFamily="34" charset="0"/>
              </a:rPr>
              <a:t>REAL LIFE</a:t>
            </a:r>
            <a:endParaRPr lang="pt-PT" b="1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4351087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Straight Connector 3"/>
          <p:cNvCxnSpPr/>
          <p:nvPr/>
        </p:nvCxnSpPr>
        <p:spPr>
          <a:xfrm>
            <a:off x="-972726" y="3429000"/>
            <a:ext cx="11089453" cy="0"/>
          </a:xfrm>
          <a:prstGeom prst="line">
            <a:avLst/>
          </a:prstGeom>
          <a:ln w="3175" cmpd="sng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8" name="Picture 7" descr="SES - Chance Cards-HorizonScanning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3438030"/>
            <a:ext cx="2505540" cy="3419970"/>
          </a:xfrm>
          <a:prstGeom prst="rect">
            <a:avLst/>
          </a:prstGeom>
        </p:spPr>
      </p:pic>
      <p:pic>
        <p:nvPicPr>
          <p:cNvPr id="11" name="Picture 10" descr="SES - Chance Cards-CollaborateFree-01-0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7380" y="3419970"/>
            <a:ext cx="2505540" cy="3419970"/>
          </a:xfrm>
          <a:prstGeom prst="rect">
            <a:avLst/>
          </a:prstGeom>
        </p:spPr>
      </p:pic>
      <p:pic>
        <p:nvPicPr>
          <p:cNvPr id="15" name="Picture 14" descr="SES - Chance Cards-HorizonScanning-01-0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2920" y="3419970"/>
            <a:ext cx="2505540" cy="3419970"/>
          </a:xfrm>
          <a:prstGeom prst="rect">
            <a:avLst/>
          </a:prstGeom>
        </p:spPr>
      </p:pic>
      <p:pic>
        <p:nvPicPr>
          <p:cNvPr id="2" name="Picture 1" descr="SES - Real Life - Uncertainty-0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38460" y="0"/>
            <a:ext cx="2505540" cy="3419970"/>
          </a:xfrm>
          <a:prstGeom prst="rect">
            <a:avLst/>
          </a:prstGeom>
        </p:spPr>
      </p:pic>
      <p:pic>
        <p:nvPicPr>
          <p:cNvPr id="2050" name="Picture 2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60" y="-49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marciomoreira\Desktop\asd\Cards - Blue\cards-03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7380" y="-496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3" name="Picture 5" descr="C:\Users\marciomoreira\Desktop\asd\Cards - Blue\cards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38459" y="343852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marciomoreira\Desktop\asd\Cards - Blue\cards-05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3385" y="3435350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marciomoreira\Desktop\asd\Cards - Blue\cards-02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8310" y="3438525"/>
            <a:ext cx="2505075" cy="3419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883775" y="3676650"/>
            <a:ext cx="830997" cy="2933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A friend in the right place has dropped a good word for us.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873629" y="4787900"/>
            <a:ext cx="800219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Collaborate for free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after one is invited to collaborate by another player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879770" y="273132"/>
            <a:ext cx="830997" cy="2916669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This action is taken in a context of large uncertainty…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2458178" y="990600"/>
            <a:ext cx="1523494" cy="226480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Roll the dice</a:t>
            </a:r>
          </a:p>
          <a:p>
            <a:r>
              <a:rPr lang="nl-NL" sz="900" dirty="0" smtClean="0">
                <a:solidFill>
                  <a:srgbClr val="262262"/>
                </a:solidFill>
                <a:latin typeface="Myriad Pro" pitchFamily="34" charset="0"/>
              </a:rPr>
              <a:t>1-2 = remove </a:t>
            </a:r>
            <a:r>
              <a:rPr lang="nl-NL" sz="900" dirty="0" err="1" smtClean="0">
                <a:solidFill>
                  <a:srgbClr val="262262"/>
                </a:solidFill>
                <a:latin typeface="Myriad Pro" pitchFamily="34" charset="0"/>
              </a:rPr>
              <a:t>all</a:t>
            </a:r>
            <a:r>
              <a:rPr lang="nl-NL" sz="900" dirty="0" smtClean="0">
                <a:solidFill>
                  <a:srgbClr val="262262"/>
                </a:solidFill>
                <a:latin typeface="Myriad Pro" pitchFamily="34" charset="0"/>
              </a:rPr>
              <a:t> Impact Tokens</a:t>
            </a:r>
          </a:p>
          <a:p>
            <a:r>
              <a:rPr lang="nl-NL" sz="900" dirty="0" smtClean="0">
                <a:solidFill>
                  <a:srgbClr val="262262"/>
                </a:solidFill>
                <a:latin typeface="Myriad Pro" pitchFamily="34" charset="0"/>
              </a:rPr>
              <a:t>3-4 = neutral</a:t>
            </a:r>
          </a:p>
          <a:p>
            <a:r>
              <a:rPr lang="nl-NL" sz="900" dirty="0" smtClean="0">
                <a:solidFill>
                  <a:srgbClr val="262262"/>
                </a:solidFill>
                <a:latin typeface="Myriad Pro" pitchFamily="34" charset="0"/>
              </a:rPr>
              <a:t>5-6 = double the Impact Tokens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Can be played on anothers players action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after the Public Voice’s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4490314" y="839269"/>
            <a:ext cx="400110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Controversial collaboration. </a:t>
            </a:r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974434" y="782119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>
                <a:solidFill>
                  <a:srgbClr val="262262"/>
                </a:solidFill>
                <a:latin typeface="Myriad Pro" pitchFamily="34" charset="0"/>
              </a:rPr>
              <a:t>Precautionary principle card.</a:t>
            </a:r>
            <a:endParaRPr lang="en-US" sz="1400" dirty="0" smtClean="0">
              <a:solidFill>
                <a:srgbClr val="262262"/>
              </a:solidFill>
              <a:latin typeface="Myriad Pro" pitchFamily="34" charset="0"/>
            </a:endParaRP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7890996" y="1310757"/>
            <a:ext cx="646331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Out of moral considerations, silence the action of another player 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6" name="TextBox 25"/>
          <p:cNvSpPr txBox="1"/>
          <p:nvPr/>
        </p:nvSpPr>
        <p:spPr>
          <a:xfrm>
            <a:off x="4642714" y="3676650"/>
            <a:ext cx="1046440" cy="29331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We have detected new trends that are likely to give a boost to our action.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632568" y="4787900"/>
            <a:ext cx="800219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Gain two additional Resource Tokens</a:t>
            </a:r>
          </a:p>
          <a:p>
            <a:endParaRPr lang="nl-NL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nl-NL" sz="1000" dirty="0" smtClean="0">
                <a:solidFill>
                  <a:srgbClr val="262262"/>
                </a:solidFill>
                <a:latin typeface="Myriad Pro" pitchFamily="34" charset="0"/>
              </a:rPr>
              <a:t>Played before a player’s turn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7126834" y="4202112"/>
            <a:ext cx="615553" cy="2350532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400" dirty="0" smtClean="0">
                <a:solidFill>
                  <a:srgbClr val="262262"/>
                </a:solidFill>
                <a:latin typeface="Myriad Pro" pitchFamily="34" charset="0"/>
              </a:rPr>
              <a:t>Bad press</a:t>
            </a:r>
          </a:p>
          <a:p>
            <a:endParaRPr lang="pt-PT" sz="1400" dirty="0">
              <a:solidFill>
                <a:srgbClr val="262262"/>
              </a:solidFill>
              <a:latin typeface="Code Pro Light Demo" pitchFamily="50" charset="0"/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35156" y="1191207"/>
            <a:ext cx="1107996" cy="1983810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A controversy arose over a collaboration. The collaboration is dissolved. </a:t>
            </a:r>
            <a:endParaRPr lang="en-US" sz="1000" dirty="0" smtClean="0">
              <a:solidFill>
                <a:srgbClr val="262262"/>
              </a:solidFill>
              <a:latin typeface="Myriad Pro" pitchFamily="34" charset="0"/>
            </a:endParaRPr>
          </a:p>
          <a:p>
            <a:endParaRPr lang="en-US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Remove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the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collaboration tokens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of another player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  <p:sp>
        <p:nvSpPr>
          <p:cNvPr id="31" name="TextBox 30"/>
          <p:cNvSpPr txBox="1"/>
          <p:nvPr/>
        </p:nvSpPr>
        <p:spPr>
          <a:xfrm>
            <a:off x="7994342" y="4845050"/>
            <a:ext cx="646331" cy="1764744"/>
          </a:xfrm>
          <a:prstGeom prst="rect">
            <a:avLst/>
          </a:prstGeom>
          <a:noFill/>
        </p:spPr>
        <p:txBody>
          <a:bodyPr vert="vert270" wrap="square" rtlCol="0">
            <a:spAutoFit/>
          </a:bodyPr>
          <a:lstStyle/>
          <a:p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 An action gets bad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press</a:t>
            </a:r>
          </a:p>
          <a:p>
            <a:endParaRPr lang="en-US" sz="1000" dirty="0">
              <a:solidFill>
                <a:srgbClr val="262262"/>
              </a:solidFill>
              <a:latin typeface="Myriad Pro" pitchFamily="34" charset="0"/>
            </a:endParaRPr>
          </a:p>
          <a:p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Remove 2 </a:t>
            </a:r>
            <a:r>
              <a:rPr lang="en-US" sz="1000" dirty="0" smtClean="0">
                <a:solidFill>
                  <a:srgbClr val="262262"/>
                </a:solidFill>
                <a:latin typeface="Myriad Pro" pitchFamily="34" charset="0"/>
              </a:rPr>
              <a:t>resource </a:t>
            </a:r>
            <a:r>
              <a:rPr lang="en-US" sz="1000" dirty="0">
                <a:solidFill>
                  <a:srgbClr val="262262"/>
                </a:solidFill>
                <a:latin typeface="Myriad Pro" pitchFamily="34" charset="0"/>
              </a:rPr>
              <a:t>tokens</a:t>
            </a:r>
            <a:endParaRPr lang="pt-PT" sz="1000" dirty="0">
              <a:solidFill>
                <a:srgbClr val="262262"/>
              </a:solidFill>
              <a:latin typeface="Myriad Pro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4249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250</TotalTime>
  <Words>1352</Words>
  <Application>Microsoft Office PowerPoint</Application>
  <PresentationFormat>On-screen Show (4:3)</PresentationFormat>
  <Paragraphs>252</Paragraphs>
  <Slides>16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16</vt:i4>
      </vt:variant>
    </vt:vector>
  </HeadingPairs>
  <TitlesOfParts>
    <vt:vector size="1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MacBook</dc:creator>
  <cp:lastModifiedBy>BONTOUX Laurent (JRC)</cp:lastModifiedBy>
  <cp:revision>28</cp:revision>
  <dcterms:created xsi:type="dcterms:W3CDTF">2015-02-19T13:33:50Z</dcterms:created>
  <dcterms:modified xsi:type="dcterms:W3CDTF">2017-09-12T07:15:44Z</dcterms:modified>
</cp:coreProperties>
</file>