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2" r:id="rId4"/>
    <p:sldId id="263" r:id="rId5"/>
  </p:sldIdLst>
  <p:sldSz cx="9144000" cy="6858000" type="screen4x3"/>
  <p:notesSz cx="6724650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FFFF66"/>
    <a:srgbClr val="83A3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9259" autoAdjust="0"/>
    <p:restoredTop sz="94639" autoAdjust="0"/>
  </p:normalViewPr>
  <p:slideViewPr>
    <p:cSldViewPr snapToGrid="0" snapToObjects="1">
      <p:cViewPr>
        <p:scale>
          <a:sx n="80" d="100"/>
          <a:sy n="80" d="100"/>
        </p:scale>
        <p:origin x="-2562" y="-8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7BB6-9698-834D-9A08-A0239B1BEF5F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71B2-E54F-2B4A-89C0-09D18F498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708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7BB6-9698-834D-9A08-A0239B1BEF5F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71B2-E54F-2B4A-89C0-09D18F498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112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7BB6-9698-834D-9A08-A0239B1BEF5F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71B2-E54F-2B4A-89C0-09D18F498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414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7BB6-9698-834D-9A08-A0239B1BEF5F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71B2-E54F-2B4A-89C0-09D18F498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735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7BB6-9698-834D-9A08-A0239B1BEF5F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71B2-E54F-2B4A-89C0-09D18F498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602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7BB6-9698-834D-9A08-A0239B1BEF5F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71B2-E54F-2B4A-89C0-09D18F498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484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7BB6-9698-834D-9A08-A0239B1BEF5F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71B2-E54F-2B4A-89C0-09D18F498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111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7BB6-9698-834D-9A08-A0239B1BEF5F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71B2-E54F-2B4A-89C0-09D18F498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994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7BB6-9698-834D-9A08-A0239B1BEF5F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71B2-E54F-2B4A-89C0-09D18F498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893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7BB6-9698-834D-9A08-A0239B1BEF5F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71B2-E54F-2B4A-89C0-09D18F498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465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7BB6-9698-834D-9A08-A0239B1BEF5F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71B2-E54F-2B4A-89C0-09D18F498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061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E77BB6-9698-834D-9A08-A0239B1BEF5F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971B2-E54F-2B4A-89C0-09D18F498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879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SES - Scenario Details-Blue-Fiv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380" y="7041"/>
            <a:ext cx="2505540" cy="3419970"/>
          </a:xfrm>
          <a:prstGeom prst="rect">
            <a:avLst/>
          </a:prstGeom>
        </p:spPr>
      </p:pic>
      <p:pic>
        <p:nvPicPr>
          <p:cNvPr id="3" name="Picture 2" descr="SES - Scenario Details-Blue-Ten-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920" y="7041"/>
            <a:ext cx="2505540" cy="3419970"/>
          </a:xfrm>
          <a:prstGeom prst="rect">
            <a:avLst/>
          </a:prstGeom>
        </p:spPr>
      </p:pic>
      <p:pic>
        <p:nvPicPr>
          <p:cNvPr id="12" name="Picture 11" descr="SES - Scenario Details-Blue-Twenty-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460" y="7041"/>
            <a:ext cx="2505540" cy="3419970"/>
          </a:xfrm>
          <a:prstGeom prst="rect">
            <a:avLst/>
          </a:prstGeom>
        </p:spPr>
      </p:pic>
      <p:pic>
        <p:nvPicPr>
          <p:cNvPr id="13" name="Picture 12" descr="SES - Scenario Details-Blue-Fiv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380" y="3437171"/>
            <a:ext cx="2505540" cy="3419970"/>
          </a:xfrm>
          <a:prstGeom prst="rect">
            <a:avLst/>
          </a:prstGeom>
        </p:spPr>
      </p:pic>
      <p:pic>
        <p:nvPicPr>
          <p:cNvPr id="14" name="Picture 13" descr="SES - Scenario Details-Blue-Ten-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920" y="3437171"/>
            <a:ext cx="2505540" cy="3419970"/>
          </a:xfrm>
          <a:prstGeom prst="rect">
            <a:avLst/>
          </a:prstGeom>
        </p:spPr>
      </p:pic>
      <p:pic>
        <p:nvPicPr>
          <p:cNvPr id="15" name="Picture 14" descr="SES - Scenario Details-Blue-Twenty-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460" y="3437171"/>
            <a:ext cx="2505540" cy="341997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3487" y="2254181"/>
            <a:ext cx="8089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EDIT</a:t>
            </a:r>
          </a:p>
          <a:p>
            <a:r>
              <a:rPr lang="en-US" dirty="0" smtClean="0"/>
              <a:t>THIS</a:t>
            </a:r>
          </a:p>
          <a:p>
            <a:r>
              <a:rPr lang="en-US" dirty="0" smtClean="0"/>
              <a:t>PAGE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3487" y="3598427"/>
            <a:ext cx="8089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EDIT</a:t>
            </a:r>
          </a:p>
          <a:p>
            <a:r>
              <a:rPr lang="en-US" dirty="0" smtClean="0"/>
              <a:t>THIS</a:t>
            </a:r>
          </a:p>
          <a:p>
            <a:r>
              <a:rPr lang="en-US" dirty="0" smtClean="0"/>
              <a:t>PAGE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138004" y="233512"/>
            <a:ext cx="1921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Protect us from tech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674846" y="233512"/>
            <a:ext cx="1963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Protect us from tech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245777" y="203985"/>
            <a:ext cx="1963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Protect us from tech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117099" y="3668376"/>
            <a:ext cx="1963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Protect us from tech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674846" y="3683765"/>
            <a:ext cx="1963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Protect us from tech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245777" y="3668376"/>
            <a:ext cx="1963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Protect us from tech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895232" y="888594"/>
            <a:ext cx="188112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  <a:latin typeface="Code Pro Light Demo"/>
              </a:rPr>
              <a:t>1. Events create a </a:t>
            </a:r>
            <a:br>
              <a:rPr lang="en-US" sz="1200" dirty="0">
                <a:solidFill>
                  <a:schemeClr val="tx2"/>
                </a:solidFill>
                <a:latin typeface="Code Pro Light Demo"/>
              </a:rPr>
            </a:br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    negative </a:t>
            </a:r>
            <a:r>
              <a:rPr lang="en-US" sz="1200" dirty="0">
                <a:solidFill>
                  <a:schemeClr val="tx2"/>
                </a:solidFill>
                <a:latin typeface="Code Pro Light Demo"/>
              </a:rPr>
              <a:t>view </a:t>
            </a:r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of</a:t>
            </a:r>
            <a:br>
              <a:rPr lang="en-US" sz="1200" dirty="0" smtClean="0">
                <a:solidFill>
                  <a:schemeClr val="tx2"/>
                </a:solidFill>
                <a:latin typeface="Code Pro Light Demo"/>
              </a:rPr>
            </a:br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    technology   </a:t>
            </a:r>
            <a:endParaRPr lang="en-US" sz="1200" dirty="0">
              <a:solidFill>
                <a:schemeClr val="tx2"/>
              </a:solidFill>
              <a:latin typeface="Code Pro Light Demo"/>
            </a:endParaRPr>
          </a:p>
          <a:p>
            <a:endParaRPr lang="en-US" sz="1200" dirty="0">
              <a:solidFill>
                <a:schemeClr val="tx2"/>
              </a:solidFill>
              <a:latin typeface="Code Pro Light Demo"/>
            </a:endParaRPr>
          </a:p>
          <a:p>
            <a:r>
              <a:rPr lang="en-US" sz="1200" dirty="0">
                <a:solidFill>
                  <a:schemeClr val="tx2"/>
                </a:solidFill>
                <a:latin typeface="Code Pro Light Demo"/>
              </a:rPr>
              <a:t>2. Citizens want </a:t>
            </a:r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tech</a:t>
            </a:r>
            <a:br>
              <a:rPr lang="en-US" sz="1200" dirty="0" smtClean="0">
                <a:solidFill>
                  <a:schemeClr val="tx2"/>
                </a:solidFill>
                <a:latin typeface="Code Pro Light Demo"/>
              </a:rPr>
            </a:br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    regulation</a:t>
            </a:r>
            <a:endParaRPr lang="en-US" sz="1200" dirty="0">
              <a:solidFill>
                <a:schemeClr val="tx2"/>
              </a:solidFill>
              <a:latin typeface="Code Pro Light Demo"/>
            </a:endParaRPr>
          </a:p>
          <a:p>
            <a:pPr marL="342900" indent="-342900">
              <a:buFont typeface="+mj-lt"/>
              <a:buAutoNum type="arabicPeriod"/>
            </a:pPr>
            <a:endParaRPr lang="en-US" sz="1200" dirty="0">
              <a:solidFill>
                <a:schemeClr val="tx2"/>
              </a:solidFill>
              <a:latin typeface="Code Pro Light Demo"/>
            </a:endParaRPr>
          </a:p>
          <a:p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3. Algorithms kill</a:t>
            </a:r>
            <a:br>
              <a:rPr lang="en-US" sz="1200" dirty="0" smtClean="0">
                <a:solidFill>
                  <a:schemeClr val="tx2"/>
                </a:solidFill>
                <a:latin typeface="Code Pro Light Demo"/>
              </a:rPr>
            </a:br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    serendipity</a:t>
            </a:r>
            <a:endParaRPr lang="en-US" sz="1200" dirty="0">
              <a:solidFill>
                <a:schemeClr val="tx2"/>
              </a:solidFill>
              <a:latin typeface="Code Pro Light Demo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890934" y="4406494"/>
            <a:ext cx="21688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  <a:latin typeface="Code Pro Light Demo"/>
              </a:rPr>
              <a:t>4. Low tech now fashionable</a:t>
            </a:r>
          </a:p>
          <a:p>
            <a:endParaRPr lang="en-US" sz="1200" dirty="0" smtClean="0">
              <a:solidFill>
                <a:schemeClr val="tx2"/>
              </a:solidFill>
              <a:latin typeface="Code Pro Light Demo"/>
            </a:endParaRPr>
          </a:p>
          <a:p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5</a:t>
            </a:r>
            <a:r>
              <a:rPr lang="en-US" sz="1200" dirty="0">
                <a:solidFill>
                  <a:schemeClr val="tx2"/>
                </a:solidFill>
                <a:latin typeface="Code Pro Light Demo"/>
              </a:rPr>
              <a:t>. Social innovation </a:t>
            </a:r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before</a:t>
            </a:r>
            <a:br>
              <a:rPr lang="en-US" sz="1200" dirty="0" smtClean="0">
                <a:solidFill>
                  <a:schemeClr val="tx2"/>
                </a:solidFill>
                <a:latin typeface="Code Pro Light Demo"/>
              </a:rPr>
            </a:br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    tech </a:t>
            </a:r>
            <a:r>
              <a:rPr lang="en-US" sz="1200" dirty="0">
                <a:solidFill>
                  <a:schemeClr val="tx2"/>
                </a:solidFill>
                <a:latin typeface="Code Pro Light Demo"/>
              </a:rPr>
              <a:t>innovation</a:t>
            </a:r>
          </a:p>
          <a:p>
            <a:endParaRPr lang="en-US" sz="1200" dirty="0" smtClean="0">
              <a:solidFill>
                <a:schemeClr val="tx2"/>
              </a:solidFill>
              <a:latin typeface="Code Pro Light Demo"/>
            </a:endParaRPr>
          </a:p>
          <a:p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6</a:t>
            </a:r>
            <a:r>
              <a:rPr lang="en-US" sz="1200" dirty="0">
                <a:solidFill>
                  <a:schemeClr val="tx2"/>
                </a:solidFill>
                <a:latin typeface="Code Pro Light Demo"/>
              </a:rPr>
              <a:t>. Some </a:t>
            </a:r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specific</a:t>
            </a:r>
            <a:br>
              <a:rPr lang="en-US" sz="1200" dirty="0" smtClean="0">
                <a:solidFill>
                  <a:schemeClr val="tx2"/>
                </a:solidFill>
                <a:latin typeface="Code Pro Light Demo"/>
              </a:rPr>
            </a:br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    technologies viewed</a:t>
            </a:r>
            <a:br>
              <a:rPr lang="en-US" sz="1200" dirty="0" smtClean="0">
                <a:solidFill>
                  <a:schemeClr val="tx2"/>
                </a:solidFill>
                <a:latin typeface="Code Pro Light Demo"/>
              </a:rPr>
            </a:br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    suspiciously</a:t>
            </a:r>
            <a:endParaRPr lang="en-US" sz="1200" dirty="0">
              <a:solidFill>
                <a:schemeClr val="tx2"/>
              </a:solidFill>
              <a:latin typeface="Code Pro Light Demo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80963" y="142429"/>
            <a:ext cx="603218" cy="400110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CADCEC"/>
                </a:solidFill>
                <a:latin typeface="Code Pro Light Demo" pitchFamily="50" charset="0"/>
              </a:rPr>
              <a:t>15</a:t>
            </a:r>
            <a:endParaRPr lang="pt-PT" sz="2300" dirty="0">
              <a:solidFill>
                <a:srgbClr val="CADCEC"/>
              </a:solidFill>
              <a:latin typeface="Code Pro Light Demo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rot="10800000">
            <a:off x="8540782" y="2876872"/>
            <a:ext cx="603218" cy="400110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CADCEC"/>
                </a:solidFill>
                <a:latin typeface="Code Pro Light Demo" pitchFamily="50" charset="0"/>
              </a:rPr>
              <a:t>15</a:t>
            </a:r>
            <a:endParaRPr lang="pt-PT" sz="2300" dirty="0">
              <a:solidFill>
                <a:srgbClr val="CADCEC"/>
              </a:solidFill>
              <a:latin typeface="Code Pro Light Demo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746069" y="3578948"/>
            <a:ext cx="603218" cy="400110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CADCEC"/>
                </a:solidFill>
                <a:latin typeface="Code Pro Light Demo" pitchFamily="50" charset="0"/>
              </a:rPr>
              <a:t>15</a:t>
            </a:r>
            <a:endParaRPr lang="pt-PT" sz="2300" dirty="0">
              <a:solidFill>
                <a:srgbClr val="CADCEC"/>
              </a:solidFill>
              <a:latin typeface="Code Pro Light Demo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 rot="10800000">
            <a:off x="8523924" y="6370759"/>
            <a:ext cx="603218" cy="400110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CADCEC"/>
                </a:solidFill>
                <a:latin typeface="Code Pro Light Demo" pitchFamily="50" charset="0"/>
              </a:rPr>
              <a:t>15</a:t>
            </a:r>
            <a:endParaRPr lang="pt-PT" sz="2300" dirty="0">
              <a:solidFill>
                <a:srgbClr val="CADCEC"/>
              </a:solidFill>
              <a:latin typeface="Code Pro Light Demo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449833" y="856844"/>
            <a:ext cx="20340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  <a:latin typeface="Code Pro Light Demo"/>
              </a:rPr>
              <a:t>1. Tech in </a:t>
            </a:r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private hands,</a:t>
            </a:r>
            <a:br>
              <a:rPr lang="en-US" sz="1200" dirty="0" smtClean="0">
                <a:solidFill>
                  <a:schemeClr val="tx2"/>
                </a:solidFill>
                <a:latin typeface="Code Pro Light Demo"/>
              </a:rPr>
            </a:br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    jobs </a:t>
            </a:r>
            <a:r>
              <a:rPr lang="en-US" sz="1200" dirty="0">
                <a:solidFill>
                  <a:schemeClr val="tx2"/>
                </a:solidFill>
                <a:latin typeface="Code Pro Light Demo"/>
              </a:rPr>
              <a:t>disappearing</a:t>
            </a:r>
          </a:p>
          <a:p>
            <a:endParaRPr lang="en-US" sz="1200" dirty="0">
              <a:solidFill>
                <a:schemeClr val="tx2"/>
              </a:solidFill>
              <a:latin typeface="Code Pro Light Demo"/>
            </a:endParaRPr>
          </a:p>
          <a:p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2</a:t>
            </a:r>
            <a:r>
              <a:rPr lang="en-US" sz="1200" dirty="0">
                <a:solidFill>
                  <a:schemeClr val="tx2"/>
                </a:solidFill>
                <a:latin typeface="Code Pro Light Demo"/>
              </a:rPr>
              <a:t>. Tech regulation </a:t>
            </a:r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is</a:t>
            </a:r>
            <a:br>
              <a:rPr lang="en-US" sz="1200" dirty="0" smtClean="0">
                <a:solidFill>
                  <a:schemeClr val="tx2"/>
                </a:solidFill>
                <a:latin typeface="Code Pro Light Demo"/>
              </a:rPr>
            </a:br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    strengthened</a:t>
            </a:r>
            <a:endParaRPr lang="en-US" sz="1200" dirty="0">
              <a:solidFill>
                <a:schemeClr val="tx2"/>
              </a:solidFill>
              <a:latin typeface="Code Pro Light Demo"/>
            </a:endParaRPr>
          </a:p>
          <a:p>
            <a:endParaRPr lang="en-US" sz="1200" dirty="0" smtClean="0">
              <a:solidFill>
                <a:schemeClr val="tx2"/>
              </a:solidFill>
              <a:latin typeface="Code Pro Light Demo"/>
            </a:endParaRPr>
          </a:p>
          <a:p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3</a:t>
            </a:r>
            <a:r>
              <a:rPr lang="en-US" sz="1200" dirty="0">
                <a:solidFill>
                  <a:schemeClr val="tx2"/>
                </a:solidFill>
                <a:latin typeface="Code Pro Light Demo"/>
              </a:rPr>
              <a:t>. EU Quality Institute </a:t>
            </a:r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must</a:t>
            </a:r>
            <a:br>
              <a:rPr lang="en-US" sz="1200" dirty="0" smtClean="0">
                <a:solidFill>
                  <a:schemeClr val="tx2"/>
                </a:solidFill>
                <a:latin typeface="Code Pro Light Demo"/>
              </a:rPr>
            </a:br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    certify </a:t>
            </a:r>
            <a:r>
              <a:rPr lang="en-US" sz="1200" dirty="0">
                <a:solidFill>
                  <a:schemeClr val="tx2"/>
                </a:solidFill>
                <a:latin typeface="Code Pro Light Demo"/>
              </a:rPr>
              <a:t>all new tech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368643" y="4400931"/>
            <a:ext cx="2115284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  <a:latin typeface="Code Pro Light Demo"/>
              </a:rPr>
              <a:t> 4. Developing tech </a:t>
            </a:r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safety</a:t>
            </a:r>
          </a:p>
          <a:p>
            <a:r>
              <a:rPr lang="en-US" sz="1200" dirty="0">
                <a:solidFill>
                  <a:schemeClr val="tx2"/>
                </a:solidFill>
                <a:latin typeface="Code Pro Light Demo"/>
              </a:rPr>
              <a:t> </a:t>
            </a:r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    assessment </a:t>
            </a:r>
            <a:r>
              <a:rPr lang="en-US" sz="1200" dirty="0">
                <a:solidFill>
                  <a:schemeClr val="tx2"/>
                </a:solidFill>
                <a:latin typeface="Code Pro Light Demo"/>
              </a:rPr>
              <a:t>creates </a:t>
            </a:r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few</a:t>
            </a:r>
            <a:br>
              <a:rPr lang="en-US" sz="1200" dirty="0" smtClean="0">
                <a:solidFill>
                  <a:schemeClr val="tx2"/>
                </a:solidFill>
                <a:latin typeface="Code Pro Light Demo"/>
              </a:rPr>
            </a:br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     jobs</a:t>
            </a:r>
            <a:endParaRPr lang="en-US" sz="1200" dirty="0">
              <a:solidFill>
                <a:schemeClr val="tx2"/>
              </a:solidFill>
              <a:latin typeface="Code Pro Light Demo"/>
            </a:endParaRPr>
          </a:p>
          <a:p>
            <a:endParaRPr lang="en-US" sz="1200" dirty="0">
              <a:solidFill>
                <a:schemeClr val="tx2"/>
              </a:solidFill>
              <a:latin typeface="Code Pro Light Demo"/>
            </a:endParaRPr>
          </a:p>
          <a:p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5</a:t>
            </a:r>
            <a:r>
              <a:rPr lang="en-US" sz="1200" dirty="0">
                <a:solidFill>
                  <a:schemeClr val="tx2"/>
                </a:solidFill>
                <a:latin typeface="Code Pro Light Demo"/>
              </a:rPr>
              <a:t>. Policy guides </a:t>
            </a:r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tech</a:t>
            </a:r>
            <a:br>
              <a:rPr lang="en-US" sz="1200" dirty="0" smtClean="0">
                <a:solidFill>
                  <a:schemeClr val="tx2"/>
                </a:solidFill>
                <a:latin typeface="Code Pro Light Demo"/>
              </a:rPr>
            </a:br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   development</a:t>
            </a:r>
            <a:endParaRPr lang="en-US" sz="1200" dirty="0">
              <a:solidFill>
                <a:schemeClr val="tx2"/>
              </a:solidFill>
              <a:latin typeface="Code Pro Light Demo"/>
            </a:endParaRPr>
          </a:p>
          <a:p>
            <a:endParaRPr lang="en-US" sz="1200" dirty="0" smtClean="0">
              <a:solidFill>
                <a:schemeClr val="tx2"/>
              </a:solidFill>
              <a:latin typeface="Code Pro Light Demo"/>
            </a:endParaRPr>
          </a:p>
          <a:p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6</a:t>
            </a:r>
            <a:r>
              <a:rPr lang="en-US" sz="1200" dirty="0">
                <a:solidFill>
                  <a:schemeClr val="tx2"/>
                </a:solidFill>
                <a:latin typeface="Code Pro Light Demo"/>
              </a:rPr>
              <a:t>. New tech </a:t>
            </a:r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applications</a:t>
            </a:r>
          </a:p>
          <a:p>
            <a:r>
              <a:rPr lang="en-US" sz="1200" dirty="0">
                <a:solidFill>
                  <a:schemeClr val="tx2"/>
                </a:solidFill>
                <a:latin typeface="Code Pro Light Demo"/>
              </a:rPr>
              <a:t> </a:t>
            </a:r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   authorized </a:t>
            </a:r>
            <a:r>
              <a:rPr lang="en-US" sz="1200" dirty="0">
                <a:solidFill>
                  <a:schemeClr val="tx2"/>
                </a:solidFill>
                <a:latin typeface="Code Pro Light Demo"/>
              </a:rPr>
              <a:t>case by case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874183" y="881187"/>
            <a:ext cx="203409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  <a:latin typeface="Code Pro Light Demo"/>
              </a:rPr>
              <a:t>1. </a:t>
            </a:r>
            <a:r>
              <a:rPr lang="en-US" sz="1200" dirty="0" err="1">
                <a:solidFill>
                  <a:schemeClr val="tx2"/>
                </a:solidFill>
                <a:latin typeface="Code Pro Light Demo"/>
              </a:rPr>
              <a:t>Robophobia</a:t>
            </a:r>
            <a:r>
              <a:rPr lang="en-US" sz="1200" dirty="0">
                <a:solidFill>
                  <a:schemeClr val="tx2"/>
                </a:solidFill>
                <a:latin typeface="Code Pro Light Demo"/>
              </a:rPr>
              <a:t> expands</a:t>
            </a:r>
          </a:p>
          <a:p>
            <a:endParaRPr lang="en-US" sz="1200" dirty="0">
              <a:solidFill>
                <a:schemeClr val="tx2"/>
              </a:solidFill>
              <a:latin typeface="Code Pro Light Demo"/>
            </a:endParaRPr>
          </a:p>
          <a:p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2</a:t>
            </a:r>
            <a:r>
              <a:rPr lang="en-US" sz="1200" dirty="0">
                <a:solidFill>
                  <a:schemeClr val="tx2"/>
                </a:solidFill>
                <a:latin typeface="Code Pro Light Demo"/>
              </a:rPr>
              <a:t>. EU tech standards </a:t>
            </a:r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the</a:t>
            </a:r>
            <a:br>
              <a:rPr lang="en-US" sz="1200" dirty="0" smtClean="0">
                <a:solidFill>
                  <a:schemeClr val="tx2"/>
                </a:solidFill>
                <a:latin typeface="Code Pro Light Demo"/>
              </a:rPr>
            </a:br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    most </a:t>
            </a:r>
            <a:r>
              <a:rPr lang="en-US" sz="1200" dirty="0">
                <a:solidFill>
                  <a:schemeClr val="tx2"/>
                </a:solidFill>
                <a:latin typeface="Code Pro Light Demo"/>
              </a:rPr>
              <a:t>stringent globally</a:t>
            </a:r>
          </a:p>
          <a:p>
            <a:endParaRPr lang="en-US" sz="1200" dirty="0">
              <a:solidFill>
                <a:schemeClr val="tx2"/>
              </a:solidFill>
              <a:latin typeface="Code Pro Light Demo"/>
            </a:endParaRPr>
          </a:p>
          <a:p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3</a:t>
            </a:r>
            <a:r>
              <a:rPr lang="en-US" sz="1200" dirty="0">
                <a:solidFill>
                  <a:schemeClr val="tx2"/>
                </a:solidFill>
                <a:latin typeface="Code Pro Light Demo"/>
              </a:rPr>
              <a:t>. Tech in hands of a </a:t>
            </a:r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few</a:t>
            </a:r>
            <a:br>
              <a:rPr lang="en-US" sz="1200" dirty="0" smtClean="0">
                <a:solidFill>
                  <a:schemeClr val="tx2"/>
                </a:solidFill>
                <a:latin typeface="Code Pro Light Demo"/>
              </a:rPr>
            </a:br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    large </a:t>
            </a:r>
            <a:r>
              <a:rPr lang="en-US" sz="1200" dirty="0">
                <a:solidFill>
                  <a:schemeClr val="tx2"/>
                </a:solidFill>
                <a:latin typeface="Code Pro Light Demo"/>
              </a:rPr>
              <a:t>players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874183" y="4402557"/>
            <a:ext cx="2034094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4</a:t>
            </a:r>
            <a:r>
              <a:rPr lang="en-US" sz="1200" dirty="0">
                <a:solidFill>
                  <a:schemeClr val="tx2"/>
                </a:solidFill>
                <a:latin typeface="Code Pro Light Demo"/>
              </a:rPr>
              <a:t>. R&amp;D moves largely </a:t>
            </a:r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out</a:t>
            </a:r>
            <a:br>
              <a:rPr lang="en-US" sz="1200" dirty="0" smtClean="0">
                <a:solidFill>
                  <a:schemeClr val="tx2"/>
                </a:solidFill>
                <a:latin typeface="Code Pro Light Demo"/>
              </a:rPr>
            </a:br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    of </a:t>
            </a:r>
            <a:r>
              <a:rPr lang="en-US" sz="1200" dirty="0">
                <a:solidFill>
                  <a:schemeClr val="tx2"/>
                </a:solidFill>
                <a:latin typeface="Code Pro Light Demo"/>
              </a:rPr>
              <a:t>EU</a:t>
            </a:r>
          </a:p>
          <a:p>
            <a:endParaRPr lang="en-US" sz="1200" dirty="0">
              <a:solidFill>
                <a:schemeClr val="tx2"/>
              </a:solidFill>
              <a:latin typeface="Code Pro Light Demo"/>
            </a:endParaRPr>
          </a:p>
          <a:p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5</a:t>
            </a:r>
            <a:r>
              <a:rPr lang="en-US" sz="1200" dirty="0">
                <a:solidFill>
                  <a:schemeClr val="tx2"/>
                </a:solidFill>
                <a:latin typeface="Code Pro Light Demo"/>
              </a:rPr>
              <a:t>. Less tech diversity </a:t>
            </a:r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than</a:t>
            </a:r>
            <a:br>
              <a:rPr lang="en-US" sz="1200" dirty="0" smtClean="0">
                <a:solidFill>
                  <a:schemeClr val="tx2"/>
                </a:solidFill>
                <a:latin typeface="Code Pro Light Demo"/>
              </a:rPr>
            </a:br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    elsewhere</a:t>
            </a:r>
            <a:endParaRPr lang="en-US" sz="1200" dirty="0">
              <a:solidFill>
                <a:schemeClr val="tx2"/>
              </a:solidFill>
              <a:latin typeface="Code Pro Light Demo"/>
            </a:endParaRPr>
          </a:p>
          <a:p>
            <a:endParaRPr lang="en-US" sz="1200" dirty="0">
              <a:solidFill>
                <a:schemeClr val="tx2"/>
              </a:solidFill>
              <a:latin typeface="Code Pro Light Demo"/>
            </a:endParaRPr>
          </a:p>
          <a:p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6</a:t>
            </a:r>
            <a:r>
              <a:rPr lang="en-US" sz="1200" dirty="0">
                <a:solidFill>
                  <a:schemeClr val="tx2"/>
                </a:solidFill>
                <a:latin typeface="Code Pro Light Demo"/>
              </a:rPr>
              <a:t>. Certified </a:t>
            </a:r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tech</a:t>
            </a:r>
            <a:br>
              <a:rPr lang="en-US" sz="1200" dirty="0" smtClean="0">
                <a:solidFill>
                  <a:schemeClr val="tx2"/>
                </a:solidFill>
                <a:latin typeface="Code Pro Light Demo"/>
              </a:rPr>
            </a:br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    applications </a:t>
            </a:r>
            <a:r>
              <a:rPr lang="en-US" sz="1200" dirty="0">
                <a:solidFill>
                  <a:schemeClr val="tx2"/>
                </a:solidFill>
                <a:latin typeface="Code Pro Light Demo"/>
              </a:rPr>
              <a:t>slowly </a:t>
            </a:r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gain</a:t>
            </a:r>
          </a:p>
          <a:p>
            <a:r>
              <a:rPr lang="en-US" sz="1200" dirty="0">
                <a:solidFill>
                  <a:schemeClr val="tx2"/>
                </a:solidFill>
                <a:latin typeface="Code Pro Light Demo"/>
              </a:rPr>
              <a:t> </a:t>
            </a:r>
            <a:r>
              <a:rPr lang="en-US" sz="1200" dirty="0" smtClean="0">
                <a:solidFill>
                  <a:schemeClr val="tx2"/>
                </a:solidFill>
                <a:latin typeface="Code Pro Light Demo"/>
              </a:rPr>
              <a:t>   acceptance</a:t>
            </a:r>
            <a:endParaRPr lang="en-US" sz="1200" dirty="0">
              <a:solidFill>
                <a:schemeClr val="tx2"/>
              </a:solidFill>
              <a:latin typeface="Code Pro Light Demo"/>
            </a:endParaRPr>
          </a:p>
        </p:txBody>
      </p:sp>
    </p:spTree>
    <p:extLst>
      <p:ext uri="{BB962C8B-B14F-4D97-AF65-F5344CB8AC3E}">
        <p14:creationId xmlns:p14="http://schemas.microsoft.com/office/powerpoint/2010/main" val="275417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SES - Scenario Detailrs - Blue 5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380" y="-2"/>
            <a:ext cx="2505540" cy="3419970"/>
          </a:xfrm>
          <a:prstGeom prst="rect">
            <a:avLst/>
          </a:prstGeom>
          <a:ln>
            <a:noFill/>
          </a:ln>
        </p:spPr>
      </p:pic>
      <p:pic>
        <p:nvPicPr>
          <p:cNvPr id="3" name="Picture 2" descr="SES - Scenario Detailrs - Blue 10-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920" y="0"/>
            <a:ext cx="2505540" cy="3419970"/>
          </a:xfrm>
          <a:prstGeom prst="rect">
            <a:avLst/>
          </a:prstGeom>
        </p:spPr>
      </p:pic>
      <p:pic>
        <p:nvPicPr>
          <p:cNvPr id="11" name="Picture 10" descr="SES - Scenario Detailrs - Blue 20-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460" y="18060"/>
            <a:ext cx="2505540" cy="3419970"/>
          </a:xfrm>
          <a:prstGeom prst="rect">
            <a:avLst/>
          </a:prstGeom>
        </p:spPr>
      </p:pic>
      <p:pic>
        <p:nvPicPr>
          <p:cNvPr id="12" name="Picture 11" descr="SES - Scenario Detailrs - Blue 5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380" y="3438031"/>
            <a:ext cx="2505540" cy="3419970"/>
          </a:xfrm>
          <a:prstGeom prst="rect">
            <a:avLst/>
          </a:prstGeom>
        </p:spPr>
      </p:pic>
      <p:pic>
        <p:nvPicPr>
          <p:cNvPr id="13" name="Picture 12" descr="SES - Scenario Detailrs - Blue 10-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920" y="3438030"/>
            <a:ext cx="2505540" cy="3419970"/>
          </a:xfrm>
          <a:prstGeom prst="rect">
            <a:avLst/>
          </a:prstGeom>
        </p:spPr>
      </p:pic>
      <p:pic>
        <p:nvPicPr>
          <p:cNvPr id="14" name="Picture 13" descr="SES - Scenario Detailrs - Blue 20-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460" y="3438030"/>
            <a:ext cx="2505540" cy="3419970"/>
          </a:xfrm>
          <a:prstGeom prst="rect">
            <a:avLst/>
          </a:prstGeom>
        </p:spPr>
      </p:pic>
      <p:pic>
        <p:nvPicPr>
          <p:cNvPr id="9" name="Picture 2" descr="C:\Users\marciomoreira\Desktop\nano2all\Cards\card4_blue-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4183" y="-5"/>
            <a:ext cx="2505075" cy="341947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marciomoreira\Desktop\nano2all\Cards\card4_blue-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454" y="-3"/>
            <a:ext cx="2505075" cy="341947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marciomoreira\Desktop\nano2all\Cards\card4_blue-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7530" y="-2"/>
            <a:ext cx="2505075" cy="341947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marciomoreira\Desktop\nano2all\Cards\card4_blue-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455" y="3466561"/>
            <a:ext cx="2505075" cy="341947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marciomoreira\Desktop\nano2all\Cards\card4_blue-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460" y="3466561"/>
            <a:ext cx="2505075" cy="341947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marciomoreira\Desktop\nano2all\Cards\card4_blue-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4183" y="3466561"/>
            <a:ext cx="2505075" cy="341947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2544832" y="1417344"/>
            <a:ext cx="6706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262262"/>
                </a:solidFill>
                <a:latin typeface="Code Pro Light Demo" pitchFamily="50" charset="0"/>
              </a:rPr>
              <a:t>5</a:t>
            </a:r>
            <a:endParaRPr lang="pt-PT" sz="3200" b="1" dirty="0">
              <a:solidFill>
                <a:srgbClr val="262262"/>
              </a:solidFill>
              <a:latin typeface="Code Pro Light Demo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51402" y="4855627"/>
            <a:ext cx="6706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262262"/>
                </a:solidFill>
                <a:latin typeface="Code Pro Light Demo" pitchFamily="50" charset="0"/>
              </a:rPr>
              <a:t>5</a:t>
            </a:r>
            <a:endParaRPr lang="pt-PT" sz="3200" b="1" dirty="0">
              <a:solidFill>
                <a:srgbClr val="262262"/>
              </a:solidFill>
              <a:latin typeface="Code Pro Light Demo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912006" y="1417342"/>
            <a:ext cx="947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solidFill>
                  <a:srgbClr val="262262"/>
                </a:solidFill>
                <a:latin typeface="Code Pro Light Demo" pitchFamily="50" charset="0"/>
              </a:rPr>
              <a:t>1</a:t>
            </a:r>
            <a:r>
              <a:rPr lang="nl-NL" sz="3200" b="1" dirty="0" smtClean="0">
                <a:solidFill>
                  <a:srgbClr val="262262"/>
                </a:solidFill>
                <a:latin typeface="Code Pro Light Demo" pitchFamily="50" charset="0"/>
              </a:rPr>
              <a:t>0</a:t>
            </a:r>
            <a:endParaRPr lang="pt-PT" sz="3200" b="1" dirty="0">
              <a:solidFill>
                <a:srgbClr val="262262"/>
              </a:solidFill>
              <a:latin typeface="Code Pro Light Demo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981189" y="4883911"/>
            <a:ext cx="8090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 smtClean="0">
                <a:solidFill>
                  <a:srgbClr val="262262"/>
                </a:solidFill>
                <a:latin typeface="Code Pro Light Demo" pitchFamily="50" charset="0"/>
              </a:rPr>
              <a:t>10</a:t>
            </a:r>
            <a:endParaRPr lang="pt-PT" sz="3200" b="1" dirty="0">
              <a:solidFill>
                <a:srgbClr val="262262"/>
              </a:solidFill>
              <a:latin typeface="Code Pro Light Demo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429112" y="1417343"/>
            <a:ext cx="9242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 smtClean="0">
                <a:solidFill>
                  <a:srgbClr val="262262"/>
                </a:solidFill>
                <a:latin typeface="Code Pro Light Demo" pitchFamily="50" charset="0"/>
              </a:rPr>
              <a:t>15</a:t>
            </a:r>
            <a:endParaRPr lang="pt-PT" sz="3200" b="1" dirty="0">
              <a:solidFill>
                <a:srgbClr val="262262"/>
              </a:solidFill>
              <a:latin typeface="Code Pro Light Demo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490766" y="4855626"/>
            <a:ext cx="7986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 smtClean="0">
                <a:solidFill>
                  <a:srgbClr val="262262"/>
                </a:solidFill>
                <a:latin typeface="Code Pro Light Demo" pitchFamily="50" charset="0"/>
              </a:rPr>
              <a:t>15</a:t>
            </a:r>
            <a:endParaRPr lang="pt-PT" sz="3200" b="1" dirty="0">
              <a:solidFill>
                <a:srgbClr val="262262"/>
              </a:solidFill>
              <a:latin typeface="Code Pro Light Demo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6197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SES - Scenario Details-Twenty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460" y="9030"/>
            <a:ext cx="2505540" cy="3419970"/>
          </a:xfrm>
          <a:prstGeom prst="rect">
            <a:avLst/>
          </a:prstGeom>
        </p:spPr>
      </p:pic>
      <p:pic>
        <p:nvPicPr>
          <p:cNvPr id="15" name="Picture 14" descr="SES - Scenario Details-Twenty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460" y="3429000"/>
            <a:ext cx="2505540" cy="3419970"/>
          </a:xfrm>
          <a:prstGeom prst="rect">
            <a:avLst/>
          </a:prstGeom>
        </p:spPr>
      </p:pic>
      <p:pic>
        <p:nvPicPr>
          <p:cNvPr id="7" name="Picture 6" descr="SES - Scenario Details-Ten-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920" y="9030"/>
            <a:ext cx="2505540" cy="3419970"/>
          </a:xfrm>
          <a:prstGeom prst="rect">
            <a:avLst/>
          </a:prstGeom>
        </p:spPr>
      </p:pic>
      <p:pic>
        <p:nvPicPr>
          <p:cNvPr id="16" name="Picture 15" descr="SES - Scenario Details-Ten-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920" y="3438030"/>
            <a:ext cx="2505540" cy="3419970"/>
          </a:xfrm>
          <a:prstGeom prst="rect">
            <a:avLst/>
          </a:prstGeom>
        </p:spPr>
      </p:pic>
      <p:pic>
        <p:nvPicPr>
          <p:cNvPr id="8" name="Picture 7" descr="SES - Scenario Details-Yellow-Five-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380" y="0"/>
            <a:ext cx="2505540" cy="3419970"/>
          </a:xfrm>
          <a:prstGeom prst="rect">
            <a:avLst/>
          </a:prstGeom>
        </p:spPr>
      </p:pic>
      <p:pic>
        <p:nvPicPr>
          <p:cNvPr id="17" name="Picture 16" descr="SES - Scenario Details-Yellow-Five-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380" y="3438030"/>
            <a:ext cx="2505540" cy="341997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3487" y="2254181"/>
            <a:ext cx="8089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EDIT</a:t>
            </a:r>
          </a:p>
          <a:p>
            <a:r>
              <a:rPr lang="en-US" smtClean="0"/>
              <a:t>THIS</a:t>
            </a:r>
          </a:p>
          <a:p>
            <a:r>
              <a:rPr lang="en-US" smtClean="0"/>
              <a:t>PAGE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3487" y="3598427"/>
            <a:ext cx="8089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EDIT</a:t>
            </a:r>
          </a:p>
          <a:p>
            <a:r>
              <a:rPr lang="en-US" smtClean="0"/>
              <a:t>THIS</a:t>
            </a:r>
          </a:p>
          <a:p>
            <a:r>
              <a:rPr lang="en-US" smtClean="0"/>
              <a:t>PAGE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569957" y="159753"/>
            <a:ext cx="13466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CC00"/>
                </a:solidFill>
              </a:rPr>
              <a:t>Tech for all </a:t>
            </a:r>
          </a:p>
          <a:p>
            <a:r>
              <a:rPr lang="en-US" sz="1400" b="1" dirty="0" smtClean="0">
                <a:solidFill>
                  <a:srgbClr val="FFCC00"/>
                </a:solidFill>
              </a:rPr>
              <a:t>and all for tech</a:t>
            </a:r>
            <a:endParaRPr lang="en-US" sz="1400" b="1" dirty="0">
              <a:solidFill>
                <a:srgbClr val="FFCC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843689" y="936219"/>
            <a:ext cx="2072919" cy="1877437"/>
          </a:xfrm>
          <a:prstGeom prst="rect">
            <a:avLst/>
          </a:prstGeom>
          <a:noFill/>
        </p:spPr>
        <p:txBody>
          <a:bodyPr wrap="square" rIns="72000" rtlCol="0">
            <a:spAutoFit/>
          </a:bodyPr>
          <a:lstStyle/>
          <a:p>
            <a:pPr marL="228600" indent="-228600">
              <a:spcAft>
                <a:spcPts val="600"/>
              </a:spcAft>
              <a:buAutoNum type="arabicPeriod"/>
            </a:pP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Nationalists </a:t>
            </a:r>
            <a:r>
              <a:rPr lang="en-US" sz="1200" dirty="0">
                <a:solidFill>
                  <a:srgbClr val="FFCC00"/>
                </a:solidFill>
                <a:latin typeface="Code Pro Light Demo"/>
              </a:rPr>
              <a:t>gain </a:t>
            </a: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across</a:t>
            </a:r>
            <a:br>
              <a:rPr lang="en-US" sz="1200" dirty="0" smtClean="0">
                <a:solidFill>
                  <a:srgbClr val="FFCC00"/>
                </a:solidFill>
                <a:latin typeface="Code Pro Light Demo"/>
              </a:rPr>
            </a:b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the </a:t>
            </a:r>
            <a:r>
              <a:rPr lang="en-US" sz="1200" dirty="0">
                <a:solidFill>
                  <a:srgbClr val="FFCC00"/>
                </a:solidFill>
                <a:latin typeface="Code Pro Light Demo"/>
              </a:rPr>
              <a:t>EU</a:t>
            </a:r>
          </a:p>
          <a:p>
            <a:pPr>
              <a:spcAft>
                <a:spcPts val="600"/>
              </a:spcAft>
            </a:pPr>
            <a:endParaRPr lang="en-US" sz="1200" dirty="0" smtClean="0">
              <a:solidFill>
                <a:srgbClr val="FFCC00"/>
              </a:solidFill>
              <a:latin typeface="Code Pro Light Demo"/>
            </a:endParaRPr>
          </a:p>
          <a:p>
            <a:pPr>
              <a:spcAft>
                <a:spcPts val="600"/>
              </a:spcAft>
            </a:pP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2</a:t>
            </a:r>
            <a:r>
              <a:rPr lang="en-US" sz="1200" dirty="0">
                <a:solidFill>
                  <a:srgbClr val="FFCC00"/>
                </a:solidFill>
                <a:latin typeface="Code Pro Light Demo"/>
              </a:rPr>
              <a:t>. Citizens want </a:t>
            </a: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decisions</a:t>
            </a:r>
            <a:br>
              <a:rPr lang="en-US" sz="1200" dirty="0" smtClean="0">
                <a:solidFill>
                  <a:srgbClr val="FFCC00"/>
                </a:solidFill>
                <a:latin typeface="Code Pro Light Demo"/>
              </a:rPr>
            </a:b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    taken </a:t>
            </a:r>
            <a:r>
              <a:rPr lang="en-US" sz="1200" dirty="0">
                <a:solidFill>
                  <a:srgbClr val="FFCC00"/>
                </a:solidFill>
                <a:latin typeface="Code Pro Light Demo"/>
              </a:rPr>
              <a:t>closer to them</a:t>
            </a:r>
          </a:p>
          <a:p>
            <a:pPr>
              <a:spcAft>
                <a:spcPts val="600"/>
              </a:spcAft>
            </a:pPr>
            <a:endParaRPr lang="en-US" sz="1200" dirty="0" smtClean="0">
              <a:solidFill>
                <a:srgbClr val="FFCC00"/>
              </a:solidFill>
              <a:latin typeface="Code Pro Light Demo"/>
            </a:endParaRPr>
          </a:p>
          <a:p>
            <a:pPr>
              <a:spcAft>
                <a:spcPts val="600"/>
              </a:spcAft>
            </a:pP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3</a:t>
            </a:r>
            <a:r>
              <a:rPr lang="en-US" sz="1200" dirty="0">
                <a:solidFill>
                  <a:srgbClr val="FFCC00"/>
                </a:solidFill>
                <a:latin typeface="Code Pro Light Demo"/>
              </a:rPr>
              <a:t>. Immigration and </a:t>
            </a: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climate</a:t>
            </a:r>
            <a:br>
              <a:rPr lang="en-US" sz="1200" dirty="0" smtClean="0">
                <a:solidFill>
                  <a:srgbClr val="FFCC00"/>
                </a:solidFill>
                <a:latin typeface="Code Pro Light Demo"/>
              </a:rPr>
            </a:b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    change </a:t>
            </a:r>
            <a:r>
              <a:rPr lang="en-US" sz="1200" dirty="0">
                <a:solidFill>
                  <a:srgbClr val="FFCC00"/>
                </a:solidFill>
                <a:latin typeface="Code Pro Light Demo"/>
              </a:rPr>
              <a:t>loom large</a:t>
            </a:r>
            <a:endParaRPr lang="en-US" sz="1200" dirty="0" smtClean="0">
              <a:solidFill>
                <a:srgbClr val="FFCC00"/>
              </a:solidFill>
              <a:latin typeface="Code Pro Light Demo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843689" y="4358869"/>
            <a:ext cx="2289231" cy="1877437"/>
          </a:xfrm>
          <a:prstGeom prst="rect">
            <a:avLst/>
          </a:prstGeom>
          <a:noFill/>
        </p:spPr>
        <p:txBody>
          <a:bodyPr wrap="square" rIns="7200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>
                <a:solidFill>
                  <a:srgbClr val="FFCC00"/>
                </a:solidFill>
                <a:latin typeface="Code Pro Light Demo"/>
              </a:rPr>
              <a:t>4. Technology perceived </a:t>
            </a: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as</a:t>
            </a:r>
            <a:br>
              <a:rPr lang="en-US" sz="1200" dirty="0" smtClean="0">
                <a:solidFill>
                  <a:srgbClr val="FFCC00"/>
                </a:solidFill>
                <a:latin typeface="Code Pro Light Demo"/>
              </a:rPr>
            </a:b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     source </a:t>
            </a:r>
            <a:r>
              <a:rPr lang="en-US" sz="1200" dirty="0">
                <a:solidFill>
                  <a:srgbClr val="FFCC00"/>
                </a:solidFill>
                <a:latin typeface="Code Pro Light Demo"/>
              </a:rPr>
              <a:t>of </a:t>
            </a: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solutions</a:t>
            </a:r>
          </a:p>
          <a:p>
            <a:pPr>
              <a:spcAft>
                <a:spcPts val="600"/>
              </a:spcAft>
            </a:pPr>
            <a:endParaRPr lang="en-US" sz="1200" dirty="0">
              <a:solidFill>
                <a:srgbClr val="FFCC00"/>
              </a:solidFill>
              <a:latin typeface="Code Pro Light Demo"/>
            </a:endParaRPr>
          </a:p>
          <a:p>
            <a:pPr>
              <a:spcAft>
                <a:spcPts val="600"/>
              </a:spcAft>
            </a:pP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5.  Society </a:t>
            </a:r>
            <a:r>
              <a:rPr lang="en-US" sz="1200" dirty="0">
                <a:solidFill>
                  <a:srgbClr val="FFCC00"/>
                </a:solidFill>
                <a:latin typeface="Code Pro Light Demo"/>
              </a:rPr>
              <a:t>is aware of </a:t>
            </a: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new</a:t>
            </a:r>
            <a:br>
              <a:rPr lang="en-US" sz="1200" dirty="0" smtClean="0">
                <a:solidFill>
                  <a:srgbClr val="FFCC00"/>
                </a:solidFill>
                <a:latin typeface="Code Pro Light Demo"/>
              </a:rPr>
            </a:b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     techno developments</a:t>
            </a:r>
          </a:p>
          <a:p>
            <a:pPr>
              <a:spcAft>
                <a:spcPts val="600"/>
              </a:spcAft>
            </a:pPr>
            <a:endParaRPr lang="en-US" sz="1200" dirty="0">
              <a:solidFill>
                <a:srgbClr val="FFCC00"/>
              </a:solidFill>
              <a:latin typeface="Code Pro Light Demo"/>
            </a:endParaRPr>
          </a:p>
          <a:p>
            <a:pPr>
              <a:spcAft>
                <a:spcPts val="600"/>
              </a:spcAft>
            </a:pPr>
            <a:r>
              <a:rPr lang="en-US" sz="1200" dirty="0">
                <a:solidFill>
                  <a:srgbClr val="FFCC00"/>
                </a:solidFill>
                <a:latin typeface="Code Pro Light Demo"/>
              </a:rPr>
              <a:t>6. Context spurs creativity </a:t>
            </a: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and</a:t>
            </a:r>
            <a:br>
              <a:rPr lang="en-US" sz="1200" dirty="0" smtClean="0">
                <a:solidFill>
                  <a:srgbClr val="FFCC00"/>
                </a:solidFill>
                <a:latin typeface="Code Pro Light Demo"/>
              </a:rPr>
            </a:b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    enterprise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321834" y="4358869"/>
            <a:ext cx="2182483" cy="1892826"/>
          </a:xfrm>
          <a:prstGeom prst="rect">
            <a:avLst/>
          </a:prstGeom>
          <a:noFill/>
        </p:spPr>
        <p:txBody>
          <a:bodyPr wrap="square" rIns="7200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>
                <a:solidFill>
                  <a:srgbClr val="FFCC00"/>
                </a:solidFill>
                <a:latin typeface="Code Pro Light Demo"/>
              </a:rPr>
              <a:t>4. I.T., robotics enabling </a:t>
            </a: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work</a:t>
            </a:r>
            <a:br>
              <a:rPr lang="en-US" sz="1200" dirty="0" smtClean="0">
                <a:solidFill>
                  <a:srgbClr val="FFCC00"/>
                </a:solidFill>
                <a:latin typeface="Code Pro Light Demo"/>
              </a:rPr>
            </a:b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    to change</a:t>
            </a:r>
          </a:p>
          <a:p>
            <a:pPr>
              <a:spcAft>
                <a:spcPts val="600"/>
              </a:spcAft>
            </a:pPr>
            <a:endParaRPr lang="en-US" sz="700" dirty="0">
              <a:solidFill>
                <a:srgbClr val="FFCC00"/>
              </a:solidFill>
              <a:latin typeface="Code Pro Light Demo"/>
            </a:endParaRPr>
          </a:p>
          <a:p>
            <a:pPr>
              <a:spcAft>
                <a:spcPts val="600"/>
              </a:spcAft>
            </a:pPr>
            <a:r>
              <a:rPr lang="en-US" sz="1200" dirty="0">
                <a:solidFill>
                  <a:srgbClr val="FFCC00"/>
                </a:solidFill>
                <a:latin typeface="Code Pro Light Demo"/>
              </a:rPr>
              <a:t>5. Tech books </a:t>
            </a: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diverse</a:t>
            </a:r>
            <a:br>
              <a:rPr lang="en-US" sz="1200" dirty="0" smtClean="0">
                <a:solidFill>
                  <a:srgbClr val="FFCC00"/>
                </a:solidFill>
                <a:latin typeface="Code Pro Light Demo"/>
              </a:rPr>
            </a:b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     successes</a:t>
            </a:r>
          </a:p>
          <a:p>
            <a:pPr>
              <a:spcAft>
                <a:spcPts val="600"/>
              </a:spcAft>
            </a:pPr>
            <a:endParaRPr lang="en-US" sz="600" dirty="0">
              <a:solidFill>
                <a:srgbClr val="FFCC00"/>
              </a:solidFill>
              <a:latin typeface="Code Pro Light Demo"/>
            </a:endParaRPr>
          </a:p>
          <a:p>
            <a:pPr>
              <a:spcAft>
                <a:spcPts val="600"/>
              </a:spcAft>
            </a:pPr>
            <a:r>
              <a:rPr lang="en-US" sz="1200" dirty="0">
                <a:solidFill>
                  <a:srgbClr val="FFCC00"/>
                </a:solidFill>
                <a:latin typeface="Code Pro Light Demo"/>
              </a:rPr>
              <a:t>6. Technology object </a:t>
            </a: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of</a:t>
            </a:r>
            <a:br>
              <a:rPr lang="en-US" sz="1200" dirty="0" smtClean="0">
                <a:solidFill>
                  <a:srgbClr val="FFCC00"/>
                </a:solidFill>
                <a:latin typeface="Code Pro Light Demo"/>
              </a:rPr>
            </a:b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    fashion</a:t>
            </a:r>
            <a:r>
              <a:rPr lang="en-US" sz="1200" dirty="0">
                <a:solidFill>
                  <a:srgbClr val="FFCC00"/>
                </a:solidFill>
                <a:latin typeface="Code Pro Light Demo"/>
              </a:rPr>
              <a:t>, can be </a:t>
            </a: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fast</a:t>
            </a:r>
            <a:br>
              <a:rPr lang="en-US" sz="1200" dirty="0" smtClean="0">
                <a:solidFill>
                  <a:srgbClr val="FFCC00"/>
                </a:solidFill>
                <a:latin typeface="Code Pro Light Demo"/>
              </a:rPr>
            </a:b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    discarded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853222" y="899725"/>
            <a:ext cx="2135504" cy="2062103"/>
          </a:xfrm>
          <a:prstGeom prst="rect">
            <a:avLst/>
          </a:prstGeom>
          <a:noFill/>
        </p:spPr>
        <p:txBody>
          <a:bodyPr wrap="square" rIns="7200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1. Governments </a:t>
            </a:r>
            <a:r>
              <a:rPr lang="en-US" sz="1200" dirty="0">
                <a:solidFill>
                  <a:srgbClr val="FFCC00"/>
                </a:solidFill>
                <a:latin typeface="Code Pro Light Demo"/>
              </a:rPr>
              <a:t>must </a:t>
            </a: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adapt</a:t>
            </a:r>
            <a:br>
              <a:rPr lang="en-US" sz="1200" dirty="0" smtClean="0">
                <a:solidFill>
                  <a:srgbClr val="FFCC00"/>
                </a:solidFill>
                <a:latin typeface="Code Pro Light Demo"/>
              </a:rPr>
            </a:b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    taxes</a:t>
            </a:r>
          </a:p>
          <a:p>
            <a:pPr>
              <a:spcAft>
                <a:spcPts val="600"/>
              </a:spcAft>
            </a:pPr>
            <a:endParaRPr lang="en-US" sz="1200" dirty="0">
              <a:solidFill>
                <a:srgbClr val="FFCC00"/>
              </a:solidFill>
              <a:latin typeface="Code Pro Light Demo"/>
            </a:endParaRPr>
          </a:p>
          <a:p>
            <a:pPr>
              <a:spcAft>
                <a:spcPts val="600"/>
              </a:spcAft>
            </a:pPr>
            <a:r>
              <a:rPr lang="en-US" sz="1200" dirty="0">
                <a:solidFill>
                  <a:srgbClr val="FFCC00"/>
                </a:solidFill>
                <a:latin typeface="Code Pro Light Demo"/>
              </a:rPr>
              <a:t>2. Flexible life-long </a:t>
            </a: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learning</a:t>
            </a:r>
            <a:br>
              <a:rPr lang="en-US" sz="1200" dirty="0" smtClean="0">
                <a:solidFill>
                  <a:srgbClr val="FFCC00"/>
                </a:solidFill>
                <a:latin typeface="Code Pro Light Demo"/>
              </a:rPr>
            </a:b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    is </a:t>
            </a:r>
            <a:r>
              <a:rPr lang="en-US" sz="1200" dirty="0">
                <a:solidFill>
                  <a:srgbClr val="FFCC00"/>
                </a:solidFill>
                <a:latin typeface="Code Pro Light Demo"/>
              </a:rPr>
              <a:t>new </a:t>
            </a: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norm</a:t>
            </a:r>
          </a:p>
          <a:p>
            <a:pPr>
              <a:spcAft>
                <a:spcPts val="600"/>
              </a:spcAft>
            </a:pPr>
            <a:endParaRPr lang="en-US" sz="1200" dirty="0">
              <a:solidFill>
                <a:srgbClr val="FFCC00"/>
              </a:solidFill>
              <a:latin typeface="Code Pro Light Demo"/>
            </a:endParaRPr>
          </a:p>
          <a:p>
            <a:pPr>
              <a:spcAft>
                <a:spcPts val="600"/>
              </a:spcAft>
            </a:pPr>
            <a:r>
              <a:rPr lang="en-US" sz="1200" dirty="0">
                <a:solidFill>
                  <a:srgbClr val="FFCC00"/>
                </a:solidFill>
                <a:latin typeface="Code Pro Light Demo"/>
              </a:rPr>
              <a:t>3. High </a:t>
            </a: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individual</a:t>
            </a:r>
            <a:br>
              <a:rPr lang="en-US" sz="1200" dirty="0" smtClean="0">
                <a:solidFill>
                  <a:srgbClr val="FFCC00"/>
                </a:solidFill>
                <a:latin typeface="Code Pro Light Demo"/>
              </a:rPr>
            </a:b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    responsibility and</a:t>
            </a:r>
            <a:br>
              <a:rPr lang="en-US" sz="1200" dirty="0" smtClean="0">
                <a:solidFill>
                  <a:srgbClr val="FFCC00"/>
                </a:solidFill>
                <a:latin typeface="Code Pro Light Demo"/>
              </a:rPr>
            </a:b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    experimentation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08410" y="4358869"/>
            <a:ext cx="2080316" cy="1862048"/>
          </a:xfrm>
          <a:prstGeom prst="rect">
            <a:avLst/>
          </a:prstGeom>
          <a:noFill/>
        </p:spPr>
        <p:txBody>
          <a:bodyPr wrap="square" rIns="7200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>
                <a:solidFill>
                  <a:srgbClr val="FFCC00"/>
                </a:solidFill>
                <a:latin typeface="Code Pro Light Demo"/>
              </a:rPr>
              <a:t>4. Insurance </a:t>
            </a: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companies</a:t>
            </a:r>
            <a:br>
              <a:rPr lang="en-US" sz="1200" dirty="0" smtClean="0">
                <a:solidFill>
                  <a:srgbClr val="FFCC00"/>
                </a:solidFill>
                <a:latin typeface="Code Pro Light Demo"/>
              </a:rPr>
            </a:b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    push </a:t>
            </a:r>
            <a:r>
              <a:rPr lang="en-US" sz="1200" dirty="0">
                <a:solidFill>
                  <a:srgbClr val="FFCC00"/>
                </a:solidFill>
                <a:latin typeface="Code Pro Light Demo"/>
              </a:rPr>
              <a:t>tech against </a:t>
            </a: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risk</a:t>
            </a:r>
          </a:p>
          <a:p>
            <a:pPr>
              <a:spcAft>
                <a:spcPts val="600"/>
              </a:spcAft>
            </a:pPr>
            <a:endParaRPr lang="en-US" sz="700" dirty="0">
              <a:solidFill>
                <a:srgbClr val="FFCC00"/>
              </a:solidFill>
              <a:latin typeface="Code Pro Light Demo"/>
            </a:endParaRPr>
          </a:p>
          <a:p>
            <a:pPr>
              <a:spcAft>
                <a:spcPts val="600"/>
              </a:spcAft>
            </a:pPr>
            <a:r>
              <a:rPr lang="en-US" sz="1200" dirty="0">
                <a:solidFill>
                  <a:srgbClr val="FFCC00"/>
                </a:solidFill>
                <a:latin typeface="Code Pro Light Demo"/>
              </a:rPr>
              <a:t>5. People turn to take </a:t>
            </a: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for </a:t>
            </a:r>
            <a:br>
              <a:rPr lang="en-US" sz="1200" dirty="0" smtClean="0">
                <a:solidFill>
                  <a:srgbClr val="FFCC00"/>
                </a:solidFill>
                <a:latin typeface="Code Pro Light Demo"/>
              </a:rPr>
            </a:b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     support </a:t>
            </a:r>
            <a:r>
              <a:rPr lang="en-US" sz="1200" dirty="0">
                <a:solidFill>
                  <a:srgbClr val="FFCC00"/>
                </a:solidFill>
                <a:latin typeface="Code Pro Light Demo"/>
              </a:rPr>
              <a:t>in </a:t>
            </a: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taking</a:t>
            </a:r>
            <a:br>
              <a:rPr lang="en-US" sz="1200" dirty="0" smtClean="0">
                <a:solidFill>
                  <a:srgbClr val="FFCC00"/>
                </a:solidFill>
                <a:latin typeface="Code Pro Light Demo"/>
              </a:rPr>
            </a:b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     responsibility</a:t>
            </a:r>
          </a:p>
          <a:p>
            <a:pPr>
              <a:spcAft>
                <a:spcPts val="600"/>
              </a:spcAft>
            </a:pPr>
            <a:endParaRPr lang="en-US" sz="400" dirty="0">
              <a:solidFill>
                <a:srgbClr val="FFCC00"/>
              </a:solidFill>
              <a:latin typeface="Code Pro Light Demo"/>
            </a:endParaRPr>
          </a:p>
          <a:p>
            <a:pPr>
              <a:spcAft>
                <a:spcPts val="600"/>
              </a:spcAft>
            </a:pPr>
            <a:r>
              <a:rPr lang="en-US" sz="1200" dirty="0">
                <a:solidFill>
                  <a:srgbClr val="FFCC00"/>
                </a:solidFill>
                <a:latin typeface="Code Pro Light Demo"/>
              </a:rPr>
              <a:t>6. Technologies </a:t>
            </a: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fulfill</a:t>
            </a:r>
            <a:br>
              <a:rPr lang="en-US" sz="1200" dirty="0" smtClean="0">
                <a:solidFill>
                  <a:srgbClr val="FFCC00"/>
                </a:solidFill>
                <a:latin typeface="Code Pro Light Demo"/>
              </a:rPr>
            </a:b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     specific </a:t>
            </a:r>
            <a:r>
              <a:rPr lang="en-US" sz="1200" dirty="0">
                <a:solidFill>
                  <a:srgbClr val="FFCC00"/>
                </a:solidFill>
                <a:latin typeface="Code Pro Light Demo"/>
              </a:rPr>
              <a:t>needs</a:t>
            </a:r>
            <a:endParaRPr lang="en-US" sz="1200" dirty="0" smtClean="0">
              <a:solidFill>
                <a:srgbClr val="FFCC00"/>
              </a:solidFill>
              <a:latin typeface="Code Pro Light Demo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366013" y="915600"/>
            <a:ext cx="2094123" cy="1877437"/>
          </a:xfrm>
          <a:prstGeom prst="rect">
            <a:avLst/>
          </a:prstGeom>
          <a:noFill/>
        </p:spPr>
        <p:txBody>
          <a:bodyPr wrap="square" rIns="7200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1. Regions push innovation</a:t>
            </a:r>
            <a:br>
              <a:rPr lang="en-US" sz="1200" dirty="0" smtClean="0">
                <a:solidFill>
                  <a:srgbClr val="FFCC00"/>
                </a:solidFill>
                <a:latin typeface="Code Pro Light Demo"/>
              </a:rPr>
            </a:b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    hubs</a:t>
            </a:r>
          </a:p>
          <a:p>
            <a:pPr>
              <a:spcAft>
                <a:spcPts val="600"/>
              </a:spcAft>
            </a:pPr>
            <a:endParaRPr lang="en-US" sz="1200" dirty="0" smtClean="0">
              <a:solidFill>
                <a:srgbClr val="FFCC00"/>
              </a:solidFill>
              <a:latin typeface="Code Pro Light Demo"/>
            </a:endParaRPr>
          </a:p>
          <a:p>
            <a:pPr>
              <a:spcAft>
                <a:spcPts val="600"/>
              </a:spcAft>
            </a:pP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2. Governments promote</a:t>
            </a:r>
            <a:br>
              <a:rPr lang="en-US" sz="1200" dirty="0" smtClean="0">
                <a:solidFill>
                  <a:srgbClr val="FFCC00"/>
                </a:solidFill>
                <a:latin typeface="Code Pro Light Demo"/>
              </a:rPr>
            </a:b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    local product</a:t>
            </a:r>
          </a:p>
          <a:p>
            <a:pPr>
              <a:spcAft>
                <a:spcPts val="600"/>
              </a:spcAft>
            </a:pPr>
            <a:endParaRPr lang="en-US" sz="1200" dirty="0" smtClean="0">
              <a:solidFill>
                <a:srgbClr val="FFCC00"/>
              </a:solidFill>
              <a:latin typeface="Code Pro Light Demo"/>
            </a:endParaRPr>
          </a:p>
          <a:p>
            <a:pPr>
              <a:spcAft>
                <a:spcPts val="600"/>
              </a:spcAft>
            </a:pP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3. Diverse funding sources</a:t>
            </a:r>
            <a:br>
              <a:rPr lang="en-US" sz="1200" dirty="0" smtClean="0">
                <a:solidFill>
                  <a:srgbClr val="FFCC00"/>
                </a:solidFill>
                <a:latin typeface="Code Pro Light Demo"/>
              </a:rPr>
            </a:br>
            <a:r>
              <a:rPr lang="en-US" sz="1200" dirty="0" smtClean="0">
                <a:solidFill>
                  <a:srgbClr val="FFCC00"/>
                </a:solidFill>
                <a:latin typeface="Code Pro Light Demo"/>
              </a:rPr>
              <a:t>    for innovation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6767908" y="138824"/>
            <a:ext cx="441146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fr-BE" b="1" smtClean="0">
                <a:solidFill>
                  <a:srgbClr val="FF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endParaRPr lang="en-GB" b="1" dirty="0">
              <a:solidFill>
                <a:srgbClr val="FFC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767908" y="3598427"/>
            <a:ext cx="441146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fr-BE" smtClean="0">
                <a:solidFill>
                  <a:srgbClr val="FF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endParaRPr lang="en-GB" dirty="0">
              <a:solidFill>
                <a:srgbClr val="FFC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 rot="10800000">
            <a:off x="8585841" y="2926939"/>
            <a:ext cx="441146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fr-BE" b="1" smtClean="0">
                <a:solidFill>
                  <a:srgbClr val="FF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endParaRPr lang="en-GB" b="1" dirty="0">
              <a:solidFill>
                <a:srgbClr val="FFC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 rot="10800000">
            <a:off x="8585841" y="6369665"/>
            <a:ext cx="441146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fr-BE" b="1" smtClean="0">
                <a:solidFill>
                  <a:srgbClr val="FF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endParaRPr lang="en-GB" b="1" dirty="0">
              <a:solidFill>
                <a:srgbClr val="FFC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660520" y="3598427"/>
            <a:ext cx="13466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CC00"/>
                </a:solidFill>
              </a:rPr>
              <a:t>Tech for all </a:t>
            </a:r>
          </a:p>
          <a:p>
            <a:r>
              <a:rPr lang="en-US" sz="1400" b="1" dirty="0" smtClean="0">
                <a:solidFill>
                  <a:srgbClr val="FFCC00"/>
                </a:solidFill>
              </a:rPr>
              <a:t>and all for tech</a:t>
            </a:r>
            <a:endParaRPr lang="en-US" sz="1400" b="1" dirty="0">
              <a:solidFill>
                <a:srgbClr val="FFCC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096990" y="3645149"/>
            <a:ext cx="13466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CC00"/>
                </a:solidFill>
              </a:rPr>
              <a:t>Tech for all </a:t>
            </a:r>
          </a:p>
          <a:p>
            <a:r>
              <a:rPr lang="en-US" sz="1400" b="1" dirty="0" smtClean="0">
                <a:solidFill>
                  <a:srgbClr val="FFCC00"/>
                </a:solidFill>
              </a:rPr>
              <a:t>and all for tech</a:t>
            </a:r>
            <a:endParaRPr lang="en-US" sz="1400" b="1" dirty="0">
              <a:solidFill>
                <a:srgbClr val="FFCC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604200" y="3598427"/>
            <a:ext cx="13466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CC00"/>
                </a:solidFill>
              </a:rPr>
              <a:t>Tech for all </a:t>
            </a:r>
          </a:p>
          <a:p>
            <a:r>
              <a:rPr lang="en-US" sz="1400" b="1" dirty="0" smtClean="0">
                <a:solidFill>
                  <a:srgbClr val="FFCC00"/>
                </a:solidFill>
              </a:rPr>
              <a:t>and all for tech</a:t>
            </a:r>
            <a:endParaRPr lang="en-US" sz="1400" b="1" dirty="0">
              <a:solidFill>
                <a:srgbClr val="FFCC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676108" y="167385"/>
            <a:ext cx="13466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CC00"/>
                </a:solidFill>
              </a:rPr>
              <a:t>Tech for all </a:t>
            </a:r>
          </a:p>
          <a:p>
            <a:r>
              <a:rPr lang="en-US" sz="1400" b="1" dirty="0" smtClean="0">
                <a:solidFill>
                  <a:srgbClr val="FFCC00"/>
                </a:solidFill>
              </a:rPr>
              <a:t>and all for tech</a:t>
            </a:r>
            <a:endParaRPr lang="en-US" sz="1400" b="1" dirty="0">
              <a:solidFill>
                <a:srgbClr val="FFCC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096990" y="146177"/>
            <a:ext cx="13466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CC00"/>
                </a:solidFill>
              </a:rPr>
              <a:t>Tech for all </a:t>
            </a:r>
          </a:p>
          <a:p>
            <a:r>
              <a:rPr lang="en-US" sz="1400" b="1" dirty="0" smtClean="0">
                <a:solidFill>
                  <a:srgbClr val="FFCC00"/>
                </a:solidFill>
              </a:rPr>
              <a:t>and all for tech</a:t>
            </a:r>
            <a:endParaRPr lang="en-US" sz="1400" b="1" dirty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334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SES - Scenario Details - Yellow 20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460" y="0"/>
            <a:ext cx="2505540" cy="3419970"/>
          </a:xfrm>
          <a:prstGeom prst="rect">
            <a:avLst/>
          </a:prstGeom>
        </p:spPr>
      </p:pic>
      <p:pic>
        <p:nvPicPr>
          <p:cNvPr id="6" name="Picture 5" descr="SES - Scenario Details - Yellow 10-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920" y="0"/>
            <a:ext cx="2505540" cy="3419970"/>
          </a:xfrm>
          <a:prstGeom prst="rect">
            <a:avLst/>
          </a:prstGeom>
        </p:spPr>
      </p:pic>
      <p:pic>
        <p:nvPicPr>
          <p:cNvPr id="7" name="Picture 6" descr="SES - Scenario Details - Yellow 5-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380" y="0"/>
            <a:ext cx="2505540" cy="3419970"/>
          </a:xfrm>
          <a:prstGeom prst="rect">
            <a:avLst/>
          </a:prstGeom>
        </p:spPr>
      </p:pic>
      <p:pic>
        <p:nvPicPr>
          <p:cNvPr id="15" name="Picture 14" descr="SES - Scenario Details - Yellow 20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460" y="3450950"/>
            <a:ext cx="2505540" cy="3419970"/>
          </a:xfrm>
          <a:prstGeom prst="rect">
            <a:avLst/>
          </a:prstGeom>
        </p:spPr>
      </p:pic>
      <p:pic>
        <p:nvPicPr>
          <p:cNvPr id="16" name="Picture 15" descr="SES - Scenario Details - Yellow 10-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920" y="3450950"/>
            <a:ext cx="2505540" cy="3419970"/>
          </a:xfrm>
          <a:prstGeom prst="rect">
            <a:avLst/>
          </a:prstGeom>
        </p:spPr>
      </p:pic>
      <p:pic>
        <p:nvPicPr>
          <p:cNvPr id="17" name="Picture 16" descr="SES - Scenario Details - Yellow 5-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380" y="3450950"/>
            <a:ext cx="2505540" cy="3419970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7499976" y="1362570"/>
            <a:ext cx="782507" cy="6931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BE" sz="3600" b="1" dirty="0" smtClean="0">
                <a:solidFill>
                  <a:srgbClr val="FF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endParaRPr lang="en-GB" sz="3600" b="1" dirty="0">
              <a:solidFill>
                <a:srgbClr val="FFC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7499974" y="4807314"/>
            <a:ext cx="782507" cy="6931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BE" sz="3600" b="1" dirty="0" smtClean="0">
                <a:solidFill>
                  <a:srgbClr val="FF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endParaRPr lang="en-GB" sz="3600" b="1" dirty="0">
              <a:solidFill>
                <a:srgbClr val="FFC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 descr="C:\Users\marciomoreira\Desktop\nano2all\Cards\card3_yellow-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7992" y="-586"/>
            <a:ext cx="2505075" cy="341947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marciomoreira\Desktop\nano2all\Cards\card3_yellow-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845" y="3451445"/>
            <a:ext cx="2505075" cy="341947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marciomoreira\Desktop\nano2all\Cards\card3_yellow-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917" y="3438525"/>
            <a:ext cx="2505075" cy="341947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marciomoreira\Desktop\nano2all\Cards\card3_yellow-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845" y="-584"/>
            <a:ext cx="2505075" cy="341947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Users\marciomoreira\Desktop\nano2all\Cards\card3_yellow-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920" y="-585"/>
            <a:ext cx="2505075" cy="341947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C:\Users\marciomoreira\Desktop\nano2all\Cards\card3_yellow-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925" y="3451445"/>
            <a:ext cx="2505075" cy="341947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2544828" y="1417344"/>
            <a:ext cx="6706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CC00"/>
                </a:solidFill>
                <a:latin typeface="Code Pro Light Demo" pitchFamily="50" charset="0"/>
              </a:rPr>
              <a:t>5</a:t>
            </a:r>
            <a:endParaRPr lang="pt-PT" sz="3200" b="1" dirty="0">
              <a:solidFill>
                <a:srgbClr val="FFCC00"/>
              </a:solidFill>
              <a:latin typeface="Code Pro Light Demo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44829" y="4892517"/>
            <a:ext cx="6706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CC00"/>
                </a:solidFill>
                <a:latin typeface="Code Pro Light Demo" pitchFamily="50" charset="0"/>
              </a:rPr>
              <a:t>5</a:t>
            </a:r>
            <a:endParaRPr lang="pt-PT" sz="3200" b="1" dirty="0">
              <a:solidFill>
                <a:srgbClr val="FFCC00"/>
              </a:solidFill>
              <a:latin typeface="Code Pro Light Demo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428157" y="1417597"/>
            <a:ext cx="924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CC00"/>
                </a:solidFill>
                <a:latin typeface="Code Pro Light Demo" pitchFamily="50" charset="0"/>
              </a:rPr>
              <a:t>15</a:t>
            </a:r>
            <a:endParaRPr lang="pt-PT" sz="3200" b="1" dirty="0">
              <a:solidFill>
                <a:srgbClr val="FFCC00"/>
              </a:solidFill>
              <a:latin typeface="Code Pro Light Demo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368724" y="4892517"/>
            <a:ext cx="10454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CC00"/>
                </a:solidFill>
                <a:latin typeface="Code Pro Light Demo" pitchFamily="50" charset="0"/>
              </a:rPr>
              <a:t>15</a:t>
            </a:r>
            <a:endParaRPr lang="pt-PT" sz="3200" b="1" dirty="0">
              <a:solidFill>
                <a:srgbClr val="FFCC00"/>
              </a:solidFill>
              <a:latin typeface="Code Pro Light Demo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27040" y="1417597"/>
            <a:ext cx="9168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 smtClean="0">
                <a:solidFill>
                  <a:srgbClr val="FFCC00"/>
                </a:solidFill>
                <a:latin typeface="Code Pro Light Demo" pitchFamily="50" charset="0"/>
              </a:rPr>
              <a:t>10</a:t>
            </a:r>
            <a:endParaRPr lang="pt-PT" sz="3200" b="1" dirty="0">
              <a:solidFill>
                <a:srgbClr val="FFCC00"/>
              </a:solidFill>
              <a:latin typeface="Code Pro Light Demo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77434" y="4855874"/>
            <a:ext cx="816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 smtClean="0">
                <a:solidFill>
                  <a:srgbClr val="FFCC00"/>
                </a:solidFill>
                <a:latin typeface="Code Pro Light Demo" pitchFamily="50" charset="0"/>
              </a:rPr>
              <a:t>10</a:t>
            </a:r>
            <a:endParaRPr lang="pt-PT" sz="3200" b="1" dirty="0">
              <a:solidFill>
                <a:srgbClr val="FFCC00"/>
              </a:solidFill>
              <a:latin typeface="Code Pro Light Demo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7126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561</TotalTime>
  <Words>178</Words>
  <Application>Microsoft Office PowerPoint</Application>
  <PresentationFormat>On-screen Show (4:3)</PresentationFormat>
  <Paragraphs>115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MacBook</dc:creator>
  <cp:lastModifiedBy>BONTOUX Laurent (JRC)</cp:lastModifiedBy>
  <cp:revision>53</cp:revision>
  <cp:lastPrinted>2016-12-02T14:19:49Z</cp:lastPrinted>
  <dcterms:created xsi:type="dcterms:W3CDTF">2015-02-19T13:16:46Z</dcterms:created>
  <dcterms:modified xsi:type="dcterms:W3CDTF">2017-09-12T07:17:59Z</dcterms:modified>
</cp:coreProperties>
</file>