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320" r:id="rId2"/>
    <p:sldId id="495" r:id="rId3"/>
    <p:sldId id="488" r:id="rId4"/>
    <p:sldId id="493" r:id="rId5"/>
    <p:sldId id="494" r:id="rId6"/>
    <p:sldId id="374" r:id="rId7"/>
    <p:sldId id="378" r:id="rId8"/>
    <p:sldId id="332" r:id="rId9"/>
    <p:sldId id="372" r:id="rId10"/>
    <p:sldId id="496" r:id="rId11"/>
    <p:sldId id="266" r:id="rId12"/>
    <p:sldId id="497" r:id="rId13"/>
    <p:sldId id="498" r:id="rId14"/>
    <p:sldId id="489" r:id="rId15"/>
    <p:sldId id="486" r:id="rId16"/>
    <p:sldId id="487" r:id="rId17"/>
    <p:sldId id="490" r:id="rId18"/>
    <p:sldId id="492" r:id="rId19"/>
    <p:sldId id="500" r:id="rId20"/>
    <p:sldId id="501" r:id="rId21"/>
    <p:sldId id="502" r:id="rId22"/>
    <p:sldId id="503" r:id="rId23"/>
    <p:sldId id="379" r:id="rId24"/>
    <p:sldId id="504" r:id="rId25"/>
    <p:sldId id="505" r:id="rId26"/>
    <p:sldId id="509" r:id="rId27"/>
    <p:sldId id="507" r:id="rId28"/>
    <p:sldId id="506" r:id="rId29"/>
    <p:sldId id="508" r:id="rId30"/>
    <p:sldId id="373"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72"/>
    <p:restoredTop sz="94598" autoAdjust="0"/>
  </p:normalViewPr>
  <p:slideViewPr>
    <p:cSldViewPr snapToGrid="0" snapToObjects="1">
      <p:cViewPr varScale="1">
        <p:scale>
          <a:sx n="81" d="100"/>
          <a:sy n="81" d="100"/>
        </p:scale>
        <p:origin x="61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therton, Paul" userId="871b85c7-fc71-440d-88ba-744af8ded7be" providerId="ADAL" clId="{79F97772-E9CB-4E82-BCE2-9244D931F2E8}"/>
    <pc:docChg chg="undo custSel modSld">
      <pc:chgData name="Brotherton, Paul" userId="871b85c7-fc71-440d-88ba-744af8ded7be" providerId="ADAL" clId="{79F97772-E9CB-4E82-BCE2-9244D931F2E8}" dt="2021-07-29T08:21:38.021" v="34" actId="14100"/>
      <pc:docMkLst>
        <pc:docMk/>
      </pc:docMkLst>
      <pc:sldChg chg="modSp mod">
        <pc:chgData name="Brotherton, Paul" userId="871b85c7-fc71-440d-88ba-744af8ded7be" providerId="ADAL" clId="{79F97772-E9CB-4E82-BCE2-9244D931F2E8}" dt="2021-07-29T08:21:38.021" v="34" actId="14100"/>
        <pc:sldMkLst>
          <pc:docMk/>
          <pc:sldMk cId="2434821933" sldId="332"/>
        </pc:sldMkLst>
        <pc:picChg chg="mod">
          <ac:chgData name="Brotherton, Paul" userId="871b85c7-fc71-440d-88ba-744af8ded7be" providerId="ADAL" clId="{79F97772-E9CB-4E82-BCE2-9244D931F2E8}" dt="2021-07-29T08:21:38.021" v="34" actId="14100"/>
          <ac:picMkLst>
            <pc:docMk/>
            <pc:sldMk cId="2434821933" sldId="332"/>
            <ac:picMk id="8" creationId="{F4115161-9331-4776-8EF3-A6C70A3C1085}"/>
          </ac:picMkLst>
        </pc:picChg>
        <pc:picChg chg="mod">
          <ac:chgData name="Brotherton, Paul" userId="871b85c7-fc71-440d-88ba-744af8ded7be" providerId="ADAL" clId="{79F97772-E9CB-4E82-BCE2-9244D931F2E8}" dt="2021-07-29T08:21:37.767" v="33" actId="1076"/>
          <ac:picMkLst>
            <pc:docMk/>
            <pc:sldMk cId="2434821933" sldId="332"/>
            <ac:picMk id="9" creationId="{4CE3C960-61F8-45ED-A325-9ABF4CB85B5B}"/>
          </ac:picMkLst>
        </pc:picChg>
      </pc:sldChg>
      <pc:sldChg chg="modSp mod">
        <pc:chgData name="Brotherton, Paul" userId="871b85c7-fc71-440d-88ba-744af8ded7be" providerId="ADAL" clId="{79F97772-E9CB-4E82-BCE2-9244D931F2E8}" dt="2021-07-26T08:23:21.466" v="2" actId="20577"/>
        <pc:sldMkLst>
          <pc:docMk/>
          <pc:sldMk cId="544660755" sldId="506"/>
        </pc:sldMkLst>
        <pc:spChg chg="mod">
          <ac:chgData name="Brotherton, Paul" userId="871b85c7-fc71-440d-88ba-744af8ded7be" providerId="ADAL" clId="{79F97772-E9CB-4E82-BCE2-9244D931F2E8}" dt="2021-07-26T08:23:21.466" v="2" actId="20577"/>
          <ac:spMkLst>
            <pc:docMk/>
            <pc:sldMk cId="544660755" sldId="506"/>
            <ac:spMk id="5" creationId="{8629C443-D718-4543-B539-DDF2FD336A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D7A35-C80E-8F47-B9F9-9E866B7FDDA1}" type="datetimeFigureOut">
              <a:rPr lang="nl-NL" smtClean="0"/>
              <a:t>29-7-2021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4C1EDD-C7AA-A543-83BE-6357D590339F}" type="slidenum">
              <a:rPr lang="nl-NL" smtClean="0"/>
              <a:t>‹#›</a:t>
            </a:fld>
            <a:endParaRPr lang="nl-NL"/>
          </a:p>
        </p:txBody>
      </p:sp>
    </p:spTree>
    <p:extLst>
      <p:ext uri="{BB962C8B-B14F-4D97-AF65-F5344CB8AC3E}">
        <p14:creationId xmlns:p14="http://schemas.microsoft.com/office/powerpoint/2010/main" val="3101899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Duitse Middengebergte valt meeste regen. Dus aan voet van de helling verhoogt </a:t>
            </a:r>
            <a:r>
              <a:rPr lang="nl-NL" dirty="0" err="1"/>
              <a:t>efficientie</a:t>
            </a:r>
            <a:r>
              <a:rPr lang="nl-NL" dirty="0"/>
              <a:t> maar ook door in de rode cirkels te gaan zitten want dan vang je met een zelfde oppervlakte meer </a:t>
            </a:r>
            <a:r>
              <a:rPr lang="nl-NL" dirty="0" err="1"/>
              <a:t>neeslag</a:t>
            </a:r>
            <a:r>
              <a:rPr lang="nl-NL" dirty="0"/>
              <a:t> in.</a:t>
            </a:r>
          </a:p>
        </p:txBody>
      </p:sp>
      <p:sp>
        <p:nvSpPr>
          <p:cNvPr id="4" name="Tijdelijke aanduiding voor dianummer 3"/>
          <p:cNvSpPr>
            <a:spLocks noGrp="1"/>
          </p:cNvSpPr>
          <p:nvPr>
            <p:ph type="sldNum" sz="quarter" idx="5"/>
          </p:nvPr>
        </p:nvSpPr>
        <p:spPr/>
        <p:txBody>
          <a:bodyPr/>
          <a:lstStyle/>
          <a:p>
            <a:fld id="{7E4C1EDD-C7AA-A543-83BE-6357D590339F}" type="slidenum">
              <a:rPr lang="nl-NL" smtClean="0"/>
              <a:t>11</a:t>
            </a:fld>
            <a:endParaRPr lang="nl-NL"/>
          </a:p>
        </p:txBody>
      </p:sp>
    </p:spTree>
    <p:extLst>
      <p:ext uri="{BB962C8B-B14F-4D97-AF65-F5344CB8AC3E}">
        <p14:creationId xmlns:p14="http://schemas.microsoft.com/office/powerpoint/2010/main" val="383814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00B387-ACD7-6740-937A-693B379A49AE}" type="slidenum">
              <a:rPr lang="nl-NL" smtClean="0"/>
              <a:t>15</a:t>
            </a:fld>
            <a:endParaRPr lang="nl-NL"/>
          </a:p>
        </p:txBody>
      </p:sp>
    </p:spTree>
    <p:extLst>
      <p:ext uri="{BB962C8B-B14F-4D97-AF65-F5344CB8AC3E}">
        <p14:creationId xmlns:p14="http://schemas.microsoft.com/office/powerpoint/2010/main" val="89554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D7D3A7-CAFD-D849-B0C8-C6D280DD41E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30F91F8-5D91-D248-A392-00BAF085A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C857C39-A3FF-6340-B946-69772A1234C2}"/>
              </a:ext>
            </a:extLst>
          </p:cNvPr>
          <p:cNvSpPr>
            <a:spLocks noGrp="1"/>
          </p:cNvSpPr>
          <p:nvPr>
            <p:ph type="dt" sz="half" idx="10"/>
          </p:nvPr>
        </p:nvSpPr>
        <p:spPr/>
        <p:txBody>
          <a:bodyPr/>
          <a:lstStyle/>
          <a:p>
            <a:fld id="{6D52B8AE-B4CE-FD46-ADC7-1EAE948E5113}" type="datetimeFigureOut">
              <a:rPr lang="nl-NL" smtClean="0"/>
              <a:t>29-7-2021</a:t>
            </a:fld>
            <a:endParaRPr lang="nl-NL"/>
          </a:p>
        </p:txBody>
      </p:sp>
      <p:sp>
        <p:nvSpPr>
          <p:cNvPr id="5" name="Tijdelijke aanduiding voor voettekst 4">
            <a:extLst>
              <a:ext uri="{FF2B5EF4-FFF2-40B4-BE49-F238E27FC236}">
                <a16:creationId xmlns:a16="http://schemas.microsoft.com/office/drawing/2014/main" id="{48032A25-C4E4-C149-A0CE-43AA2EF35F8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99A232D-59F1-2E4F-9123-5472041060CA}"/>
              </a:ext>
            </a:extLst>
          </p:cNvPr>
          <p:cNvSpPr>
            <a:spLocks noGrp="1"/>
          </p:cNvSpPr>
          <p:nvPr>
            <p:ph type="sldNum" sz="quarter" idx="12"/>
          </p:nvPr>
        </p:nvSpPr>
        <p:spPr/>
        <p:txBody>
          <a:bodyPr/>
          <a:lstStyle/>
          <a:p>
            <a:fld id="{F1E6F38A-837C-BF43-994F-E50B9D628C8C}" type="slidenum">
              <a:rPr lang="nl-NL" smtClean="0"/>
              <a:t>‹#›</a:t>
            </a:fld>
            <a:endParaRPr lang="nl-NL"/>
          </a:p>
        </p:txBody>
      </p:sp>
    </p:spTree>
    <p:extLst>
      <p:ext uri="{BB962C8B-B14F-4D97-AF65-F5344CB8AC3E}">
        <p14:creationId xmlns:p14="http://schemas.microsoft.com/office/powerpoint/2010/main" val="313470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B93EEA-D0FF-A349-A385-8C2E486057C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2087766-7AEF-BF49-BD7D-6E6143F5CA9D}"/>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263BD63D-BE68-2D4A-82C5-9C7966A00B9B}"/>
              </a:ext>
            </a:extLst>
          </p:cNvPr>
          <p:cNvSpPr>
            <a:spLocks noGrp="1"/>
          </p:cNvSpPr>
          <p:nvPr>
            <p:ph type="dt" sz="half" idx="10"/>
          </p:nvPr>
        </p:nvSpPr>
        <p:spPr/>
        <p:txBody>
          <a:bodyPr/>
          <a:lstStyle/>
          <a:p>
            <a:fld id="{6D52B8AE-B4CE-FD46-ADC7-1EAE948E5113}" type="datetimeFigureOut">
              <a:rPr lang="nl-NL" smtClean="0"/>
              <a:t>29-7-2021</a:t>
            </a:fld>
            <a:endParaRPr lang="nl-NL"/>
          </a:p>
        </p:txBody>
      </p:sp>
      <p:sp>
        <p:nvSpPr>
          <p:cNvPr id="5" name="Tijdelijke aanduiding voor voettekst 4">
            <a:extLst>
              <a:ext uri="{FF2B5EF4-FFF2-40B4-BE49-F238E27FC236}">
                <a16:creationId xmlns:a16="http://schemas.microsoft.com/office/drawing/2014/main" id="{48BBD1E8-FA7C-1548-9910-DFFF2FB50E2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87C06DD-D15D-F042-BFB3-898651C962A5}"/>
              </a:ext>
            </a:extLst>
          </p:cNvPr>
          <p:cNvSpPr>
            <a:spLocks noGrp="1"/>
          </p:cNvSpPr>
          <p:nvPr>
            <p:ph type="sldNum" sz="quarter" idx="12"/>
          </p:nvPr>
        </p:nvSpPr>
        <p:spPr/>
        <p:txBody>
          <a:bodyPr/>
          <a:lstStyle/>
          <a:p>
            <a:fld id="{F1E6F38A-837C-BF43-994F-E50B9D628C8C}" type="slidenum">
              <a:rPr lang="nl-NL" smtClean="0"/>
              <a:t>‹#›</a:t>
            </a:fld>
            <a:endParaRPr lang="nl-NL"/>
          </a:p>
        </p:txBody>
      </p:sp>
    </p:spTree>
    <p:extLst>
      <p:ext uri="{BB962C8B-B14F-4D97-AF65-F5344CB8AC3E}">
        <p14:creationId xmlns:p14="http://schemas.microsoft.com/office/powerpoint/2010/main" val="2486365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3E32C97-5BC2-4549-8BCA-66E0ED0C577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0F27849-8BA0-F544-88A9-1D965E8DB51C}"/>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9FD1B76D-D028-9941-B554-32559F379301}"/>
              </a:ext>
            </a:extLst>
          </p:cNvPr>
          <p:cNvSpPr>
            <a:spLocks noGrp="1"/>
          </p:cNvSpPr>
          <p:nvPr>
            <p:ph type="dt" sz="half" idx="10"/>
          </p:nvPr>
        </p:nvSpPr>
        <p:spPr/>
        <p:txBody>
          <a:bodyPr/>
          <a:lstStyle/>
          <a:p>
            <a:fld id="{6D52B8AE-B4CE-FD46-ADC7-1EAE948E5113}" type="datetimeFigureOut">
              <a:rPr lang="nl-NL" smtClean="0"/>
              <a:t>29-7-2021</a:t>
            </a:fld>
            <a:endParaRPr lang="nl-NL"/>
          </a:p>
        </p:txBody>
      </p:sp>
      <p:sp>
        <p:nvSpPr>
          <p:cNvPr id="5" name="Tijdelijke aanduiding voor voettekst 4">
            <a:extLst>
              <a:ext uri="{FF2B5EF4-FFF2-40B4-BE49-F238E27FC236}">
                <a16:creationId xmlns:a16="http://schemas.microsoft.com/office/drawing/2014/main" id="{A5F06584-038B-9E4B-BB5A-B779E61D743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25BF1CE-005C-154C-9152-B253C1508FF6}"/>
              </a:ext>
            </a:extLst>
          </p:cNvPr>
          <p:cNvSpPr>
            <a:spLocks noGrp="1"/>
          </p:cNvSpPr>
          <p:nvPr>
            <p:ph type="sldNum" sz="quarter" idx="12"/>
          </p:nvPr>
        </p:nvSpPr>
        <p:spPr/>
        <p:txBody>
          <a:bodyPr/>
          <a:lstStyle/>
          <a:p>
            <a:fld id="{F1E6F38A-837C-BF43-994F-E50B9D628C8C}" type="slidenum">
              <a:rPr lang="nl-NL" smtClean="0"/>
              <a:t>‹#›</a:t>
            </a:fld>
            <a:endParaRPr lang="nl-NL"/>
          </a:p>
        </p:txBody>
      </p:sp>
    </p:spTree>
    <p:extLst>
      <p:ext uri="{BB962C8B-B14F-4D97-AF65-F5344CB8AC3E}">
        <p14:creationId xmlns:p14="http://schemas.microsoft.com/office/powerpoint/2010/main" val="1092109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6A7E1C-4D23-3844-9C93-22279DF1583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6D791B9-5DE2-AF46-B02E-45DD1646C7D3}"/>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71034258-B582-C647-997F-3138ED26EA72}"/>
              </a:ext>
            </a:extLst>
          </p:cNvPr>
          <p:cNvSpPr>
            <a:spLocks noGrp="1"/>
          </p:cNvSpPr>
          <p:nvPr>
            <p:ph type="dt" sz="half" idx="10"/>
          </p:nvPr>
        </p:nvSpPr>
        <p:spPr/>
        <p:txBody>
          <a:bodyPr/>
          <a:lstStyle/>
          <a:p>
            <a:fld id="{6D52B8AE-B4CE-FD46-ADC7-1EAE948E5113}" type="datetimeFigureOut">
              <a:rPr lang="nl-NL" smtClean="0"/>
              <a:t>29-7-2021</a:t>
            </a:fld>
            <a:endParaRPr lang="nl-NL"/>
          </a:p>
        </p:txBody>
      </p:sp>
      <p:sp>
        <p:nvSpPr>
          <p:cNvPr id="5" name="Tijdelijke aanduiding voor voettekst 4">
            <a:extLst>
              <a:ext uri="{FF2B5EF4-FFF2-40B4-BE49-F238E27FC236}">
                <a16:creationId xmlns:a16="http://schemas.microsoft.com/office/drawing/2014/main" id="{685BD169-DAAE-6541-AB8A-EA556252646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951397-A415-5541-9FF1-68B78BEB1FF0}"/>
              </a:ext>
            </a:extLst>
          </p:cNvPr>
          <p:cNvSpPr>
            <a:spLocks noGrp="1"/>
          </p:cNvSpPr>
          <p:nvPr>
            <p:ph type="sldNum" sz="quarter" idx="12"/>
          </p:nvPr>
        </p:nvSpPr>
        <p:spPr/>
        <p:txBody>
          <a:bodyPr/>
          <a:lstStyle/>
          <a:p>
            <a:fld id="{F1E6F38A-837C-BF43-994F-E50B9D628C8C}" type="slidenum">
              <a:rPr lang="nl-NL" smtClean="0"/>
              <a:t>‹#›</a:t>
            </a:fld>
            <a:endParaRPr lang="nl-NL"/>
          </a:p>
        </p:txBody>
      </p:sp>
    </p:spTree>
    <p:extLst>
      <p:ext uri="{BB962C8B-B14F-4D97-AF65-F5344CB8AC3E}">
        <p14:creationId xmlns:p14="http://schemas.microsoft.com/office/powerpoint/2010/main" val="3034424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4A2C4F-C483-8D48-8317-2E087D9D2D1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58A13CA-F2A7-D04A-9015-FB3E6C1F08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F77A9BFC-4345-1741-8A97-CB2BFE6C1088}"/>
              </a:ext>
            </a:extLst>
          </p:cNvPr>
          <p:cNvSpPr>
            <a:spLocks noGrp="1"/>
          </p:cNvSpPr>
          <p:nvPr>
            <p:ph type="dt" sz="half" idx="10"/>
          </p:nvPr>
        </p:nvSpPr>
        <p:spPr/>
        <p:txBody>
          <a:bodyPr/>
          <a:lstStyle/>
          <a:p>
            <a:fld id="{6D52B8AE-B4CE-FD46-ADC7-1EAE948E5113}" type="datetimeFigureOut">
              <a:rPr lang="nl-NL" smtClean="0"/>
              <a:t>29-7-2021</a:t>
            </a:fld>
            <a:endParaRPr lang="nl-NL"/>
          </a:p>
        </p:txBody>
      </p:sp>
      <p:sp>
        <p:nvSpPr>
          <p:cNvPr id="5" name="Tijdelijke aanduiding voor voettekst 4">
            <a:extLst>
              <a:ext uri="{FF2B5EF4-FFF2-40B4-BE49-F238E27FC236}">
                <a16:creationId xmlns:a16="http://schemas.microsoft.com/office/drawing/2014/main" id="{741A3659-2FFF-CA4A-A9FB-FEC156A0660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9221C5A-BEE5-C44F-A533-917E768B4DBF}"/>
              </a:ext>
            </a:extLst>
          </p:cNvPr>
          <p:cNvSpPr>
            <a:spLocks noGrp="1"/>
          </p:cNvSpPr>
          <p:nvPr>
            <p:ph type="sldNum" sz="quarter" idx="12"/>
          </p:nvPr>
        </p:nvSpPr>
        <p:spPr/>
        <p:txBody>
          <a:bodyPr/>
          <a:lstStyle/>
          <a:p>
            <a:fld id="{F1E6F38A-837C-BF43-994F-E50B9D628C8C}" type="slidenum">
              <a:rPr lang="nl-NL" smtClean="0"/>
              <a:t>‹#›</a:t>
            </a:fld>
            <a:endParaRPr lang="nl-NL"/>
          </a:p>
        </p:txBody>
      </p:sp>
    </p:spTree>
    <p:extLst>
      <p:ext uri="{BB962C8B-B14F-4D97-AF65-F5344CB8AC3E}">
        <p14:creationId xmlns:p14="http://schemas.microsoft.com/office/powerpoint/2010/main" val="201097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275C0-B65E-8A45-A872-2CE5F55C239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72113B8-47B4-0A44-A03F-976B7D5E1138}"/>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334A4939-A2D7-D645-B990-E1B3BCE92CF4}"/>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36408A1F-A578-734D-8FDF-8059EF15F307}"/>
              </a:ext>
            </a:extLst>
          </p:cNvPr>
          <p:cNvSpPr>
            <a:spLocks noGrp="1"/>
          </p:cNvSpPr>
          <p:nvPr>
            <p:ph type="dt" sz="half" idx="10"/>
          </p:nvPr>
        </p:nvSpPr>
        <p:spPr/>
        <p:txBody>
          <a:bodyPr/>
          <a:lstStyle/>
          <a:p>
            <a:fld id="{6D52B8AE-B4CE-FD46-ADC7-1EAE948E5113}" type="datetimeFigureOut">
              <a:rPr lang="nl-NL" smtClean="0"/>
              <a:t>29-7-2021</a:t>
            </a:fld>
            <a:endParaRPr lang="nl-NL"/>
          </a:p>
        </p:txBody>
      </p:sp>
      <p:sp>
        <p:nvSpPr>
          <p:cNvPr id="6" name="Tijdelijke aanduiding voor voettekst 5">
            <a:extLst>
              <a:ext uri="{FF2B5EF4-FFF2-40B4-BE49-F238E27FC236}">
                <a16:creationId xmlns:a16="http://schemas.microsoft.com/office/drawing/2014/main" id="{1BBD222A-8FE8-3A48-A76E-6C40AFE362B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1475B32-C84C-3045-9FB3-BCEEABED0675}"/>
              </a:ext>
            </a:extLst>
          </p:cNvPr>
          <p:cNvSpPr>
            <a:spLocks noGrp="1"/>
          </p:cNvSpPr>
          <p:nvPr>
            <p:ph type="sldNum" sz="quarter" idx="12"/>
          </p:nvPr>
        </p:nvSpPr>
        <p:spPr/>
        <p:txBody>
          <a:bodyPr/>
          <a:lstStyle/>
          <a:p>
            <a:fld id="{F1E6F38A-837C-BF43-994F-E50B9D628C8C}" type="slidenum">
              <a:rPr lang="nl-NL" smtClean="0"/>
              <a:t>‹#›</a:t>
            </a:fld>
            <a:endParaRPr lang="nl-NL"/>
          </a:p>
        </p:txBody>
      </p:sp>
    </p:spTree>
    <p:extLst>
      <p:ext uri="{BB962C8B-B14F-4D97-AF65-F5344CB8AC3E}">
        <p14:creationId xmlns:p14="http://schemas.microsoft.com/office/powerpoint/2010/main" val="2934057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481B09-9531-A44F-B70D-B04604E7304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4E029CA-DA58-6943-805F-E5F62F3979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495C2396-024D-7D42-BBF2-EE45999B8ECE}"/>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9C42C813-5C97-7E42-8AE8-B5A5F43E0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D842139B-6C86-0542-9013-AF336374571F}"/>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A51AC14A-5032-B54D-A83C-06E2EBCD33E1}"/>
              </a:ext>
            </a:extLst>
          </p:cNvPr>
          <p:cNvSpPr>
            <a:spLocks noGrp="1"/>
          </p:cNvSpPr>
          <p:nvPr>
            <p:ph type="dt" sz="half" idx="10"/>
          </p:nvPr>
        </p:nvSpPr>
        <p:spPr/>
        <p:txBody>
          <a:bodyPr/>
          <a:lstStyle/>
          <a:p>
            <a:fld id="{6D52B8AE-B4CE-FD46-ADC7-1EAE948E5113}" type="datetimeFigureOut">
              <a:rPr lang="nl-NL" smtClean="0"/>
              <a:t>29-7-2021</a:t>
            </a:fld>
            <a:endParaRPr lang="nl-NL"/>
          </a:p>
        </p:txBody>
      </p:sp>
      <p:sp>
        <p:nvSpPr>
          <p:cNvPr id="8" name="Tijdelijke aanduiding voor voettekst 7">
            <a:extLst>
              <a:ext uri="{FF2B5EF4-FFF2-40B4-BE49-F238E27FC236}">
                <a16:creationId xmlns:a16="http://schemas.microsoft.com/office/drawing/2014/main" id="{C10518C5-299C-F843-9CC5-0447A09547E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B60D0B2-4F29-424F-A539-9E20D979300C}"/>
              </a:ext>
            </a:extLst>
          </p:cNvPr>
          <p:cNvSpPr>
            <a:spLocks noGrp="1"/>
          </p:cNvSpPr>
          <p:nvPr>
            <p:ph type="sldNum" sz="quarter" idx="12"/>
          </p:nvPr>
        </p:nvSpPr>
        <p:spPr/>
        <p:txBody>
          <a:bodyPr/>
          <a:lstStyle/>
          <a:p>
            <a:fld id="{F1E6F38A-837C-BF43-994F-E50B9D628C8C}" type="slidenum">
              <a:rPr lang="nl-NL" smtClean="0"/>
              <a:t>‹#›</a:t>
            </a:fld>
            <a:endParaRPr lang="nl-NL"/>
          </a:p>
        </p:txBody>
      </p:sp>
    </p:spTree>
    <p:extLst>
      <p:ext uri="{BB962C8B-B14F-4D97-AF65-F5344CB8AC3E}">
        <p14:creationId xmlns:p14="http://schemas.microsoft.com/office/powerpoint/2010/main" val="1415308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ED19C2-CAB5-954B-92E1-EB9FDDC4468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BE25C93-10D9-EA4F-AFF0-8DB82A49077D}"/>
              </a:ext>
            </a:extLst>
          </p:cNvPr>
          <p:cNvSpPr>
            <a:spLocks noGrp="1"/>
          </p:cNvSpPr>
          <p:nvPr>
            <p:ph type="dt" sz="half" idx="10"/>
          </p:nvPr>
        </p:nvSpPr>
        <p:spPr/>
        <p:txBody>
          <a:bodyPr/>
          <a:lstStyle/>
          <a:p>
            <a:fld id="{6D52B8AE-B4CE-FD46-ADC7-1EAE948E5113}" type="datetimeFigureOut">
              <a:rPr lang="nl-NL" smtClean="0"/>
              <a:t>29-7-2021</a:t>
            </a:fld>
            <a:endParaRPr lang="nl-NL"/>
          </a:p>
        </p:txBody>
      </p:sp>
      <p:sp>
        <p:nvSpPr>
          <p:cNvPr id="4" name="Tijdelijke aanduiding voor voettekst 3">
            <a:extLst>
              <a:ext uri="{FF2B5EF4-FFF2-40B4-BE49-F238E27FC236}">
                <a16:creationId xmlns:a16="http://schemas.microsoft.com/office/drawing/2014/main" id="{97405DD5-498B-EB41-BE38-E1922B58090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CB2FF14-117C-5F45-89F7-B1B677217979}"/>
              </a:ext>
            </a:extLst>
          </p:cNvPr>
          <p:cNvSpPr>
            <a:spLocks noGrp="1"/>
          </p:cNvSpPr>
          <p:nvPr>
            <p:ph type="sldNum" sz="quarter" idx="12"/>
          </p:nvPr>
        </p:nvSpPr>
        <p:spPr/>
        <p:txBody>
          <a:bodyPr/>
          <a:lstStyle/>
          <a:p>
            <a:fld id="{F1E6F38A-837C-BF43-994F-E50B9D628C8C}" type="slidenum">
              <a:rPr lang="nl-NL" smtClean="0"/>
              <a:t>‹#›</a:t>
            </a:fld>
            <a:endParaRPr lang="nl-NL"/>
          </a:p>
        </p:txBody>
      </p:sp>
    </p:spTree>
    <p:extLst>
      <p:ext uri="{BB962C8B-B14F-4D97-AF65-F5344CB8AC3E}">
        <p14:creationId xmlns:p14="http://schemas.microsoft.com/office/powerpoint/2010/main" val="1056827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A2DD821-C6BC-5B46-A304-DC7AF837A9AD}"/>
              </a:ext>
            </a:extLst>
          </p:cNvPr>
          <p:cNvSpPr>
            <a:spLocks noGrp="1"/>
          </p:cNvSpPr>
          <p:nvPr>
            <p:ph type="dt" sz="half" idx="10"/>
          </p:nvPr>
        </p:nvSpPr>
        <p:spPr/>
        <p:txBody>
          <a:bodyPr/>
          <a:lstStyle/>
          <a:p>
            <a:fld id="{6D52B8AE-B4CE-FD46-ADC7-1EAE948E5113}" type="datetimeFigureOut">
              <a:rPr lang="nl-NL" smtClean="0"/>
              <a:t>29-7-2021</a:t>
            </a:fld>
            <a:endParaRPr lang="nl-NL"/>
          </a:p>
        </p:txBody>
      </p:sp>
      <p:sp>
        <p:nvSpPr>
          <p:cNvPr id="3" name="Tijdelijke aanduiding voor voettekst 2">
            <a:extLst>
              <a:ext uri="{FF2B5EF4-FFF2-40B4-BE49-F238E27FC236}">
                <a16:creationId xmlns:a16="http://schemas.microsoft.com/office/drawing/2014/main" id="{207EF3D7-B8DF-E242-B195-84ABA87B815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FE78F8C-73F6-A54B-A68D-0732D7F81765}"/>
              </a:ext>
            </a:extLst>
          </p:cNvPr>
          <p:cNvSpPr>
            <a:spLocks noGrp="1"/>
          </p:cNvSpPr>
          <p:nvPr>
            <p:ph type="sldNum" sz="quarter" idx="12"/>
          </p:nvPr>
        </p:nvSpPr>
        <p:spPr/>
        <p:txBody>
          <a:bodyPr/>
          <a:lstStyle/>
          <a:p>
            <a:fld id="{F1E6F38A-837C-BF43-994F-E50B9D628C8C}" type="slidenum">
              <a:rPr lang="nl-NL" smtClean="0"/>
              <a:t>‹#›</a:t>
            </a:fld>
            <a:endParaRPr lang="nl-NL"/>
          </a:p>
        </p:txBody>
      </p:sp>
    </p:spTree>
    <p:extLst>
      <p:ext uri="{BB962C8B-B14F-4D97-AF65-F5344CB8AC3E}">
        <p14:creationId xmlns:p14="http://schemas.microsoft.com/office/powerpoint/2010/main" val="306938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37C18-8E2B-A940-A0DC-305232DDD1C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7F8B2F8-33BB-0C42-99AB-01C7C6D94D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6ABA0CE1-68AB-2948-A203-9709343FF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F6EB225E-0EAE-E242-B7BE-ED5C68A469C5}"/>
              </a:ext>
            </a:extLst>
          </p:cNvPr>
          <p:cNvSpPr>
            <a:spLocks noGrp="1"/>
          </p:cNvSpPr>
          <p:nvPr>
            <p:ph type="dt" sz="half" idx="10"/>
          </p:nvPr>
        </p:nvSpPr>
        <p:spPr/>
        <p:txBody>
          <a:bodyPr/>
          <a:lstStyle/>
          <a:p>
            <a:fld id="{6D52B8AE-B4CE-FD46-ADC7-1EAE948E5113}" type="datetimeFigureOut">
              <a:rPr lang="nl-NL" smtClean="0"/>
              <a:t>29-7-2021</a:t>
            </a:fld>
            <a:endParaRPr lang="nl-NL"/>
          </a:p>
        </p:txBody>
      </p:sp>
      <p:sp>
        <p:nvSpPr>
          <p:cNvPr id="6" name="Tijdelijke aanduiding voor voettekst 5">
            <a:extLst>
              <a:ext uri="{FF2B5EF4-FFF2-40B4-BE49-F238E27FC236}">
                <a16:creationId xmlns:a16="http://schemas.microsoft.com/office/drawing/2014/main" id="{EFBACA4D-867A-6748-8379-7F945F92775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CB95E10-6E52-3B41-91AB-C25275BE1FA1}"/>
              </a:ext>
            </a:extLst>
          </p:cNvPr>
          <p:cNvSpPr>
            <a:spLocks noGrp="1"/>
          </p:cNvSpPr>
          <p:nvPr>
            <p:ph type="sldNum" sz="quarter" idx="12"/>
          </p:nvPr>
        </p:nvSpPr>
        <p:spPr/>
        <p:txBody>
          <a:bodyPr/>
          <a:lstStyle/>
          <a:p>
            <a:fld id="{F1E6F38A-837C-BF43-994F-E50B9D628C8C}" type="slidenum">
              <a:rPr lang="nl-NL" smtClean="0"/>
              <a:t>‹#›</a:t>
            </a:fld>
            <a:endParaRPr lang="nl-NL"/>
          </a:p>
        </p:txBody>
      </p:sp>
    </p:spTree>
    <p:extLst>
      <p:ext uri="{BB962C8B-B14F-4D97-AF65-F5344CB8AC3E}">
        <p14:creationId xmlns:p14="http://schemas.microsoft.com/office/powerpoint/2010/main" val="2688573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A06308-81AF-8C40-8BA2-1D54E10B23A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720CC3F-6E41-904D-937B-F3D5A09335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7335E42-5F5D-394E-B247-9458BEEE1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132EE268-254B-7845-8D07-B95B2728BAB9}"/>
              </a:ext>
            </a:extLst>
          </p:cNvPr>
          <p:cNvSpPr>
            <a:spLocks noGrp="1"/>
          </p:cNvSpPr>
          <p:nvPr>
            <p:ph type="dt" sz="half" idx="10"/>
          </p:nvPr>
        </p:nvSpPr>
        <p:spPr/>
        <p:txBody>
          <a:bodyPr/>
          <a:lstStyle/>
          <a:p>
            <a:fld id="{6D52B8AE-B4CE-FD46-ADC7-1EAE948E5113}" type="datetimeFigureOut">
              <a:rPr lang="nl-NL" smtClean="0"/>
              <a:t>29-7-2021</a:t>
            </a:fld>
            <a:endParaRPr lang="nl-NL"/>
          </a:p>
        </p:txBody>
      </p:sp>
      <p:sp>
        <p:nvSpPr>
          <p:cNvPr id="6" name="Tijdelijke aanduiding voor voettekst 5">
            <a:extLst>
              <a:ext uri="{FF2B5EF4-FFF2-40B4-BE49-F238E27FC236}">
                <a16:creationId xmlns:a16="http://schemas.microsoft.com/office/drawing/2014/main" id="{2EE7387D-A1D3-BF48-A577-53B60819D82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7BE4C4B-44F9-934B-853E-49490581949E}"/>
              </a:ext>
            </a:extLst>
          </p:cNvPr>
          <p:cNvSpPr>
            <a:spLocks noGrp="1"/>
          </p:cNvSpPr>
          <p:nvPr>
            <p:ph type="sldNum" sz="quarter" idx="12"/>
          </p:nvPr>
        </p:nvSpPr>
        <p:spPr/>
        <p:txBody>
          <a:bodyPr/>
          <a:lstStyle/>
          <a:p>
            <a:fld id="{F1E6F38A-837C-BF43-994F-E50B9D628C8C}" type="slidenum">
              <a:rPr lang="nl-NL" smtClean="0"/>
              <a:t>‹#›</a:t>
            </a:fld>
            <a:endParaRPr lang="nl-NL"/>
          </a:p>
        </p:txBody>
      </p:sp>
    </p:spTree>
    <p:extLst>
      <p:ext uri="{BB962C8B-B14F-4D97-AF65-F5344CB8AC3E}">
        <p14:creationId xmlns:p14="http://schemas.microsoft.com/office/powerpoint/2010/main" val="2197574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4C61DF9-9583-224F-B519-0057819087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35DC113-866A-8746-9E56-CA5FF3C76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3C3E962D-60A7-F448-8058-8FAC078938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2B8AE-B4CE-FD46-ADC7-1EAE948E5113}" type="datetimeFigureOut">
              <a:rPr lang="nl-NL" smtClean="0"/>
              <a:t>29-7-2021</a:t>
            </a:fld>
            <a:endParaRPr lang="nl-NL"/>
          </a:p>
        </p:txBody>
      </p:sp>
      <p:sp>
        <p:nvSpPr>
          <p:cNvPr id="5" name="Tijdelijke aanduiding voor voettekst 4">
            <a:extLst>
              <a:ext uri="{FF2B5EF4-FFF2-40B4-BE49-F238E27FC236}">
                <a16:creationId xmlns:a16="http://schemas.microsoft.com/office/drawing/2014/main" id="{AB8EF3B8-9DA5-274E-AE21-2DE3BC6F90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C2E429C-B66F-674F-97B7-87F63E49A3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E6F38A-837C-BF43-994F-E50B9D628C8C}" type="slidenum">
              <a:rPr lang="nl-NL" smtClean="0"/>
              <a:t>‹#›</a:t>
            </a:fld>
            <a:endParaRPr lang="nl-NL"/>
          </a:p>
        </p:txBody>
      </p:sp>
    </p:spTree>
    <p:extLst>
      <p:ext uri="{BB962C8B-B14F-4D97-AF65-F5344CB8AC3E}">
        <p14:creationId xmlns:p14="http://schemas.microsoft.com/office/powerpoint/2010/main" val="2301462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jpg"/><Relationship Id="rId7"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2D1D74E3-F81C-418D-9333-E813C675B344}"/>
              </a:ext>
            </a:extLst>
          </p:cNvPr>
          <p:cNvSpPr txBox="1">
            <a:spLocks/>
          </p:cNvSpPr>
          <p:nvPr/>
        </p:nvSpPr>
        <p:spPr>
          <a:xfrm>
            <a:off x="2359841" y="-639806"/>
            <a:ext cx="9144000"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Micro Catchments, Macro Effects</a:t>
            </a:r>
            <a:endParaRPr lang="en-US" dirty="0"/>
          </a:p>
        </p:txBody>
      </p:sp>
      <p:sp>
        <p:nvSpPr>
          <p:cNvPr id="9" name="Titel 8">
            <a:extLst>
              <a:ext uri="{FF2B5EF4-FFF2-40B4-BE49-F238E27FC236}">
                <a16:creationId xmlns:a16="http://schemas.microsoft.com/office/drawing/2014/main" id="{881437C0-B9CB-4C9C-BF84-EAC531B0B813}"/>
              </a:ext>
            </a:extLst>
          </p:cNvPr>
          <p:cNvSpPr>
            <a:spLocks noGrp="1"/>
          </p:cNvSpPr>
          <p:nvPr>
            <p:ph type="title"/>
          </p:nvPr>
        </p:nvSpPr>
        <p:spPr/>
        <p:txBody>
          <a:bodyPr>
            <a:normAutofit fontScale="90000"/>
          </a:bodyPr>
          <a:lstStyle/>
          <a:p>
            <a:pPr algn="ctr"/>
            <a:r>
              <a:rPr lang="en-GB"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Micro Catchments, Macro Effects</a:t>
            </a:r>
            <a:br>
              <a:rPr lang="nl-NL" sz="1800" dirty="0">
                <a:solidFill>
                  <a:srgbClr val="000000"/>
                </a:solidFill>
                <a:effectLst/>
                <a:latin typeface="Helvetica" panose="020B0604020202020204" pitchFamily="34" charset="0"/>
                <a:ea typeface="ヒラギノ角ゴ Pro W3"/>
                <a:cs typeface="Times New Roman" panose="02020603050405020304" pitchFamily="18" charset="0"/>
              </a:rPr>
            </a:br>
            <a:r>
              <a:rPr lang="en-GB"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nl-NL" sz="1800" dirty="0">
                <a:solidFill>
                  <a:srgbClr val="000000"/>
                </a:solidFill>
                <a:effectLst/>
                <a:latin typeface="Helvetica" panose="020B0604020202020204" pitchFamily="34" charset="0"/>
                <a:ea typeface="ヒラギノ角ゴ Pro W3"/>
                <a:cs typeface="Times New Roman" panose="02020603050405020304" pitchFamily="18" charset="0"/>
              </a:rPr>
            </a:br>
            <a:r>
              <a:rPr lang="en-GB" sz="1800" b="1" i="1" dirty="0">
                <a:effectLst/>
                <a:latin typeface="Calibri" panose="020F0502020204030204" pitchFamily="34" charset="0"/>
                <a:ea typeface="Calibri" panose="020F0502020204030204" pitchFamily="34" charset="0"/>
                <a:cs typeface="Times New Roman" panose="02020603050405020304" pitchFamily="18" charset="0"/>
              </a:rPr>
              <a:t>Natural retention in the Rhine catchment as a nature-based solution for flood risks, drought control, biodiversity restoration and climate challenges.</a:t>
            </a:r>
            <a:endParaRPr lang="nl-NL" dirty="0"/>
          </a:p>
        </p:txBody>
      </p:sp>
      <p:pic>
        <p:nvPicPr>
          <p:cNvPr id="22" name="Afbeelding 21">
            <a:extLst>
              <a:ext uri="{FF2B5EF4-FFF2-40B4-BE49-F238E27FC236}">
                <a16:creationId xmlns:a16="http://schemas.microsoft.com/office/drawing/2014/main" id="{18FAB45C-FDA7-4A24-B41D-76DDE91CAD7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7090" y="1879931"/>
            <a:ext cx="5756910" cy="3689350"/>
          </a:xfrm>
          <a:prstGeom prst="rect">
            <a:avLst/>
          </a:prstGeom>
          <a:noFill/>
          <a:ln>
            <a:noFill/>
          </a:ln>
        </p:spPr>
      </p:pic>
      <p:sp>
        <p:nvSpPr>
          <p:cNvPr id="23" name="Ondertitel 2">
            <a:extLst>
              <a:ext uri="{FF2B5EF4-FFF2-40B4-BE49-F238E27FC236}">
                <a16:creationId xmlns:a16="http://schemas.microsoft.com/office/drawing/2014/main" id="{A338BC90-2E2A-4FE2-8A90-2A78D9355274}"/>
              </a:ext>
            </a:extLst>
          </p:cNvPr>
          <p:cNvSpPr txBox="1">
            <a:spLocks/>
          </p:cNvSpPr>
          <p:nvPr/>
        </p:nvSpPr>
        <p:spPr>
          <a:xfrm>
            <a:off x="0" y="5512175"/>
            <a:ext cx="4553146" cy="1655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latin typeface="Calibri" panose="020F0502020204030204" pitchFamily="34" charset="0"/>
                <a:ea typeface="Calibri" panose="020F0502020204030204" pitchFamily="34" charset="0"/>
              </a:rPr>
              <a:t>JRC – European Commission </a:t>
            </a:r>
          </a:p>
          <a:p>
            <a:pPr marL="0" indent="0">
              <a:buNone/>
            </a:pPr>
            <a:r>
              <a:rPr lang="en-US" sz="2400" dirty="0"/>
              <a:t>Contractor: Wetland International</a:t>
            </a:r>
          </a:p>
          <a:p>
            <a:pPr marL="0" indent="0">
              <a:buNone/>
            </a:pPr>
            <a:r>
              <a:rPr lang="nl-NL" sz="2400" dirty="0"/>
              <a:t>NUMBER – 939651-IPR-2020 </a:t>
            </a:r>
            <a:endParaRPr lang="en-US" sz="2400" dirty="0"/>
          </a:p>
        </p:txBody>
      </p:sp>
      <p:sp>
        <p:nvSpPr>
          <p:cNvPr id="25" name="Tekstvak 24">
            <a:extLst>
              <a:ext uri="{FF2B5EF4-FFF2-40B4-BE49-F238E27FC236}">
                <a16:creationId xmlns:a16="http://schemas.microsoft.com/office/drawing/2014/main" id="{BA054740-5FDB-4D1B-912B-F575BAC10F0C}"/>
              </a:ext>
            </a:extLst>
          </p:cNvPr>
          <p:cNvSpPr txBox="1"/>
          <p:nvPr/>
        </p:nvSpPr>
        <p:spPr>
          <a:xfrm>
            <a:off x="10338848" y="6340056"/>
            <a:ext cx="1853152" cy="369332"/>
          </a:xfrm>
          <a:prstGeom prst="rect">
            <a:avLst/>
          </a:prstGeom>
          <a:noFill/>
        </p:spPr>
        <p:txBody>
          <a:bodyPr wrap="square">
            <a:spAutoFit/>
          </a:bodyPr>
          <a:lstStyle/>
          <a:p>
            <a:pPr marL="0" indent="0">
              <a:buNone/>
            </a:pPr>
            <a:r>
              <a:rPr lang="nl-NL" sz="1800" dirty="0">
                <a:latin typeface="Calibri" panose="020F0502020204030204" pitchFamily="34" charset="0"/>
                <a:ea typeface="Calibri" panose="020F0502020204030204" pitchFamily="34" charset="0"/>
              </a:rPr>
              <a:t>30th </a:t>
            </a:r>
            <a:r>
              <a:rPr lang="en-US" sz="1800" dirty="0"/>
              <a:t>June 2021</a:t>
            </a:r>
          </a:p>
        </p:txBody>
      </p:sp>
      <p:pic>
        <p:nvPicPr>
          <p:cNvPr id="26" name="Afbeelding 25">
            <a:extLst>
              <a:ext uri="{FF2B5EF4-FFF2-40B4-BE49-F238E27FC236}">
                <a16:creationId xmlns:a16="http://schemas.microsoft.com/office/drawing/2014/main" id="{269D2271-304D-4B1F-BB62-259BBE02CC76}"/>
              </a:ext>
            </a:extLst>
          </p:cNvPr>
          <p:cNvPicPr>
            <a:picLocks noChangeAspect="1"/>
          </p:cNvPicPr>
          <p:nvPr/>
        </p:nvPicPr>
        <p:blipFill>
          <a:blip r:embed="rId3"/>
          <a:stretch>
            <a:fillRect/>
          </a:stretch>
        </p:blipFill>
        <p:spPr>
          <a:xfrm>
            <a:off x="9981524" y="5343229"/>
            <a:ext cx="2163560" cy="710301"/>
          </a:xfrm>
          <a:prstGeom prst="rect">
            <a:avLst/>
          </a:prstGeom>
        </p:spPr>
      </p:pic>
      <p:pic>
        <p:nvPicPr>
          <p:cNvPr id="27" name="Afbeelding 26">
            <a:extLst>
              <a:ext uri="{FF2B5EF4-FFF2-40B4-BE49-F238E27FC236}">
                <a16:creationId xmlns:a16="http://schemas.microsoft.com/office/drawing/2014/main" id="{9E90D8CD-C99F-4CAA-8931-2CFE6A47E87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51381" y="213314"/>
            <a:ext cx="1912620" cy="859790"/>
          </a:xfrm>
          <a:prstGeom prst="rect">
            <a:avLst/>
          </a:prstGeom>
        </p:spPr>
      </p:pic>
      <p:pic>
        <p:nvPicPr>
          <p:cNvPr id="28" name="Afbeelding 27">
            <a:extLst>
              <a:ext uri="{FF2B5EF4-FFF2-40B4-BE49-F238E27FC236}">
                <a16:creationId xmlns:a16="http://schemas.microsoft.com/office/drawing/2014/main" id="{E7996EED-D9A5-44EA-95BD-BC28FD8B0BE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2159" y="148612"/>
            <a:ext cx="2270800" cy="994106"/>
          </a:xfrm>
          <a:prstGeom prst="rect">
            <a:avLst/>
          </a:prstGeom>
          <a:noFill/>
          <a:ln>
            <a:noFill/>
          </a:ln>
        </p:spPr>
      </p:pic>
      <p:pic>
        <p:nvPicPr>
          <p:cNvPr id="29" name="Afbeelding 28">
            <a:extLst>
              <a:ext uri="{FF2B5EF4-FFF2-40B4-BE49-F238E27FC236}">
                <a16:creationId xmlns:a16="http://schemas.microsoft.com/office/drawing/2014/main" id="{02F5B7A6-8F4F-40DA-B707-7B39E032034D}"/>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03345" y="2990635"/>
            <a:ext cx="1229262" cy="935430"/>
          </a:xfrm>
          <a:prstGeom prst="rect">
            <a:avLst/>
          </a:prstGeom>
          <a:noFill/>
          <a:ln>
            <a:noFill/>
          </a:ln>
        </p:spPr>
      </p:pic>
      <p:pic>
        <p:nvPicPr>
          <p:cNvPr id="30" name="Afbeelding 29">
            <a:extLst>
              <a:ext uri="{FF2B5EF4-FFF2-40B4-BE49-F238E27FC236}">
                <a16:creationId xmlns:a16="http://schemas.microsoft.com/office/drawing/2014/main" id="{4CDF96D2-8E3D-4ED3-A464-134A317E376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0605155" y="4440586"/>
            <a:ext cx="1501702" cy="482306"/>
          </a:xfrm>
          <a:prstGeom prst="rect">
            <a:avLst/>
          </a:prstGeom>
        </p:spPr>
      </p:pic>
      <p:pic>
        <p:nvPicPr>
          <p:cNvPr id="31" name="Picture 2" descr="Acacia Water B.V. | LinkedIn">
            <a:extLst>
              <a:ext uri="{FF2B5EF4-FFF2-40B4-BE49-F238E27FC236}">
                <a16:creationId xmlns:a16="http://schemas.microsoft.com/office/drawing/2014/main" id="{2216C1EB-BD42-43C6-AA32-5364DC6822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05155" y="1503451"/>
            <a:ext cx="1470658" cy="1470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024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gras, buiten, veld, natuur&#10;&#10;Automatisch gegenereerde beschrijving">
            <a:extLst>
              <a:ext uri="{FF2B5EF4-FFF2-40B4-BE49-F238E27FC236}">
                <a16:creationId xmlns:a16="http://schemas.microsoft.com/office/drawing/2014/main" id="{3341BCA9-2D40-4D71-AD57-D28F6BF53EE9}"/>
              </a:ext>
            </a:extLst>
          </p:cNvPr>
          <p:cNvPicPr>
            <a:picLocks noChangeAspect="1"/>
          </p:cNvPicPr>
          <p:nvPr/>
        </p:nvPicPr>
        <p:blipFill>
          <a:blip r:embed="rId2"/>
          <a:stretch>
            <a:fillRect/>
          </a:stretch>
        </p:blipFill>
        <p:spPr>
          <a:xfrm>
            <a:off x="0" y="0"/>
            <a:ext cx="12192000" cy="6858000"/>
          </a:xfrm>
          <a:prstGeom prst="rect">
            <a:avLst/>
          </a:prstGeom>
        </p:spPr>
      </p:pic>
      <p:pic>
        <p:nvPicPr>
          <p:cNvPr id="3" name="Afbeelding 2">
            <a:extLst>
              <a:ext uri="{FF2B5EF4-FFF2-40B4-BE49-F238E27FC236}">
                <a16:creationId xmlns:a16="http://schemas.microsoft.com/office/drawing/2014/main" id="{56C7C108-2D7F-44BF-A367-E9148811ADD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4" name="Afbeelding 3">
            <a:extLst>
              <a:ext uri="{FF2B5EF4-FFF2-40B4-BE49-F238E27FC236}">
                <a16:creationId xmlns:a16="http://schemas.microsoft.com/office/drawing/2014/main" id="{B56656CD-922A-426E-80AE-6B23F937D18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Tree>
    <p:extLst>
      <p:ext uri="{BB962C8B-B14F-4D97-AF65-F5344CB8AC3E}">
        <p14:creationId xmlns:p14="http://schemas.microsoft.com/office/powerpoint/2010/main" val="2953349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9CC05-90F3-0B44-9F42-03E4E8EB8659}"/>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E927D28-26EE-BC4A-84D3-9C4C45D400EF}"/>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DB4E13CD-DB2D-BB47-89E3-F3794B6E2F6C}"/>
              </a:ext>
            </a:extLst>
          </p:cNvPr>
          <p:cNvPicPr>
            <a:picLocks noChangeAspect="1"/>
          </p:cNvPicPr>
          <p:nvPr/>
        </p:nvPicPr>
        <p:blipFill>
          <a:blip r:embed="rId3"/>
          <a:stretch>
            <a:fillRect/>
          </a:stretch>
        </p:blipFill>
        <p:spPr>
          <a:xfrm>
            <a:off x="838200" y="0"/>
            <a:ext cx="9780526" cy="6858000"/>
          </a:xfrm>
          <a:prstGeom prst="rect">
            <a:avLst/>
          </a:prstGeom>
        </p:spPr>
      </p:pic>
      <p:pic>
        <p:nvPicPr>
          <p:cNvPr id="6" name="Tijdelijke aanduiding voor inhoud 7">
            <a:extLst>
              <a:ext uri="{FF2B5EF4-FFF2-40B4-BE49-F238E27FC236}">
                <a16:creationId xmlns:a16="http://schemas.microsoft.com/office/drawing/2014/main" id="{23D12329-3146-45EB-BB06-492034F7D3B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1217" y="1596954"/>
            <a:ext cx="3858479" cy="4955882"/>
          </a:xfrm>
          <a:prstGeom prst="rect">
            <a:avLst/>
          </a:prstGeom>
        </p:spPr>
      </p:pic>
      <p:pic>
        <p:nvPicPr>
          <p:cNvPr id="7" name="Afbeelding 6">
            <a:extLst>
              <a:ext uri="{FF2B5EF4-FFF2-40B4-BE49-F238E27FC236}">
                <a16:creationId xmlns:a16="http://schemas.microsoft.com/office/drawing/2014/main" id="{4D50574F-88FC-4B8C-930D-6582EF3E785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8" name="Afbeelding 7">
            <a:extLst>
              <a:ext uri="{FF2B5EF4-FFF2-40B4-BE49-F238E27FC236}">
                <a16:creationId xmlns:a16="http://schemas.microsoft.com/office/drawing/2014/main" id="{6910C8B1-34F3-437F-ACBE-261A497534F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
        <p:nvSpPr>
          <p:cNvPr id="5" name="Titel 1">
            <a:extLst>
              <a:ext uri="{FF2B5EF4-FFF2-40B4-BE49-F238E27FC236}">
                <a16:creationId xmlns:a16="http://schemas.microsoft.com/office/drawing/2014/main" id="{E2125D71-8F70-3B46-8428-DAAB05BAC881}"/>
              </a:ext>
            </a:extLst>
          </p:cNvPr>
          <p:cNvSpPr txBox="1">
            <a:spLocks/>
          </p:cNvSpPr>
          <p:nvPr/>
        </p:nvSpPr>
        <p:spPr>
          <a:xfrm>
            <a:off x="82304" y="766056"/>
            <a:ext cx="115384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Effectiveness sponges: high precipitation in  middle mountain areas</a:t>
            </a:r>
            <a:endParaRPr lang="nl-NL" dirty="0"/>
          </a:p>
        </p:txBody>
      </p:sp>
    </p:spTree>
    <p:extLst>
      <p:ext uri="{BB962C8B-B14F-4D97-AF65-F5344CB8AC3E}">
        <p14:creationId xmlns:p14="http://schemas.microsoft.com/office/powerpoint/2010/main" val="909810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15">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17D0181-4EFD-4022-90A3-C98B5D0C644B}"/>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5200" dirty="0"/>
              <a:t>Upstream Kyll River</a:t>
            </a:r>
          </a:p>
        </p:txBody>
      </p:sp>
      <p:pic>
        <p:nvPicPr>
          <p:cNvPr id="5" name="Afbeelding 4">
            <a:extLst>
              <a:ext uri="{FF2B5EF4-FFF2-40B4-BE49-F238E27FC236}">
                <a16:creationId xmlns:a16="http://schemas.microsoft.com/office/drawing/2014/main" id="{68B50FB2-9769-4573-A681-97E9781CA868}"/>
              </a:ext>
            </a:extLst>
          </p:cNvPr>
          <p:cNvPicPr>
            <a:picLocks noChangeAspect="1"/>
          </p:cNvPicPr>
          <p:nvPr/>
        </p:nvPicPr>
        <p:blipFill>
          <a:blip r:embed="rId2"/>
          <a:stretch>
            <a:fillRect/>
          </a:stretch>
        </p:blipFill>
        <p:spPr>
          <a:xfrm>
            <a:off x="-3050" y="3055217"/>
            <a:ext cx="3797536" cy="2848152"/>
          </a:xfrm>
          <a:prstGeom prst="rect">
            <a:avLst/>
          </a:prstGeom>
        </p:spPr>
      </p:pic>
      <p:pic>
        <p:nvPicPr>
          <p:cNvPr id="11" name="Afbeelding 10">
            <a:extLst>
              <a:ext uri="{FF2B5EF4-FFF2-40B4-BE49-F238E27FC236}">
                <a16:creationId xmlns:a16="http://schemas.microsoft.com/office/drawing/2014/main" id="{B3FCF7FF-F22B-4A5F-A09F-45A3D509AFF1}"/>
              </a:ext>
            </a:extLst>
          </p:cNvPr>
          <p:cNvPicPr>
            <a:picLocks noChangeAspect="1"/>
          </p:cNvPicPr>
          <p:nvPr/>
        </p:nvPicPr>
        <p:blipFill>
          <a:blip r:embed="rId3"/>
          <a:stretch>
            <a:fillRect/>
          </a:stretch>
        </p:blipFill>
        <p:spPr>
          <a:xfrm>
            <a:off x="7673000" y="2922104"/>
            <a:ext cx="4515951" cy="2901498"/>
          </a:xfrm>
          <a:prstGeom prst="rect">
            <a:avLst/>
          </a:prstGeom>
        </p:spPr>
      </p:pic>
      <p:pic>
        <p:nvPicPr>
          <p:cNvPr id="8" name="Afbeelding 7">
            <a:extLst>
              <a:ext uri="{FF2B5EF4-FFF2-40B4-BE49-F238E27FC236}">
                <a16:creationId xmlns:a16="http://schemas.microsoft.com/office/drawing/2014/main" id="{112FB779-43E9-41FC-BC88-1556D28B060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9" name="Afbeelding 8">
            <a:extLst>
              <a:ext uri="{FF2B5EF4-FFF2-40B4-BE49-F238E27FC236}">
                <a16:creationId xmlns:a16="http://schemas.microsoft.com/office/drawing/2014/main" id="{E03982C3-2415-43E5-ABB6-55E43297723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pic>
        <p:nvPicPr>
          <p:cNvPr id="7" name="Afbeelding 6">
            <a:extLst>
              <a:ext uri="{FF2B5EF4-FFF2-40B4-BE49-F238E27FC236}">
                <a16:creationId xmlns:a16="http://schemas.microsoft.com/office/drawing/2014/main" id="{1B549D90-1D60-47AD-A693-F4CFF2BDE2D6}"/>
              </a:ext>
            </a:extLst>
          </p:cNvPr>
          <p:cNvPicPr>
            <a:picLocks noChangeAspect="1"/>
          </p:cNvPicPr>
          <p:nvPr/>
        </p:nvPicPr>
        <p:blipFill>
          <a:blip r:embed="rId6"/>
          <a:stretch>
            <a:fillRect/>
          </a:stretch>
        </p:blipFill>
        <p:spPr>
          <a:xfrm>
            <a:off x="3794486" y="3055217"/>
            <a:ext cx="3985326" cy="2719985"/>
          </a:xfrm>
          <a:prstGeom prst="rect">
            <a:avLst/>
          </a:prstGeom>
        </p:spPr>
      </p:pic>
    </p:spTree>
    <p:extLst>
      <p:ext uri="{BB962C8B-B14F-4D97-AF65-F5344CB8AC3E}">
        <p14:creationId xmlns:p14="http://schemas.microsoft.com/office/powerpoint/2010/main" val="310094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3B9240-7F80-46F7-AFE1-74BD454090CA}"/>
              </a:ext>
            </a:extLst>
          </p:cNvPr>
          <p:cNvSpPr>
            <a:spLocks noGrp="1"/>
          </p:cNvSpPr>
          <p:nvPr>
            <p:ph type="title"/>
          </p:nvPr>
        </p:nvSpPr>
        <p:spPr>
          <a:xfrm>
            <a:off x="2199860" y="0"/>
            <a:ext cx="10515600" cy="1325563"/>
          </a:xfrm>
        </p:spPr>
        <p:txBody>
          <a:bodyPr/>
          <a:lstStyle/>
          <a:p>
            <a:r>
              <a:rPr lang="nl-NL" dirty="0"/>
              <a:t>Water balance Kyll catchment</a:t>
            </a:r>
          </a:p>
        </p:txBody>
      </p:sp>
      <p:pic>
        <p:nvPicPr>
          <p:cNvPr id="4" name="Afbeelding 3">
            <a:extLst>
              <a:ext uri="{FF2B5EF4-FFF2-40B4-BE49-F238E27FC236}">
                <a16:creationId xmlns:a16="http://schemas.microsoft.com/office/drawing/2014/main" id="{C6C9179C-ECC7-4ED0-BB6E-1ED8507E695B}"/>
              </a:ext>
            </a:extLst>
          </p:cNvPr>
          <p:cNvPicPr>
            <a:picLocks noChangeAspect="1"/>
          </p:cNvPicPr>
          <p:nvPr/>
        </p:nvPicPr>
        <p:blipFill>
          <a:blip r:embed="rId2"/>
          <a:stretch>
            <a:fillRect/>
          </a:stretch>
        </p:blipFill>
        <p:spPr>
          <a:xfrm>
            <a:off x="2128897" y="1729294"/>
            <a:ext cx="8529232" cy="3651619"/>
          </a:xfrm>
          <a:prstGeom prst="rect">
            <a:avLst/>
          </a:prstGeom>
        </p:spPr>
      </p:pic>
      <p:pic>
        <p:nvPicPr>
          <p:cNvPr id="9" name="Afbeelding 8">
            <a:extLst>
              <a:ext uri="{FF2B5EF4-FFF2-40B4-BE49-F238E27FC236}">
                <a16:creationId xmlns:a16="http://schemas.microsoft.com/office/drawing/2014/main" id="{8B44DCE4-9B2E-4C7B-BDC2-2462D7BC304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10" name="Afbeelding 9">
            <a:extLst>
              <a:ext uri="{FF2B5EF4-FFF2-40B4-BE49-F238E27FC236}">
                <a16:creationId xmlns:a16="http://schemas.microsoft.com/office/drawing/2014/main" id="{0F996410-852D-4DC9-95C5-3E02A3E1981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Tree>
    <p:extLst>
      <p:ext uri="{BB962C8B-B14F-4D97-AF65-F5344CB8AC3E}">
        <p14:creationId xmlns:p14="http://schemas.microsoft.com/office/powerpoint/2010/main" val="2018479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18739-E3EA-4B28-984C-7569AD56B88E}"/>
              </a:ext>
            </a:extLst>
          </p:cNvPr>
          <p:cNvSpPr>
            <a:spLocks noGrp="1"/>
          </p:cNvSpPr>
          <p:nvPr>
            <p:ph type="title"/>
          </p:nvPr>
        </p:nvSpPr>
        <p:spPr>
          <a:xfrm>
            <a:off x="2615297" y="-141605"/>
            <a:ext cx="10766987" cy="1143000"/>
          </a:xfrm>
        </p:spPr>
        <p:txBody>
          <a:bodyPr/>
          <a:lstStyle/>
          <a:p>
            <a:r>
              <a:rPr lang="en-GB" dirty="0"/>
              <a:t>Modelling approach</a:t>
            </a:r>
            <a:endParaRPr lang="nl-NL" dirty="0"/>
          </a:p>
        </p:txBody>
      </p:sp>
      <p:sp>
        <p:nvSpPr>
          <p:cNvPr id="3" name="Content Placeholder 2">
            <a:extLst>
              <a:ext uri="{FF2B5EF4-FFF2-40B4-BE49-F238E27FC236}">
                <a16:creationId xmlns:a16="http://schemas.microsoft.com/office/drawing/2014/main" id="{575A5C97-9E6A-459C-AB02-D075BDA0BC78}"/>
              </a:ext>
            </a:extLst>
          </p:cNvPr>
          <p:cNvSpPr>
            <a:spLocks noGrp="1"/>
          </p:cNvSpPr>
          <p:nvPr>
            <p:ph idx="1"/>
          </p:nvPr>
        </p:nvSpPr>
        <p:spPr>
          <a:xfrm>
            <a:off x="2745052" y="4538864"/>
            <a:ext cx="7598635" cy="1785737"/>
          </a:xfrm>
        </p:spPr>
        <p:txBody>
          <a:bodyPr/>
          <a:lstStyle/>
          <a:p>
            <a:pPr marL="609585" indent="-609585">
              <a:buFont typeface="+mj-lt"/>
              <a:buAutoNum type="arabicPeriod"/>
            </a:pPr>
            <a:r>
              <a:rPr lang="en-GB" b="1" dirty="0"/>
              <a:t>Microscale</a:t>
            </a:r>
            <a:r>
              <a:rPr lang="en-GB" dirty="0"/>
              <a:t> SWAT+ model</a:t>
            </a:r>
          </a:p>
          <a:p>
            <a:pPr marL="609585" indent="-609585">
              <a:buFont typeface="+mj-lt"/>
              <a:buAutoNum type="arabicPeriod"/>
            </a:pPr>
            <a:r>
              <a:rPr lang="en-GB" b="1" dirty="0"/>
              <a:t>Translation step </a:t>
            </a:r>
          </a:p>
          <a:p>
            <a:pPr marL="609585" indent="-609585">
              <a:buFont typeface="+mj-lt"/>
              <a:buAutoNum type="arabicPeriod"/>
            </a:pPr>
            <a:r>
              <a:rPr lang="en-GB" b="1" dirty="0"/>
              <a:t>Macroscale </a:t>
            </a:r>
            <a:r>
              <a:rPr lang="en-GB" dirty="0"/>
              <a:t>WFLOW_sbm model</a:t>
            </a:r>
          </a:p>
        </p:txBody>
      </p:sp>
      <p:pic>
        <p:nvPicPr>
          <p:cNvPr id="5" name="Picture 4">
            <a:extLst>
              <a:ext uri="{FF2B5EF4-FFF2-40B4-BE49-F238E27FC236}">
                <a16:creationId xmlns:a16="http://schemas.microsoft.com/office/drawing/2014/main" id="{2DEBC1B1-2053-49A8-94C0-EA28B6C2F202}"/>
              </a:ext>
            </a:extLst>
          </p:cNvPr>
          <p:cNvPicPr>
            <a:picLocks noChangeAspect="1"/>
          </p:cNvPicPr>
          <p:nvPr/>
        </p:nvPicPr>
        <p:blipFill>
          <a:blip r:embed="rId2"/>
          <a:stretch>
            <a:fillRect/>
          </a:stretch>
        </p:blipFill>
        <p:spPr>
          <a:xfrm>
            <a:off x="314133" y="1739899"/>
            <a:ext cx="1570699" cy="4864100"/>
          </a:xfrm>
          <a:prstGeom prst="rect">
            <a:avLst/>
          </a:prstGeom>
        </p:spPr>
      </p:pic>
      <p:sp>
        <p:nvSpPr>
          <p:cNvPr id="11" name="Tijdelijke aanduiding voor inhoud 2">
            <a:extLst>
              <a:ext uri="{FF2B5EF4-FFF2-40B4-BE49-F238E27FC236}">
                <a16:creationId xmlns:a16="http://schemas.microsoft.com/office/drawing/2014/main" id="{0248313B-1421-4356-BBAB-E5D0FC2AF5F6}"/>
              </a:ext>
            </a:extLst>
          </p:cNvPr>
          <p:cNvSpPr txBox="1">
            <a:spLocks/>
          </p:cNvSpPr>
          <p:nvPr/>
        </p:nvSpPr>
        <p:spPr>
          <a:xfrm>
            <a:off x="2273300" y="2095500"/>
            <a:ext cx="9521133" cy="450849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Century Gothic" panose="020B0502020202020204" pitchFamily="34" charset="0"/>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Century Gothic" panose="020B0502020202020204" pitchFamily="34" charset="0"/>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Century Gothic" panose="020B0502020202020204" pitchFamily="34" charset="0"/>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2667" dirty="0"/>
              <a:t>Wetlands areas are small (25-100 m length scale) in headwater catchments</a:t>
            </a:r>
          </a:p>
          <a:p>
            <a:r>
              <a:rPr lang="nl-NL" sz="2667" dirty="0"/>
              <a:t>Rhine River Basin size about 160,000 km</a:t>
            </a:r>
            <a:r>
              <a:rPr lang="nl-NL" sz="2667" baseline="30000" dirty="0"/>
              <a:t>2</a:t>
            </a:r>
          </a:p>
          <a:p>
            <a:r>
              <a:rPr lang="nl-NL" sz="2667" dirty="0"/>
              <a:t>Scale differences requires use of hydrological models to bridge different scales:</a:t>
            </a:r>
          </a:p>
        </p:txBody>
      </p:sp>
      <p:pic>
        <p:nvPicPr>
          <p:cNvPr id="6" name="Afbeelding 5">
            <a:extLst>
              <a:ext uri="{FF2B5EF4-FFF2-40B4-BE49-F238E27FC236}">
                <a16:creationId xmlns:a16="http://schemas.microsoft.com/office/drawing/2014/main" id="{C9746DB9-825B-4CF5-A1A4-A1E5FBE8C7D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7" name="Afbeelding 6">
            <a:extLst>
              <a:ext uri="{FF2B5EF4-FFF2-40B4-BE49-F238E27FC236}">
                <a16:creationId xmlns:a16="http://schemas.microsoft.com/office/drawing/2014/main" id="{F5F9B350-FDCF-4AAE-BC7A-2401E1D71F9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Tree>
    <p:extLst>
      <p:ext uri="{BB962C8B-B14F-4D97-AF65-F5344CB8AC3E}">
        <p14:creationId xmlns:p14="http://schemas.microsoft.com/office/powerpoint/2010/main" val="305767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AE533D-AAF7-4B35-946B-DD7464B21356}"/>
              </a:ext>
            </a:extLst>
          </p:cNvPr>
          <p:cNvSpPr>
            <a:spLocks noGrp="1"/>
          </p:cNvSpPr>
          <p:nvPr>
            <p:ph type="title"/>
          </p:nvPr>
        </p:nvSpPr>
        <p:spPr>
          <a:xfrm>
            <a:off x="2048484" y="239334"/>
            <a:ext cx="9570360" cy="1143000"/>
          </a:xfrm>
        </p:spPr>
        <p:txBody>
          <a:bodyPr/>
          <a:lstStyle/>
          <a:p>
            <a:r>
              <a:rPr lang="nl-NL" sz="4267" dirty="0"/>
              <a:t>Microscale peak flow assesment</a:t>
            </a:r>
          </a:p>
        </p:txBody>
      </p:sp>
      <p:sp>
        <p:nvSpPr>
          <p:cNvPr id="3" name="Tijdelijke aanduiding voor inhoud 2">
            <a:extLst>
              <a:ext uri="{FF2B5EF4-FFF2-40B4-BE49-F238E27FC236}">
                <a16:creationId xmlns:a16="http://schemas.microsoft.com/office/drawing/2014/main" id="{510679F6-DD8A-46E9-A263-7A6815E74673}"/>
              </a:ext>
            </a:extLst>
          </p:cNvPr>
          <p:cNvSpPr>
            <a:spLocks noGrp="1"/>
          </p:cNvSpPr>
          <p:nvPr>
            <p:ph idx="1"/>
          </p:nvPr>
        </p:nvSpPr>
        <p:spPr>
          <a:xfrm>
            <a:off x="368771" y="1986844"/>
            <a:ext cx="11425663" cy="4566413"/>
          </a:xfrm>
        </p:spPr>
        <p:txBody>
          <a:bodyPr/>
          <a:lstStyle/>
          <a:p>
            <a:r>
              <a:rPr lang="nl-NL" dirty="0"/>
              <a:t>Presently flow from pasture is channeled</a:t>
            </a:r>
            <a:br>
              <a:rPr lang="nl-NL" dirty="0"/>
            </a:br>
            <a:r>
              <a:rPr lang="nl-NL" dirty="0"/>
              <a:t>through dug ditches and waterways</a:t>
            </a:r>
          </a:p>
          <a:p>
            <a:r>
              <a:rPr lang="nl-NL" dirty="0"/>
              <a:t>Filling up of dug channels and return of</a:t>
            </a:r>
            <a:br>
              <a:rPr lang="nl-NL" dirty="0"/>
            </a:br>
            <a:r>
              <a:rPr lang="nl-NL" dirty="0"/>
              <a:t>wetland vegetation creates shallow flow</a:t>
            </a:r>
            <a:br>
              <a:rPr lang="nl-NL" dirty="0"/>
            </a:br>
            <a:r>
              <a:rPr lang="nl-NL" dirty="0"/>
              <a:t>regime with obstructing vegetation and</a:t>
            </a:r>
            <a:br>
              <a:rPr lang="nl-NL" dirty="0"/>
            </a:br>
            <a:r>
              <a:rPr lang="nl-NL" dirty="0"/>
              <a:t>ponds in valley</a:t>
            </a:r>
          </a:p>
          <a:p>
            <a:r>
              <a:rPr lang="nl-NL" dirty="0"/>
              <a:t>Increase of roughness (friction) and storage</a:t>
            </a:r>
            <a:br>
              <a:rPr lang="nl-NL" dirty="0"/>
            </a:br>
            <a:r>
              <a:rPr lang="nl-NL" dirty="0"/>
              <a:t>delays and attenuates the flow out of these wetlands</a:t>
            </a:r>
          </a:p>
          <a:p>
            <a:r>
              <a:rPr lang="nl-NL" dirty="0"/>
              <a:t>SWAT+ model used on Kylldal Steinebrück catchment (48 km</a:t>
            </a:r>
            <a:r>
              <a:rPr lang="nl-NL" baseline="30000" dirty="0"/>
              <a:t>2</a:t>
            </a:r>
            <a:r>
              <a:rPr lang="nl-NL" dirty="0"/>
              <a:t>) with restoration in three </a:t>
            </a:r>
            <a:r>
              <a:rPr lang="nl-NL" dirty="0" err="1"/>
              <a:t>subcatchments</a:t>
            </a:r>
            <a:r>
              <a:rPr lang="nl-NL" dirty="0"/>
              <a:t> (38% of catchment, 4-10 km</a:t>
            </a:r>
            <a:r>
              <a:rPr lang="nl-NL" baseline="30000" dirty="0"/>
              <a:t>2</a:t>
            </a:r>
            <a:r>
              <a:rPr lang="nl-NL" dirty="0"/>
              <a:t>)</a:t>
            </a:r>
          </a:p>
        </p:txBody>
      </p:sp>
      <p:pic>
        <p:nvPicPr>
          <p:cNvPr id="5" name="Afbeelding 4">
            <a:extLst>
              <a:ext uri="{FF2B5EF4-FFF2-40B4-BE49-F238E27FC236}">
                <a16:creationId xmlns:a16="http://schemas.microsoft.com/office/drawing/2014/main" id="{2EC26C1D-3B2E-414C-9C22-12C9BCDB8C8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7" name="Afbeelding 6">
            <a:extLst>
              <a:ext uri="{FF2B5EF4-FFF2-40B4-BE49-F238E27FC236}">
                <a16:creationId xmlns:a16="http://schemas.microsoft.com/office/drawing/2014/main" id="{8182663A-136E-4673-8950-BEB1B957065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pic>
        <p:nvPicPr>
          <p:cNvPr id="12" name="Afbeelding 11">
            <a:extLst>
              <a:ext uri="{FF2B5EF4-FFF2-40B4-BE49-F238E27FC236}">
                <a16:creationId xmlns:a16="http://schemas.microsoft.com/office/drawing/2014/main" id="{892F4308-8819-4E4A-960D-67574C275B1E}"/>
              </a:ext>
            </a:extLst>
          </p:cNvPr>
          <p:cNvPicPr>
            <a:picLocks noChangeAspect="1"/>
          </p:cNvPicPr>
          <p:nvPr/>
        </p:nvPicPr>
        <p:blipFill>
          <a:blip r:embed="rId5"/>
          <a:stretch>
            <a:fillRect/>
          </a:stretch>
        </p:blipFill>
        <p:spPr>
          <a:xfrm>
            <a:off x="7887954" y="1636334"/>
            <a:ext cx="4193058" cy="3118750"/>
          </a:xfrm>
          <a:prstGeom prst="rect">
            <a:avLst/>
          </a:prstGeom>
        </p:spPr>
      </p:pic>
    </p:spTree>
    <p:extLst>
      <p:ext uri="{BB962C8B-B14F-4D97-AF65-F5344CB8AC3E}">
        <p14:creationId xmlns:p14="http://schemas.microsoft.com/office/powerpoint/2010/main" val="407467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F4FA1-50F9-4B0E-AABD-F23BABC9740C}"/>
              </a:ext>
            </a:extLst>
          </p:cNvPr>
          <p:cNvSpPr>
            <a:spLocks noGrp="1"/>
          </p:cNvSpPr>
          <p:nvPr>
            <p:ph type="title"/>
          </p:nvPr>
        </p:nvSpPr>
        <p:spPr>
          <a:xfrm>
            <a:off x="2309192" y="-70172"/>
            <a:ext cx="9037052" cy="1143000"/>
          </a:xfrm>
        </p:spPr>
        <p:txBody>
          <a:bodyPr/>
          <a:lstStyle/>
          <a:p>
            <a:r>
              <a:rPr lang="en-US" dirty="0"/>
              <a:t>Microscale modelling results</a:t>
            </a:r>
            <a:endParaRPr lang="en-NL" dirty="0"/>
          </a:p>
        </p:txBody>
      </p:sp>
      <p:sp>
        <p:nvSpPr>
          <p:cNvPr id="6" name="Tijdelijke aanduiding voor inhoud 2">
            <a:extLst>
              <a:ext uri="{FF2B5EF4-FFF2-40B4-BE49-F238E27FC236}">
                <a16:creationId xmlns:a16="http://schemas.microsoft.com/office/drawing/2014/main" id="{8C74230B-CB3D-46A0-A2D9-9C95F7443223}"/>
              </a:ext>
            </a:extLst>
          </p:cNvPr>
          <p:cNvSpPr>
            <a:spLocks noGrp="1"/>
          </p:cNvSpPr>
          <p:nvPr>
            <p:ph idx="1"/>
          </p:nvPr>
        </p:nvSpPr>
        <p:spPr>
          <a:xfrm>
            <a:off x="383168" y="1178141"/>
            <a:ext cx="11425663" cy="504565"/>
          </a:xfrm>
        </p:spPr>
        <p:txBody>
          <a:bodyPr>
            <a:normAutofit/>
          </a:bodyPr>
          <a:lstStyle/>
          <a:p>
            <a:r>
              <a:rPr lang="en-US" dirty="0"/>
              <a:t>Decreased peak flows and shorter baseflow periods after restoration</a:t>
            </a:r>
          </a:p>
        </p:txBody>
      </p:sp>
      <p:pic>
        <p:nvPicPr>
          <p:cNvPr id="8" name="Afbeelding 7">
            <a:extLst>
              <a:ext uri="{FF2B5EF4-FFF2-40B4-BE49-F238E27FC236}">
                <a16:creationId xmlns:a16="http://schemas.microsoft.com/office/drawing/2014/main" id="{D14D5E43-0007-4744-A361-09D94CC0874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9" name="Afbeelding 8">
            <a:extLst>
              <a:ext uri="{FF2B5EF4-FFF2-40B4-BE49-F238E27FC236}">
                <a16:creationId xmlns:a16="http://schemas.microsoft.com/office/drawing/2014/main" id="{59D9224C-40B5-4133-A72A-4FE63A3F621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pic>
        <p:nvPicPr>
          <p:cNvPr id="11" name="Afbeelding 10">
            <a:extLst>
              <a:ext uri="{FF2B5EF4-FFF2-40B4-BE49-F238E27FC236}">
                <a16:creationId xmlns:a16="http://schemas.microsoft.com/office/drawing/2014/main" id="{FA000B76-419B-4109-97F0-FF452A20F931}"/>
              </a:ext>
            </a:extLst>
          </p:cNvPr>
          <p:cNvPicPr>
            <a:picLocks noChangeAspect="1"/>
          </p:cNvPicPr>
          <p:nvPr/>
        </p:nvPicPr>
        <p:blipFill>
          <a:blip r:embed="rId4"/>
          <a:stretch>
            <a:fillRect/>
          </a:stretch>
        </p:blipFill>
        <p:spPr>
          <a:xfrm>
            <a:off x="0" y="2401444"/>
            <a:ext cx="6276975" cy="4495800"/>
          </a:xfrm>
          <a:prstGeom prst="rect">
            <a:avLst/>
          </a:prstGeom>
        </p:spPr>
      </p:pic>
      <p:pic>
        <p:nvPicPr>
          <p:cNvPr id="15" name="Afbeelding 14">
            <a:extLst>
              <a:ext uri="{FF2B5EF4-FFF2-40B4-BE49-F238E27FC236}">
                <a16:creationId xmlns:a16="http://schemas.microsoft.com/office/drawing/2014/main" id="{C3C04B6C-FF76-4CB8-A8E8-4FB1451DB669}"/>
              </a:ext>
            </a:extLst>
          </p:cNvPr>
          <p:cNvPicPr>
            <a:picLocks noChangeAspect="1"/>
          </p:cNvPicPr>
          <p:nvPr/>
        </p:nvPicPr>
        <p:blipFill>
          <a:blip r:embed="rId5"/>
          <a:stretch>
            <a:fillRect/>
          </a:stretch>
        </p:blipFill>
        <p:spPr>
          <a:xfrm>
            <a:off x="6747031" y="1682706"/>
            <a:ext cx="4981143" cy="5062801"/>
          </a:xfrm>
          <a:prstGeom prst="rect">
            <a:avLst/>
          </a:prstGeom>
        </p:spPr>
      </p:pic>
    </p:spTree>
    <p:extLst>
      <p:ext uri="{BB962C8B-B14F-4D97-AF65-F5344CB8AC3E}">
        <p14:creationId xmlns:p14="http://schemas.microsoft.com/office/powerpoint/2010/main" val="69024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172BA-DEB6-439D-BA46-363693B56BF6}"/>
              </a:ext>
            </a:extLst>
          </p:cNvPr>
          <p:cNvSpPr>
            <a:spLocks noGrp="1"/>
          </p:cNvSpPr>
          <p:nvPr>
            <p:ph type="title"/>
          </p:nvPr>
        </p:nvSpPr>
        <p:spPr>
          <a:xfrm>
            <a:off x="2517914" y="292506"/>
            <a:ext cx="10515600" cy="1325563"/>
          </a:xfrm>
        </p:spPr>
        <p:txBody>
          <a:bodyPr/>
          <a:lstStyle/>
          <a:p>
            <a:r>
              <a:rPr lang="en-US" dirty="0"/>
              <a:t>Macroscale assessment</a:t>
            </a:r>
            <a:endParaRPr lang="en-NL" dirty="0"/>
          </a:p>
        </p:txBody>
      </p:sp>
      <p:sp>
        <p:nvSpPr>
          <p:cNvPr id="3" name="Content Placeholder 2">
            <a:extLst>
              <a:ext uri="{FF2B5EF4-FFF2-40B4-BE49-F238E27FC236}">
                <a16:creationId xmlns:a16="http://schemas.microsoft.com/office/drawing/2014/main" id="{5EA8A825-05AC-47A1-9505-4908518E95FF}"/>
              </a:ext>
            </a:extLst>
          </p:cNvPr>
          <p:cNvSpPr>
            <a:spLocks noGrp="1"/>
          </p:cNvSpPr>
          <p:nvPr>
            <p:ph idx="1"/>
          </p:nvPr>
        </p:nvSpPr>
        <p:spPr>
          <a:xfrm>
            <a:off x="412989" y="2095497"/>
            <a:ext cx="6239591" cy="4267868"/>
          </a:xfrm>
        </p:spPr>
        <p:txBody>
          <a:bodyPr/>
          <a:lstStyle/>
          <a:p>
            <a:r>
              <a:rPr lang="en-US" dirty="0"/>
              <a:t>Extrapolation of microscale assessment to Mosel and Rhine River Basins</a:t>
            </a:r>
          </a:p>
          <a:p>
            <a:r>
              <a:rPr lang="en-US" dirty="0"/>
              <a:t>Translation step: Changes to river friction values in wetland restoration grid cells made to simulate microscale model results </a:t>
            </a:r>
          </a:p>
          <a:p>
            <a:r>
              <a:rPr lang="en-US" dirty="0"/>
              <a:t>Simulations made for different wetland restoration intensities (5, 25 and 50%)</a:t>
            </a:r>
          </a:p>
          <a:p>
            <a:endParaRPr lang="en-NL" dirty="0"/>
          </a:p>
        </p:txBody>
      </p:sp>
      <p:pic>
        <p:nvPicPr>
          <p:cNvPr id="6" name="Picture 5" descr="A close up of a map&#10;&#10;Description automatically generated">
            <a:extLst>
              <a:ext uri="{FF2B5EF4-FFF2-40B4-BE49-F238E27FC236}">
                <a16:creationId xmlns:a16="http://schemas.microsoft.com/office/drawing/2014/main" id="{A8DCE168-6752-4A60-B8BB-C58A4CDA3A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179" y="2306736"/>
            <a:ext cx="5437821" cy="3845393"/>
          </a:xfrm>
          <a:prstGeom prst="rect">
            <a:avLst/>
          </a:prstGeom>
        </p:spPr>
      </p:pic>
      <p:pic>
        <p:nvPicPr>
          <p:cNvPr id="5" name="Afbeelding 4">
            <a:extLst>
              <a:ext uri="{FF2B5EF4-FFF2-40B4-BE49-F238E27FC236}">
                <a16:creationId xmlns:a16="http://schemas.microsoft.com/office/drawing/2014/main" id="{BF02994A-D119-4CE9-812D-7D5485E8992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7" name="Afbeelding 6">
            <a:extLst>
              <a:ext uri="{FF2B5EF4-FFF2-40B4-BE49-F238E27FC236}">
                <a16:creationId xmlns:a16="http://schemas.microsoft.com/office/drawing/2014/main" id="{BB89E2CA-F235-44CC-8ED5-2576FB901F3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Tree>
    <p:extLst>
      <p:ext uri="{BB962C8B-B14F-4D97-AF65-F5344CB8AC3E}">
        <p14:creationId xmlns:p14="http://schemas.microsoft.com/office/powerpoint/2010/main" val="366380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28291-AC1B-40B3-9443-07F84794E292}"/>
              </a:ext>
            </a:extLst>
          </p:cNvPr>
          <p:cNvSpPr>
            <a:spLocks noGrp="1"/>
          </p:cNvSpPr>
          <p:nvPr>
            <p:ph type="title"/>
          </p:nvPr>
        </p:nvSpPr>
        <p:spPr>
          <a:xfrm>
            <a:off x="1066800" y="0"/>
            <a:ext cx="10515600" cy="1325563"/>
          </a:xfrm>
        </p:spPr>
        <p:txBody>
          <a:bodyPr/>
          <a:lstStyle/>
          <a:p>
            <a:pPr algn="ctr"/>
            <a:r>
              <a:rPr lang="en-US" dirty="0"/>
              <a:t>Conclusion hydrology </a:t>
            </a:r>
            <a:br>
              <a:rPr lang="en-US" dirty="0"/>
            </a:br>
            <a:r>
              <a:rPr lang="en-US" dirty="0"/>
              <a:t>natural wetland retention</a:t>
            </a:r>
            <a:endParaRPr lang="en-NL" dirty="0"/>
          </a:p>
        </p:txBody>
      </p:sp>
      <p:sp>
        <p:nvSpPr>
          <p:cNvPr id="3" name="Content Placeholder 2">
            <a:extLst>
              <a:ext uri="{FF2B5EF4-FFF2-40B4-BE49-F238E27FC236}">
                <a16:creationId xmlns:a16="http://schemas.microsoft.com/office/drawing/2014/main" id="{1E8F7D50-53FC-4887-8758-C7C80632CA2B}"/>
              </a:ext>
            </a:extLst>
          </p:cNvPr>
          <p:cNvSpPr>
            <a:spLocks noGrp="1"/>
          </p:cNvSpPr>
          <p:nvPr>
            <p:ph idx="1"/>
          </p:nvPr>
        </p:nvSpPr>
        <p:spPr>
          <a:xfrm>
            <a:off x="609600" y="1732446"/>
            <a:ext cx="10972800" cy="4305967"/>
          </a:xfrm>
        </p:spPr>
        <p:txBody>
          <a:bodyPr/>
          <a:lstStyle/>
          <a:p>
            <a:r>
              <a:rPr lang="en-US" dirty="0"/>
              <a:t>Wetland restoration in headwater catchments of the Mosel and Rhine River Basins lead to reduced peak flows</a:t>
            </a:r>
          </a:p>
          <a:p>
            <a:r>
              <a:rPr lang="en-US" dirty="0"/>
              <a:t>Strongest reductions at microscale</a:t>
            </a:r>
          </a:p>
          <a:p>
            <a:r>
              <a:rPr lang="en-US" dirty="0"/>
              <a:t>Wetland restoration in Germany can decrease annual peak discharges in The Netherlands by 2 % at a restoration intensity of 38%.</a:t>
            </a:r>
          </a:p>
          <a:p>
            <a:r>
              <a:rPr lang="en-US" dirty="0"/>
              <a:t>10 – 30 % higher baseflow</a:t>
            </a:r>
            <a:br>
              <a:rPr lang="en-US" dirty="0"/>
            </a:br>
            <a:r>
              <a:rPr lang="en-US" dirty="0"/>
              <a:t>in dry periods in Steinebrück catchment</a:t>
            </a:r>
          </a:p>
          <a:p>
            <a:endParaRPr lang="en-NL" dirty="0"/>
          </a:p>
        </p:txBody>
      </p:sp>
      <p:pic>
        <p:nvPicPr>
          <p:cNvPr id="5" name="Afbeelding 4">
            <a:extLst>
              <a:ext uri="{FF2B5EF4-FFF2-40B4-BE49-F238E27FC236}">
                <a16:creationId xmlns:a16="http://schemas.microsoft.com/office/drawing/2014/main" id="{026C0EFD-81C5-407D-997A-4B2604E6A3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6" name="Afbeelding 5">
            <a:extLst>
              <a:ext uri="{FF2B5EF4-FFF2-40B4-BE49-F238E27FC236}">
                <a16:creationId xmlns:a16="http://schemas.microsoft.com/office/drawing/2014/main" id="{72EB3790-EF8E-40B9-ADB0-E0201E5577E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graphicFrame>
        <p:nvGraphicFramePr>
          <p:cNvPr id="11" name="Tabel 10">
            <a:extLst>
              <a:ext uri="{FF2B5EF4-FFF2-40B4-BE49-F238E27FC236}">
                <a16:creationId xmlns:a16="http://schemas.microsoft.com/office/drawing/2014/main" id="{9CC13B0E-7B39-4DCB-898B-F3D31286C12D}"/>
              </a:ext>
            </a:extLst>
          </p:cNvPr>
          <p:cNvGraphicFramePr>
            <a:graphicFrameLocks noGrp="1"/>
          </p:cNvGraphicFramePr>
          <p:nvPr>
            <p:extLst>
              <p:ext uri="{D42A27DB-BD31-4B8C-83A1-F6EECF244321}">
                <p14:modId xmlns:p14="http://schemas.microsoft.com/office/powerpoint/2010/main" val="3993951474"/>
              </p:ext>
            </p:extLst>
          </p:nvPr>
        </p:nvGraphicFramePr>
        <p:xfrm>
          <a:off x="4538567" y="5012424"/>
          <a:ext cx="7263791" cy="1423446"/>
        </p:xfrm>
        <a:graphic>
          <a:graphicData uri="http://schemas.openxmlformats.org/drawingml/2006/table">
            <a:tbl>
              <a:tblPr firstRow="1" firstCol="1" bandRow="1"/>
              <a:tblGrid>
                <a:gridCol w="1815547">
                  <a:extLst>
                    <a:ext uri="{9D8B030D-6E8A-4147-A177-3AD203B41FA5}">
                      <a16:colId xmlns:a16="http://schemas.microsoft.com/office/drawing/2014/main" val="2483950874"/>
                    </a:ext>
                  </a:extLst>
                </a:gridCol>
                <a:gridCol w="1135017">
                  <a:extLst>
                    <a:ext uri="{9D8B030D-6E8A-4147-A177-3AD203B41FA5}">
                      <a16:colId xmlns:a16="http://schemas.microsoft.com/office/drawing/2014/main" val="1755864876"/>
                    </a:ext>
                  </a:extLst>
                </a:gridCol>
                <a:gridCol w="2044795">
                  <a:extLst>
                    <a:ext uri="{9D8B030D-6E8A-4147-A177-3AD203B41FA5}">
                      <a16:colId xmlns:a16="http://schemas.microsoft.com/office/drawing/2014/main" val="4067316172"/>
                    </a:ext>
                  </a:extLst>
                </a:gridCol>
                <a:gridCol w="2268432">
                  <a:extLst>
                    <a:ext uri="{9D8B030D-6E8A-4147-A177-3AD203B41FA5}">
                      <a16:colId xmlns:a16="http://schemas.microsoft.com/office/drawing/2014/main" val="2747751113"/>
                    </a:ext>
                  </a:extLst>
                </a:gridCol>
              </a:tblGrid>
              <a:tr h="231874">
                <a:tc>
                  <a:txBody>
                    <a:bodyPr/>
                    <a:lstStyle/>
                    <a:p>
                      <a:pPr>
                        <a:lnSpc>
                          <a:spcPct val="107000"/>
                        </a:lnSpc>
                        <a:spcAft>
                          <a:spcPts val="800"/>
                        </a:spcAft>
                      </a:pPr>
                      <a:r>
                        <a:rPr lang="en-GB" sz="11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2E74B5"/>
                    </a:solidFill>
                  </a:tcPr>
                </a:tc>
                <a:tc>
                  <a:txBody>
                    <a:bodyPr/>
                    <a:lstStyle/>
                    <a:p>
                      <a:pPr algn="ctr">
                        <a:lnSpc>
                          <a:spcPct val="107000"/>
                        </a:lnSpc>
                        <a:spcAft>
                          <a:spcPts val="800"/>
                        </a:spcAft>
                      </a:pPr>
                      <a:r>
                        <a:rPr lang="en-GB"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Steinebrück</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2E74B5"/>
                    </a:solidFill>
                  </a:tcPr>
                </a:tc>
                <a:tc>
                  <a:txBody>
                    <a:bodyPr/>
                    <a:lstStyle/>
                    <a:p>
                      <a:pPr algn="ctr">
                        <a:lnSpc>
                          <a:spcPct val="107000"/>
                        </a:lnSpc>
                        <a:spcAft>
                          <a:spcPts val="800"/>
                        </a:spcAft>
                      </a:pPr>
                      <a:r>
                        <a:rPr lang="en-GB"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Mosel</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2E74B5"/>
                    </a:solidFill>
                  </a:tcPr>
                </a:tc>
                <a:tc>
                  <a:txBody>
                    <a:bodyPr/>
                    <a:lstStyle/>
                    <a:p>
                      <a:pPr algn="ctr">
                        <a:lnSpc>
                          <a:spcPct val="107000"/>
                        </a:lnSpc>
                        <a:spcAft>
                          <a:spcPts val="800"/>
                        </a:spcAft>
                      </a:pPr>
                      <a:r>
                        <a:rPr lang="en-GB"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Rhine</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2E74B5"/>
                    </a:solidFill>
                  </a:tcPr>
                </a:tc>
                <a:extLst>
                  <a:ext uri="{0D108BD9-81ED-4DB2-BD59-A6C34878D82A}">
                    <a16:rowId xmlns:a16="http://schemas.microsoft.com/office/drawing/2014/main" val="3169922228"/>
                  </a:ext>
                </a:extLst>
              </a:tr>
              <a:tr h="474482">
                <a:tc>
                  <a:txBody>
                    <a:bodyPr/>
                    <a:lstStyle/>
                    <a:p>
                      <a:pPr>
                        <a:lnSpc>
                          <a:spcPct val="107000"/>
                        </a:lnSpc>
                        <a:spcAft>
                          <a:spcPts val="800"/>
                        </a:spcAft>
                      </a:pPr>
                      <a:r>
                        <a:rPr lang="en-GB" sz="11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Wetland restoration intensity</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2E74B5"/>
                    </a:solidFill>
                  </a:tcPr>
                </a:tc>
                <a:tc>
                  <a:txBody>
                    <a:bodyPr/>
                    <a:lstStyle/>
                    <a:p>
                      <a:pPr algn="ctr">
                        <a:lnSpc>
                          <a:spcPct val="107000"/>
                        </a:lnSpc>
                        <a:spcAft>
                          <a:spcPts val="800"/>
                        </a:spcAft>
                      </a:pPr>
                      <a:r>
                        <a:rPr lang="en-GB" sz="1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38 %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2E74B5"/>
                    </a:solidFill>
                  </a:tcPr>
                </a:tc>
                <a:tc>
                  <a:txBody>
                    <a:bodyPr/>
                    <a:lstStyle/>
                    <a:p>
                      <a:pPr>
                        <a:lnSpc>
                          <a:spcPct val="107000"/>
                        </a:lnSpc>
                        <a:spcAft>
                          <a:spcPts val="800"/>
                        </a:spcAft>
                      </a:pPr>
                      <a:r>
                        <a:rPr lang="en-GB" sz="1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4 %            19 %           38%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2E74B5"/>
                    </a:solidFill>
                  </a:tcPr>
                </a:tc>
                <a:tc>
                  <a:txBody>
                    <a:bodyPr/>
                    <a:lstStyle/>
                    <a:p>
                      <a:pPr>
                        <a:lnSpc>
                          <a:spcPct val="107000"/>
                        </a:lnSpc>
                        <a:spcAft>
                          <a:spcPts val="800"/>
                        </a:spcAft>
                      </a:pPr>
                      <a:r>
                        <a:rPr lang="en-GB" sz="1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4 %                19%              38%</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2E74B5"/>
                    </a:solidFill>
                  </a:tcPr>
                </a:tc>
                <a:extLst>
                  <a:ext uri="{0D108BD9-81ED-4DB2-BD59-A6C34878D82A}">
                    <a16:rowId xmlns:a16="http://schemas.microsoft.com/office/drawing/2014/main" val="143613599"/>
                  </a:ext>
                </a:extLst>
              </a:tr>
              <a:tr h="717090">
                <a:tc>
                  <a:txBody>
                    <a:bodyPr/>
                    <a:lstStyle/>
                    <a:p>
                      <a:pPr>
                        <a:lnSpc>
                          <a:spcPct val="107000"/>
                        </a:lnSpc>
                        <a:spcAft>
                          <a:spcPts val="800"/>
                        </a:spcAft>
                      </a:pPr>
                      <a:r>
                        <a:rPr lang="en-GB" sz="1100" b="1">
                          <a:effectLst/>
                          <a:latin typeface="Calibri" panose="020F0502020204030204" pitchFamily="34" charset="0"/>
                          <a:ea typeface="Calibri" panose="020F0502020204030204" pitchFamily="34" charset="0"/>
                          <a:cs typeface="Times New Roman" panose="02020603050405020304" pitchFamily="18" charset="0"/>
                        </a:rPr>
                        <a:t>Annual maximum Peak discharge change</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-13%</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800"/>
                        </a:spcAft>
                      </a:pPr>
                      <a:r>
                        <a:rPr lang="en-GB" sz="1100">
                          <a:effectLst/>
                          <a:latin typeface="Calibri" panose="020F0502020204030204" pitchFamily="34" charset="0"/>
                          <a:ea typeface="Calibri" panose="020F0502020204030204" pitchFamily="34" charset="0"/>
                          <a:cs typeface="Times New Roman" panose="02020603050405020304" pitchFamily="18" charset="0"/>
                        </a:rPr>
                        <a:t>-0.4%         -2.2%       -4.1%</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-0.5%            -1.3%         -1.8%</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687173985"/>
                  </a:ext>
                </a:extLst>
              </a:tr>
            </a:tbl>
          </a:graphicData>
        </a:graphic>
      </p:graphicFrame>
    </p:spTree>
    <p:extLst>
      <p:ext uri="{BB962C8B-B14F-4D97-AF65-F5344CB8AC3E}">
        <p14:creationId xmlns:p14="http://schemas.microsoft.com/office/powerpoint/2010/main" val="101635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9969-6553-4BD6-87F1-5188DB1F2D0F}"/>
              </a:ext>
            </a:extLst>
          </p:cNvPr>
          <p:cNvSpPr>
            <a:spLocks noGrp="1"/>
          </p:cNvSpPr>
          <p:nvPr>
            <p:ph type="title"/>
          </p:nvPr>
        </p:nvSpPr>
        <p:spPr>
          <a:xfrm>
            <a:off x="1046921" y="1021203"/>
            <a:ext cx="10515600" cy="1325563"/>
          </a:xfrm>
        </p:spPr>
        <p:txBody>
          <a:bodyPr/>
          <a:lstStyle/>
          <a:p>
            <a:r>
              <a:rPr lang="en-US" dirty="0"/>
              <a:t>Field Survey Steinebrück catchment land use practices for pasture areas</a:t>
            </a:r>
          </a:p>
        </p:txBody>
      </p:sp>
      <p:sp>
        <p:nvSpPr>
          <p:cNvPr id="3" name="Tijdelijke aanduiding voor inhoud 2">
            <a:extLst>
              <a:ext uri="{FF2B5EF4-FFF2-40B4-BE49-F238E27FC236}">
                <a16:creationId xmlns:a16="http://schemas.microsoft.com/office/drawing/2014/main" id="{BBD2D3AC-8711-45E1-B642-E9E2B467BD20}"/>
              </a:ext>
            </a:extLst>
          </p:cNvPr>
          <p:cNvSpPr>
            <a:spLocks noGrp="1"/>
          </p:cNvSpPr>
          <p:nvPr>
            <p:ph idx="1"/>
          </p:nvPr>
        </p:nvSpPr>
        <p:spPr>
          <a:xfrm>
            <a:off x="838200" y="2533304"/>
            <a:ext cx="10515600" cy="4351338"/>
          </a:xfrm>
        </p:spPr>
        <p:txBody>
          <a:bodyPr>
            <a:normAutofit fontScale="70000" lnSpcReduction="20000"/>
          </a:bodyPr>
          <a:lstStyle/>
          <a:p>
            <a:r>
              <a:rPr lang="en-US" dirty="0"/>
              <a:t>1) No manure or fertilizer with N &gt; 1.5% can be applied between 1 November until 31 January; </a:t>
            </a:r>
          </a:p>
          <a:p>
            <a:r>
              <a:rPr lang="en-US" dirty="0"/>
              <a:t>2) Solid manure containing more than 1.5% N or 0.5% P2O5 in dry matter cannot be applied from 1 December until 15 January; </a:t>
            </a:r>
          </a:p>
          <a:p>
            <a:r>
              <a:rPr lang="en-US" dirty="0"/>
              <a:t>3) On grassland, if sown before 1 May, the maximum amount of N that can be applied as liquid organic manure or mineral fertilizer is 80 kg ha-1 . However, if harvesting occurs, the amount can be increased on average up to 170 kg N ha-1 to reflect the removal in harvested matter; </a:t>
            </a:r>
          </a:p>
          <a:p>
            <a:r>
              <a:rPr lang="en-US" dirty="0"/>
              <a:t>4) If more than 30 kg ha-1 P2O5 are fertilized in a year, soil analysis is mandatory. If soil P2O5 levels exceed 20 mg per 100 g soil, P fertilization is limited to equal </a:t>
            </a:r>
            <a:r>
              <a:rPr lang="en-US" dirty="0" err="1"/>
              <a:t>Premoval</a:t>
            </a:r>
            <a:r>
              <a:rPr lang="en-US" dirty="0"/>
              <a:t> in harvested crop; </a:t>
            </a:r>
          </a:p>
          <a:p>
            <a:r>
              <a:rPr lang="en-US" dirty="0"/>
              <a:t>5) For extensively used pasture, with 24 h d-1 grazing, total P2O5 application is limited to 58 kg ha-1 , with 28 kg ha-1 P2O5 removed in the harvested crop; </a:t>
            </a:r>
          </a:p>
          <a:p>
            <a:r>
              <a:rPr lang="en-US" dirty="0"/>
              <a:t>6) On flat surfaces it is not allowed to apply manure or fertilizer within 4 m distance of the bank edge to a stream. For sloped areas these distances increase by 3 m, 5 m and 10 m for slopes exceeding 5%, 10% and 15%, respectively; </a:t>
            </a:r>
          </a:p>
          <a:p>
            <a:r>
              <a:rPr lang="en-US" dirty="0"/>
              <a:t>7) Hay is harvested 2-4 times a year; </a:t>
            </a:r>
          </a:p>
          <a:p>
            <a:r>
              <a:rPr lang="en-US" dirty="0"/>
              <a:t>8) Cattle grazing occurs only in summer</a:t>
            </a:r>
            <a:endParaRPr lang="nl-NL" dirty="0"/>
          </a:p>
        </p:txBody>
      </p:sp>
      <p:pic>
        <p:nvPicPr>
          <p:cNvPr id="4" name="Afbeelding 3">
            <a:extLst>
              <a:ext uri="{FF2B5EF4-FFF2-40B4-BE49-F238E27FC236}">
                <a16:creationId xmlns:a16="http://schemas.microsoft.com/office/drawing/2014/main" id="{53AEC34B-D9BD-4EE5-862E-A21C90F1E5C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5" name="Afbeelding 4">
            <a:extLst>
              <a:ext uri="{FF2B5EF4-FFF2-40B4-BE49-F238E27FC236}">
                <a16:creationId xmlns:a16="http://schemas.microsoft.com/office/drawing/2014/main" id="{F173D597-1DB1-46A0-9BBF-F2A5DAE0315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Tree>
    <p:extLst>
      <p:ext uri="{BB962C8B-B14F-4D97-AF65-F5344CB8AC3E}">
        <p14:creationId xmlns:p14="http://schemas.microsoft.com/office/powerpoint/2010/main" val="622373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68E028-EB01-4A01-AA6B-0CBA200A8108}"/>
              </a:ext>
            </a:extLst>
          </p:cNvPr>
          <p:cNvSpPr>
            <a:spLocks noGrp="1"/>
          </p:cNvSpPr>
          <p:nvPr>
            <p:ph type="title"/>
          </p:nvPr>
        </p:nvSpPr>
        <p:spPr/>
        <p:txBody>
          <a:bodyPr>
            <a:normAutofit fontScale="90000"/>
          </a:bodyPr>
          <a:lstStyle/>
          <a:p>
            <a:r>
              <a:rPr lang="en-US" dirty="0"/>
              <a:t>How can natural retention in the Rhine Catchment help us in decreasing flood risk while creating valuable environmental functions?</a:t>
            </a:r>
          </a:p>
        </p:txBody>
      </p:sp>
      <p:sp>
        <p:nvSpPr>
          <p:cNvPr id="6" name="Tekstvak 5">
            <a:extLst>
              <a:ext uri="{FF2B5EF4-FFF2-40B4-BE49-F238E27FC236}">
                <a16:creationId xmlns:a16="http://schemas.microsoft.com/office/drawing/2014/main" id="{BAFFC89D-E04E-4C8D-A9FD-B79916C508D0}"/>
              </a:ext>
            </a:extLst>
          </p:cNvPr>
          <p:cNvSpPr txBox="1"/>
          <p:nvPr/>
        </p:nvSpPr>
        <p:spPr>
          <a:xfrm>
            <a:off x="509047" y="2111604"/>
            <a:ext cx="11594969" cy="4801314"/>
          </a:xfrm>
          <a:prstGeom prst="rect">
            <a:avLst/>
          </a:prstGeom>
          <a:noFill/>
        </p:spPr>
        <p:txBody>
          <a:bodyPr wrap="square" rtlCol="0">
            <a:spAutoFit/>
          </a:bodyPr>
          <a:lstStyle/>
          <a:p>
            <a:pPr marL="285750" indent="-285750">
              <a:buFont typeface="Arial" panose="020B0604020202020204" pitchFamily="34" charset="0"/>
              <a:buChar char="•"/>
            </a:pPr>
            <a:r>
              <a:rPr lang="nl-NL" i="1" dirty="0"/>
              <a:t>Wetland </a:t>
            </a:r>
            <a:r>
              <a:rPr lang="nl-NL" i="1" dirty="0" err="1"/>
              <a:t>loss</a:t>
            </a:r>
            <a:r>
              <a:rPr lang="nl-NL" i="1" dirty="0"/>
              <a:t> </a:t>
            </a:r>
            <a:r>
              <a:rPr lang="nl-NL" i="1" dirty="0" err="1"/>
              <a:t>and</a:t>
            </a:r>
            <a:r>
              <a:rPr lang="nl-NL" i="1" dirty="0"/>
              <a:t> </a:t>
            </a:r>
            <a:r>
              <a:rPr lang="nl-NL" i="1" dirty="0" err="1"/>
              <a:t>climate</a:t>
            </a:r>
            <a:r>
              <a:rPr lang="nl-NL" i="1" dirty="0"/>
              <a:t> change</a:t>
            </a:r>
            <a:endParaRPr lang="nl-NL" dirty="0"/>
          </a:p>
          <a:p>
            <a:pPr marL="342900" indent="-342900">
              <a:buFont typeface="+mj-lt"/>
              <a:buAutoNum type="arabicPeriod"/>
            </a:pPr>
            <a:r>
              <a:rPr lang="en-US" dirty="0"/>
              <a:t>The loss of the water buffering capacity of floodplains along the Rhine and its tributaries diminishes the water storage capacity of the whole basin. </a:t>
            </a:r>
          </a:p>
          <a:p>
            <a:pPr marL="342900" indent="-342900">
              <a:buFont typeface="+mj-lt"/>
              <a:buAutoNum type="arabicPeriod"/>
            </a:pPr>
            <a:r>
              <a:rPr lang="en-US" dirty="0"/>
              <a:t>In addition, large scale drainage took place at the sloping hills and valleys which discharge their water into (the tributaries of) the Rhine. </a:t>
            </a:r>
          </a:p>
          <a:p>
            <a:pPr marL="342900" indent="-342900">
              <a:buFont typeface="+mj-lt"/>
              <a:buAutoNum type="arabicPeriod"/>
            </a:pPr>
            <a:r>
              <a:rPr lang="en-US" dirty="0"/>
              <a:t>As a consequence water travels faster downstream than ever before, causing higher flood peaks and longer periods of drought.</a:t>
            </a:r>
            <a:endParaRPr lang="nl-NL" dirty="0"/>
          </a:p>
          <a:p>
            <a:endParaRPr lang="en-US" dirty="0"/>
          </a:p>
          <a:p>
            <a:pPr marL="285750" indent="-285750">
              <a:buFont typeface="Arial" panose="020B0604020202020204" pitchFamily="34" charset="0"/>
              <a:buChar char="•"/>
            </a:pPr>
            <a:r>
              <a:rPr lang="en-US" i="1" dirty="0"/>
              <a:t>Ecosystem degradation</a:t>
            </a:r>
            <a:endParaRPr lang="nl-NL" dirty="0"/>
          </a:p>
          <a:p>
            <a:r>
              <a:rPr lang="en-US" dirty="0"/>
              <a:t>On top of this, modifications of natural river conditions, cultivation practices, grazing by livestock, fertilization and pesticides are the most frequently mentioned pressures and threats causing ecosystem degradation and loss of biodiversity. </a:t>
            </a:r>
          </a:p>
          <a:p>
            <a:endParaRPr lang="en-US" dirty="0"/>
          </a:p>
          <a:p>
            <a:pPr marL="285750" indent="-285750">
              <a:buFont typeface="Arial" panose="020B0604020202020204" pitchFamily="34" charset="0"/>
              <a:buChar char="•"/>
            </a:pPr>
            <a:r>
              <a:rPr lang="en-US" dirty="0"/>
              <a:t> Wetlands International, World Wide Fund for Nature – Netherlands and Stroming BV have initiated a project to assess the effectiveness and feasibility of enhancing the natural sponge effect of wetlands in the German Middle Mountains by restoring wetlands in the upper reaches of the tributaries of the Rhine River. Underlying goal is to explore the possibilities to combine positive effect on water quality, river ecology and river hydrology. </a:t>
            </a:r>
            <a:endParaRPr lang="nl-NL" dirty="0"/>
          </a:p>
        </p:txBody>
      </p:sp>
      <p:pic>
        <p:nvPicPr>
          <p:cNvPr id="4" name="Picture Placeholder 15" descr="A tree with a mountain in the background&#10;&#10;Description automatically generated">
            <a:extLst>
              <a:ext uri="{FF2B5EF4-FFF2-40B4-BE49-F238E27FC236}">
                <a16:creationId xmlns:a16="http://schemas.microsoft.com/office/drawing/2014/main" id="{D11D93DA-65D4-41A7-864E-BDBB45EF54B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2870"/>
            <a:ext cx="12192000" cy="6860870"/>
          </a:xfrm>
          <a:prstGeom prst="rect">
            <a:avLst/>
          </a:prstGeom>
        </p:spPr>
      </p:pic>
      <p:sp>
        <p:nvSpPr>
          <p:cNvPr id="11" name="Titel 1">
            <a:extLst>
              <a:ext uri="{FF2B5EF4-FFF2-40B4-BE49-F238E27FC236}">
                <a16:creationId xmlns:a16="http://schemas.microsoft.com/office/drawing/2014/main" id="{2D1D74E3-F81C-418D-9333-E813C675B344}"/>
              </a:ext>
            </a:extLst>
          </p:cNvPr>
          <p:cNvSpPr txBox="1">
            <a:spLocks/>
          </p:cNvSpPr>
          <p:nvPr/>
        </p:nvSpPr>
        <p:spPr>
          <a:xfrm>
            <a:off x="1974111" y="-654824"/>
            <a:ext cx="9144000"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Rhine: from the Alps to the lowlands</a:t>
            </a:r>
            <a:endParaRPr lang="en-US" dirty="0"/>
          </a:p>
        </p:txBody>
      </p:sp>
      <p:pic>
        <p:nvPicPr>
          <p:cNvPr id="15" name="Afbeelding 14">
            <a:extLst>
              <a:ext uri="{FF2B5EF4-FFF2-40B4-BE49-F238E27FC236}">
                <a16:creationId xmlns:a16="http://schemas.microsoft.com/office/drawing/2014/main" id="{2EDCDB56-36C2-4DA9-9D34-DD446979C84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497" y="130789"/>
            <a:ext cx="1912620" cy="859790"/>
          </a:xfrm>
          <a:prstGeom prst="rect">
            <a:avLst/>
          </a:prstGeom>
        </p:spPr>
      </p:pic>
      <p:pic>
        <p:nvPicPr>
          <p:cNvPr id="16" name="Afbeelding 15">
            <a:extLst>
              <a:ext uri="{FF2B5EF4-FFF2-40B4-BE49-F238E27FC236}">
                <a16:creationId xmlns:a16="http://schemas.microsoft.com/office/drawing/2014/main" id="{C49E267F-44FB-4BE3-9E90-D9068510AA9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6591" y="61175"/>
            <a:ext cx="2083040" cy="929404"/>
          </a:xfrm>
          <a:prstGeom prst="rect">
            <a:avLst/>
          </a:prstGeom>
          <a:noFill/>
          <a:ln>
            <a:noFill/>
          </a:ln>
        </p:spPr>
      </p:pic>
    </p:spTree>
    <p:extLst>
      <p:ext uri="{BB962C8B-B14F-4D97-AF65-F5344CB8AC3E}">
        <p14:creationId xmlns:p14="http://schemas.microsoft.com/office/powerpoint/2010/main" val="3029810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9969-6553-4BD6-87F1-5188DB1F2D0F}"/>
              </a:ext>
            </a:extLst>
          </p:cNvPr>
          <p:cNvSpPr>
            <a:spLocks noGrp="1"/>
          </p:cNvSpPr>
          <p:nvPr>
            <p:ph type="title"/>
          </p:nvPr>
        </p:nvSpPr>
        <p:spPr>
          <a:xfrm>
            <a:off x="1046921" y="1021203"/>
            <a:ext cx="10515600" cy="1325563"/>
          </a:xfrm>
        </p:spPr>
        <p:txBody>
          <a:bodyPr/>
          <a:lstStyle/>
          <a:p>
            <a:r>
              <a:rPr lang="en-US" dirty="0"/>
              <a:t>Water quality nitrogen balance Steinebrück</a:t>
            </a:r>
          </a:p>
        </p:txBody>
      </p:sp>
      <p:pic>
        <p:nvPicPr>
          <p:cNvPr id="7" name="Tijdelijke aanduiding voor inhoud 6">
            <a:extLst>
              <a:ext uri="{FF2B5EF4-FFF2-40B4-BE49-F238E27FC236}">
                <a16:creationId xmlns:a16="http://schemas.microsoft.com/office/drawing/2014/main" id="{41FE19BF-A392-4A3A-96CB-DE2F515B3ED0}"/>
              </a:ext>
            </a:extLst>
          </p:cNvPr>
          <p:cNvPicPr>
            <a:picLocks noGrp="1" noChangeAspect="1"/>
          </p:cNvPicPr>
          <p:nvPr>
            <p:ph idx="1"/>
          </p:nvPr>
        </p:nvPicPr>
        <p:blipFill>
          <a:blip r:embed="rId2"/>
          <a:stretch>
            <a:fillRect/>
          </a:stretch>
        </p:blipFill>
        <p:spPr>
          <a:xfrm>
            <a:off x="1481187" y="2346766"/>
            <a:ext cx="6477000" cy="4048125"/>
          </a:xfrm>
        </p:spPr>
      </p:pic>
      <p:pic>
        <p:nvPicPr>
          <p:cNvPr id="4" name="Afbeelding 3">
            <a:extLst>
              <a:ext uri="{FF2B5EF4-FFF2-40B4-BE49-F238E27FC236}">
                <a16:creationId xmlns:a16="http://schemas.microsoft.com/office/drawing/2014/main" id="{53AEC34B-D9BD-4EE5-862E-A21C90F1E5C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5" name="Afbeelding 4">
            <a:extLst>
              <a:ext uri="{FF2B5EF4-FFF2-40B4-BE49-F238E27FC236}">
                <a16:creationId xmlns:a16="http://schemas.microsoft.com/office/drawing/2014/main" id="{F173D597-1DB1-46A0-9BBF-F2A5DAE0315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Tree>
    <p:extLst>
      <p:ext uri="{BB962C8B-B14F-4D97-AF65-F5344CB8AC3E}">
        <p14:creationId xmlns:p14="http://schemas.microsoft.com/office/powerpoint/2010/main" val="2078552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9969-6553-4BD6-87F1-5188DB1F2D0F}"/>
              </a:ext>
            </a:extLst>
          </p:cNvPr>
          <p:cNvSpPr>
            <a:spLocks noGrp="1"/>
          </p:cNvSpPr>
          <p:nvPr>
            <p:ph type="title"/>
          </p:nvPr>
        </p:nvSpPr>
        <p:spPr>
          <a:xfrm>
            <a:off x="1802295" y="857263"/>
            <a:ext cx="10515600" cy="1325563"/>
          </a:xfrm>
        </p:spPr>
        <p:txBody>
          <a:bodyPr/>
          <a:lstStyle/>
          <a:p>
            <a:r>
              <a:rPr lang="en-US" dirty="0"/>
              <a:t>Water quality modelling results SWAT+ (1)</a:t>
            </a:r>
          </a:p>
        </p:txBody>
      </p:sp>
      <p:pic>
        <p:nvPicPr>
          <p:cNvPr id="4" name="Afbeelding 3">
            <a:extLst>
              <a:ext uri="{FF2B5EF4-FFF2-40B4-BE49-F238E27FC236}">
                <a16:creationId xmlns:a16="http://schemas.microsoft.com/office/drawing/2014/main" id="{53AEC34B-D9BD-4EE5-862E-A21C90F1E5C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5" name="Afbeelding 4">
            <a:extLst>
              <a:ext uri="{FF2B5EF4-FFF2-40B4-BE49-F238E27FC236}">
                <a16:creationId xmlns:a16="http://schemas.microsoft.com/office/drawing/2014/main" id="{F173D597-1DB1-46A0-9BBF-F2A5DAE0315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pic>
        <p:nvPicPr>
          <p:cNvPr id="8" name="Afbeelding 7">
            <a:extLst>
              <a:ext uri="{FF2B5EF4-FFF2-40B4-BE49-F238E27FC236}">
                <a16:creationId xmlns:a16="http://schemas.microsoft.com/office/drawing/2014/main" id="{2B2E159B-F8B4-4289-92B4-C623166A43B7}"/>
              </a:ext>
            </a:extLst>
          </p:cNvPr>
          <p:cNvPicPr>
            <a:picLocks noChangeAspect="1"/>
          </p:cNvPicPr>
          <p:nvPr/>
        </p:nvPicPr>
        <p:blipFill>
          <a:blip r:embed="rId4"/>
          <a:stretch>
            <a:fillRect/>
          </a:stretch>
        </p:blipFill>
        <p:spPr>
          <a:xfrm>
            <a:off x="340466" y="2117296"/>
            <a:ext cx="6052436" cy="1845586"/>
          </a:xfrm>
          <a:prstGeom prst="rect">
            <a:avLst/>
          </a:prstGeom>
        </p:spPr>
      </p:pic>
      <p:pic>
        <p:nvPicPr>
          <p:cNvPr id="10" name="Afbeelding 9">
            <a:extLst>
              <a:ext uri="{FF2B5EF4-FFF2-40B4-BE49-F238E27FC236}">
                <a16:creationId xmlns:a16="http://schemas.microsoft.com/office/drawing/2014/main" id="{03C00630-C950-47D5-8BA7-C0E702BA8224}"/>
              </a:ext>
            </a:extLst>
          </p:cNvPr>
          <p:cNvPicPr>
            <a:picLocks noChangeAspect="1"/>
          </p:cNvPicPr>
          <p:nvPr/>
        </p:nvPicPr>
        <p:blipFill>
          <a:blip r:embed="rId5"/>
          <a:stretch>
            <a:fillRect/>
          </a:stretch>
        </p:blipFill>
        <p:spPr>
          <a:xfrm>
            <a:off x="6455849" y="2299458"/>
            <a:ext cx="5799098" cy="4327156"/>
          </a:xfrm>
          <a:prstGeom prst="rect">
            <a:avLst/>
          </a:prstGeom>
        </p:spPr>
      </p:pic>
      <p:sp>
        <p:nvSpPr>
          <p:cNvPr id="14" name="Tekstvak 13">
            <a:extLst>
              <a:ext uri="{FF2B5EF4-FFF2-40B4-BE49-F238E27FC236}">
                <a16:creationId xmlns:a16="http://schemas.microsoft.com/office/drawing/2014/main" id="{A9B22DB6-1E6C-4834-B681-A724538720C9}"/>
              </a:ext>
            </a:extLst>
          </p:cNvPr>
          <p:cNvSpPr txBox="1"/>
          <p:nvPr/>
        </p:nvSpPr>
        <p:spPr>
          <a:xfrm>
            <a:off x="235612" y="4243584"/>
            <a:ext cx="6157290" cy="1754326"/>
          </a:xfrm>
          <a:prstGeom prst="rect">
            <a:avLst/>
          </a:prstGeom>
          <a:noFill/>
        </p:spPr>
        <p:txBody>
          <a:bodyPr wrap="square">
            <a:spAutoFit/>
          </a:bodyPr>
          <a:lstStyle/>
          <a:p>
            <a:r>
              <a:rPr lang="en-US" dirty="0"/>
              <a:t>Fertilizer and manure were applied in the model from March to the end of April and flushing occurred after rain events in these months but decreased in summer under baseflow conditions. For example, nutrients were applied on March 1st and March 15th in the model, with elevated nutrient exports simulated after rainfall between 12 and 20 March (Figure 16)</a:t>
            </a:r>
            <a:endParaRPr lang="nl-NL" dirty="0"/>
          </a:p>
        </p:txBody>
      </p:sp>
    </p:spTree>
    <p:extLst>
      <p:ext uri="{BB962C8B-B14F-4D97-AF65-F5344CB8AC3E}">
        <p14:creationId xmlns:p14="http://schemas.microsoft.com/office/powerpoint/2010/main" val="94385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89969-6553-4BD6-87F1-5188DB1F2D0F}"/>
              </a:ext>
            </a:extLst>
          </p:cNvPr>
          <p:cNvSpPr>
            <a:spLocks noGrp="1"/>
          </p:cNvSpPr>
          <p:nvPr>
            <p:ph type="title"/>
          </p:nvPr>
        </p:nvSpPr>
        <p:spPr>
          <a:xfrm>
            <a:off x="1912620" y="41272"/>
            <a:ext cx="8573163" cy="1325563"/>
          </a:xfrm>
        </p:spPr>
        <p:txBody>
          <a:bodyPr/>
          <a:lstStyle/>
          <a:p>
            <a:pPr algn="ctr"/>
            <a:r>
              <a:rPr lang="en-US" dirty="0"/>
              <a:t>Water quality modelling results SWAT+ (2)</a:t>
            </a:r>
          </a:p>
        </p:txBody>
      </p:sp>
      <p:pic>
        <p:nvPicPr>
          <p:cNvPr id="4" name="Afbeelding 3">
            <a:extLst>
              <a:ext uri="{FF2B5EF4-FFF2-40B4-BE49-F238E27FC236}">
                <a16:creationId xmlns:a16="http://schemas.microsoft.com/office/drawing/2014/main" id="{53AEC34B-D9BD-4EE5-862E-A21C90F1E5C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5" name="Afbeelding 4">
            <a:extLst>
              <a:ext uri="{FF2B5EF4-FFF2-40B4-BE49-F238E27FC236}">
                <a16:creationId xmlns:a16="http://schemas.microsoft.com/office/drawing/2014/main" id="{F173D597-1DB1-46A0-9BBF-F2A5DAE0315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
        <p:nvSpPr>
          <p:cNvPr id="9" name="Tekstvak 8">
            <a:extLst>
              <a:ext uri="{FF2B5EF4-FFF2-40B4-BE49-F238E27FC236}">
                <a16:creationId xmlns:a16="http://schemas.microsoft.com/office/drawing/2014/main" id="{57275487-A791-4B62-AEA6-9B0EA768DB3D}"/>
              </a:ext>
            </a:extLst>
          </p:cNvPr>
          <p:cNvSpPr txBox="1"/>
          <p:nvPr/>
        </p:nvSpPr>
        <p:spPr>
          <a:xfrm>
            <a:off x="247614" y="4900632"/>
            <a:ext cx="6160416" cy="1477328"/>
          </a:xfrm>
          <a:prstGeom prst="rect">
            <a:avLst/>
          </a:prstGeom>
          <a:noFill/>
        </p:spPr>
        <p:txBody>
          <a:bodyPr wrap="square">
            <a:spAutoFit/>
          </a:bodyPr>
          <a:lstStyle/>
          <a:p>
            <a:r>
              <a:rPr lang="en-US" dirty="0"/>
              <a:t>In the wetland scenario, peaks in nutrient concentrations were lower than in the reference scenario (Figure 20 and Figure 21). At catchment level, peak nitrogen and phosphorous concentrations were reduced by 10-30% and by 2-27%, respectively, depending on the month.</a:t>
            </a:r>
            <a:endParaRPr lang="nl-NL" dirty="0"/>
          </a:p>
        </p:txBody>
      </p:sp>
      <p:pic>
        <p:nvPicPr>
          <p:cNvPr id="12" name="Afbeelding 11">
            <a:extLst>
              <a:ext uri="{FF2B5EF4-FFF2-40B4-BE49-F238E27FC236}">
                <a16:creationId xmlns:a16="http://schemas.microsoft.com/office/drawing/2014/main" id="{2293C6F0-D1DC-4910-9239-AE806040D59F}"/>
              </a:ext>
            </a:extLst>
          </p:cNvPr>
          <p:cNvPicPr>
            <a:picLocks noChangeAspect="1"/>
          </p:cNvPicPr>
          <p:nvPr/>
        </p:nvPicPr>
        <p:blipFill>
          <a:blip r:embed="rId4"/>
          <a:stretch>
            <a:fillRect/>
          </a:stretch>
        </p:blipFill>
        <p:spPr>
          <a:xfrm>
            <a:off x="6467154" y="1366835"/>
            <a:ext cx="5724846" cy="5317866"/>
          </a:xfrm>
          <a:prstGeom prst="rect">
            <a:avLst/>
          </a:prstGeom>
        </p:spPr>
      </p:pic>
      <p:pic>
        <p:nvPicPr>
          <p:cNvPr id="14" name="Afbeelding 13">
            <a:extLst>
              <a:ext uri="{FF2B5EF4-FFF2-40B4-BE49-F238E27FC236}">
                <a16:creationId xmlns:a16="http://schemas.microsoft.com/office/drawing/2014/main" id="{301DCFEB-9524-4BEA-82AA-C666E1E372A5}"/>
              </a:ext>
            </a:extLst>
          </p:cNvPr>
          <p:cNvPicPr>
            <a:picLocks noChangeAspect="1"/>
          </p:cNvPicPr>
          <p:nvPr/>
        </p:nvPicPr>
        <p:blipFill>
          <a:blip r:embed="rId5"/>
          <a:stretch>
            <a:fillRect/>
          </a:stretch>
        </p:blipFill>
        <p:spPr>
          <a:xfrm>
            <a:off x="588256" y="1210020"/>
            <a:ext cx="5136592" cy="3690612"/>
          </a:xfrm>
          <a:prstGeom prst="rect">
            <a:avLst/>
          </a:prstGeom>
        </p:spPr>
      </p:pic>
    </p:spTree>
    <p:extLst>
      <p:ext uri="{BB962C8B-B14F-4D97-AF65-F5344CB8AC3E}">
        <p14:creationId xmlns:p14="http://schemas.microsoft.com/office/powerpoint/2010/main" val="1436247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DD1B5118-D96E-40E9-9F49-DA16E7017171}"/>
              </a:ext>
            </a:extLst>
          </p:cNvPr>
          <p:cNvSpPr>
            <a:spLocks noGrp="1"/>
          </p:cNvSpPr>
          <p:nvPr>
            <p:ph idx="1"/>
          </p:nvPr>
        </p:nvSpPr>
        <p:spPr>
          <a:xfrm>
            <a:off x="172825" y="1262323"/>
            <a:ext cx="7905946" cy="5223317"/>
          </a:xfrm>
        </p:spPr>
        <p:txBody>
          <a:bodyPr>
            <a:normAutofit fontScale="92500" lnSpcReduction="10000"/>
          </a:bodyPr>
          <a:lstStyle/>
          <a:p>
            <a:r>
              <a:rPr lang="en-US" sz="2600" dirty="0"/>
              <a:t>Ecosystem restoration =&gt; Increasing upstream wetland habitat</a:t>
            </a:r>
          </a:p>
          <a:p>
            <a:pPr marL="0" indent="0">
              <a:buNone/>
            </a:pPr>
            <a:endParaRPr lang="en-US" sz="2600" dirty="0"/>
          </a:p>
          <a:p>
            <a:r>
              <a:rPr lang="en-US" sz="2600" dirty="0"/>
              <a:t>Peak flow reduction: 2% on large scale, 35% on local scale</a:t>
            </a:r>
          </a:p>
          <a:p>
            <a:pPr marL="0" indent="0">
              <a:buNone/>
            </a:pPr>
            <a:endParaRPr lang="en-US" sz="2600" dirty="0"/>
          </a:p>
          <a:p>
            <a:r>
              <a:rPr lang="en-US" sz="2600" dirty="0"/>
              <a:t>Base flow increasement: preventing droughts on a local scale  </a:t>
            </a:r>
          </a:p>
          <a:p>
            <a:endParaRPr lang="en-US" sz="2600" dirty="0"/>
          </a:p>
          <a:p>
            <a:r>
              <a:rPr lang="en-US" sz="2600" dirty="0"/>
              <a:t>Water quality improvement: Retention of nutrients in upstream areas</a:t>
            </a:r>
          </a:p>
          <a:p>
            <a:pPr marL="0" indent="0">
              <a:buNone/>
            </a:pPr>
            <a:endParaRPr lang="en-US" sz="2600" dirty="0"/>
          </a:p>
          <a:p>
            <a:r>
              <a:rPr lang="en-US" sz="2600" dirty="0"/>
              <a:t>Carbon storage =&gt; Farmland to Wetland 20ton CO2 reduction per acre per year</a:t>
            </a:r>
          </a:p>
          <a:p>
            <a:endParaRPr lang="en-US" dirty="0"/>
          </a:p>
          <a:p>
            <a:endParaRPr lang="nl-NL" dirty="0"/>
          </a:p>
        </p:txBody>
      </p:sp>
      <p:sp>
        <p:nvSpPr>
          <p:cNvPr id="6" name="Titel 1">
            <a:extLst>
              <a:ext uri="{FF2B5EF4-FFF2-40B4-BE49-F238E27FC236}">
                <a16:creationId xmlns:a16="http://schemas.microsoft.com/office/drawing/2014/main" id="{70494338-72A4-4A52-8C65-6AE99EFF6DAD}"/>
              </a:ext>
            </a:extLst>
          </p:cNvPr>
          <p:cNvSpPr txBox="1">
            <a:spLocks/>
          </p:cNvSpPr>
          <p:nvPr/>
        </p:nvSpPr>
        <p:spPr>
          <a:xfrm>
            <a:off x="-94268" y="42862"/>
            <a:ext cx="115384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Benefits from natural sponges</a:t>
            </a:r>
            <a:endParaRPr lang="nl-NL" dirty="0"/>
          </a:p>
        </p:txBody>
      </p:sp>
      <p:pic>
        <p:nvPicPr>
          <p:cNvPr id="1026" name="Picture 2" descr="LIFE Peat Restore - Germany">
            <a:extLst>
              <a:ext uri="{FF2B5EF4-FFF2-40B4-BE49-F238E27FC236}">
                <a16:creationId xmlns:a16="http://schemas.microsoft.com/office/drawing/2014/main" id="{17137F21-48ED-46F2-A3AD-81FF0ABAE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7036" y="2755752"/>
            <a:ext cx="4506731" cy="2342561"/>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0032E799-FAEA-4886-853D-C6745AF7A15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8" name="Afbeelding 7">
            <a:extLst>
              <a:ext uri="{FF2B5EF4-FFF2-40B4-BE49-F238E27FC236}">
                <a16:creationId xmlns:a16="http://schemas.microsoft.com/office/drawing/2014/main" id="{4D06CB59-BCFD-4243-A2B7-17B6BE0292C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Tree>
    <p:extLst>
      <p:ext uri="{BB962C8B-B14F-4D97-AF65-F5344CB8AC3E}">
        <p14:creationId xmlns:p14="http://schemas.microsoft.com/office/powerpoint/2010/main" val="2592623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087C29-8DF2-4722-B689-C4BD85EBAD30}"/>
              </a:ext>
            </a:extLst>
          </p:cNvPr>
          <p:cNvSpPr>
            <a:spLocks noGrp="1"/>
          </p:cNvSpPr>
          <p:nvPr>
            <p:ph type="title"/>
          </p:nvPr>
        </p:nvSpPr>
        <p:spPr>
          <a:xfrm>
            <a:off x="391791" y="195164"/>
            <a:ext cx="11674519" cy="1325563"/>
          </a:xfrm>
        </p:spPr>
        <p:txBody>
          <a:bodyPr>
            <a:normAutofit/>
          </a:bodyPr>
          <a:lstStyle/>
          <a:p>
            <a:pPr algn="ctr"/>
            <a:r>
              <a:rPr lang="en-US" sz="3600" dirty="0"/>
              <a:t>Social Cost Benefit analyses </a:t>
            </a:r>
            <a:br>
              <a:rPr lang="en-US" sz="3600" dirty="0"/>
            </a:br>
            <a:r>
              <a:rPr lang="en-US" sz="3600" dirty="0"/>
              <a:t>Natural Water Retention</a:t>
            </a:r>
          </a:p>
        </p:txBody>
      </p:sp>
      <p:pic>
        <p:nvPicPr>
          <p:cNvPr id="4" name="Tijdelijke aanduiding voor inhoud 3">
            <a:extLst>
              <a:ext uri="{FF2B5EF4-FFF2-40B4-BE49-F238E27FC236}">
                <a16:creationId xmlns:a16="http://schemas.microsoft.com/office/drawing/2014/main" id="{423BE5C5-87DF-4801-93CD-A42C3058DC7F}"/>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9754" y="1451113"/>
            <a:ext cx="10134568" cy="5180910"/>
          </a:xfrm>
          <a:prstGeom prst="rect">
            <a:avLst/>
          </a:prstGeom>
          <a:ln>
            <a:solidFill>
              <a:schemeClr val="tx1"/>
            </a:solidFill>
          </a:ln>
        </p:spPr>
      </p:pic>
      <p:pic>
        <p:nvPicPr>
          <p:cNvPr id="5" name="Afbeelding 4">
            <a:extLst>
              <a:ext uri="{FF2B5EF4-FFF2-40B4-BE49-F238E27FC236}">
                <a16:creationId xmlns:a16="http://schemas.microsoft.com/office/drawing/2014/main" id="{ECF2CA03-A1DA-4671-9F66-79876E19912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6" name="Afbeelding 5">
            <a:extLst>
              <a:ext uri="{FF2B5EF4-FFF2-40B4-BE49-F238E27FC236}">
                <a16:creationId xmlns:a16="http://schemas.microsoft.com/office/drawing/2014/main" id="{7B0CE021-20D4-4577-8465-E77BC9376E5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Tree>
    <p:extLst>
      <p:ext uri="{BB962C8B-B14F-4D97-AF65-F5344CB8AC3E}">
        <p14:creationId xmlns:p14="http://schemas.microsoft.com/office/powerpoint/2010/main" val="259820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087C29-8DF2-4722-B689-C4BD85EBAD30}"/>
              </a:ext>
            </a:extLst>
          </p:cNvPr>
          <p:cNvSpPr>
            <a:spLocks noGrp="1"/>
          </p:cNvSpPr>
          <p:nvPr>
            <p:ph type="title"/>
          </p:nvPr>
        </p:nvSpPr>
        <p:spPr>
          <a:xfrm>
            <a:off x="2195948" y="125550"/>
            <a:ext cx="7800103" cy="1325563"/>
          </a:xfrm>
        </p:spPr>
        <p:txBody>
          <a:bodyPr>
            <a:normAutofit/>
          </a:bodyPr>
          <a:lstStyle/>
          <a:p>
            <a:pPr algn="ctr"/>
            <a:r>
              <a:rPr lang="en-US" sz="3600" dirty="0"/>
              <a:t>Social Cost Benefit analyses Natural Water Retention</a:t>
            </a:r>
          </a:p>
        </p:txBody>
      </p:sp>
      <p:pic>
        <p:nvPicPr>
          <p:cNvPr id="5" name="Afbeelding 4">
            <a:extLst>
              <a:ext uri="{FF2B5EF4-FFF2-40B4-BE49-F238E27FC236}">
                <a16:creationId xmlns:a16="http://schemas.microsoft.com/office/drawing/2014/main" id="{ECF2CA03-A1DA-4671-9F66-79876E19912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6" name="Afbeelding 5">
            <a:extLst>
              <a:ext uri="{FF2B5EF4-FFF2-40B4-BE49-F238E27FC236}">
                <a16:creationId xmlns:a16="http://schemas.microsoft.com/office/drawing/2014/main" id="{7B0CE021-20D4-4577-8465-E77BC9376E5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pic>
        <p:nvPicPr>
          <p:cNvPr id="8" name="Afbeelding 7">
            <a:extLst>
              <a:ext uri="{FF2B5EF4-FFF2-40B4-BE49-F238E27FC236}">
                <a16:creationId xmlns:a16="http://schemas.microsoft.com/office/drawing/2014/main" id="{3FA517A5-E720-43CF-AE57-369ED3030478}"/>
              </a:ext>
            </a:extLst>
          </p:cNvPr>
          <p:cNvPicPr>
            <a:picLocks noChangeAspect="1"/>
          </p:cNvPicPr>
          <p:nvPr/>
        </p:nvPicPr>
        <p:blipFill>
          <a:blip r:embed="rId4"/>
          <a:stretch>
            <a:fillRect/>
          </a:stretch>
        </p:blipFill>
        <p:spPr>
          <a:xfrm>
            <a:off x="1778621" y="1279833"/>
            <a:ext cx="8647423" cy="5452618"/>
          </a:xfrm>
          <a:prstGeom prst="rect">
            <a:avLst/>
          </a:prstGeom>
        </p:spPr>
      </p:pic>
    </p:spTree>
    <p:extLst>
      <p:ext uri="{BB962C8B-B14F-4D97-AF65-F5344CB8AC3E}">
        <p14:creationId xmlns:p14="http://schemas.microsoft.com/office/powerpoint/2010/main" val="4171129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738E20-28C2-4564-947C-A3619202857B}"/>
              </a:ext>
            </a:extLst>
          </p:cNvPr>
          <p:cNvSpPr>
            <a:spLocks noGrp="1"/>
          </p:cNvSpPr>
          <p:nvPr>
            <p:ph type="title"/>
          </p:nvPr>
        </p:nvSpPr>
        <p:spPr>
          <a:xfrm>
            <a:off x="1411357" y="1015"/>
            <a:ext cx="9491869" cy="1325563"/>
          </a:xfrm>
        </p:spPr>
        <p:txBody>
          <a:bodyPr/>
          <a:lstStyle/>
          <a:p>
            <a:pPr algn="ctr"/>
            <a:r>
              <a:rPr lang="en-US" dirty="0"/>
              <a:t>Social costs flood event July 2021</a:t>
            </a:r>
          </a:p>
        </p:txBody>
      </p:sp>
      <p:sp>
        <p:nvSpPr>
          <p:cNvPr id="3" name="Tijdelijke aanduiding voor inhoud 2">
            <a:extLst>
              <a:ext uri="{FF2B5EF4-FFF2-40B4-BE49-F238E27FC236}">
                <a16:creationId xmlns:a16="http://schemas.microsoft.com/office/drawing/2014/main" id="{EAEB7C62-DAC5-4183-90D7-9559EDD4E189}"/>
              </a:ext>
            </a:extLst>
          </p:cNvPr>
          <p:cNvSpPr>
            <a:spLocks noGrp="1"/>
          </p:cNvSpPr>
          <p:nvPr>
            <p:ph idx="1"/>
          </p:nvPr>
        </p:nvSpPr>
        <p:spPr>
          <a:xfrm>
            <a:off x="96918" y="1253331"/>
            <a:ext cx="10515600" cy="4351338"/>
          </a:xfrm>
        </p:spPr>
        <p:txBody>
          <a:bodyPr>
            <a:normAutofit/>
          </a:bodyPr>
          <a:lstStyle/>
          <a:p>
            <a:r>
              <a:rPr lang="en-US" sz="1800" dirty="0"/>
              <a:t>Devastating flood event in July 2021 in the Kyll river (pictures are from Kyllburg) and other middle mountain areas in Germany and Belgium</a:t>
            </a:r>
          </a:p>
          <a:p>
            <a:r>
              <a:rPr lang="en-US" sz="1800" dirty="0"/>
              <a:t>Social and Financial costs are not yet estimated but are enormous</a:t>
            </a:r>
          </a:p>
          <a:p>
            <a:r>
              <a:rPr lang="en-US" sz="1800" dirty="0"/>
              <a:t>First analyses show that upstream catchments contributed more to the peak flow downstream then one would expect given their catchment size. </a:t>
            </a:r>
          </a:p>
        </p:txBody>
      </p:sp>
      <p:pic>
        <p:nvPicPr>
          <p:cNvPr id="4" name="Afbeelding 3" descr="Afbeelding met boom, buiten&#10;&#10;Automatisch gegenereerde beschrijving">
            <a:extLst>
              <a:ext uri="{FF2B5EF4-FFF2-40B4-BE49-F238E27FC236}">
                <a16:creationId xmlns:a16="http://schemas.microsoft.com/office/drawing/2014/main" id="{0D29697D-4F16-4863-9583-6425F66E5DCD}"/>
              </a:ext>
            </a:extLst>
          </p:cNvPr>
          <p:cNvPicPr/>
          <p:nvPr/>
        </p:nvPicPr>
        <p:blipFill>
          <a:blip r:embed="rId2"/>
          <a:stretch>
            <a:fillRect/>
          </a:stretch>
        </p:blipFill>
        <p:spPr>
          <a:xfrm>
            <a:off x="157708" y="2979420"/>
            <a:ext cx="5756910" cy="3878580"/>
          </a:xfrm>
          <a:prstGeom prst="rect">
            <a:avLst/>
          </a:prstGeom>
        </p:spPr>
      </p:pic>
      <p:pic>
        <p:nvPicPr>
          <p:cNvPr id="5" name="Afbeelding 4" descr="Afbeelding met boom, buiten, water, natuur&#10;&#10;Automatisch gegenereerde beschrijving">
            <a:extLst>
              <a:ext uri="{FF2B5EF4-FFF2-40B4-BE49-F238E27FC236}">
                <a16:creationId xmlns:a16="http://schemas.microsoft.com/office/drawing/2014/main" id="{DF361C23-0FEA-4B01-A239-322CC94CC963}"/>
              </a:ext>
            </a:extLst>
          </p:cNvPr>
          <p:cNvPicPr/>
          <p:nvPr/>
        </p:nvPicPr>
        <p:blipFill>
          <a:blip r:embed="rId3"/>
          <a:stretch>
            <a:fillRect/>
          </a:stretch>
        </p:blipFill>
        <p:spPr>
          <a:xfrm>
            <a:off x="5975408" y="2979420"/>
            <a:ext cx="6216591" cy="3833239"/>
          </a:xfrm>
          <a:prstGeom prst="rect">
            <a:avLst/>
          </a:prstGeom>
        </p:spPr>
      </p:pic>
      <p:pic>
        <p:nvPicPr>
          <p:cNvPr id="6" name="Afbeelding 5">
            <a:extLst>
              <a:ext uri="{FF2B5EF4-FFF2-40B4-BE49-F238E27FC236}">
                <a16:creationId xmlns:a16="http://schemas.microsoft.com/office/drawing/2014/main" id="{9BA8A490-5359-4EB7-AE5A-835370874EA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7" name="Afbeelding 6">
            <a:extLst>
              <a:ext uri="{FF2B5EF4-FFF2-40B4-BE49-F238E27FC236}">
                <a16:creationId xmlns:a16="http://schemas.microsoft.com/office/drawing/2014/main" id="{B8AFB0BA-168E-4290-BDDA-BC3E7AFB475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Tree>
    <p:extLst>
      <p:ext uri="{BB962C8B-B14F-4D97-AF65-F5344CB8AC3E}">
        <p14:creationId xmlns:p14="http://schemas.microsoft.com/office/powerpoint/2010/main" val="1619137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D11834-48ED-46A6-BBC4-B663E036A09F}"/>
              </a:ext>
            </a:extLst>
          </p:cNvPr>
          <p:cNvSpPr>
            <a:spLocks noGrp="1"/>
          </p:cNvSpPr>
          <p:nvPr>
            <p:ph type="title"/>
          </p:nvPr>
        </p:nvSpPr>
        <p:spPr>
          <a:xfrm>
            <a:off x="1563757" y="912537"/>
            <a:ext cx="10515600" cy="1325563"/>
          </a:xfrm>
        </p:spPr>
        <p:txBody>
          <a:bodyPr/>
          <a:lstStyle/>
          <a:p>
            <a:r>
              <a:rPr lang="en-GB" sz="4400" dirty="0">
                <a:effectLst/>
                <a:latin typeface="Calibri" panose="020F0502020204030204" pitchFamily="34" charset="0"/>
                <a:ea typeface="Calibri" panose="020F0502020204030204" pitchFamily="34" charset="0"/>
                <a:cs typeface="Times New Roman" panose="02020603050405020304" pitchFamily="18" charset="0"/>
              </a:rPr>
              <a:t>Policy contributions, a crucial part of the business case</a:t>
            </a:r>
            <a:endParaRPr lang="nl-NL" dirty="0"/>
          </a:p>
        </p:txBody>
      </p:sp>
      <p:pic>
        <p:nvPicPr>
          <p:cNvPr id="10" name="Afbeelding 9">
            <a:extLst>
              <a:ext uri="{FF2B5EF4-FFF2-40B4-BE49-F238E27FC236}">
                <a16:creationId xmlns:a16="http://schemas.microsoft.com/office/drawing/2014/main" id="{5D1451D3-555C-47C6-8626-B277102BA7A4}"/>
              </a:ext>
            </a:extLst>
          </p:cNvPr>
          <p:cNvPicPr>
            <a:picLocks noChangeAspect="1"/>
          </p:cNvPicPr>
          <p:nvPr/>
        </p:nvPicPr>
        <p:blipFill>
          <a:blip r:embed="rId2"/>
          <a:stretch>
            <a:fillRect/>
          </a:stretch>
        </p:blipFill>
        <p:spPr>
          <a:xfrm>
            <a:off x="1494465" y="2414186"/>
            <a:ext cx="10584892" cy="3675490"/>
          </a:xfrm>
          <a:prstGeom prst="rect">
            <a:avLst/>
          </a:prstGeom>
        </p:spPr>
      </p:pic>
      <p:pic>
        <p:nvPicPr>
          <p:cNvPr id="11" name="Afbeelding 10">
            <a:extLst>
              <a:ext uri="{FF2B5EF4-FFF2-40B4-BE49-F238E27FC236}">
                <a16:creationId xmlns:a16="http://schemas.microsoft.com/office/drawing/2014/main" id="{84E0DF42-CF86-4BD8-A8D4-F030A221503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12" name="Afbeelding 11">
            <a:extLst>
              <a:ext uri="{FF2B5EF4-FFF2-40B4-BE49-F238E27FC236}">
                <a16:creationId xmlns:a16="http://schemas.microsoft.com/office/drawing/2014/main" id="{6CE78C03-B536-4B5C-B90F-0ADB7C3C620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Tree>
    <p:extLst>
      <p:ext uri="{BB962C8B-B14F-4D97-AF65-F5344CB8AC3E}">
        <p14:creationId xmlns:p14="http://schemas.microsoft.com/office/powerpoint/2010/main" val="1831821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DB29FD5-26D2-4155-8877-E53E72AE84B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1183" y="2442561"/>
            <a:ext cx="4220817" cy="2487248"/>
          </a:xfrm>
          <a:prstGeom prst="rect">
            <a:avLst/>
          </a:prstGeom>
          <a:noFill/>
          <a:ln>
            <a:noFill/>
          </a:ln>
        </p:spPr>
      </p:pic>
      <p:sp>
        <p:nvSpPr>
          <p:cNvPr id="2" name="Titel 1">
            <a:extLst>
              <a:ext uri="{FF2B5EF4-FFF2-40B4-BE49-F238E27FC236}">
                <a16:creationId xmlns:a16="http://schemas.microsoft.com/office/drawing/2014/main" id="{BAD11834-48ED-46A6-BBC4-B663E036A09F}"/>
              </a:ext>
            </a:extLst>
          </p:cNvPr>
          <p:cNvSpPr>
            <a:spLocks noGrp="1"/>
          </p:cNvSpPr>
          <p:nvPr>
            <p:ph type="title"/>
          </p:nvPr>
        </p:nvSpPr>
        <p:spPr>
          <a:xfrm>
            <a:off x="838200" y="586537"/>
            <a:ext cx="10515600" cy="1325563"/>
          </a:xfrm>
        </p:spPr>
        <p:txBody>
          <a:bodyPr/>
          <a:lstStyle/>
          <a:p>
            <a:r>
              <a:rPr lang="en-US" dirty="0"/>
              <a:t>From governmental to private financing</a:t>
            </a:r>
          </a:p>
        </p:txBody>
      </p:sp>
      <p:sp>
        <p:nvSpPr>
          <p:cNvPr id="5" name="Tekstvak 4">
            <a:extLst>
              <a:ext uri="{FF2B5EF4-FFF2-40B4-BE49-F238E27FC236}">
                <a16:creationId xmlns:a16="http://schemas.microsoft.com/office/drawing/2014/main" id="{8629C443-D718-4543-B539-DDF2FD336A18}"/>
              </a:ext>
            </a:extLst>
          </p:cNvPr>
          <p:cNvSpPr txBox="1"/>
          <p:nvPr/>
        </p:nvSpPr>
        <p:spPr>
          <a:xfrm>
            <a:off x="300872" y="1912100"/>
            <a:ext cx="8239812" cy="4524315"/>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Step 1: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EU/Government</a:t>
            </a:r>
            <a:r>
              <a:rPr lang="en-GB" sz="1800" dirty="0">
                <a:effectLst/>
                <a:latin typeface="Calibri" panose="020F0502020204030204" pitchFamily="34" charset="0"/>
                <a:ea typeface="Calibri" panose="020F0502020204030204" pitchFamily="34" charset="0"/>
                <a:cs typeface="Times New Roman" panose="02020603050405020304" pitchFamily="18" charset="0"/>
              </a:rPr>
              <a:t> funding will enable the further development of the </a:t>
            </a:r>
            <a:r>
              <a:rPr lang="en-GB" sz="1800" dirty="0">
                <a:effectLst/>
                <a:latin typeface="Calibri" panose="020F0502020204030204" pitchFamily="34" charset="0"/>
                <a:ea typeface="Calibri" panose="020F0502020204030204" pitchFamily="34" charset="0"/>
                <a:cs typeface="Calibri" panose="020F0502020204030204" pitchFamily="34" charset="0"/>
              </a:rPr>
              <a:t>funding needed in this step could either come from JRC of the </a:t>
            </a:r>
            <a:r>
              <a:rPr lang="en-US" sz="1800" dirty="0">
                <a:effectLst/>
                <a:latin typeface="Calibri" panose="020F0502020204030204" pitchFamily="34" charset="0"/>
                <a:ea typeface="Times New Roman" panose="02020603050405020304" pitchFamily="18" charset="0"/>
                <a:cs typeface="Calibri" panose="020F0502020204030204" pitchFamily="34" charset="0"/>
              </a:rPr>
              <a:t>European Green Deal Investment Plan (EGDIP), also referred to as Sustainable Europe Investment Plan (SEIP).</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Step 2: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EU/Government and/or the European Investment Bank</a:t>
            </a:r>
            <a:r>
              <a:rPr lang="en-GB" sz="1800" dirty="0">
                <a:effectLst/>
                <a:latin typeface="Calibri" panose="020F0502020204030204" pitchFamily="34" charset="0"/>
                <a:ea typeface="Calibri" panose="020F0502020204030204" pitchFamily="34" charset="0"/>
                <a:cs typeface="Times New Roman" panose="02020603050405020304" pitchFamily="18" charset="0"/>
              </a:rPr>
              <a:t> funding will enable certification of the CO</a:t>
            </a:r>
            <a:r>
              <a:rPr lang="en-GB"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GB" sz="1800" dirty="0">
                <a:effectLst/>
                <a:latin typeface="Calibri" panose="020F0502020204030204" pitchFamily="34" charset="0"/>
                <a:ea typeface="Calibri" panose="020F0502020204030204" pitchFamily="34" charset="0"/>
                <a:cs typeface="Times New Roman" panose="02020603050405020304" pitchFamily="18" charset="0"/>
              </a:rPr>
              <a:t> sequestration potential for natural retention. Inclusion of certificates in either a voluntary or mandatory (Government/ETS) system need to be explored..</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Step 3: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European Investment Bank</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and/or EGDIP/SEIP funding will buy pre-financing of financing CO</a:t>
            </a:r>
            <a:r>
              <a:rPr lang="en-GB"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GB" sz="1800" dirty="0">
                <a:effectLst/>
                <a:latin typeface="Calibri" panose="020F0502020204030204" pitchFamily="34" charset="0"/>
                <a:ea typeface="Calibri" panose="020F0502020204030204" pitchFamily="34" charset="0"/>
                <a:cs typeface="Times New Roman" panose="02020603050405020304" pitchFamily="18" charset="0"/>
              </a:rPr>
              <a:t> certificates linked to natural retention as a sign of confidence.</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Step 4. </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Businesses and institutions</a:t>
            </a:r>
            <a:r>
              <a:rPr lang="en-GB" sz="1800" dirty="0">
                <a:effectLst/>
                <a:latin typeface="Calibri" panose="020F0502020204030204" pitchFamily="34" charset="0"/>
                <a:ea typeface="Calibri" panose="020F0502020204030204" pitchFamily="34" charset="0"/>
                <a:cs typeface="Times New Roman" panose="02020603050405020304" pitchFamily="18" charset="0"/>
              </a:rPr>
              <a:t> moneys will become a main source of funding for natural retention.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nl-NL" dirty="0"/>
          </a:p>
        </p:txBody>
      </p:sp>
      <p:pic>
        <p:nvPicPr>
          <p:cNvPr id="9" name="Afbeelding 8">
            <a:extLst>
              <a:ext uri="{FF2B5EF4-FFF2-40B4-BE49-F238E27FC236}">
                <a16:creationId xmlns:a16="http://schemas.microsoft.com/office/drawing/2014/main" id="{69642818-7E24-4B75-9446-5ACF89DB5FA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10" name="Afbeelding 9">
            <a:extLst>
              <a:ext uri="{FF2B5EF4-FFF2-40B4-BE49-F238E27FC236}">
                <a16:creationId xmlns:a16="http://schemas.microsoft.com/office/drawing/2014/main" id="{037EB434-4C3D-4459-81BA-6AFFD8A7079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Tree>
    <p:extLst>
      <p:ext uri="{BB962C8B-B14F-4D97-AF65-F5344CB8AC3E}">
        <p14:creationId xmlns:p14="http://schemas.microsoft.com/office/powerpoint/2010/main" val="544660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D11834-48ED-46A6-BBC4-B663E036A09F}"/>
              </a:ext>
            </a:extLst>
          </p:cNvPr>
          <p:cNvSpPr>
            <a:spLocks noGrp="1"/>
          </p:cNvSpPr>
          <p:nvPr>
            <p:ph type="title"/>
          </p:nvPr>
        </p:nvSpPr>
        <p:spPr>
          <a:xfrm>
            <a:off x="3253409" y="197008"/>
            <a:ext cx="10515600" cy="1325563"/>
          </a:xfrm>
        </p:spPr>
        <p:txBody>
          <a:bodyPr/>
          <a:lstStyle/>
          <a:p>
            <a:r>
              <a:rPr lang="en-US" dirty="0"/>
              <a:t>Conclusions</a:t>
            </a:r>
          </a:p>
        </p:txBody>
      </p:sp>
      <p:sp>
        <p:nvSpPr>
          <p:cNvPr id="6" name="Tekstvak 5">
            <a:extLst>
              <a:ext uri="{FF2B5EF4-FFF2-40B4-BE49-F238E27FC236}">
                <a16:creationId xmlns:a16="http://schemas.microsoft.com/office/drawing/2014/main" id="{E76572BF-F481-4A3E-AD53-96B1D3D22828}"/>
              </a:ext>
            </a:extLst>
          </p:cNvPr>
          <p:cNvSpPr txBox="1"/>
          <p:nvPr/>
        </p:nvSpPr>
        <p:spPr>
          <a:xfrm>
            <a:off x="374857" y="1248235"/>
            <a:ext cx="10775623" cy="3693319"/>
          </a:xfrm>
          <a:prstGeom prst="rect">
            <a:avLst/>
          </a:prstGeom>
          <a:noFill/>
        </p:spPr>
        <p:txBody>
          <a:bodyPr wrap="square">
            <a:spAutoFit/>
          </a:bodyPr>
          <a:lstStyle/>
          <a:p>
            <a:pPr marL="285750" indent="-285750">
              <a:buFont typeface="Arial" panose="020B0604020202020204" pitchFamily="34" charset="0"/>
              <a:buChar char="•"/>
            </a:pPr>
            <a:r>
              <a:rPr lang="en-GB" sz="1800" dirty="0">
                <a:solidFill>
                  <a:srgbClr val="000000"/>
                </a:solidFill>
                <a:effectLst/>
                <a:latin typeface="Calibri" panose="020F0502020204030204" pitchFamily="34" charset="0"/>
                <a:ea typeface="Calibri" panose="020F0502020204030204" pitchFamily="34" charset="0"/>
              </a:rPr>
              <a:t>Restoration of natural retention (wetlands) in the German Middle Mountains is a viable ecosystem-based solution to improve the hydrological services of catchments. </a:t>
            </a:r>
          </a:p>
          <a:p>
            <a:endParaRPr lang="en-GB" dirty="0">
              <a:solidFill>
                <a:srgbClr val="000000"/>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dirty="0">
                <a:solidFill>
                  <a:srgbClr val="000000"/>
                </a:solidFill>
                <a:effectLst/>
                <a:latin typeface="Calibri" panose="020F0502020204030204" pitchFamily="34" charset="0"/>
                <a:ea typeface="Calibri" panose="020F0502020204030204" pitchFamily="34" charset="0"/>
              </a:rPr>
              <a:t>It reduces flood risks and droughts in the Rhine basin, with local effects being strong, favouring the chances for local cooperation needed. </a:t>
            </a:r>
          </a:p>
          <a:p>
            <a:endParaRPr lang="en-GB" dirty="0">
              <a:solidFill>
                <a:srgbClr val="000000"/>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dirty="0">
                <a:solidFill>
                  <a:srgbClr val="000000"/>
                </a:solidFill>
                <a:effectLst/>
                <a:latin typeface="Calibri" panose="020F0502020204030204" pitchFamily="34" charset="0"/>
                <a:ea typeface="Calibri" panose="020F0502020204030204" pitchFamily="34" charset="0"/>
              </a:rPr>
              <a:t>Similar effects can be seen on regional and international level, less strong but still pronounced. </a:t>
            </a:r>
          </a:p>
          <a:p>
            <a:endParaRPr lang="en-GB" dirty="0">
              <a:solidFill>
                <a:srgbClr val="000000"/>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dirty="0">
                <a:solidFill>
                  <a:srgbClr val="000000"/>
                </a:solidFill>
                <a:effectLst/>
                <a:latin typeface="Calibri" panose="020F0502020204030204" pitchFamily="34" charset="0"/>
                <a:ea typeface="Calibri" panose="020F0502020204030204" pitchFamily="34" charset="0"/>
              </a:rPr>
              <a:t>The more pronounced if other benefits are taken into account as well: the decrease of CO</a:t>
            </a:r>
            <a:r>
              <a:rPr lang="en-GB" sz="1800" baseline="-25000" dirty="0">
                <a:solidFill>
                  <a:srgbClr val="000000"/>
                </a:solidFill>
                <a:effectLst/>
                <a:latin typeface="Calibri" panose="020F0502020204030204" pitchFamily="34" charset="0"/>
                <a:ea typeface="Calibri" panose="020F0502020204030204" pitchFamily="34" charset="0"/>
              </a:rPr>
              <a:t>2 </a:t>
            </a:r>
            <a:r>
              <a:rPr lang="en-GB" sz="1800" dirty="0">
                <a:solidFill>
                  <a:srgbClr val="000000"/>
                </a:solidFill>
                <a:effectLst/>
                <a:latin typeface="Calibri" panose="020F0502020204030204" pitchFamily="34" charset="0"/>
                <a:ea typeface="Calibri" panose="020F0502020204030204" pitchFamily="34" charset="0"/>
              </a:rPr>
              <a:t>emissions, improved water quality, the increase in biodiversity, strengthening of Europe’s green infrastructure and a step towards a greener economy. As such restoring natural retention contributes to multiple EU policies as well as national goals. </a:t>
            </a:r>
            <a:br>
              <a:rPr lang="en-GB" sz="1800" dirty="0">
                <a:solidFill>
                  <a:srgbClr val="000000"/>
                </a:solidFill>
                <a:effectLst/>
                <a:latin typeface="Calibri" panose="020F0502020204030204" pitchFamily="34" charset="0"/>
                <a:ea typeface="Calibri" panose="020F0502020204030204" pitchFamily="34" charset="0"/>
              </a:rPr>
            </a:br>
            <a:endParaRPr lang="nl-NL" dirty="0"/>
          </a:p>
        </p:txBody>
      </p:sp>
      <p:pic>
        <p:nvPicPr>
          <p:cNvPr id="7" name="Afbeelding 6">
            <a:extLst>
              <a:ext uri="{FF2B5EF4-FFF2-40B4-BE49-F238E27FC236}">
                <a16:creationId xmlns:a16="http://schemas.microsoft.com/office/drawing/2014/main" id="{E70451CE-2149-43F1-A6FC-9F0F1A1DB41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8" name="Afbeelding 7">
            <a:extLst>
              <a:ext uri="{FF2B5EF4-FFF2-40B4-BE49-F238E27FC236}">
                <a16:creationId xmlns:a16="http://schemas.microsoft.com/office/drawing/2014/main" id="{116E0AD7-3D92-4D8F-87B7-C0792A854E4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pic>
        <p:nvPicPr>
          <p:cNvPr id="11" name="Afbeelding 10">
            <a:extLst>
              <a:ext uri="{FF2B5EF4-FFF2-40B4-BE49-F238E27FC236}">
                <a16:creationId xmlns:a16="http://schemas.microsoft.com/office/drawing/2014/main" id="{E204580E-196F-4A3D-93CC-7BD343930EE4}"/>
              </a:ext>
            </a:extLst>
          </p:cNvPr>
          <p:cNvPicPr>
            <a:picLocks noChangeAspect="1"/>
          </p:cNvPicPr>
          <p:nvPr/>
        </p:nvPicPr>
        <p:blipFill>
          <a:blip r:embed="rId4"/>
          <a:stretch>
            <a:fillRect/>
          </a:stretch>
        </p:blipFill>
        <p:spPr>
          <a:xfrm>
            <a:off x="3253409" y="4468342"/>
            <a:ext cx="6067248" cy="2389658"/>
          </a:xfrm>
          <a:prstGeom prst="rect">
            <a:avLst/>
          </a:prstGeom>
        </p:spPr>
      </p:pic>
    </p:spTree>
    <p:extLst>
      <p:ext uri="{BB962C8B-B14F-4D97-AF65-F5344CB8AC3E}">
        <p14:creationId xmlns:p14="http://schemas.microsoft.com/office/powerpoint/2010/main" val="2213736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3775-2F27-4438-AF9F-8A77B2DE334D}"/>
              </a:ext>
            </a:extLst>
          </p:cNvPr>
          <p:cNvSpPr>
            <a:spLocks noGrp="1"/>
          </p:cNvSpPr>
          <p:nvPr>
            <p:ph type="title"/>
          </p:nvPr>
        </p:nvSpPr>
        <p:spPr>
          <a:xfrm>
            <a:off x="708470" y="1084962"/>
            <a:ext cx="10515600" cy="1325563"/>
          </a:xfrm>
        </p:spPr>
        <p:txBody>
          <a:bodyPr/>
          <a:lstStyle/>
          <a:p>
            <a:r>
              <a:rPr lang="en-US" dirty="0"/>
              <a:t>Introduction – Problem setting</a:t>
            </a:r>
            <a:endParaRPr lang="en-NL" dirty="0"/>
          </a:p>
        </p:txBody>
      </p:sp>
      <p:sp>
        <p:nvSpPr>
          <p:cNvPr id="3" name="Content Placeholder 2">
            <a:extLst>
              <a:ext uri="{FF2B5EF4-FFF2-40B4-BE49-F238E27FC236}">
                <a16:creationId xmlns:a16="http://schemas.microsoft.com/office/drawing/2014/main" id="{ED0CCA57-77A8-4ECB-8338-C2FEBF7D159F}"/>
              </a:ext>
            </a:extLst>
          </p:cNvPr>
          <p:cNvSpPr>
            <a:spLocks noGrp="1"/>
          </p:cNvSpPr>
          <p:nvPr>
            <p:ph idx="1"/>
          </p:nvPr>
        </p:nvSpPr>
        <p:spPr>
          <a:xfrm>
            <a:off x="609600" y="2657090"/>
            <a:ext cx="10242288" cy="4545263"/>
          </a:xfrm>
        </p:spPr>
        <p:txBody>
          <a:bodyPr/>
          <a:lstStyle/>
          <a:p>
            <a:pPr>
              <a:buFont typeface="+mj-lt"/>
              <a:buAutoNum type="arabicPeriod"/>
            </a:pPr>
            <a:r>
              <a:rPr lang="en-US" sz="2400" dirty="0"/>
              <a:t>Loss of water buffering capacity of floodplains along the Rhine and its tributaries diminishes the water storage capacity of its basin </a:t>
            </a:r>
          </a:p>
          <a:p>
            <a:pPr>
              <a:buFont typeface="+mj-lt"/>
              <a:buAutoNum type="arabicPeriod"/>
            </a:pPr>
            <a:r>
              <a:rPr lang="en-US" sz="2400" dirty="0"/>
              <a:t>In addition, large scale drainage took place at the sloping hills and valleys which discharge their water into (the tributaries of) the Rhine. </a:t>
            </a:r>
          </a:p>
          <a:p>
            <a:pPr>
              <a:buFont typeface="+mj-lt"/>
              <a:buAutoNum type="arabicPeriod"/>
            </a:pPr>
            <a:r>
              <a:rPr lang="en-US" sz="2400" dirty="0"/>
              <a:t>Therefore, water is leaving the upstream catchments quicker than ever before, causing higher flood peaks and longer periods of drought.</a:t>
            </a:r>
          </a:p>
          <a:p>
            <a:pPr>
              <a:buFont typeface="+mj-lt"/>
              <a:buAutoNum type="arabicPeriod"/>
            </a:pPr>
            <a:r>
              <a:rPr lang="en-US" sz="2400" dirty="0"/>
              <a:t>Modifications of natural river conditions, fertilization, pesticides are the most frequently mentioned pressures causing river ecosystem degradation</a:t>
            </a:r>
            <a:endParaRPr lang="nl-NL" sz="2400" dirty="0"/>
          </a:p>
          <a:p>
            <a:pPr marL="0" indent="0">
              <a:buNone/>
            </a:pPr>
            <a:endParaRPr lang="en-US" sz="2400" dirty="0"/>
          </a:p>
          <a:p>
            <a:endParaRPr lang="en-US" dirty="0"/>
          </a:p>
          <a:p>
            <a:endParaRPr lang="en-NL" dirty="0"/>
          </a:p>
        </p:txBody>
      </p:sp>
      <p:pic>
        <p:nvPicPr>
          <p:cNvPr id="4" name="Afbeelding 3">
            <a:extLst>
              <a:ext uri="{FF2B5EF4-FFF2-40B4-BE49-F238E27FC236}">
                <a16:creationId xmlns:a16="http://schemas.microsoft.com/office/drawing/2014/main" id="{1E6DD5FD-46CC-40A8-B68C-721950A2CB2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5" name="Afbeelding 4">
            <a:extLst>
              <a:ext uri="{FF2B5EF4-FFF2-40B4-BE49-F238E27FC236}">
                <a16:creationId xmlns:a16="http://schemas.microsoft.com/office/drawing/2014/main" id="{8AE3BFC5-BB83-463E-BFEF-A396679D0F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1010" y="0"/>
            <a:ext cx="2251949" cy="929404"/>
          </a:xfrm>
          <a:prstGeom prst="rect">
            <a:avLst/>
          </a:prstGeom>
          <a:noFill/>
          <a:ln>
            <a:noFill/>
          </a:ln>
        </p:spPr>
      </p:pic>
    </p:spTree>
    <p:extLst>
      <p:ext uri="{BB962C8B-B14F-4D97-AF65-F5344CB8AC3E}">
        <p14:creationId xmlns:p14="http://schemas.microsoft.com/office/powerpoint/2010/main" val="295345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wilding Institute (@Rewilding) | Twitter">
            <a:extLst>
              <a:ext uri="{FF2B5EF4-FFF2-40B4-BE49-F238E27FC236}">
                <a16:creationId xmlns:a16="http://schemas.microsoft.com/office/drawing/2014/main" id="{16384B12-1448-4AB7-9FC4-B31DBB4D40B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12096" y="13355"/>
            <a:ext cx="6844645" cy="6844645"/>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CA7846AD-E53B-40CF-B560-9EC980B317BD}"/>
              </a:ext>
            </a:extLst>
          </p:cNvPr>
          <p:cNvSpPr txBox="1"/>
          <p:nvPr/>
        </p:nvSpPr>
        <p:spPr>
          <a:xfrm>
            <a:off x="687367" y="2600568"/>
            <a:ext cx="2149311" cy="1446550"/>
          </a:xfrm>
          <a:prstGeom prst="rect">
            <a:avLst/>
          </a:prstGeom>
          <a:noFill/>
        </p:spPr>
        <p:txBody>
          <a:bodyPr wrap="square" rtlCol="0">
            <a:spAutoFit/>
          </a:bodyPr>
          <a:lstStyle/>
          <a:p>
            <a:r>
              <a:rPr lang="en-US" sz="4400" dirty="0"/>
              <a:t>Thank You!</a:t>
            </a:r>
          </a:p>
        </p:txBody>
      </p:sp>
      <p:pic>
        <p:nvPicPr>
          <p:cNvPr id="6" name="Afbeelding 5">
            <a:extLst>
              <a:ext uri="{FF2B5EF4-FFF2-40B4-BE49-F238E27FC236}">
                <a16:creationId xmlns:a16="http://schemas.microsoft.com/office/drawing/2014/main" id="{A16782DB-079A-4783-9DE2-5081ACEC8804}"/>
              </a:ext>
            </a:extLst>
          </p:cNvPr>
          <p:cNvPicPr>
            <a:picLocks noChangeAspect="1"/>
          </p:cNvPicPr>
          <p:nvPr/>
        </p:nvPicPr>
        <p:blipFill>
          <a:blip r:embed="rId3"/>
          <a:stretch>
            <a:fillRect/>
          </a:stretch>
        </p:blipFill>
        <p:spPr>
          <a:xfrm>
            <a:off x="9981524" y="5343229"/>
            <a:ext cx="2163560" cy="710301"/>
          </a:xfrm>
          <a:prstGeom prst="rect">
            <a:avLst/>
          </a:prstGeom>
        </p:spPr>
      </p:pic>
      <p:pic>
        <p:nvPicPr>
          <p:cNvPr id="7" name="Afbeelding 6">
            <a:extLst>
              <a:ext uri="{FF2B5EF4-FFF2-40B4-BE49-F238E27FC236}">
                <a16:creationId xmlns:a16="http://schemas.microsoft.com/office/drawing/2014/main" id="{A5A05545-3D7C-45FE-A920-FD6357CE523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51381" y="213314"/>
            <a:ext cx="1912620" cy="859790"/>
          </a:xfrm>
          <a:prstGeom prst="rect">
            <a:avLst/>
          </a:prstGeom>
        </p:spPr>
      </p:pic>
      <p:pic>
        <p:nvPicPr>
          <p:cNvPr id="8" name="Afbeelding 7">
            <a:extLst>
              <a:ext uri="{FF2B5EF4-FFF2-40B4-BE49-F238E27FC236}">
                <a16:creationId xmlns:a16="http://schemas.microsoft.com/office/drawing/2014/main" id="{634D9666-71EB-4FA7-BDE7-1D68F39959D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2159" y="148612"/>
            <a:ext cx="2270800" cy="994106"/>
          </a:xfrm>
          <a:prstGeom prst="rect">
            <a:avLst/>
          </a:prstGeom>
          <a:noFill/>
          <a:ln>
            <a:noFill/>
          </a:ln>
        </p:spPr>
      </p:pic>
      <p:pic>
        <p:nvPicPr>
          <p:cNvPr id="9" name="Afbeelding 8">
            <a:extLst>
              <a:ext uri="{FF2B5EF4-FFF2-40B4-BE49-F238E27FC236}">
                <a16:creationId xmlns:a16="http://schemas.microsoft.com/office/drawing/2014/main" id="{8C74F28B-D720-4791-9BA4-1A82AF2A577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03345" y="2990635"/>
            <a:ext cx="1229262" cy="935430"/>
          </a:xfrm>
          <a:prstGeom prst="rect">
            <a:avLst/>
          </a:prstGeom>
          <a:noFill/>
          <a:ln>
            <a:noFill/>
          </a:ln>
        </p:spPr>
      </p:pic>
      <p:pic>
        <p:nvPicPr>
          <p:cNvPr id="11" name="Afbeelding 10">
            <a:extLst>
              <a:ext uri="{FF2B5EF4-FFF2-40B4-BE49-F238E27FC236}">
                <a16:creationId xmlns:a16="http://schemas.microsoft.com/office/drawing/2014/main" id="{F3FBA882-AA35-435C-93A5-4308BAC076E0}"/>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0605155" y="4440586"/>
            <a:ext cx="1501702" cy="482306"/>
          </a:xfrm>
          <a:prstGeom prst="rect">
            <a:avLst/>
          </a:prstGeom>
        </p:spPr>
      </p:pic>
      <p:pic>
        <p:nvPicPr>
          <p:cNvPr id="14" name="Picture 2" descr="Acacia Water B.V. | LinkedIn">
            <a:extLst>
              <a:ext uri="{FF2B5EF4-FFF2-40B4-BE49-F238E27FC236}">
                <a16:creationId xmlns:a16="http://schemas.microsoft.com/office/drawing/2014/main" id="{480C5B9D-EA71-44F6-8EAD-9480EDE17C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05155" y="1503451"/>
            <a:ext cx="1470658" cy="1470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194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C8C4B41-6F35-4075-A371-93F36E22E42D}"/>
              </a:ext>
            </a:extLst>
          </p:cNvPr>
          <p:cNvPicPr>
            <a:picLocks noChangeAspect="1"/>
          </p:cNvPicPr>
          <p:nvPr/>
        </p:nvPicPr>
        <p:blipFill>
          <a:blip r:embed="rId2"/>
          <a:stretch>
            <a:fillRect/>
          </a:stretch>
        </p:blipFill>
        <p:spPr>
          <a:xfrm>
            <a:off x="263995" y="2801938"/>
            <a:ext cx="5832005" cy="3690937"/>
          </a:xfrm>
          <a:prstGeom prst="rect">
            <a:avLst/>
          </a:prstGeom>
        </p:spPr>
      </p:pic>
      <p:pic>
        <p:nvPicPr>
          <p:cNvPr id="5" name="Afbeelding 4">
            <a:extLst>
              <a:ext uri="{FF2B5EF4-FFF2-40B4-BE49-F238E27FC236}">
                <a16:creationId xmlns:a16="http://schemas.microsoft.com/office/drawing/2014/main" id="{454D5350-4618-4E20-AFB4-3CF9135EB2C4}"/>
              </a:ext>
            </a:extLst>
          </p:cNvPr>
          <p:cNvPicPr>
            <a:picLocks noChangeAspect="1"/>
          </p:cNvPicPr>
          <p:nvPr/>
        </p:nvPicPr>
        <p:blipFill>
          <a:blip r:embed="rId3"/>
          <a:stretch>
            <a:fillRect/>
          </a:stretch>
        </p:blipFill>
        <p:spPr>
          <a:xfrm>
            <a:off x="5938331" y="2828924"/>
            <a:ext cx="5832005" cy="3690937"/>
          </a:xfrm>
          <a:prstGeom prst="rect">
            <a:avLst/>
          </a:prstGeom>
        </p:spPr>
      </p:pic>
      <p:pic>
        <p:nvPicPr>
          <p:cNvPr id="6" name="Afbeelding 5">
            <a:extLst>
              <a:ext uri="{FF2B5EF4-FFF2-40B4-BE49-F238E27FC236}">
                <a16:creationId xmlns:a16="http://schemas.microsoft.com/office/drawing/2014/main" id="{5A4BD640-E056-4F2A-86E7-3CDD501ED32D}"/>
              </a:ext>
            </a:extLst>
          </p:cNvPr>
          <p:cNvPicPr>
            <a:picLocks noChangeAspect="1"/>
          </p:cNvPicPr>
          <p:nvPr/>
        </p:nvPicPr>
        <p:blipFill>
          <a:blip r:embed="rId4"/>
          <a:stretch>
            <a:fillRect/>
          </a:stretch>
        </p:blipFill>
        <p:spPr>
          <a:xfrm>
            <a:off x="117699" y="5386087"/>
            <a:ext cx="2297268" cy="1382254"/>
          </a:xfrm>
          <a:prstGeom prst="rect">
            <a:avLst/>
          </a:prstGeom>
        </p:spPr>
      </p:pic>
      <p:pic>
        <p:nvPicPr>
          <p:cNvPr id="7" name="Afbeelding 6">
            <a:extLst>
              <a:ext uri="{FF2B5EF4-FFF2-40B4-BE49-F238E27FC236}">
                <a16:creationId xmlns:a16="http://schemas.microsoft.com/office/drawing/2014/main" id="{A7073A0B-8057-430A-A1BE-32A5FD271649}"/>
              </a:ext>
            </a:extLst>
          </p:cNvPr>
          <p:cNvPicPr>
            <a:picLocks noChangeAspect="1"/>
          </p:cNvPicPr>
          <p:nvPr/>
        </p:nvPicPr>
        <p:blipFill>
          <a:blip r:embed="rId5"/>
          <a:stretch>
            <a:fillRect/>
          </a:stretch>
        </p:blipFill>
        <p:spPr>
          <a:xfrm>
            <a:off x="6250333" y="5323676"/>
            <a:ext cx="2310123" cy="1289219"/>
          </a:xfrm>
          <a:prstGeom prst="rect">
            <a:avLst/>
          </a:prstGeom>
        </p:spPr>
      </p:pic>
      <p:pic>
        <p:nvPicPr>
          <p:cNvPr id="8" name="Afbeelding 7">
            <a:extLst>
              <a:ext uri="{FF2B5EF4-FFF2-40B4-BE49-F238E27FC236}">
                <a16:creationId xmlns:a16="http://schemas.microsoft.com/office/drawing/2014/main" id="{CDC0D969-26E8-4A5C-8791-CBF52C6F795C}"/>
              </a:ext>
            </a:extLst>
          </p:cNvPr>
          <p:cNvPicPr>
            <a:picLocks noChangeAspect="1"/>
          </p:cNvPicPr>
          <p:nvPr/>
        </p:nvPicPr>
        <p:blipFill>
          <a:blip r:embed="rId6"/>
          <a:stretch>
            <a:fillRect/>
          </a:stretch>
        </p:blipFill>
        <p:spPr>
          <a:xfrm>
            <a:off x="3660454" y="5230642"/>
            <a:ext cx="2338693" cy="1382253"/>
          </a:xfrm>
          <a:prstGeom prst="rect">
            <a:avLst/>
          </a:prstGeom>
        </p:spPr>
      </p:pic>
      <p:sp>
        <p:nvSpPr>
          <p:cNvPr id="9" name="Tekstvak 8">
            <a:extLst>
              <a:ext uri="{FF2B5EF4-FFF2-40B4-BE49-F238E27FC236}">
                <a16:creationId xmlns:a16="http://schemas.microsoft.com/office/drawing/2014/main" id="{F3E93E3C-4D50-4345-805C-BF2008F5D5F1}"/>
              </a:ext>
            </a:extLst>
          </p:cNvPr>
          <p:cNvSpPr txBox="1"/>
          <p:nvPr/>
        </p:nvSpPr>
        <p:spPr>
          <a:xfrm>
            <a:off x="2892989" y="3010721"/>
            <a:ext cx="3021188" cy="646331"/>
          </a:xfrm>
          <a:prstGeom prst="rect">
            <a:avLst/>
          </a:prstGeom>
          <a:solidFill>
            <a:schemeClr val="bg1"/>
          </a:solidFill>
        </p:spPr>
        <p:txBody>
          <a:bodyPr wrap="square" rtlCol="0">
            <a:spAutoFit/>
          </a:bodyPr>
          <a:lstStyle/>
          <a:p>
            <a:r>
              <a:rPr lang="en-US" dirty="0"/>
              <a:t>Small tributary of the Rhine  in the Netherlands in 1850 </a:t>
            </a:r>
          </a:p>
        </p:txBody>
      </p:sp>
      <p:sp>
        <p:nvSpPr>
          <p:cNvPr id="10" name="Tekstvak 9">
            <a:extLst>
              <a:ext uri="{FF2B5EF4-FFF2-40B4-BE49-F238E27FC236}">
                <a16:creationId xmlns:a16="http://schemas.microsoft.com/office/drawing/2014/main" id="{2082637E-A076-4D26-882D-E3CDEC1CC6BA}"/>
              </a:ext>
            </a:extLst>
          </p:cNvPr>
          <p:cNvSpPr txBox="1"/>
          <p:nvPr/>
        </p:nvSpPr>
        <p:spPr>
          <a:xfrm>
            <a:off x="9003670" y="2943760"/>
            <a:ext cx="3021188" cy="646331"/>
          </a:xfrm>
          <a:prstGeom prst="rect">
            <a:avLst/>
          </a:prstGeom>
          <a:solidFill>
            <a:schemeClr val="bg1"/>
          </a:solidFill>
        </p:spPr>
        <p:txBody>
          <a:bodyPr wrap="square" rtlCol="0">
            <a:spAutoFit/>
          </a:bodyPr>
          <a:lstStyle/>
          <a:p>
            <a:r>
              <a:rPr lang="en-US" dirty="0"/>
              <a:t>The same Rhine tributary in 2020 </a:t>
            </a:r>
          </a:p>
        </p:txBody>
      </p:sp>
      <p:sp>
        <p:nvSpPr>
          <p:cNvPr id="11" name="Tijdelijke aanduiding voor tekst 2">
            <a:extLst>
              <a:ext uri="{FF2B5EF4-FFF2-40B4-BE49-F238E27FC236}">
                <a16:creationId xmlns:a16="http://schemas.microsoft.com/office/drawing/2014/main" id="{975D5DD9-8091-44B3-B0BA-8F4A4AECC937}"/>
              </a:ext>
            </a:extLst>
          </p:cNvPr>
          <p:cNvSpPr txBox="1">
            <a:spLocks/>
          </p:cNvSpPr>
          <p:nvPr/>
        </p:nvSpPr>
        <p:spPr>
          <a:xfrm>
            <a:off x="490194" y="1122292"/>
            <a:ext cx="11786738" cy="744676"/>
          </a:xfrm>
          <a:prstGeom prst="rect">
            <a:avLst/>
          </a:prstGeom>
        </p:spPr>
        <p:txBody>
          <a:bodyPr vert="horz" lIns="91440" tIns="45720" rIns="91440" bIns="45720" rtlCol="0" anchor="ctr">
            <a:normAutofit fontScale="25000" lnSpcReduction="20000"/>
          </a:bodyPr>
          <a:lstStyle>
            <a:defPPr>
              <a:defRPr lang="nl-N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ctr"/>
            <a:r>
              <a:rPr lang="en-US" sz="12800" dirty="0"/>
              <a:t>Driven by agriculture: Enlargement of upstream river catchments and drainage channels in small upstream catchments</a:t>
            </a:r>
          </a:p>
          <a:p>
            <a:pPr marL="861462" lvl="1" indent="-380990"/>
            <a:endParaRPr lang="nl-NL" dirty="0"/>
          </a:p>
        </p:txBody>
      </p:sp>
      <p:pic>
        <p:nvPicPr>
          <p:cNvPr id="12" name="Afbeelding 11">
            <a:extLst>
              <a:ext uri="{FF2B5EF4-FFF2-40B4-BE49-F238E27FC236}">
                <a16:creationId xmlns:a16="http://schemas.microsoft.com/office/drawing/2014/main" id="{8D7DDACD-80CD-47E8-82BE-C6C602831C10}"/>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13" name="Afbeelding 12">
            <a:extLst>
              <a:ext uri="{FF2B5EF4-FFF2-40B4-BE49-F238E27FC236}">
                <a16:creationId xmlns:a16="http://schemas.microsoft.com/office/drawing/2014/main" id="{F4FDAAB6-C74D-408F-A76C-3D5E5E81593D}"/>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16998" y="0"/>
            <a:ext cx="2185961" cy="1029258"/>
          </a:xfrm>
          <a:prstGeom prst="rect">
            <a:avLst/>
          </a:prstGeom>
          <a:noFill/>
          <a:ln>
            <a:noFill/>
          </a:ln>
        </p:spPr>
      </p:pic>
    </p:spTree>
    <p:extLst>
      <p:ext uri="{BB962C8B-B14F-4D97-AF65-F5344CB8AC3E}">
        <p14:creationId xmlns:p14="http://schemas.microsoft.com/office/powerpoint/2010/main" val="1011687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98096DFD-722D-432C-8C81-FD3A324A871B}"/>
              </a:ext>
            </a:extLst>
          </p:cNvPr>
          <p:cNvSpPr txBox="1">
            <a:spLocks/>
          </p:cNvSpPr>
          <p:nvPr/>
        </p:nvSpPr>
        <p:spPr>
          <a:xfrm>
            <a:off x="-131975" y="902541"/>
            <a:ext cx="11786738" cy="744676"/>
          </a:xfrm>
          <a:prstGeom prst="rect">
            <a:avLst/>
          </a:prstGeom>
          <a:noFill/>
        </p:spPr>
        <p:txBody>
          <a:bodyPr vert="horz" lIns="0" tIns="72000" rIns="91440" bIns="36000" rtlCol="0" anchor="t" anchorCtr="0">
            <a:normAutofit fontScale="25000" lnSpcReduction="20000"/>
          </a:bodyPr>
          <a:lstStyle>
            <a:lvl1pPr marL="228600" indent="-228600" algn="l" defTabSz="914400" rtl="0" eaLnBrk="1" latinLnBrk="0" hangingPunct="1">
              <a:lnSpc>
                <a:spcPct val="120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1316534" indent="-357708"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1316534" indent="-357708"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1316534" indent="-357708"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1316534" indent="-357708"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1316534" indent="-357708"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1316534" indent="-357708"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indent="0" algn="ctr">
              <a:buFont typeface="Arial" panose="020B0604020202020204" pitchFamily="34" charset="0"/>
              <a:buNone/>
            </a:pPr>
            <a:r>
              <a:rPr lang="en-US" sz="12800" dirty="0"/>
              <a:t>Driven by agriculture: Enlargement of upstream river catchments and drainage channels in small upstream catchments</a:t>
            </a:r>
          </a:p>
          <a:p>
            <a:pPr marL="861462" lvl="1" indent="-380990"/>
            <a:endParaRPr lang="nl-NL" dirty="0"/>
          </a:p>
        </p:txBody>
      </p:sp>
      <p:pic>
        <p:nvPicPr>
          <p:cNvPr id="3" name="Afbeelding 2">
            <a:extLst>
              <a:ext uri="{FF2B5EF4-FFF2-40B4-BE49-F238E27FC236}">
                <a16:creationId xmlns:a16="http://schemas.microsoft.com/office/drawing/2014/main" id="{EC9932E3-C593-4C83-A5DE-5D75BFBD7A89}"/>
              </a:ext>
            </a:extLst>
          </p:cNvPr>
          <p:cNvPicPr>
            <a:picLocks noChangeAspect="1"/>
          </p:cNvPicPr>
          <p:nvPr/>
        </p:nvPicPr>
        <p:blipFill>
          <a:blip r:embed="rId2"/>
          <a:stretch>
            <a:fillRect/>
          </a:stretch>
        </p:blipFill>
        <p:spPr>
          <a:xfrm>
            <a:off x="6096001" y="2170151"/>
            <a:ext cx="5257801" cy="4687849"/>
          </a:xfrm>
          <a:prstGeom prst="rect">
            <a:avLst/>
          </a:prstGeom>
        </p:spPr>
      </p:pic>
      <p:pic>
        <p:nvPicPr>
          <p:cNvPr id="4" name="Afbeelding 3">
            <a:extLst>
              <a:ext uri="{FF2B5EF4-FFF2-40B4-BE49-F238E27FC236}">
                <a16:creationId xmlns:a16="http://schemas.microsoft.com/office/drawing/2014/main" id="{AE152E80-BBEF-4C9D-BF35-E846ECB7F122}"/>
              </a:ext>
            </a:extLst>
          </p:cNvPr>
          <p:cNvPicPr>
            <a:picLocks noChangeAspect="1"/>
          </p:cNvPicPr>
          <p:nvPr/>
        </p:nvPicPr>
        <p:blipFill>
          <a:blip r:embed="rId3"/>
          <a:stretch>
            <a:fillRect/>
          </a:stretch>
        </p:blipFill>
        <p:spPr>
          <a:xfrm>
            <a:off x="429659" y="2095133"/>
            <a:ext cx="5237715" cy="4762867"/>
          </a:xfrm>
          <a:prstGeom prst="rect">
            <a:avLst/>
          </a:prstGeom>
        </p:spPr>
      </p:pic>
      <p:sp>
        <p:nvSpPr>
          <p:cNvPr id="7" name="Tekstvak 6">
            <a:extLst>
              <a:ext uri="{FF2B5EF4-FFF2-40B4-BE49-F238E27FC236}">
                <a16:creationId xmlns:a16="http://schemas.microsoft.com/office/drawing/2014/main" id="{34ECCA9A-CDE1-4302-89C1-94A480EE8469}"/>
              </a:ext>
            </a:extLst>
          </p:cNvPr>
          <p:cNvSpPr txBox="1"/>
          <p:nvPr/>
        </p:nvSpPr>
        <p:spPr>
          <a:xfrm>
            <a:off x="2646186" y="2097309"/>
            <a:ext cx="3021188" cy="646331"/>
          </a:xfrm>
          <a:prstGeom prst="rect">
            <a:avLst/>
          </a:prstGeom>
          <a:solidFill>
            <a:schemeClr val="bg1"/>
          </a:solidFill>
        </p:spPr>
        <p:txBody>
          <a:bodyPr wrap="square" rtlCol="0">
            <a:spAutoFit/>
          </a:bodyPr>
          <a:lstStyle/>
          <a:p>
            <a:r>
              <a:rPr lang="en-US" dirty="0"/>
              <a:t>Small tributaries of the Meuse  in the Netherlands in 1850 </a:t>
            </a:r>
          </a:p>
        </p:txBody>
      </p:sp>
      <p:sp>
        <p:nvSpPr>
          <p:cNvPr id="8" name="Tekstvak 7">
            <a:extLst>
              <a:ext uri="{FF2B5EF4-FFF2-40B4-BE49-F238E27FC236}">
                <a16:creationId xmlns:a16="http://schemas.microsoft.com/office/drawing/2014/main" id="{761572DC-98F3-4F36-B950-213C45207A6F}"/>
              </a:ext>
            </a:extLst>
          </p:cNvPr>
          <p:cNvSpPr txBox="1"/>
          <p:nvPr/>
        </p:nvSpPr>
        <p:spPr>
          <a:xfrm>
            <a:off x="8332614" y="2167687"/>
            <a:ext cx="3021188" cy="646331"/>
          </a:xfrm>
          <a:prstGeom prst="rect">
            <a:avLst/>
          </a:prstGeom>
          <a:solidFill>
            <a:schemeClr val="bg1"/>
          </a:solidFill>
        </p:spPr>
        <p:txBody>
          <a:bodyPr wrap="square" rtlCol="0">
            <a:spAutoFit/>
          </a:bodyPr>
          <a:lstStyle/>
          <a:p>
            <a:r>
              <a:rPr lang="en-US" dirty="0"/>
              <a:t>Small tributaries of the Meuse  in the Netherlands in 2020</a:t>
            </a:r>
          </a:p>
        </p:txBody>
      </p:sp>
      <p:pic>
        <p:nvPicPr>
          <p:cNvPr id="9" name="Afbeelding 8">
            <a:extLst>
              <a:ext uri="{FF2B5EF4-FFF2-40B4-BE49-F238E27FC236}">
                <a16:creationId xmlns:a16="http://schemas.microsoft.com/office/drawing/2014/main" id="{50673256-C216-4A5E-8428-70CF21A0AE5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10" name="Afbeelding 9">
            <a:extLst>
              <a:ext uri="{FF2B5EF4-FFF2-40B4-BE49-F238E27FC236}">
                <a16:creationId xmlns:a16="http://schemas.microsoft.com/office/drawing/2014/main" id="{B1F33F17-10C1-4F1A-8D34-514AA10DFB4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9919" y="0"/>
            <a:ext cx="2083040" cy="929404"/>
          </a:xfrm>
          <a:prstGeom prst="rect">
            <a:avLst/>
          </a:prstGeom>
          <a:noFill/>
          <a:ln>
            <a:noFill/>
          </a:ln>
        </p:spPr>
      </p:pic>
    </p:spTree>
    <p:extLst>
      <p:ext uri="{BB962C8B-B14F-4D97-AF65-F5344CB8AC3E}">
        <p14:creationId xmlns:p14="http://schemas.microsoft.com/office/powerpoint/2010/main" val="3623379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EA8F63-D3FF-44D2-BE63-E849706DDB70}"/>
              </a:ext>
            </a:extLst>
          </p:cNvPr>
          <p:cNvSpPr>
            <a:spLocks noGrp="1"/>
          </p:cNvSpPr>
          <p:nvPr>
            <p:ph type="title"/>
          </p:nvPr>
        </p:nvSpPr>
        <p:spPr>
          <a:xfrm>
            <a:off x="187639" y="59591"/>
            <a:ext cx="11557262" cy="1325563"/>
          </a:xfrm>
        </p:spPr>
        <p:txBody>
          <a:bodyPr>
            <a:normAutofit/>
          </a:bodyPr>
          <a:lstStyle/>
          <a:p>
            <a:pPr algn="ctr"/>
            <a:r>
              <a:rPr lang="nl-NL" dirty="0"/>
              <a:t>Extended river catchments common</a:t>
            </a:r>
            <a:br>
              <a:rPr lang="nl-NL" dirty="0"/>
            </a:br>
            <a:r>
              <a:rPr lang="nl-NL" dirty="0"/>
              <a:t>in European Rivers</a:t>
            </a:r>
          </a:p>
        </p:txBody>
      </p:sp>
      <p:pic>
        <p:nvPicPr>
          <p:cNvPr id="8" name="Afbeelding 7">
            <a:extLst>
              <a:ext uri="{FF2B5EF4-FFF2-40B4-BE49-F238E27FC236}">
                <a16:creationId xmlns:a16="http://schemas.microsoft.com/office/drawing/2014/main" id="{C618060D-FDB8-47D1-AE7F-A75094496140}"/>
              </a:ext>
            </a:extLst>
          </p:cNvPr>
          <p:cNvPicPr>
            <a:picLocks noChangeAspect="1"/>
          </p:cNvPicPr>
          <p:nvPr/>
        </p:nvPicPr>
        <p:blipFill>
          <a:blip r:embed="rId2"/>
          <a:stretch>
            <a:fillRect/>
          </a:stretch>
        </p:blipFill>
        <p:spPr>
          <a:xfrm>
            <a:off x="543595" y="1385154"/>
            <a:ext cx="7609648" cy="5406368"/>
          </a:xfrm>
          <a:prstGeom prst="rect">
            <a:avLst/>
          </a:prstGeom>
        </p:spPr>
      </p:pic>
      <p:sp>
        <p:nvSpPr>
          <p:cNvPr id="3" name="Tekstvak 2">
            <a:extLst>
              <a:ext uri="{FF2B5EF4-FFF2-40B4-BE49-F238E27FC236}">
                <a16:creationId xmlns:a16="http://schemas.microsoft.com/office/drawing/2014/main" id="{0946388B-F646-4B2B-9251-81E98671583B}"/>
              </a:ext>
            </a:extLst>
          </p:cNvPr>
          <p:cNvSpPr txBox="1"/>
          <p:nvPr/>
        </p:nvSpPr>
        <p:spPr>
          <a:xfrm>
            <a:off x="8423461" y="1480009"/>
            <a:ext cx="3605141" cy="369332"/>
          </a:xfrm>
          <a:prstGeom prst="rect">
            <a:avLst/>
          </a:prstGeom>
          <a:noFill/>
        </p:spPr>
        <p:txBody>
          <a:bodyPr wrap="square" rtlCol="0">
            <a:spAutoFit/>
          </a:bodyPr>
          <a:lstStyle/>
          <a:p>
            <a:r>
              <a:rPr lang="nl-NL" dirty="0"/>
              <a:t>https://media.stroming.nl/sponges/</a:t>
            </a:r>
          </a:p>
        </p:txBody>
      </p:sp>
      <p:pic>
        <p:nvPicPr>
          <p:cNvPr id="5" name="Afbeelding 4">
            <a:extLst>
              <a:ext uri="{FF2B5EF4-FFF2-40B4-BE49-F238E27FC236}">
                <a16:creationId xmlns:a16="http://schemas.microsoft.com/office/drawing/2014/main" id="{C7B6C0B2-4E2C-433B-AE00-B7275B7F450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6" name="Afbeelding 5">
            <a:extLst>
              <a:ext uri="{FF2B5EF4-FFF2-40B4-BE49-F238E27FC236}">
                <a16:creationId xmlns:a16="http://schemas.microsoft.com/office/drawing/2014/main" id="{82184F94-A7B5-4CBC-9F2C-DC59DE17F70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9919" y="0"/>
            <a:ext cx="2083040" cy="929404"/>
          </a:xfrm>
          <a:prstGeom prst="rect">
            <a:avLst/>
          </a:prstGeom>
          <a:noFill/>
          <a:ln>
            <a:noFill/>
          </a:ln>
        </p:spPr>
      </p:pic>
    </p:spTree>
    <p:extLst>
      <p:ext uri="{BB962C8B-B14F-4D97-AF65-F5344CB8AC3E}">
        <p14:creationId xmlns:p14="http://schemas.microsoft.com/office/powerpoint/2010/main" val="3780580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6151E48-D87E-4736-98EE-F97F04DA5689}"/>
              </a:ext>
            </a:extLst>
          </p:cNvPr>
          <p:cNvPicPr>
            <a:picLocks noChangeAspect="1"/>
          </p:cNvPicPr>
          <p:nvPr/>
        </p:nvPicPr>
        <p:blipFill>
          <a:blip r:embed="rId2"/>
          <a:stretch>
            <a:fillRect/>
          </a:stretch>
        </p:blipFill>
        <p:spPr>
          <a:xfrm>
            <a:off x="0" y="0"/>
            <a:ext cx="6626087" cy="6861681"/>
          </a:xfrm>
          <a:prstGeom prst="rect">
            <a:avLst/>
          </a:prstGeom>
        </p:spPr>
      </p:pic>
      <p:pic>
        <p:nvPicPr>
          <p:cNvPr id="5" name="Tijdelijke aanduiding voor inhoud 7">
            <a:extLst>
              <a:ext uri="{FF2B5EF4-FFF2-40B4-BE49-F238E27FC236}">
                <a16:creationId xmlns:a16="http://schemas.microsoft.com/office/drawing/2014/main" id="{72F8D264-5CFC-4666-9FFE-FB31E23985C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5912" y="2374560"/>
            <a:ext cx="1916176" cy="2498095"/>
          </a:xfrm>
          <a:prstGeom prst="rect">
            <a:avLst/>
          </a:prstGeom>
        </p:spPr>
      </p:pic>
      <p:sp>
        <p:nvSpPr>
          <p:cNvPr id="6" name="Tekstvak 5">
            <a:extLst>
              <a:ext uri="{FF2B5EF4-FFF2-40B4-BE49-F238E27FC236}">
                <a16:creationId xmlns:a16="http://schemas.microsoft.com/office/drawing/2014/main" id="{5D35B598-0059-4B70-9BA1-4B0A2A55BAFF}"/>
              </a:ext>
            </a:extLst>
          </p:cNvPr>
          <p:cNvSpPr txBox="1"/>
          <p:nvPr/>
        </p:nvSpPr>
        <p:spPr>
          <a:xfrm>
            <a:off x="6813135" y="839911"/>
            <a:ext cx="5118652" cy="2062103"/>
          </a:xfrm>
          <a:prstGeom prst="rect">
            <a:avLst/>
          </a:prstGeom>
          <a:noFill/>
        </p:spPr>
        <p:txBody>
          <a:bodyPr wrap="square" rtlCol="0">
            <a:spAutoFit/>
          </a:bodyPr>
          <a:lstStyle/>
          <a:p>
            <a:r>
              <a:rPr lang="en-US" sz="2800" dirty="0"/>
              <a:t>Natural Water Retention in the Capillaries of the river Rhine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Where a natural riverbed is formed by the power of flowing water</a:t>
            </a:r>
          </a:p>
        </p:txBody>
      </p:sp>
      <p:pic>
        <p:nvPicPr>
          <p:cNvPr id="8" name="Picture 3">
            <a:extLst>
              <a:ext uri="{FF2B5EF4-FFF2-40B4-BE49-F238E27FC236}">
                <a16:creationId xmlns:a16="http://schemas.microsoft.com/office/drawing/2014/main" id="{1ECD6F54-0389-4CDC-944A-AFC0FB069E0D}"/>
              </a:ext>
            </a:extLst>
          </p:cNvPr>
          <p:cNvPicPr/>
          <p:nvPr/>
        </p:nvPicPr>
        <p:blipFill>
          <a:blip r:embed="rId4"/>
          <a:stretch>
            <a:fillRect/>
          </a:stretch>
        </p:blipFill>
        <p:spPr>
          <a:xfrm>
            <a:off x="6813135" y="3429769"/>
            <a:ext cx="5228259" cy="3428231"/>
          </a:xfrm>
          <a:prstGeom prst="rect">
            <a:avLst/>
          </a:prstGeom>
        </p:spPr>
      </p:pic>
      <p:pic>
        <p:nvPicPr>
          <p:cNvPr id="9" name="Afbeelding 8">
            <a:extLst>
              <a:ext uri="{FF2B5EF4-FFF2-40B4-BE49-F238E27FC236}">
                <a16:creationId xmlns:a16="http://schemas.microsoft.com/office/drawing/2014/main" id="{D68551B6-A2E9-4DD3-A1D7-DE271064ACC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0" y="-19879"/>
            <a:ext cx="1912620" cy="859790"/>
          </a:xfrm>
          <a:prstGeom prst="rect">
            <a:avLst/>
          </a:prstGeom>
        </p:spPr>
      </p:pic>
      <p:pic>
        <p:nvPicPr>
          <p:cNvPr id="10" name="Afbeelding 9">
            <a:extLst>
              <a:ext uri="{FF2B5EF4-FFF2-40B4-BE49-F238E27FC236}">
                <a16:creationId xmlns:a16="http://schemas.microsoft.com/office/drawing/2014/main" id="{5A89133F-884A-4818-AA5A-EFD2FFD37F8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9919" y="0"/>
            <a:ext cx="2083040" cy="929404"/>
          </a:xfrm>
          <a:prstGeom prst="rect">
            <a:avLst/>
          </a:prstGeom>
          <a:noFill/>
          <a:ln>
            <a:noFill/>
          </a:ln>
        </p:spPr>
      </p:pic>
    </p:spTree>
    <p:extLst>
      <p:ext uri="{BB962C8B-B14F-4D97-AF65-F5344CB8AC3E}">
        <p14:creationId xmlns:p14="http://schemas.microsoft.com/office/powerpoint/2010/main" val="3499307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CCFF6A3-206B-416F-81B4-26F6341E2B88}"/>
              </a:ext>
            </a:extLst>
          </p:cNvPr>
          <p:cNvPicPr>
            <a:picLocks noChangeAspect="1"/>
          </p:cNvPicPr>
          <p:nvPr/>
        </p:nvPicPr>
        <p:blipFill>
          <a:blip r:embed="rId2"/>
          <a:stretch>
            <a:fillRect/>
          </a:stretch>
        </p:blipFill>
        <p:spPr>
          <a:xfrm>
            <a:off x="1121004" y="914052"/>
            <a:ext cx="4468408" cy="5861338"/>
          </a:xfrm>
          <a:prstGeom prst="rect">
            <a:avLst/>
          </a:prstGeom>
        </p:spPr>
      </p:pic>
      <p:pic>
        <p:nvPicPr>
          <p:cNvPr id="8" name="Afbeelding 7" descr="Afbeelding met tekst&#10;&#10;Automatisch gegenereerde beschrijving">
            <a:extLst>
              <a:ext uri="{FF2B5EF4-FFF2-40B4-BE49-F238E27FC236}">
                <a16:creationId xmlns:a16="http://schemas.microsoft.com/office/drawing/2014/main" id="{F4115161-9331-4776-8EF3-A6C70A3C108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665304" y="1371600"/>
            <a:ext cx="6187606" cy="2057400"/>
          </a:xfrm>
          <a:prstGeom prst="rect">
            <a:avLst/>
          </a:prstGeom>
          <a:ln>
            <a:solidFill>
              <a:schemeClr val="tx1"/>
            </a:solidFill>
          </a:ln>
        </p:spPr>
      </p:pic>
      <p:pic>
        <p:nvPicPr>
          <p:cNvPr id="9" name="Afbeelding 8" descr="Afbeelding met tekst&#10;&#10;Automatisch gegenereerde beschrijving">
            <a:extLst>
              <a:ext uri="{FF2B5EF4-FFF2-40B4-BE49-F238E27FC236}">
                <a16:creationId xmlns:a16="http://schemas.microsoft.com/office/drawing/2014/main" id="{4CE3C960-61F8-45ED-A325-9ABF4CB85B5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665304" y="3844721"/>
            <a:ext cx="6187606" cy="2343355"/>
          </a:xfrm>
          <a:prstGeom prst="rect">
            <a:avLst/>
          </a:prstGeom>
          <a:ln>
            <a:solidFill>
              <a:schemeClr val="tx1"/>
            </a:solidFill>
          </a:ln>
        </p:spPr>
      </p:pic>
      <p:pic>
        <p:nvPicPr>
          <p:cNvPr id="10" name="Afbeelding 9">
            <a:extLst>
              <a:ext uri="{FF2B5EF4-FFF2-40B4-BE49-F238E27FC236}">
                <a16:creationId xmlns:a16="http://schemas.microsoft.com/office/drawing/2014/main" id="{C00697B8-8993-4A68-8523-B14CDCF5398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11" name="Afbeelding 10">
            <a:extLst>
              <a:ext uri="{FF2B5EF4-FFF2-40B4-BE49-F238E27FC236}">
                <a16:creationId xmlns:a16="http://schemas.microsoft.com/office/drawing/2014/main" id="{0BD6570A-404F-4657-9709-A9763AD7C73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
        <p:nvSpPr>
          <p:cNvPr id="6" name="Titel 1">
            <a:extLst>
              <a:ext uri="{FF2B5EF4-FFF2-40B4-BE49-F238E27FC236}">
                <a16:creationId xmlns:a16="http://schemas.microsoft.com/office/drawing/2014/main" id="{ADA0262C-445E-4893-8839-873D953509CE}"/>
              </a:ext>
            </a:extLst>
          </p:cNvPr>
          <p:cNvSpPr txBox="1">
            <a:spLocks/>
          </p:cNvSpPr>
          <p:nvPr/>
        </p:nvSpPr>
        <p:spPr>
          <a:xfrm>
            <a:off x="1933080" y="-232887"/>
            <a:ext cx="108824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Sponge restoration in upstream catchments</a:t>
            </a:r>
          </a:p>
        </p:txBody>
      </p:sp>
    </p:spTree>
    <p:extLst>
      <p:ext uri="{BB962C8B-B14F-4D97-AF65-F5344CB8AC3E}">
        <p14:creationId xmlns:p14="http://schemas.microsoft.com/office/powerpoint/2010/main" val="2434821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boom, natuur&#10;&#10;Automatisch gegenereerde beschrijving">
            <a:extLst>
              <a:ext uri="{FF2B5EF4-FFF2-40B4-BE49-F238E27FC236}">
                <a16:creationId xmlns:a16="http://schemas.microsoft.com/office/drawing/2014/main" id="{B095E747-457C-4E8C-8100-1E3E4E86B98E}"/>
              </a:ext>
            </a:extLst>
          </p:cNvPr>
          <p:cNvPicPr>
            <a:picLocks noChangeAspect="1"/>
          </p:cNvPicPr>
          <p:nvPr/>
        </p:nvPicPr>
        <p:blipFill>
          <a:blip r:embed="rId2"/>
          <a:stretch>
            <a:fillRect/>
          </a:stretch>
        </p:blipFill>
        <p:spPr>
          <a:xfrm rot="5400000">
            <a:off x="536543" y="1500189"/>
            <a:ext cx="6858000" cy="3857625"/>
          </a:xfrm>
          <a:prstGeom prst="rect">
            <a:avLst/>
          </a:prstGeom>
        </p:spPr>
      </p:pic>
      <p:pic>
        <p:nvPicPr>
          <p:cNvPr id="10" name="Afbeelding 9" descr="Afbeelding met natuur&#10;&#10;Automatisch gegenereerde beschrijving">
            <a:extLst>
              <a:ext uri="{FF2B5EF4-FFF2-40B4-BE49-F238E27FC236}">
                <a16:creationId xmlns:a16="http://schemas.microsoft.com/office/drawing/2014/main" id="{DFAD9A24-5725-4E04-9CA8-19D5BDB3CD95}"/>
              </a:ext>
            </a:extLst>
          </p:cNvPr>
          <p:cNvPicPr>
            <a:picLocks noChangeAspect="1"/>
          </p:cNvPicPr>
          <p:nvPr/>
        </p:nvPicPr>
        <p:blipFill>
          <a:blip r:embed="rId3"/>
          <a:stretch>
            <a:fillRect/>
          </a:stretch>
        </p:blipFill>
        <p:spPr>
          <a:xfrm rot="5400000">
            <a:off x="4572657" y="1500190"/>
            <a:ext cx="6858000" cy="3857625"/>
          </a:xfrm>
          <a:prstGeom prst="rect">
            <a:avLst/>
          </a:prstGeom>
        </p:spPr>
      </p:pic>
      <p:pic>
        <p:nvPicPr>
          <p:cNvPr id="11" name="Afbeelding 10">
            <a:extLst>
              <a:ext uri="{FF2B5EF4-FFF2-40B4-BE49-F238E27FC236}">
                <a16:creationId xmlns:a16="http://schemas.microsoft.com/office/drawing/2014/main" id="{C93E8051-B232-4F46-970E-15E23BF4BF9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0"/>
            <a:ext cx="1912620" cy="859790"/>
          </a:xfrm>
          <a:prstGeom prst="rect">
            <a:avLst/>
          </a:prstGeom>
        </p:spPr>
      </p:pic>
      <p:pic>
        <p:nvPicPr>
          <p:cNvPr id="12" name="Afbeelding 11">
            <a:extLst>
              <a:ext uri="{FF2B5EF4-FFF2-40B4-BE49-F238E27FC236}">
                <a16:creationId xmlns:a16="http://schemas.microsoft.com/office/drawing/2014/main" id="{B62386AC-A811-4FAC-8747-BE0B9A6E326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8960" y="0"/>
            <a:ext cx="2083040" cy="929404"/>
          </a:xfrm>
          <a:prstGeom prst="rect">
            <a:avLst/>
          </a:prstGeom>
          <a:noFill/>
          <a:ln>
            <a:noFill/>
          </a:ln>
        </p:spPr>
      </p:pic>
    </p:spTree>
    <p:extLst>
      <p:ext uri="{BB962C8B-B14F-4D97-AF65-F5344CB8AC3E}">
        <p14:creationId xmlns:p14="http://schemas.microsoft.com/office/powerpoint/2010/main" val="248454795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19427</TotalTime>
  <Words>1650</Words>
  <Application>Microsoft Office PowerPoint</Application>
  <PresentationFormat>Widescreen</PresentationFormat>
  <Paragraphs>125</Paragraphs>
  <Slides>30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Century Gothic</vt:lpstr>
      <vt:lpstr>Helvetica</vt:lpstr>
      <vt:lpstr>Kantoorthema</vt:lpstr>
      <vt:lpstr>Micro Catchments, Macro Effects   Natural retention in the Rhine catchment as a nature-based solution for flood risks, drought control, biodiversity restoration and climate challenges.</vt:lpstr>
      <vt:lpstr>How can natural retention in the Rhine Catchment help us in decreasing flood risk while creating valuable environmental functions?</vt:lpstr>
      <vt:lpstr>Introduction – Problem setting</vt:lpstr>
      <vt:lpstr>PowerPoint Presentation</vt:lpstr>
      <vt:lpstr>PowerPoint Presentation</vt:lpstr>
      <vt:lpstr>Extended river catchments common in European Rivers</vt:lpstr>
      <vt:lpstr>PowerPoint Presentation</vt:lpstr>
      <vt:lpstr>PowerPoint Presentation</vt:lpstr>
      <vt:lpstr>PowerPoint Presentation</vt:lpstr>
      <vt:lpstr>PowerPoint Presentation</vt:lpstr>
      <vt:lpstr>PowerPoint Presentation</vt:lpstr>
      <vt:lpstr>Upstream Kyll River</vt:lpstr>
      <vt:lpstr>Water balance Kyll catchment</vt:lpstr>
      <vt:lpstr>Modelling approach</vt:lpstr>
      <vt:lpstr>Microscale peak flow assesment</vt:lpstr>
      <vt:lpstr>Microscale modelling results</vt:lpstr>
      <vt:lpstr>Macroscale assessment</vt:lpstr>
      <vt:lpstr>Conclusion hydrology  natural wetland retention</vt:lpstr>
      <vt:lpstr>Field Survey Steinebrück catchment land use practices for pasture areas</vt:lpstr>
      <vt:lpstr>Water quality nitrogen balance Steinebrück</vt:lpstr>
      <vt:lpstr>Water quality modelling results SWAT+ (1)</vt:lpstr>
      <vt:lpstr>Water quality modelling results SWAT+ (2)</vt:lpstr>
      <vt:lpstr>PowerPoint Presentation</vt:lpstr>
      <vt:lpstr>Social Cost Benefit analyses  Natural Water Retention</vt:lpstr>
      <vt:lpstr>Social Cost Benefit analyses Natural Water Retention</vt:lpstr>
      <vt:lpstr>Social costs flood event July 2021</vt:lpstr>
      <vt:lpstr>Policy contributions, a crucial part of the business case</vt:lpstr>
      <vt:lpstr>From governmental to private financing</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Restoration of ‘sponges’ in the Middle Mountains (Mittelgebirge)</dc:title>
  <dc:creator>Jos De Bijl</dc:creator>
  <cp:lastModifiedBy>Brotherton, Paul</cp:lastModifiedBy>
  <cp:revision>99</cp:revision>
  <dcterms:created xsi:type="dcterms:W3CDTF">2020-02-10T19:45:18Z</dcterms:created>
  <dcterms:modified xsi:type="dcterms:W3CDTF">2021-07-29T08:21:44Z</dcterms:modified>
</cp:coreProperties>
</file>