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62" r:id="rId3"/>
    <p:sldId id="277" r:id="rId4"/>
    <p:sldId id="276" r:id="rId5"/>
    <p:sldId id="278" r:id="rId6"/>
    <p:sldId id="279" r:id="rId7"/>
    <p:sldId id="261" r:id="rId8"/>
    <p:sldId id="264" r:id="rId9"/>
    <p:sldId id="265" r:id="rId10"/>
    <p:sldId id="269" r:id="rId11"/>
    <p:sldId id="266" r:id="rId12"/>
    <p:sldId id="267" r:id="rId13"/>
    <p:sldId id="268" r:id="rId14"/>
    <p:sldId id="270" r:id="rId15"/>
    <p:sldId id="280" r:id="rId16"/>
    <p:sldId id="281" r:id="rId17"/>
    <p:sldId id="271" r:id="rId18"/>
    <p:sldId id="274" r:id="rId19"/>
    <p:sldId id="273" r:id="rId20"/>
    <p:sldId id="275" r:id="rId21"/>
    <p:sldId id="257" r:id="rId22"/>
  </p:sldIdLst>
  <p:sldSz cx="9144000" cy="6858000" type="screen4x3"/>
  <p:notesSz cx="6797675" cy="9926638"/>
  <p:defaultTextStyle>
    <a:defPPr>
      <a:defRPr lang="en-GB"/>
    </a:defPPr>
    <a:lvl1pPr algn="l" rtl="0" fontAlgn="base">
      <a:spcBef>
        <a:spcPct val="0"/>
      </a:spcBef>
      <a:spcAft>
        <a:spcPct val="0"/>
      </a:spcAft>
      <a:defRPr sz="1200" kern="1200">
        <a:solidFill>
          <a:srgbClr val="0F5494"/>
        </a:solidFill>
        <a:latin typeface="Verdana" pitchFamily="34" charset="0"/>
        <a:ea typeface="+mn-ea"/>
        <a:cs typeface="+mn-cs"/>
      </a:defRPr>
    </a:lvl1pPr>
    <a:lvl2pPr marL="457200" algn="l" rtl="0" fontAlgn="base">
      <a:spcBef>
        <a:spcPct val="0"/>
      </a:spcBef>
      <a:spcAft>
        <a:spcPct val="0"/>
      </a:spcAft>
      <a:defRPr sz="1200" kern="1200">
        <a:solidFill>
          <a:srgbClr val="0F5494"/>
        </a:solidFill>
        <a:latin typeface="Verdana" pitchFamily="34" charset="0"/>
        <a:ea typeface="+mn-ea"/>
        <a:cs typeface="+mn-cs"/>
      </a:defRPr>
    </a:lvl2pPr>
    <a:lvl3pPr marL="914400" algn="l" rtl="0" fontAlgn="base">
      <a:spcBef>
        <a:spcPct val="0"/>
      </a:spcBef>
      <a:spcAft>
        <a:spcPct val="0"/>
      </a:spcAft>
      <a:defRPr sz="1200" kern="1200">
        <a:solidFill>
          <a:srgbClr val="0F5494"/>
        </a:solidFill>
        <a:latin typeface="Verdana" pitchFamily="34" charset="0"/>
        <a:ea typeface="+mn-ea"/>
        <a:cs typeface="+mn-cs"/>
      </a:defRPr>
    </a:lvl3pPr>
    <a:lvl4pPr marL="1371600" algn="l" rtl="0" fontAlgn="base">
      <a:spcBef>
        <a:spcPct val="0"/>
      </a:spcBef>
      <a:spcAft>
        <a:spcPct val="0"/>
      </a:spcAft>
      <a:defRPr sz="1200" kern="1200">
        <a:solidFill>
          <a:srgbClr val="0F5494"/>
        </a:solidFill>
        <a:latin typeface="Verdana" pitchFamily="34" charset="0"/>
        <a:ea typeface="+mn-ea"/>
        <a:cs typeface="+mn-cs"/>
      </a:defRPr>
    </a:lvl4pPr>
    <a:lvl5pPr marL="1828800" algn="l" rtl="0" fontAlgn="base">
      <a:spcBef>
        <a:spcPct val="0"/>
      </a:spcBef>
      <a:spcAft>
        <a:spcPct val="0"/>
      </a:spcAft>
      <a:defRPr sz="1200" kern="1200">
        <a:solidFill>
          <a:srgbClr val="0F5494"/>
        </a:solidFill>
        <a:latin typeface="Verdana" pitchFamily="34" charset="0"/>
        <a:ea typeface="+mn-ea"/>
        <a:cs typeface="+mn-cs"/>
      </a:defRPr>
    </a:lvl5pPr>
    <a:lvl6pPr marL="2286000" algn="l" defTabSz="914400" rtl="0" eaLnBrk="1" latinLnBrk="0" hangingPunct="1">
      <a:defRPr sz="1200" kern="1200">
        <a:solidFill>
          <a:srgbClr val="0F5494"/>
        </a:solidFill>
        <a:latin typeface="Verdana" pitchFamily="34" charset="0"/>
        <a:ea typeface="+mn-ea"/>
        <a:cs typeface="+mn-cs"/>
      </a:defRPr>
    </a:lvl6pPr>
    <a:lvl7pPr marL="2743200" algn="l" defTabSz="914400" rtl="0" eaLnBrk="1" latinLnBrk="0" hangingPunct="1">
      <a:defRPr sz="1200" kern="1200">
        <a:solidFill>
          <a:srgbClr val="0F5494"/>
        </a:solidFill>
        <a:latin typeface="Verdana" pitchFamily="34" charset="0"/>
        <a:ea typeface="+mn-ea"/>
        <a:cs typeface="+mn-cs"/>
      </a:defRPr>
    </a:lvl7pPr>
    <a:lvl8pPr marL="3200400" algn="l" defTabSz="914400" rtl="0" eaLnBrk="1" latinLnBrk="0" hangingPunct="1">
      <a:defRPr sz="1200" kern="1200">
        <a:solidFill>
          <a:srgbClr val="0F5494"/>
        </a:solidFill>
        <a:latin typeface="Verdana" pitchFamily="34" charset="0"/>
        <a:ea typeface="+mn-ea"/>
        <a:cs typeface="+mn-cs"/>
      </a:defRPr>
    </a:lvl8pPr>
    <a:lvl9pPr marL="3657600" algn="l" defTabSz="914400" rtl="0" eaLnBrk="1" latinLnBrk="0" hangingPunct="1">
      <a:defRPr sz="1200" kern="1200">
        <a:solidFill>
          <a:srgbClr val="0F549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66CF"/>
    <a:srgbClr val="3E6FD2"/>
    <a:srgbClr val="2D5EC1"/>
    <a:srgbClr val="BDDEFF"/>
    <a:srgbClr val="99CCFF"/>
    <a:srgbClr val="808080"/>
    <a:srgbClr val="FFD624"/>
    <a:srgbClr val="0F5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91" autoAdjust="0"/>
  </p:normalViewPr>
  <p:slideViewPr>
    <p:cSldViewPr>
      <p:cViewPr>
        <p:scale>
          <a:sx n="70" d="100"/>
          <a:sy n="70" d="100"/>
        </p:scale>
        <p:origin x="-1302" y="3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1" name="Rectangle 3"/>
          <p:cNvSpPr>
            <a:spLocks noGrp="1" noChangeArrowheads="1"/>
          </p:cNvSpPr>
          <p:nvPr>
            <p:ph type="dt" sz="quarter" idx="1"/>
          </p:nvPr>
        </p:nvSpPr>
        <p:spPr bwMode="auto">
          <a:xfrm>
            <a:off x="3849688"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7892" name="Rectangle 4"/>
          <p:cNvSpPr>
            <a:spLocks noGrp="1" noChangeArrowheads="1"/>
          </p:cNvSpPr>
          <p:nvPr>
            <p:ph type="ftr" sz="quarter" idx="2"/>
          </p:nvPr>
        </p:nvSpPr>
        <p:spPr bwMode="auto">
          <a:xfrm>
            <a:off x="0"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fld id="{AD37CAAF-FCC6-495A-B5D7-52E55523E066}" type="slidenum">
              <a:rPr lang="en-GB" altLang="en-US"/>
              <a:pPr/>
              <a:t>‹#›</a:t>
            </a:fld>
            <a:endParaRPr lang="en-GB" altLang="en-US"/>
          </a:p>
        </p:txBody>
      </p:sp>
    </p:spTree>
    <p:extLst>
      <p:ext uri="{BB962C8B-B14F-4D97-AF65-F5344CB8AC3E}">
        <p14:creationId xmlns:p14="http://schemas.microsoft.com/office/powerpoint/2010/main" val="3999418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endParaRPr lang="en-GB" altLang="en-US"/>
          </a:p>
        </p:txBody>
      </p:sp>
      <p:sp>
        <p:nvSpPr>
          <p:cNvPr id="36867" name="Rectangle 3"/>
          <p:cNvSpPr>
            <a:spLocks noGrp="1" noChangeArrowheads="1"/>
          </p:cNvSpPr>
          <p:nvPr>
            <p:ph type="dt" idx="1"/>
          </p:nvPr>
        </p:nvSpPr>
        <p:spPr bwMode="auto">
          <a:xfrm>
            <a:off x="3849688"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endParaRPr lang="en-GB" altLang="en-US"/>
          </a:p>
        </p:txBody>
      </p:sp>
      <p:sp>
        <p:nvSpPr>
          <p:cNvPr id="36868"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endParaRPr lang="en-GB" altLang="en-US"/>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fld id="{4686A282-6B86-4013-933B-17D3E4B34C05}" type="slidenum">
              <a:rPr lang="en-GB" altLang="en-US"/>
              <a:pPr/>
              <a:t>‹#›</a:t>
            </a:fld>
            <a:endParaRPr lang="en-GB" altLang="en-US"/>
          </a:p>
        </p:txBody>
      </p:sp>
    </p:spTree>
    <p:extLst>
      <p:ext uri="{BB962C8B-B14F-4D97-AF65-F5344CB8AC3E}">
        <p14:creationId xmlns:p14="http://schemas.microsoft.com/office/powerpoint/2010/main" val="13196233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Then, recently, we have finished a study on Global Innovation Value Chains, together with VDI Technology Centre and IDEA Consulting on how firms fragment their innovation activities.</a:t>
            </a:r>
          </a:p>
          <a:p>
            <a:r>
              <a:rPr lang="en-GB" sz="1200" kern="1200" dirty="0" smtClean="0">
                <a:solidFill>
                  <a:schemeClr val="tx1"/>
                </a:solidFill>
                <a:effectLst/>
                <a:latin typeface="Arial" charset="0"/>
                <a:ea typeface="+mn-ea"/>
                <a:cs typeface="+mn-cs"/>
              </a:rPr>
              <a:t>The European Commission has made it one of its official objectives to support the competitive development of strategic value chains of the future. Understanding how companies organise and split up their activities – production but also research and innovation activities – is essential to design policies that effectively target the integration of local firms into value chains. Regions can benefit a lot from the ability to position themselves in Global Value Chains by developing unique competitive advantages.</a:t>
            </a:r>
          </a:p>
          <a:p>
            <a:r>
              <a:rPr lang="en-GB" sz="1200" kern="1200" dirty="0" smtClean="0">
                <a:solidFill>
                  <a:schemeClr val="tx1"/>
                </a:solidFill>
                <a:effectLst/>
                <a:latin typeface="Arial" charset="0"/>
                <a:ea typeface="+mn-ea"/>
                <a:cs typeface="+mn-cs"/>
              </a:rPr>
              <a:t>This project analysed case studies of 10 global R&amp;D investors to better understand the fragmentation of their R&amp;D&amp;I activities and the associated geographical distributions. The participating companies were top R&amp;D-investing firms that operate in strategic sectoral groups: pharmaceuticals, aerospace, automobiles and ICT.</a:t>
            </a:r>
          </a:p>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7</a:t>
            </a:fld>
            <a:endParaRPr lang="en-GB" altLang="en-US"/>
          </a:p>
        </p:txBody>
      </p:sp>
    </p:spTree>
    <p:extLst>
      <p:ext uri="{BB962C8B-B14F-4D97-AF65-F5344CB8AC3E}">
        <p14:creationId xmlns:p14="http://schemas.microsoft.com/office/powerpoint/2010/main" val="916450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We departed from the Technology Readiness Levels approach, as you can see in this figure. The TRL allow mapping the steps in the different R&amp;D&amp;I processes. </a:t>
            </a:r>
          </a:p>
          <a:p>
            <a:r>
              <a:rPr lang="en-GB" sz="1200" kern="1200" dirty="0" smtClean="0">
                <a:solidFill>
                  <a:schemeClr val="tx1"/>
                </a:solidFill>
                <a:effectLst/>
                <a:latin typeface="Arial" charset="0"/>
                <a:ea typeface="+mn-ea"/>
                <a:cs typeface="+mn-cs"/>
              </a:rPr>
              <a:t>The TRL is a measure used to assess the maturity level of a particular technology based on the projects progress – actually introduced by NASA in the 70s – and nowadays mainly used as a tool for facilitating the decision making process on RDI investments. It is divided in four main blocks, ranging from Fundamental Research to Technological Research and via Product Demonstration to Manufacturing.</a:t>
            </a:r>
          </a:p>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8</a:t>
            </a:fld>
            <a:endParaRPr lang="en-GB" altLang="en-US"/>
          </a:p>
        </p:txBody>
      </p:sp>
    </p:spTree>
    <p:extLst>
      <p:ext uri="{BB962C8B-B14F-4D97-AF65-F5344CB8AC3E}">
        <p14:creationId xmlns:p14="http://schemas.microsoft.com/office/powerpoint/2010/main" val="3340373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9</a:t>
            </a:fld>
            <a:endParaRPr lang="en-GB" altLang="en-US"/>
          </a:p>
        </p:txBody>
      </p:sp>
    </p:spTree>
    <p:extLst>
      <p:ext uri="{BB962C8B-B14F-4D97-AF65-F5344CB8AC3E}">
        <p14:creationId xmlns:p14="http://schemas.microsoft.com/office/powerpoint/2010/main" val="1080518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11</a:t>
            </a:fld>
            <a:endParaRPr lang="en-GB" altLang="en-US"/>
          </a:p>
        </p:txBody>
      </p:sp>
    </p:spTree>
    <p:extLst>
      <p:ext uri="{BB962C8B-B14F-4D97-AF65-F5344CB8AC3E}">
        <p14:creationId xmlns:p14="http://schemas.microsoft.com/office/powerpoint/2010/main" val="107106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However, at the same time they show that these companies make use of extensive Global Innovation Networks where their affiliates are much more geographically dispersed.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The size and dispersion of these networks are sector specific, where Pharmaceutical companies rely on the largest teams of inventors and Chemical companies on the largest number of countries involved in the generation of new technologies.</a:t>
            </a:r>
          </a:p>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12</a:t>
            </a:fld>
            <a:endParaRPr lang="en-GB" altLang="en-US"/>
          </a:p>
        </p:txBody>
      </p:sp>
    </p:spTree>
    <p:extLst>
      <p:ext uri="{BB962C8B-B14F-4D97-AF65-F5344CB8AC3E}">
        <p14:creationId xmlns:p14="http://schemas.microsoft.com/office/powerpoint/2010/main" val="1507151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In another work, my colleagues used patent from the European patent office. With these data they assessed the EU regional capabilities in developing (1) digital technologies related to digital transformation (ICT patents) and (2) the development of innovative products with digital technologies incorporated, combining ICT with non-ICT components – the so-called ICT-combining patents.</a:t>
            </a:r>
          </a:p>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14</a:t>
            </a:fld>
            <a:endParaRPr lang="en-GB" altLang="en-US"/>
          </a:p>
        </p:txBody>
      </p:sp>
    </p:spTree>
    <p:extLst>
      <p:ext uri="{BB962C8B-B14F-4D97-AF65-F5344CB8AC3E}">
        <p14:creationId xmlns:p14="http://schemas.microsoft.com/office/powerpoint/2010/main" val="4103739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17</a:t>
            </a:fld>
            <a:endParaRPr lang="en-GB" altLang="en-US"/>
          </a:p>
        </p:txBody>
      </p:sp>
    </p:spTree>
    <p:extLst>
      <p:ext uri="{BB962C8B-B14F-4D97-AF65-F5344CB8AC3E}">
        <p14:creationId xmlns:p14="http://schemas.microsoft.com/office/powerpoint/2010/main" val="1480485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However, when looking at the patenting of innovative products that incorporate ICT patents, we see a much more dispersed map. </a:t>
            </a:r>
          </a:p>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18</a:t>
            </a:fld>
            <a:endParaRPr lang="en-GB" altLang="en-US"/>
          </a:p>
        </p:txBody>
      </p:sp>
    </p:spTree>
    <p:extLst>
      <p:ext uri="{BB962C8B-B14F-4D97-AF65-F5344CB8AC3E}">
        <p14:creationId xmlns:p14="http://schemas.microsoft.com/office/powerpoint/2010/main" val="2302724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686A282-6B86-4013-933B-17D3E4B34C05}" type="slidenum">
              <a:rPr lang="en-GB" altLang="en-US" smtClean="0"/>
              <a:pPr/>
              <a:t>21</a:t>
            </a:fld>
            <a:endParaRPr lang="en-GB" altLang="en-US"/>
          </a:p>
        </p:txBody>
      </p:sp>
    </p:spTree>
    <p:extLst>
      <p:ext uri="{BB962C8B-B14F-4D97-AF65-F5344CB8AC3E}">
        <p14:creationId xmlns:p14="http://schemas.microsoft.com/office/powerpoint/2010/main" val="40161346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9"/>
              </a:srgbClr>
            </a:outerShdw>
          </a:effectLst>
        </p:spPr>
        <p:txBody>
          <a:bodyPr anchor="ctr"/>
          <a:lstStyle/>
          <a:p>
            <a:pPr algn="ctr" defTabSz="457200" fontAlgn="auto">
              <a:spcBef>
                <a:spcPts val="0"/>
              </a:spcBef>
              <a:spcAft>
                <a:spcPts val="0"/>
              </a:spcAft>
              <a:defRPr/>
            </a:pPr>
            <a:endParaRPr lang="en-US" sz="1800">
              <a:solidFill>
                <a:schemeClr val="lt1"/>
              </a:solidFill>
              <a:latin typeface="+mn-lt"/>
            </a:endParaRPr>
          </a:p>
        </p:txBody>
      </p:sp>
      <p:pic>
        <p:nvPicPr>
          <p:cNvPr id="3086"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endParaRPr lang="en-GB" altLang="en-US"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3078" name="Rectangle 6"/>
          <p:cNvSpPr>
            <a:spLocks noGrp="1" noChangeArrowheads="1"/>
          </p:cNvSpPr>
          <p:nvPr>
            <p:ph type="dt" sz="half" idx="2"/>
          </p:nvPr>
        </p:nvSpPr>
        <p:spPr/>
        <p:txBody>
          <a:bodyPr/>
          <a:lstStyle>
            <a:lvl1pPr>
              <a:defRPr sz="1200" b="1">
                <a:solidFill>
                  <a:schemeClr val="bg1"/>
                </a:solidFill>
                <a:latin typeface="+mn-lt"/>
              </a:defRPr>
            </a:lvl1pPr>
          </a:lstStyle>
          <a:p>
            <a:endParaRPr lang="en-GB" altLang="en-US"/>
          </a:p>
        </p:txBody>
      </p:sp>
      <p:sp>
        <p:nvSpPr>
          <p:cNvPr id="3079" name="Rectangle 7"/>
          <p:cNvSpPr>
            <a:spLocks noGrp="1" noChangeArrowheads="1"/>
          </p:cNvSpPr>
          <p:nvPr>
            <p:ph type="ftr" sz="quarter" idx="3"/>
          </p:nvPr>
        </p:nvSpPr>
        <p:spPr/>
        <p:txBody>
          <a:bodyPr/>
          <a:lstStyle>
            <a:lvl1pPr>
              <a:defRPr>
                <a:solidFill>
                  <a:schemeClr val="bg1"/>
                </a:solidFill>
                <a:latin typeface="+mn-lt"/>
              </a:defRPr>
            </a:lvl1pPr>
          </a:lstStyle>
          <a:p>
            <a:endParaRPr lang="en-GB" altLang="en-US"/>
          </a:p>
        </p:txBody>
      </p:sp>
      <p:sp>
        <p:nvSpPr>
          <p:cNvPr id="3080" name="Rectangle 8"/>
          <p:cNvSpPr>
            <a:spLocks noGrp="1" noChangeArrowheads="1"/>
          </p:cNvSpPr>
          <p:nvPr>
            <p:ph type="sldNum" sz="quarter" idx="4"/>
          </p:nvPr>
        </p:nvSpPr>
        <p:spPr/>
        <p:txBody>
          <a:bodyPr/>
          <a:lstStyle>
            <a:lvl1pPr>
              <a:defRPr>
                <a:solidFill>
                  <a:schemeClr val="bg1"/>
                </a:solidFill>
                <a:latin typeface="+mn-lt"/>
              </a:defRPr>
            </a:lvl1pPr>
          </a:lstStyle>
          <a:p>
            <a:fld id="{76519255-C370-4596-A100-0053F2234260}" type="slidenum">
              <a:rPr lang="en-GB" altLang="en-US"/>
              <a:pPr/>
              <a:t>‹#›</a:t>
            </a:fld>
            <a:endParaRPr lang="en-GB" altLang="en-US"/>
          </a:p>
        </p:txBody>
      </p:sp>
      <p:sp>
        <p:nvSpPr>
          <p:cNvPr id="7" name="Rectangle 6"/>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F2A33348-FCE5-483B-881C-5153CC95DCA0}" type="slidenum">
              <a:rPr lang="en-GB" altLang="en-US"/>
              <a:pPr/>
              <a:t>‹#›</a:t>
            </a:fld>
            <a:endParaRPr lang="en-GB" altLang="en-US"/>
          </a:p>
        </p:txBody>
      </p:sp>
    </p:spTree>
    <p:extLst>
      <p:ext uri="{BB962C8B-B14F-4D97-AF65-F5344CB8AC3E}">
        <p14:creationId xmlns:p14="http://schemas.microsoft.com/office/powerpoint/2010/main" val="3908056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5113" y="1339850"/>
            <a:ext cx="2071687" cy="46815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5288" y="1339850"/>
            <a:ext cx="6067425" cy="4681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9C38D3F7-9E53-4BBA-A1E1-D2D9F5676C64}" type="slidenum">
              <a:rPr lang="en-GB" altLang="en-US"/>
              <a:pPr/>
              <a:t>‹#›</a:t>
            </a:fld>
            <a:endParaRPr lang="en-GB" altLang="en-US"/>
          </a:p>
        </p:txBody>
      </p:sp>
    </p:spTree>
    <p:extLst>
      <p:ext uri="{BB962C8B-B14F-4D97-AF65-F5344CB8AC3E}">
        <p14:creationId xmlns:p14="http://schemas.microsoft.com/office/powerpoint/2010/main" val="2516374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B9E8D77D-CA6F-438D-8947-4D04F8783CA2}" type="slidenum">
              <a:rPr lang="en-GB" altLang="en-US"/>
              <a:pPr/>
              <a:t>‹#›</a:t>
            </a:fld>
            <a:endParaRPr lang="en-GB" altLang="en-US"/>
          </a:p>
        </p:txBody>
      </p:sp>
    </p:spTree>
    <p:extLst>
      <p:ext uri="{BB962C8B-B14F-4D97-AF65-F5344CB8AC3E}">
        <p14:creationId xmlns:p14="http://schemas.microsoft.com/office/powerpoint/2010/main" val="3921985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15576CEB-9180-436D-8038-C29399A9EE34}" type="slidenum">
              <a:rPr lang="en-GB" altLang="en-US"/>
              <a:pPr/>
              <a:t>‹#›</a:t>
            </a:fld>
            <a:endParaRPr lang="en-GB" altLang="en-US"/>
          </a:p>
        </p:txBody>
      </p:sp>
    </p:spTree>
    <p:extLst>
      <p:ext uri="{BB962C8B-B14F-4D97-AF65-F5344CB8AC3E}">
        <p14:creationId xmlns:p14="http://schemas.microsoft.com/office/powerpoint/2010/main" val="1924681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2492375"/>
            <a:ext cx="4038600" cy="3529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4DF45C5D-BCE2-4113-934A-611872B8323F}" type="slidenum">
              <a:rPr lang="en-GB" altLang="en-US"/>
              <a:pPr/>
              <a:t>‹#›</a:t>
            </a:fld>
            <a:endParaRPr lang="en-GB" altLang="en-US"/>
          </a:p>
        </p:txBody>
      </p:sp>
    </p:spTree>
    <p:extLst>
      <p:ext uri="{BB962C8B-B14F-4D97-AF65-F5344CB8AC3E}">
        <p14:creationId xmlns:p14="http://schemas.microsoft.com/office/powerpoint/2010/main" val="1960349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EA2B7B30-A80D-4521-BF03-E7FA2718B155}" type="slidenum">
              <a:rPr lang="en-GB" altLang="en-US"/>
              <a:pPr/>
              <a:t>‹#›</a:t>
            </a:fld>
            <a:endParaRPr lang="en-GB" altLang="en-US"/>
          </a:p>
        </p:txBody>
      </p:sp>
    </p:spTree>
    <p:extLst>
      <p:ext uri="{BB962C8B-B14F-4D97-AF65-F5344CB8AC3E}">
        <p14:creationId xmlns:p14="http://schemas.microsoft.com/office/powerpoint/2010/main" val="408941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A6BCB007-A170-4A27-AA9F-F2396911E460}" type="slidenum">
              <a:rPr lang="en-GB" altLang="en-US"/>
              <a:pPr/>
              <a:t>‹#›</a:t>
            </a:fld>
            <a:endParaRPr lang="en-GB" altLang="en-US"/>
          </a:p>
        </p:txBody>
      </p:sp>
    </p:spTree>
    <p:extLst>
      <p:ext uri="{BB962C8B-B14F-4D97-AF65-F5344CB8AC3E}">
        <p14:creationId xmlns:p14="http://schemas.microsoft.com/office/powerpoint/2010/main" val="625984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AA569FE1-57D0-4847-93AF-0B8AAD492169}" type="slidenum">
              <a:rPr lang="en-GB" altLang="en-US"/>
              <a:pPr/>
              <a:t>‹#›</a:t>
            </a:fld>
            <a:endParaRPr lang="en-GB" altLang="en-US"/>
          </a:p>
        </p:txBody>
      </p:sp>
    </p:spTree>
    <p:extLst>
      <p:ext uri="{BB962C8B-B14F-4D97-AF65-F5344CB8AC3E}">
        <p14:creationId xmlns:p14="http://schemas.microsoft.com/office/powerpoint/2010/main" val="2191450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9347A4FA-781A-436D-90A6-479C600751F0}" type="slidenum">
              <a:rPr lang="en-GB" altLang="en-US"/>
              <a:pPr/>
              <a:t>‹#›</a:t>
            </a:fld>
            <a:endParaRPr lang="en-GB" altLang="en-US"/>
          </a:p>
        </p:txBody>
      </p:sp>
    </p:spTree>
    <p:extLst>
      <p:ext uri="{BB962C8B-B14F-4D97-AF65-F5344CB8AC3E}">
        <p14:creationId xmlns:p14="http://schemas.microsoft.com/office/powerpoint/2010/main" val="318232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8FC9D46C-E13E-4799-B64C-F58DB4F61B93}" type="slidenum">
              <a:rPr lang="en-GB" altLang="en-US"/>
              <a:pPr/>
              <a:t>‹#›</a:t>
            </a:fld>
            <a:endParaRPr lang="en-GB" altLang="en-US"/>
          </a:p>
        </p:txBody>
      </p:sp>
    </p:spTree>
    <p:extLst>
      <p:ext uri="{BB962C8B-B14F-4D97-AF65-F5344CB8AC3E}">
        <p14:creationId xmlns:p14="http://schemas.microsoft.com/office/powerpoint/2010/main" val="2034262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1339850"/>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027" name="Rectangle 3"/>
          <p:cNvSpPr>
            <a:spLocks noGrp="1" noChangeArrowheads="1"/>
          </p:cNvSpPr>
          <p:nvPr>
            <p:ph type="body" idx="1"/>
          </p:nvPr>
        </p:nvSpPr>
        <p:spPr bwMode="auto">
          <a:xfrm>
            <a:off x="457200" y="2492375"/>
            <a:ext cx="8229600" cy="352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fld id="{6815C3F0-03E9-4977-AF2D-0650376AA11F}" type="slidenum">
              <a:rPr lang="en-GB" altLang="en-US"/>
              <a:pPr/>
              <a:t>‹#›</a:t>
            </a:fld>
            <a:endParaRPr lang="en-GB" altLang="en-US"/>
          </a:p>
        </p:txBody>
      </p:sp>
      <p:sp>
        <p:nvSpPr>
          <p:cNvPr id="15" name="Rectangle 14"/>
          <p:cNvSpPr/>
          <p:nvPr/>
        </p:nvSpPr>
        <p:spPr>
          <a:xfrm>
            <a:off x="0" y="0"/>
            <a:ext cx="9144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7" name="Rectangle 6"/>
          <p:cNvSpPr/>
          <p:nvPr/>
        </p:nvSpPr>
        <p:spPr>
          <a:xfrm>
            <a:off x="4262438" y="6659563"/>
            <a:ext cx="611187"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pic>
        <p:nvPicPr>
          <p:cNvPr id="1041" name="Picture 17" descr="LOGO CE_Vertical_EN_NEG_quadri_H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957638" y="258763"/>
            <a:ext cx="1436687" cy="100488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358775" algn="l" rtl="0" eaLnBrk="1" fontAlgn="base" hangingPunct="1">
        <a:spcBef>
          <a:spcPct val="0"/>
        </a:spcBef>
        <a:spcAft>
          <a:spcPct val="0"/>
        </a:spcAft>
        <a:defRPr sz="3000" b="1">
          <a:solidFill>
            <a:srgbClr val="0F5494"/>
          </a:solidFill>
          <a:latin typeface="+mj-lt"/>
          <a:ea typeface="+mj-ea"/>
          <a:cs typeface="+mj-cs"/>
        </a:defRPr>
      </a:lvl1pPr>
      <a:lvl2pPr marL="358775" algn="l" rtl="0" eaLnBrk="1" fontAlgn="base" hangingPunct="1">
        <a:spcBef>
          <a:spcPct val="0"/>
        </a:spcBef>
        <a:spcAft>
          <a:spcPct val="0"/>
        </a:spcAft>
        <a:defRPr sz="3000" b="1">
          <a:solidFill>
            <a:srgbClr val="0F5494"/>
          </a:solidFill>
          <a:latin typeface="Verdana" pitchFamily="34" charset="0"/>
        </a:defRPr>
      </a:lvl2pPr>
      <a:lvl3pPr marL="358775" algn="l" rtl="0" eaLnBrk="1" fontAlgn="base" hangingPunct="1">
        <a:spcBef>
          <a:spcPct val="0"/>
        </a:spcBef>
        <a:spcAft>
          <a:spcPct val="0"/>
        </a:spcAft>
        <a:defRPr sz="3000" b="1">
          <a:solidFill>
            <a:srgbClr val="0F5494"/>
          </a:solidFill>
          <a:latin typeface="Verdana" pitchFamily="34" charset="0"/>
        </a:defRPr>
      </a:lvl3pPr>
      <a:lvl4pPr marL="358775" algn="l" rtl="0" eaLnBrk="1" fontAlgn="base" hangingPunct="1">
        <a:spcBef>
          <a:spcPct val="0"/>
        </a:spcBef>
        <a:spcAft>
          <a:spcPct val="0"/>
        </a:spcAft>
        <a:defRPr sz="3000" b="1">
          <a:solidFill>
            <a:srgbClr val="0F5494"/>
          </a:solidFill>
          <a:latin typeface="Verdana" pitchFamily="34" charset="0"/>
        </a:defRPr>
      </a:lvl4pPr>
      <a:lvl5pPr marL="358775" algn="l" rtl="0" eaLnBrk="1" fontAlgn="base" hangingPunct="1">
        <a:spcBef>
          <a:spcPct val="0"/>
        </a:spcBef>
        <a:spcAft>
          <a:spcPct val="0"/>
        </a:spcAft>
        <a:defRPr sz="3000" b="1">
          <a:solidFill>
            <a:srgbClr val="0F5494"/>
          </a:solidFill>
          <a:latin typeface="Verdana" pitchFamily="34" charset="0"/>
        </a:defRPr>
      </a:lvl5pPr>
      <a:lvl6pPr marL="815975" algn="l" rtl="0" eaLnBrk="1" fontAlgn="base" hangingPunct="1">
        <a:spcBef>
          <a:spcPct val="0"/>
        </a:spcBef>
        <a:spcAft>
          <a:spcPct val="0"/>
        </a:spcAft>
        <a:defRPr sz="3000" b="1">
          <a:solidFill>
            <a:srgbClr val="0F5494"/>
          </a:solidFill>
          <a:latin typeface="Verdana" pitchFamily="34" charset="0"/>
        </a:defRPr>
      </a:lvl6pPr>
      <a:lvl7pPr marL="1273175" algn="l" rtl="0" eaLnBrk="1" fontAlgn="base" hangingPunct="1">
        <a:spcBef>
          <a:spcPct val="0"/>
        </a:spcBef>
        <a:spcAft>
          <a:spcPct val="0"/>
        </a:spcAft>
        <a:defRPr sz="3000" b="1">
          <a:solidFill>
            <a:srgbClr val="0F5494"/>
          </a:solidFill>
          <a:latin typeface="Verdana" pitchFamily="34" charset="0"/>
        </a:defRPr>
      </a:lvl7pPr>
      <a:lvl8pPr marL="1730375" algn="l" rtl="0" eaLnBrk="1" fontAlgn="base" hangingPunct="1">
        <a:spcBef>
          <a:spcPct val="0"/>
        </a:spcBef>
        <a:spcAft>
          <a:spcPct val="0"/>
        </a:spcAft>
        <a:defRPr sz="3000" b="1">
          <a:solidFill>
            <a:srgbClr val="0F5494"/>
          </a:solidFill>
          <a:latin typeface="Verdana" pitchFamily="34" charset="0"/>
        </a:defRPr>
      </a:lvl8pPr>
      <a:lvl9pPr marL="2187575" algn="l" rtl="0" eaLnBrk="1" fontAlgn="base" hangingPunct="1">
        <a:spcBef>
          <a:spcPct val="0"/>
        </a:spcBef>
        <a:spcAft>
          <a:spcPct val="0"/>
        </a:spcAft>
        <a:defRPr sz="3000" b="1">
          <a:solidFill>
            <a:srgbClr val="0F5494"/>
          </a:solidFill>
          <a:latin typeface="Verdana" pitchFamily="34" charset="0"/>
        </a:defRPr>
      </a:lvl9pPr>
    </p:titleStyle>
    <p:body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iri.jrc.ec.europa.eu/research-collaborations.html"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iri.jrc.ec.europa.eu/research-collaborations.html"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iri.jrc.ec.europa.eu/research-collaborations.html"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iri.jrc.ec.europa.eu/research-collaborations.html"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iri.jrc.ec.europa.eu/research-collaborations.html" TargetMode="External"/><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noChangeArrowheads="1"/>
          </p:cNvSpPr>
          <p:nvPr>
            <p:ph type="ctrTitle"/>
          </p:nvPr>
        </p:nvSpPr>
        <p:spPr>
          <a:xfrm>
            <a:off x="1331640" y="2565400"/>
            <a:ext cx="7704410" cy="790575"/>
          </a:xfrm>
        </p:spPr>
        <p:txBody>
          <a:bodyPr/>
          <a:lstStyle/>
          <a:p>
            <a:r>
              <a:rPr lang="fr-BE" altLang="en-US" sz="4400" dirty="0" smtClean="0"/>
              <a:t>Evidence </a:t>
            </a:r>
            <a:r>
              <a:rPr lang="fr-BE" altLang="en-US" sz="4400" dirty="0" err="1" smtClean="0"/>
              <a:t>from</a:t>
            </a:r>
            <a:r>
              <a:rPr lang="fr-BE" altLang="en-US" sz="4400" dirty="0" smtClean="0"/>
              <a:t> the JRC</a:t>
            </a:r>
            <a:endParaRPr lang="en-GB" altLang="en-US" sz="6000" dirty="0"/>
          </a:p>
        </p:txBody>
      </p:sp>
      <p:sp>
        <p:nvSpPr>
          <p:cNvPr id="81926" name="Rectangle 6"/>
          <p:cNvSpPr>
            <a:spLocks noGrp="1" noChangeArrowheads="1"/>
          </p:cNvSpPr>
          <p:nvPr>
            <p:ph type="subTitle" idx="1"/>
          </p:nvPr>
        </p:nvSpPr>
        <p:spPr/>
        <p:txBody>
          <a:bodyPr/>
          <a:lstStyle/>
          <a:p>
            <a:r>
              <a:rPr lang="en-GB" altLang="en-US" dirty="0" smtClean="0"/>
              <a:t>A quick overview of studies performed by the GLORIA project</a:t>
            </a:r>
            <a:endParaRPr lang="en-GB"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GINs &amp; Regional Capabilities (Global)</a:t>
            </a:r>
            <a:endParaRPr lang="en-GB" dirty="0"/>
          </a:p>
        </p:txBody>
      </p:sp>
      <p:sp>
        <p:nvSpPr>
          <p:cNvPr id="3" name="Content Placeholder 2"/>
          <p:cNvSpPr>
            <a:spLocks noGrp="1"/>
          </p:cNvSpPr>
          <p:nvPr>
            <p:ph idx="1"/>
          </p:nvPr>
        </p:nvSpPr>
        <p:spPr/>
        <p:txBody>
          <a:bodyPr/>
          <a:lstStyle/>
          <a:p>
            <a:r>
              <a:rPr lang="en-GB" dirty="0" smtClean="0"/>
              <a:t>Joint report of JRC and </a:t>
            </a:r>
            <a:r>
              <a:rPr lang="en-GB" dirty="0" smtClean="0"/>
              <a:t>OECD</a:t>
            </a:r>
          </a:p>
          <a:p>
            <a:pPr lvl="1"/>
            <a:r>
              <a:rPr lang="en-GB" b="0" dirty="0" smtClean="0"/>
              <a:t>Dosso, </a:t>
            </a:r>
            <a:r>
              <a:rPr lang="en-GB" b="0" dirty="0" err="1" smtClean="0"/>
              <a:t>Gkotsis</a:t>
            </a:r>
            <a:r>
              <a:rPr lang="en-GB" b="0" dirty="0" smtClean="0"/>
              <a:t>, </a:t>
            </a:r>
            <a:r>
              <a:rPr lang="en-GB" b="0" dirty="0" err="1" smtClean="0"/>
              <a:t>Vezzani</a:t>
            </a:r>
            <a:r>
              <a:rPr lang="en-GB" b="0" dirty="0" smtClean="0"/>
              <a:t> + OECD</a:t>
            </a:r>
            <a:endParaRPr lang="en-GB" b="0" dirty="0" smtClean="0"/>
          </a:p>
          <a:p>
            <a:endParaRPr lang="en-GB" dirty="0" smtClean="0"/>
          </a:p>
          <a:p>
            <a:r>
              <a:rPr lang="en-GB" dirty="0"/>
              <a:t>Digital transformation: ICT developed in all sectors </a:t>
            </a:r>
            <a:r>
              <a:rPr lang="en-GB" dirty="0">
                <a:sym typeface="Wingdings" panose="05000000000000000000" pitchFamily="2" charset="2"/>
              </a:rPr>
              <a:t> enables Industry 4.0 </a:t>
            </a:r>
            <a:endParaRPr lang="en-GB" dirty="0"/>
          </a:p>
          <a:p>
            <a:endParaRPr lang="en-GB" dirty="0" smtClean="0"/>
          </a:p>
          <a:p>
            <a:r>
              <a:rPr lang="en-GB" dirty="0" smtClean="0"/>
              <a:t>Top </a:t>
            </a:r>
            <a:r>
              <a:rPr lang="en-GB" dirty="0"/>
              <a:t>R&amp;D investors lead the development of ICT-related </a:t>
            </a:r>
            <a:r>
              <a:rPr lang="en-GB" dirty="0" smtClean="0"/>
              <a:t>technologies</a:t>
            </a:r>
            <a:endParaRPr lang="en-GB" dirty="0" smtClean="0"/>
          </a:p>
          <a:p>
            <a:endParaRPr lang="en-GB" dirty="0"/>
          </a:p>
        </p:txBody>
      </p:sp>
    </p:spTree>
    <p:extLst>
      <p:ext uri="{BB962C8B-B14F-4D97-AF65-F5344CB8AC3E}">
        <p14:creationId xmlns:p14="http://schemas.microsoft.com/office/powerpoint/2010/main" val="15597538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GINs &amp; Regional </a:t>
            </a:r>
            <a:r>
              <a:rPr lang="en-GB" dirty="0" smtClean="0"/>
              <a:t>Capabilities</a:t>
            </a:r>
            <a:endParaRPr lang="en-GB"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2780928"/>
            <a:ext cx="6336704" cy="2637636"/>
          </a:xfrm>
          <a:prstGeom prst="rect">
            <a:avLst/>
          </a:prstGeom>
          <a:noFill/>
        </p:spPr>
      </p:pic>
    </p:spTree>
    <p:extLst>
      <p:ext uri="{BB962C8B-B14F-4D97-AF65-F5344CB8AC3E}">
        <p14:creationId xmlns:p14="http://schemas.microsoft.com/office/powerpoint/2010/main" val="8121850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3" cstate="screen">
            <a:extLst>
              <a:ext uri="{28A0092B-C50C-407E-A947-70E740481C1C}">
                <a14:useLocalDpi xmlns:a14="http://schemas.microsoft.com/office/drawing/2010/main"/>
              </a:ext>
            </a:extLst>
          </a:blip>
          <a:stretch>
            <a:fillRect/>
          </a:stretch>
        </p:blipFill>
        <p:spPr>
          <a:xfrm>
            <a:off x="395536" y="1340768"/>
            <a:ext cx="8280920" cy="4680520"/>
          </a:xfrm>
          <a:prstGeom prst="rect">
            <a:avLst/>
          </a:prstGeom>
        </p:spPr>
      </p:pic>
    </p:spTree>
    <p:extLst>
      <p:ext uri="{BB962C8B-B14F-4D97-AF65-F5344CB8AC3E}">
        <p14:creationId xmlns:p14="http://schemas.microsoft.com/office/powerpoint/2010/main" val="38537885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p:nvPr/>
        </p:nvPicPr>
        <p:blipFill>
          <a:blip r:embed="rId2" cstate="screen">
            <a:extLst>
              <a:ext uri="{28A0092B-C50C-407E-A947-70E740481C1C}">
                <a14:useLocalDpi xmlns:a14="http://schemas.microsoft.com/office/drawing/2010/main"/>
              </a:ext>
            </a:extLst>
          </a:blip>
          <a:stretch>
            <a:fillRect/>
          </a:stretch>
        </p:blipFill>
        <p:spPr>
          <a:xfrm>
            <a:off x="395536" y="1340768"/>
            <a:ext cx="8280920" cy="4680519"/>
          </a:xfrm>
          <a:prstGeom prst="rect">
            <a:avLst/>
          </a:prstGeom>
        </p:spPr>
      </p:pic>
    </p:spTree>
    <p:extLst>
      <p:ext uri="{BB962C8B-B14F-4D97-AF65-F5344CB8AC3E}">
        <p14:creationId xmlns:p14="http://schemas.microsoft.com/office/powerpoint/2010/main" val="3208268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GINs are sector specific</a:t>
            </a:r>
            <a:endParaRPr lang="en-GB" dirty="0"/>
          </a:p>
        </p:txBody>
      </p:sp>
      <p:sp>
        <p:nvSpPr>
          <p:cNvPr id="3" name="Content Placeholder 2"/>
          <p:cNvSpPr>
            <a:spLocks noGrp="1"/>
          </p:cNvSpPr>
          <p:nvPr>
            <p:ph idx="1"/>
          </p:nvPr>
        </p:nvSpPr>
        <p:spPr/>
        <p:txBody>
          <a:bodyPr/>
          <a:lstStyle/>
          <a:p>
            <a:pPr>
              <a:buClrTx/>
            </a:pPr>
            <a:r>
              <a:rPr lang="en-GB" dirty="0" smtClean="0"/>
              <a:t>ICT </a:t>
            </a:r>
            <a:r>
              <a:rPr lang="en-GB" dirty="0"/>
              <a:t>industries </a:t>
            </a:r>
            <a:r>
              <a:rPr lang="en-GB" dirty="0" smtClean="0"/>
              <a:t>– narrower </a:t>
            </a:r>
            <a:r>
              <a:rPr lang="en-GB" dirty="0"/>
              <a:t>geographical </a:t>
            </a:r>
            <a:r>
              <a:rPr lang="en-GB" dirty="0" smtClean="0"/>
              <a:t>scale</a:t>
            </a:r>
          </a:p>
          <a:p>
            <a:pPr>
              <a:buClrTx/>
            </a:pPr>
            <a:r>
              <a:rPr lang="en-GB" dirty="0" smtClean="0"/>
              <a:t>Pharma </a:t>
            </a:r>
            <a:r>
              <a:rPr lang="en-GB" dirty="0"/>
              <a:t>– large teams, but few </a:t>
            </a:r>
            <a:r>
              <a:rPr lang="en-GB" dirty="0" smtClean="0"/>
              <a:t>countries</a:t>
            </a:r>
          </a:p>
          <a:p>
            <a:pPr>
              <a:buClrTx/>
            </a:pPr>
            <a:r>
              <a:rPr lang="en-GB" dirty="0" smtClean="0"/>
              <a:t>Chemical </a:t>
            </a:r>
            <a:r>
              <a:rPr lang="en-GB" dirty="0"/>
              <a:t>sector </a:t>
            </a:r>
            <a:r>
              <a:rPr lang="en-GB" dirty="0" smtClean="0"/>
              <a:t>– largest </a:t>
            </a:r>
            <a:r>
              <a:rPr lang="en-GB" dirty="0"/>
              <a:t>number of countries</a:t>
            </a:r>
          </a:p>
          <a:p>
            <a:pPr marL="0" indent="0">
              <a:buClrTx/>
              <a:buNone/>
            </a:pPr>
            <a:endParaRPr lang="en-GB" dirty="0" smtClean="0"/>
          </a:p>
          <a:p>
            <a:pPr>
              <a:buClrTx/>
            </a:pPr>
            <a:endParaRPr lang="en-GB" dirty="0" smtClean="0"/>
          </a:p>
          <a:p>
            <a:pPr>
              <a:buClrTx/>
            </a:pPr>
            <a:endParaRPr lang="en-GB" dirty="0" smtClean="0"/>
          </a:p>
          <a:p>
            <a:pPr lvl="2"/>
            <a:endParaRPr lang="en-GB" dirty="0" smtClean="0"/>
          </a:p>
          <a:p>
            <a:endParaRPr lang="en-GB" dirty="0" smtClean="0"/>
          </a:p>
          <a:p>
            <a:endParaRPr lang="en-GB" dirty="0"/>
          </a:p>
        </p:txBody>
      </p:sp>
    </p:spTree>
    <p:extLst>
      <p:ext uri="{BB962C8B-B14F-4D97-AF65-F5344CB8AC3E}">
        <p14:creationId xmlns:p14="http://schemas.microsoft.com/office/powerpoint/2010/main" val="5618824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20" y="1340768"/>
            <a:ext cx="9144000" cy="936625"/>
          </a:xfrm>
        </p:spPr>
        <p:txBody>
          <a:bodyPr/>
          <a:lstStyle/>
          <a:p>
            <a:r>
              <a:rPr lang="en-GB" dirty="0" smtClean="0"/>
              <a:t>Different regions / different </a:t>
            </a:r>
            <a:r>
              <a:rPr lang="en-GB" dirty="0" smtClean="0"/>
              <a:t>capabilities</a:t>
            </a:r>
            <a:endParaRPr lang="en-GB" dirty="0"/>
          </a:p>
        </p:txBody>
      </p:sp>
      <p:sp>
        <p:nvSpPr>
          <p:cNvPr id="3" name="Content Placeholder 2"/>
          <p:cNvSpPr>
            <a:spLocks noGrp="1"/>
          </p:cNvSpPr>
          <p:nvPr>
            <p:ph idx="1"/>
          </p:nvPr>
        </p:nvSpPr>
        <p:spPr/>
        <p:txBody>
          <a:bodyPr/>
          <a:lstStyle/>
          <a:p>
            <a:pPr>
              <a:buClrTx/>
            </a:pPr>
            <a:r>
              <a:rPr lang="en-GB" sz="2000" dirty="0" smtClean="0"/>
              <a:t>EU</a:t>
            </a:r>
            <a:r>
              <a:rPr lang="en-GB" sz="2000" dirty="0"/>
              <a:t>, US </a:t>
            </a:r>
            <a:r>
              <a:rPr lang="en-GB" sz="2000" dirty="0" smtClean="0"/>
              <a:t>&amp; </a:t>
            </a:r>
            <a:r>
              <a:rPr lang="en-GB" sz="2000" dirty="0" smtClean="0"/>
              <a:t>Japan: broad </a:t>
            </a:r>
            <a:r>
              <a:rPr lang="en-GB" sz="2000" dirty="0"/>
              <a:t>number of technologies. </a:t>
            </a:r>
            <a:endParaRPr lang="en-GB" sz="2000" dirty="0" smtClean="0"/>
          </a:p>
          <a:p>
            <a:pPr lvl="1">
              <a:buClrTx/>
            </a:pPr>
            <a:r>
              <a:rPr lang="en-GB" sz="1600" b="0" dirty="0" smtClean="0"/>
              <a:t>Korea </a:t>
            </a:r>
            <a:r>
              <a:rPr lang="en-GB" sz="1600" b="0" dirty="0"/>
              <a:t>and </a:t>
            </a:r>
            <a:r>
              <a:rPr lang="en-GB" sz="1600" b="0" dirty="0" smtClean="0"/>
              <a:t>China: almost </a:t>
            </a:r>
            <a:r>
              <a:rPr lang="en-GB" sz="1600" b="0" dirty="0"/>
              <a:t>exclusively in ICT-related technologies.</a:t>
            </a:r>
          </a:p>
          <a:p>
            <a:pPr>
              <a:buClrTx/>
            </a:pPr>
            <a:r>
              <a:rPr lang="en-GB" sz="2000" dirty="0" smtClean="0"/>
              <a:t>EU </a:t>
            </a:r>
            <a:r>
              <a:rPr lang="en-GB" sz="2000" dirty="0"/>
              <a:t>and </a:t>
            </a:r>
            <a:r>
              <a:rPr lang="en-GB" sz="2000" dirty="0" smtClean="0"/>
              <a:t>US: fundamental </a:t>
            </a:r>
            <a:r>
              <a:rPr lang="en-GB" sz="2000" dirty="0"/>
              <a:t>for addressing major societal </a:t>
            </a:r>
            <a:r>
              <a:rPr lang="en-GB" sz="2000" dirty="0" smtClean="0"/>
              <a:t>challenges</a:t>
            </a:r>
          </a:p>
          <a:p>
            <a:pPr lvl="1">
              <a:buClrTx/>
            </a:pPr>
            <a:r>
              <a:rPr lang="en-GB" sz="1600" b="0" dirty="0" smtClean="0"/>
              <a:t>Health / environment </a:t>
            </a:r>
          </a:p>
          <a:p>
            <a:pPr lvl="0">
              <a:buClrTx/>
            </a:pPr>
            <a:r>
              <a:rPr lang="en-GB" sz="2000" dirty="0" smtClean="0"/>
              <a:t>US: most patent applicants – most globalised collaboration</a:t>
            </a:r>
          </a:p>
          <a:p>
            <a:pPr lvl="1">
              <a:buClrTx/>
            </a:pPr>
            <a:r>
              <a:rPr lang="en-GB" sz="1600" dirty="0" smtClean="0"/>
              <a:t>However: </a:t>
            </a:r>
            <a:r>
              <a:rPr lang="en-GB" sz="1600" b="0" dirty="0" smtClean="0"/>
              <a:t>31 </a:t>
            </a:r>
            <a:r>
              <a:rPr lang="en-GB" sz="1600" b="0" dirty="0"/>
              <a:t>out of the top 50 patenting companies is located in </a:t>
            </a:r>
            <a:r>
              <a:rPr lang="en-GB" sz="1600" b="0" dirty="0" smtClean="0"/>
              <a:t>Asia.</a:t>
            </a:r>
          </a:p>
          <a:p>
            <a:pPr lvl="1">
              <a:buClrTx/>
            </a:pPr>
            <a:r>
              <a:rPr lang="en-GB" sz="1600" b="0" dirty="0" smtClean="0"/>
              <a:t>Korea </a:t>
            </a:r>
            <a:r>
              <a:rPr lang="en-GB" sz="1600" b="0" dirty="0"/>
              <a:t>is the rising star in ICT </a:t>
            </a:r>
            <a:r>
              <a:rPr lang="en-GB" sz="1600" b="0" dirty="0" smtClean="0"/>
              <a:t>development followed </a:t>
            </a:r>
            <a:r>
              <a:rPr lang="en-GB" sz="1600" b="0" dirty="0"/>
              <a:t>by China.</a:t>
            </a:r>
          </a:p>
          <a:p>
            <a:endParaRPr lang="en-GB" dirty="0"/>
          </a:p>
        </p:txBody>
      </p:sp>
    </p:spTree>
    <p:extLst>
      <p:ext uri="{BB962C8B-B14F-4D97-AF65-F5344CB8AC3E}">
        <p14:creationId xmlns:p14="http://schemas.microsoft.com/office/powerpoint/2010/main" val="34710569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EU regions &amp; digital technologies</a:t>
            </a:r>
            <a:br>
              <a:rPr lang="en-GB" dirty="0" smtClean="0"/>
            </a:br>
            <a:r>
              <a:rPr lang="en-GB" sz="2000" b="0" dirty="0" err="1" smtClean="0"/>
              <a:t>Gkotsis</a:t>
            </a:r>
            <a:r>
              <a:rPr lang="en-GB" sz="2000" b="0" dirty="0" smtClean="0"/>
              <a:t>, Pugliese &amp; </a:t>
            </a:r>
            <a:r>
              <a:rPr lang="en-GB" sz="2000" b="0" dirty="0" err="1" smtClean="0"/>
              <a:t>Vezzani</a:t>
            </a:r>
            <a:endParaRPr lang="en-GB" dirty="0"/>
          </a:p>
        </p:txBody>
      </p:sp>
      <p:sp>
        <p:nvSpPr>
          <p:cNvPr id="3" name="Content Placeholder 2"/>
          <p:cNvSpPr>
            <a:spLocks noGrp="1"/>
          </p:cNvSpPr>
          <p:nvPr>
            <p:ph idx="1"/>
          </p:nvPr>
        </p:nvSpPr>
        <p:spPr/>
        <p:txBody>
          <a:bodyPr/>
          <a:lstStyle/>
          <a:p>
            <a:pPr algn="ctr"/>
            <a:r>
              <a:rPr lang="en-GB" i="0" dirty="0" smtClean="0"/>
              <a:t>Ready for Industry 4.0?</a:t>
            </a:r>
          </a:p>
          <a:p>
            <a:endParaRPr lang="en-GB" dirty="0"/>
          </a:p>
          <a:p>
            <a:pPr algn="ctr"/>
            <a:r>
              <a:rPr lang="en-GB" sz="2000" dirty="0" smtClean="0"/>
              <a:t>Regional </a:t>
            </a:r>
            <a:r>
              <a:rPr lang="en-GB" sz="2000" dirty="0" smtClean="0"/>
              <a:t>strength in developing digital technologies (ICT patents)</a:t>
            </a:r>
          </a:p>
          <a:p>
            <a:pPr algn="ctr"/>
            <a:endParaRPr lang="en-GB" sz="2000" dirty="0"/>
          </a:p>
          <a:p>
            <a:pPr algn="ctr"/>
            <a:r>
              <a:rPr lang="en-GB" sz="2000" i="0" dirty="0" smtClean="0"/>
              <a:t>vs</a:t>
            </a:r>
          </a:p>
          <a:p>
            <a:pPr algn="ctr"/>
            <a:endParaRPr lang="en-GB" sz="2000" dirty="0"/>
          </a:p>
          <a:p>
            <a:pPr algn="ctr"/>
            <a:r>
              <a:rPr lang="en-GB" sz="2000" dirty="0" smtClean="0"/>
              <a:t>Regional strength in developing innovative products that combine both non-ICT and ICT components</a:t>
            </a:r>
            <a:endParaRPr lang="en-GB" sz="2000" dirty="0"/>
          </a:p>
        </p:txBody>
      </p:sp>
    </p:spTree>
    <p:extLst>
      <p:ext uri="{BB962C8B-B14F-4D97-AF65-F5344CB8AC3E}">
        <p14:creationId xmlns:p14="http://schemas.microsoft.com/office/powerpoint/2010/main" val="36168119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1"/>
          <p:cNvSpPr/>
          <p:nvPr/>
        </p:nvSpPr>
        <p:spPr>
          <a:xfrm>
            <a:off x="228960" y="2420888"/>
            <a:ext cx="4631072" cy="374441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542880" indent="-541080" algn="just">
              <a:lnSpc>
                <a:spcPct val="100000"/>
              </a:lnSpc>
            </a:pPr>
            <a:r>
              <a:rPr lang="en-US" sz="2200" b="1" strike="noStrike" spc="-1" dirty="0" smtClean="0">
                <a:solidFill>
                  <a:srgbClr val="004494"/>
                </a:solidFill>
                <a:latin typeface="Verdana"/>
                <a:ea typeface="MS PGothic"/>
              </a:rPr>
              <a:t>ICT </a:t>
            </a:r>
            <a:r>
              <a:rPr lang="en-US" sz="2200" b="1" strike="noStrike" spc="-1" dirty="0" smtClean="0">
                <a:solidFill>
                  <a:srgbClr val="004494"/>
                </a:solidFill>
                <a:latin typeface="Verdana"/>
                <a:ea typeface="MS PGothic"/>
              </a:rPr>
              <a:t>patents</a:t>
            </a:r>
            <a:endParaRPr lang="en-US" sz="2200" b="1" spc="-1" dirty="0">
              <a:solidFill>
                <a:srgbClr val="004494"/>
              </a:solidFill>
              <a:latin typeface="Verdana"/>
              <a:ea typeface="MS PGothic"/>
            </a:endParaRPr>
          </a:p>
          <a:p>
            <a:pPr marL="542880" indent="-541080" algn="just">
              <a:lnSpc>
                <a:spcPct val="100000"/>
              </a:lnSpc>
            </a:pPr>
            <a:endParaRPr lang="en-GB" dirty="0" smtClean="0"/>
          </a:p>
          <a:p>
            <a:pPr marL="542880" indent="-541080" algn="just">
              <a:lnSpc>
                <a:spcPct val="100000"/>
              </a:lnSpc>
            </a:pPr>
            <a:endParaRPr lang="en-GB" dirty="0"/>
          </a:p>
          <a:p>
            <a:pPr indent="3175">
              <a:lnSpc>
                <a:spcPct val="100000"/>
              </a:lnSpc>
            </a:pPr>
            <a:r>
              <a:rPr lang="en-GB" sz="2400" i="1" dirty="0" smtClean="0"/>
              <a:t>Leadership in ICT development </a:t>
            </a:r>
            <a:r>
              <a:rPr lang="en-GB" sz="2400" i="1" dirty="0"/>
              <a:t>is </a:t>
            </a:r>
            <a:r>
              <a:rPr lang="en-GB" sz="2400" i="1" dirty="0" smtClean="0"/>
              <a:t>scattered</a:t>
            </a:r>
          </a:p>
          <a:p>
            <a:pPr indent="3175">
              <a:lnSpc>
                <a:spcPct val="100000"/>
              </a:lnSpc>
            </a:pPr>
            <a:endParaRPr lang="en-GB" sz="2400" i="1" dirty="0"/>
          </a:p>
          <a:p>
            <a:pPr indent="3175">
              <a:lnSpc>
                <a:spcPct val="100000"/>
              </a:lnSpc>
            </a:pPr>
            <a:r>
              <a:rPr lang="en-GB" sz="1800" i="1" dirty="0" smtClean="0"/>
              <a:t>More blue = more ICT patents</a:t>
            </a:r>
            <a:endParaRPr lang="en-US" sz="1800" i="1" dirty="0"/>
          </a:p>
        </p:txBody>
      </p:sp>
      <p:pic>
        <p:nvPicPr>
          <p:cNvPr id="5" name="Picture 7"/>
          <p:cNvPicPr/>
          <p:nvPr/>
        </p:nvPicPr>
        <p:blipFill>
          <a:blip r:embed="rId3"/>
          <a:stretch/>
        </p:blipFill>
        <p:spPr>
          <a:xfrm>
            <a:off x="4355976" y="2266353"/>
            <a:ext cx="4176464" cy="3816424"/>
          </a:xfrm>
          <a:prstGeom prst="rect">
            <a:avLst/>
          </a:prstGeom>
          <a:ln>
            <a:noFill/>
          </a:ln>
        </p:spPr>
      </p:pic>
      <p:sp>
        <p:nvSpPr>
          <p:cNvPr id="7" name="CustomShape 3"/>
          <p:cNvSpPr/>
          <p:nvPr/>
        </p:nvSpPr>
        <p:spPr>
          <a:xfrm>
            <a:off x="402480" y="5599800"/>
            <a:ext cx="8642160" cy="911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800" b="0" i="1" strike="noStrike" spc="-1" dirty="0" smtClean="0">
                <a:solidFill>
                  <a:srgbClr val="004494"/>
                </a:solidFill>
                <a:latin typeface="Verdana"/>
                <a:ea typeface="MS PGothic"/>
              </a:rPr>
              <a:t> </a:t>
            </a:r>
            <a:endParaRPr lang="en-US" sz="1800" b="0" strike="noStrike" spc="-1" dirty="0">
              <a:latin typeface="Arial"/>
            </a:endParaRPr>
          </a:p>
        </p:txBody>
      </p:sp>
      <p:sp>
        <p:nvSpPr>
          <p:cNvPr id="10" name="Title 1"/>
          <p:cNvSpPr>
            <a:spLocks noGrp="1"/>
          </p:cNvSpPr>
          <p:nvPr>
            <p:ph type="title"/>
          </p:nvPr>
        </p:nvSpPr>
        <p:spPr>
          <a:xfrm>
            <a:off x="395288" y="1339850"/>
            <a:ext cx="8229600" cy="936625"/>
          </a:xfrm>
        </p:spPr>
        <p:txBody>
          <a:bodyPr/>
          <a:lstStyle/>
          <a:p>
            <a:r>
              <a:rPr lang="en-GB" dirty="0"/>
              <a:t>EU regions &amp; digital </a:t>
            </a:r>
            <a:r>
              <a:rPr lang="en-GB" dirty="0" smtClean="0"/>
              <a:t>technologies</a:t>
            </a:r>
            <a:endParaRPr lang="en-GB" dirty="0"/>
          </a:p>
        </p:txBody>
      </p:sp>
    </p:spTree>
    <p:extLst>
      <p:ext uri="{BB962C8B-B14F-4D97-AF65-F5344CB8AC3E}">
        <p14:creationId xmlns:p14="http://schemas.microsoft.com/office/powerpoint/2010/main" val="13899220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stomShape 1"/>
          <p:cNvSpPr/>
          <p:nvPr/>
        </p:nvSpPr>
        <p:spPr>
          <a:xfrm>
            <a:off x="228960" y="2420888"/>
            <a:ext cx="4631072" cy="3744416"/>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indent="1588" algn="just">
              <a:lnSpc>
                <a:spcPct val="100000"/>
              </a:lnSpc>
            </a:pPr>
            <a:r>
              <a:rPr lang="en-GB" sz="2200" b="1" spc="-1" dirty="0">
                <a:solidFill>
                  <a:srgbClr val="004494"/>
                </a:solidFill>
                <a:ea typeface="MS PGothic"/>
              </a:rPr>
              <a:t>Innovative products </a:t>
            </a:r>
            <a:r>
              <a:rPr lang="en-GB" sz="2200" b="1" spc="-1" dirty="0" smtClean="0">
                <a:solidFill>
                  <a:srgbClr val="004494"/>
                </a:solidFill>
                <a:ea typeface="MS PGothic"/>
              </a:rPr>
              <a:t>with ICT &amp; non-ICT components</a:t>
            </a:r>
            <a:endParaRPr lang="en-GB" sz="2400" dirty="0"/>
          </a:p>
          <a:p>
            <a:pPr indent="1588" algn="just">
              <a:lnSpc>
                <a:spcPct val="100000"/>
              </a:lnSpc>
            </a:pPr>
            <a:endParaRPr lang="en-GB" dirty="0" smtClean="0"/>
          </a:p>
          <a:p>
            <a:pPr marL="542880" indent="-541080" algn="just">
              <a:lnSpc>
                <a:spcPct val="100000"/>
              </a:lnSpc>
            </a:pPr>
            <a:endParaRPr lang="en-GB" dirty="0" smtClean="0"/>
          </a:p>
          <a:p>
            <a:pPr marL="342900" indent="-342900">
              <a:lnSpc>
                <a:spcPct val="100000"/>
              </a:lnSpc>
              <a:buFont typeface="Arial" panose="020B0604020202020204" pitchFamily="34" charset="0"/>
              <a:buChar char="•"/>
            </a:pPr>
            <a:r>
              <a:rPr lang="en-GB" sz="2400" i="1" dirty="0"/>
              <a:t>A more dispersed map</a:t>
            </a:r>
          </a:p>
          <a:p>
            <a:pPr marL="342900" indent="-342900">
              <a:lnSpc>
                <a:spcPct val="100000"/>
              </a:lnSpc>
              <a:buFont typeface="Arial" panose="020B0604020202020204" pitchFamily="34" charset="0"/>
              <a:buChar char="•"/>
            </a:pPr>
            <a:r>
              <a:rPr lang="en-GB" sz="2400" i="1" dirty="0" smtClean="0"/>
              <a:t>Many regions have opportunities </a:t>
            </a:r>
            <a:r>
              <a:rPr lang="en-GB" sz="2400" i="1" dirty="0" smtClean="0"/>
              <a:t>developing ICT for Industry 4.0 applications</a:t>
            </a:r>
            <a:endParaRPr lang="en-GB" sz="2400" i="1" dirty="0" smtClean="0"/>
          </a:p>
        </p:txBody>
      </p:sp>
      <p:sp>
        <p:nvSpPr>
          <p:cNvPr id="7" name="CustomShape 3"/>
          <p:cNvSpPr/>
          <p:nvPr/>
        </p:nvSpPr>
        <p:spPr>
          <a:xfrm>
            <a:off x="402480" y="5599800"/>
            <a:ext cx="8642160" cy="911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800" b="0" i="1" strike="noStrike" spc="-1" dirty="0" smtClean="0">
                <a:solidFill>
                  <a:srgbClr val="004494"/>
                </a:solidFill>
                <a:latin typeface="Verdana"/>
                <a:ea typeface="MS PGothic"/>
              </a:rPr>
              <a:t> </a:t>
            </a:r>
            <a:endParaRPr lang="en-US" sz="1800" b="0" strike="noStrike" spc="-1" dirty="0">
              <a:latin typeface="Arial"/>
            </a:endParaRPr>
          </a:p>
        </p:txBody>
      </p:sp>
      <p:sp>
        <p:nvSpPr>
          <p:cNvPr id="10" name="Title 1"/>
          <p:cNvSpPr>
            <a:spLocks noGrp="1"/>
          </p:cNvSpPr>
          <p:nvPr>
            <p:ph type="title"/>
          </p:nvPr>
        </p:nvSpPr>
        <p:spPr>
          <a:xfrm>
            <a:off x="395288" y="1339850"/>
            <a:ext cx="8229600" cy="936625"/>
          </a:xfrm>
        </p:spPr>
        <p:txBody>
          <a:bodyPr/>
          <a:lstStyle/>
          <a:p>
            <a:r>
              <a:rPr lang="en-GB" dirty="0"/>
              <a:t>EU regions &amp; digital </a:t>
            </a:r>
            <a:r>
              <a:rPr lang="en-GB" dirty="0" smtClean="0"/>
              <a:t>technologies</a:t>
            </a:r>
            <a:endParaRPr lang="en-GB" dirty="0"/>
          </a:p>
        </p:txBody>
      </p:sp>
      <p:pic>
        <p:nvPicPr>
          <p:cNvPr id="6" name="Picture 8"/>
          <p:cNvPicPr/>
          <p:nvPr/>
        </p:nvPicPr>
        <p:blipFill>
          <a:blip r:embed="rId3"/>
          <a:stretch/>
        </p:blipFill>
        <p:spPr>
          <a:xfrm>
            <a:off x="4356440" y="2255739"/>
            <a:ext cx="4176000" cy="3816000"/>
          </a:xfrm>
          <a:prstGeom prst="rect">
            <a:avLst/>
          </a:prstGeom>
          <a:ln>
            <a:noFill/>
          </a:ln>
        </p:spPr>
      </p:pic>
    </p:spTree>
    <p:extLst>
      <p:ext uri="{BB962C8B-B14F-4D97-AF65-F5344CB8AC3E}">
        <p14:creationId xmlns:p14="http://schemas.microsoft.com/office/powerpoint/2010/main" val="38742851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EU regions &amp; digital </a:t>
            </a:r>
            <a:r>
              <a:rPr lang="en-GB" dirty="0" smtClean="0"/>
              <a:t>technologies</a:t>
            </a:r>
            <a:endParaRPr lang="en-GB" dirty="0"/>
          </a:p>
        </p:txBody>
      </p:sp>
      <p:sp>
        <p:nvSpPr>
          <p:cNvPr id="3" name="Content Placeholder 2"/>
          <p:cNvSpPr>
            <a:spLocks noGrp="1"/>
          </p:cNvSpPr>
          <p:nvPr>
            <p:ph idx="1"/>
          </p:nvPr>
        </p:nvSpPr>
        <p:spPr/>
        <p:txBody>
          <a:bodyPr/>
          <a:lstStyle/>
          <a:p>
            <a:pPr>
              <a:buClrTx/>
              <a:buFont typeface="Arial" panose="020B0604020202020204" pitchFamily="34" charset="0"/>
              <a:buChar char="•"/>
            </a:pPr>
            <a:r>
              <a:rPr lang="en-GB" dirty="0"/>
              <a:t>Different regional capabilities are </a:t>
            </a:r>
            <a:r>
              <a:rPr lang="en-GB" dirty="0" smtClean="0"/>
              <a:t>needed for different opportunities that Industry 4.0 offer</a:t>
            </a:r>
          </a:p>
          <a:p>
            <a:pPr>
              <a:buClrTx/>
              <a:buFont typeface="Arial" panose="020B0604020202020204" pitchFamily="34" charset="0"/>
              <a:buChar char="•"/>
            </a:pPr>
            <a:endParaRPr lang="en-GB" dirty="0" smtClean="0"/>
          </a:p>
          <a:p>
            <a:pPr>
              <a:buClrTx/>
              <a:buFont typeface="Arial" panose="020B0604020202020204" pitchFamily="34" charset="0"/>
              <a:buChar char="•"/>
            </a:pPr>
            <a:r>
              <a:rPr lang="en-GB" dirty="0" smtClean="0"/>
              <a:t>While </a:t>
            </a:r>
            <a:r>
              <a:rPr lang="en-GB" dirty="0"/>
              <a:t>the EU missed the first ‘ICT revolution’, it </a:t>
            </a:r>
            <a:r>
              <a:rPr lang="en-GB" b="1" dirty="0" smtClean="0"/>
              <a:t>can</a:t>
            </a:r>
            <a:r>
              <a:rPr lang="en-GB" dirty="0" smtClean="0"/>
              <a:t> benefit </a:t>
            </a:r>
            <a:r>
              <a:rPr lang="en-GB" dirty="0"/>
              <a:t>from the </a:t>
            </a:r>
            <a:r>
              <a:rPr lang="en-GB" b="1" dirty="0"/>
              <a:t>application</a:t>
            </a:r>
            <a:r>
              <a:rPr lang="en-GB" dirty="0"/>
              <a:t> of those technologies for the industrial digital transformation.</a:t>
            </a:r>
          </a:p>
          <a:p>
            <a:endParaRPr lang="en-GB" dirty="0" smtClean="0"/>
          </a:p>
          <a:p>
            <a:endParaRPr lang="en-GB" dirty="0"/>
          </a:p>
        </p:txBody>
      </p:sp>
    </p:spTree>
    <p:extLst>
      <p:ext uri="{BB962C8B-B14F-4D97-AF65-F5344CB8AC3E}">
        <p14:creationId xmlns:p14="http://schemas.microsoft.com/office/powerpoint/2010/main" val="6862526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7037" y="-166797"/>
            <a:ext cx="4780528" cy="61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94689" y="4945172"/>
            <a:ext cx="2979113" cy="1292660"/>
          </a:xfrm>
          <a:prstGeom prst="rect">
            <a:avLst/>
          </a:prstGeom>
          <a:noFill/>
        </p:spPr>
        <p:txBody>
          <a:bodyPr wrap="square" lIns="91439" tIns="45719" rIns="91439" bIns="45719" rtlCol="0">
            <a:spAutoFit/>
          </a:bodyPr>
          <a:lstStyle/>
          <a:p>
            <a:r>
              <a:rPr lang="en-GB" sz="1300" b="1" i="1" dirty="0">
                <a:latin typeface="Times New Roman" panose="02020603050405020304" pitchFamily="18" charset="0"/>
                <a:cs typeface="Times New Roman" panose="02020603050405020304" pitchFamily="18" charset="0"/>
              </a:rPr>
              <a:t>Ramirez (2018), </a:t>
            </a:r>
            <a:r>
              <a:rPr lang="en-GB" sz="1300" i="1" dirty="0">
                <a:latin typeface="Times New Roman" panose="02020603050405020304" pitchFamily="18" charset="0"/>
                <a:cs typeface="Times New Roman" panose="02020603050405020304" pitchFamily="18" charset="0"/>
              </a:rPr>
              <a:t>Global Innovation Networks: </a:t>
            </a:r>
          </a:p>
          <a:p>
            <a:r>
              <a:rPr lang="en-GB" sz="1300" i="1" dirty="0">
                <a:latin typeface="Times New Roman" panose="02020603050405020304" pitchFamily="18" charset="0"/>
                <a:cs typeface="Times New Roman" panose="02020603050405020304" pitchFamily="18" charset="0"/>
              </a:rPr>
              <a:t>State of the art and issues at stake for GVCs</a:t>
            </a:r>
          </a:p>
          <a:p>
            <a:r>
              <a:rPr lang="en-GB" sz="1300" dirty="0">
                <a:latin typeface="Times New Roman" panose="02020603050405020304" pitchFamily="18" charset="0"/>
                <a:cs typeface="Times New Roman" panose="02020603050405020304" pitchFamily="18" charset="0"/>
                <a:hlinkClick r:id="rId3"/>
              </a:rPr>
              <a:t>http://iri.jrc.ec.europa.eu/research-collaborations.html</a:t>
            </a:r>
            <a:r>
              <a:rPr lang="en-GB" sz="1300" dirty="0">
                <a:latin typeface="Times New Roman" panose="02020603050405020304" pitchFamily="18" charset="0"/>
                <a:cs typeface="Times New Roman" panose="02020603050405020304" pitchFamily="18" charset="0"/>
              </a:rPr>
              <a:t> </a:t>
            </a:r>
          </a:p>
        </p:txBody>
      </p:sp>
      <p:sp>
        <p:nvSpPr>
          <p:cNvPr id="5" name="TextBox 4"/>
          <p:cNvSpPr txBox="1"/>
          <p:nvPr/>
        </p:nvSpPr>
        <p:spPr>
          <a:xfrm>
            <a:off x="0" y="6467558"/>
            <a:ext cx="1807234" cy="346249"/>
          </a:xfrm>
          <a:prstGeom prst="rect">
            <a:avLst/>
          </a:prstGeom>
          <a:noFill/>
        </p:spPr>
        <p:txBody>
          <a:bodyPr wrap="square" lIns="0" tIns="0" rIns="0" bIns="0" rtlCol="0">
            <a:spAutoFit/>
          </a:bodyPr>
          <a:lstStyle/>
          <a:p>
            <a:pPr defTabSz="738319">
              <a:lnSpc>
                <a:spcPct val="150000"/>
              </a:lnSpc>
              <a:buClr>
                <a:srgbClr val="3B83C1"/>
              </a:buClr>
            </a:pPr>
            <a:r>
              <a:rPr lang="en-GB" sz="1500" b="1" i="1" dirty="0">
                <a:solidFill>
                  <a:srgbClr val="093B37"/>
                </a:solidFill>
                <a:latin typeface="Verdana"/>
                <a:ea typeface="ＭＳ Ｐゴシック"/>
              </a:rPr>
              <a:t>GLORIA Project</a:t>
            </a:r>
          </a:p>
        </p:txBody>
      </p:sp>
      <p:sp>
        <p:nvSpPr>
          <p:cNvPr id="6" name="TextBox 5"/>
          <p:cNvSpPr txBox="1"/>
          <p:nvPr/>
        </p:nvSpPr>
        <p:spPr>
          <a:xfrm>
            <a:off x="1258597" y="4129585"/>
            <a:ext cx="1619976" cy="628622"/>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R&amp;D Expenditure</a:t>
            </a:r>
          </a:p>
          <a:p>
            <a:pPr marL="230943" indent="-230943">
              <a:buFont typeface="Arial" panose="020B0604020202020204" pitchFamily="34" charset="0"/>
              <a:buChar char="•"/>
            </a:pPr>
            <a:r>
              <a:rPr lang="en-GB" dirty="0"/>
              <a:t>Patenting</a:t>
            </a:r>
          </a:p>
        </p:txBody>
      </p:sp>
      <p:cxnSp>
        <p:nvCxnSpPr>
          <p:cNvPr id="7" name="Straight Connector 6"/>
          <p:cNvCxnSpPr/>
          <p:nvPr/>
        </p:nvCxnSpPr>
        <p:spPr>
          <a:xfrm>
            <a:off x="2953968" y="4326231"/>
            <a:ext cx="522573"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805" y="1254696"/>
            <a:ext cx="1754679" cy="997953"/>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Strategic alliances</a:t>
            </a:r>
          </a:p>
          <a:p>
            <a:pPr marL="230943" indent="-230943">
              <a:buFont typeface="Arial" panose="020B0604020202020204" pitchFamily="34" charset="0"/>
              <a:buChar char="•"/>
            </a:pPr>
            <a:r>
              <a:rPr lang="en-GB" dirty="0"/>
              <a:t>Co-patenting</a:t>
            </a:r>
          </a:p>
          <a:p>
            <a:pPr marL="230943" indent="-230943">
              <a:buFont typeface="Arial" panose="020B0604020202020204" pitchFamily="34" charset="0"/>
              <a:buChar char="•"/>
            </a:pPr>
            <a:r>
              <a:rPr lang="en-GB" dirty="0"/>
              <a:t>Joint scientific publications</a:t>
            </a:r>
          </a:p>
        </p:txBody>
      </p:sp>
      <p:cxnSp>
        <p:nvCxnSpPr>
          <p:cNvPr id="9" name="Straight Connector 8"/>
          <p:cNvCxnSpPr/>
          <p:nvPr/>
        </p:nvCxnSpPr>
        <p:spPr>
          <a:xfrm>
            <a:off x="1807235" y="1847174"/>
            <a:ext cx="52270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786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268760"/>
            <a:ext cx="8229600" cy="936625"/>
          </a:xfrm>
        </p:spPr>
        <p:txBody>
          <a:bodyPr/>
          <a:lstStyle/>
          <a:p>
            <a:r>
              <a:rPr lang="en-GB" dirty="0" smtClean="0"/>
              <a:t>Job </a:t>
            </a:r>
            <a:r>
              <a:rPr lang="en-GB" dirty="0" smtClean="0"/>
              <a:t>polarization</a:t>
            </a:r>
            <a:br>
              <a:rPr lang="en-GB" dirty="0" smtClean="0"/>
            </a:br>
            <a:r>
              <a:rPr lang="en-GB" sz="1800" b="0" dirty="0" smtClean="0"/>
              <a:t>Amoroso &amp; </a:t>
            </a:r>
            <a:r>
              <a:rPr lang="en-GB" sz="1800" b="0" dirty="0" err="1" smtClean="0"/>
              <a:t>Moncada</a:t>
            </a:r>
            <a:r>
              <a:rPr lang="en-GB" sz="1800" b="0" dirty="0" smtClean="0"/>
              <a:t>-</a:t>
            </a:r>
            <a:r>
              <a:rPr lang="en-GB" sz="1800" b="0" dirty="0" err="1" smtClean="0"/>
              <a:t>Paternò</a:t>
            </a:r>
            <a:r>
              <a:rPr lang="en-GB" sz="1800" b="0" dirty="0" smtClean="0"/>
              <a:t>-Castello</a:t>
            </a:r>
            <a:endParaRPr lang="en-GB" b="0" dirty="0"/>
          </a:p>
        </p:txBody>
      </p:sp>
      <p:sp>
        <p:nvSpPr>
          <p:cNvPr id="3" name="Content Placeholder 2"/>
          <p:cNvSpPr>
            <a:spLocks noGrp="1"/>
          </p:cNvSpPr>
          <p:nvPr>
            <p:ph idx="1"/>
          </p:nvPr>
        </p:nvSpPr>
        <p:spPr>
          <a:xfrm>
            <a:off x="467544" y="1988840"/>
            <a:ext cx="8229600" cy="4320480"/>
          </a:xfrm>
        </p:spPr>
        <p:txBody>
          <a:bodyPr/>
          <a:lstStyle/>
          <a:p>
            <a:pPr marL="0" indent="0">
              <a:buClrTx/>
              <a:buNone/>
            </a:pPr>
            <a:endParaRPr lang="en-GB" sz="2000" dirty="0" smtClean="0"/>
          </a:p>
          <a:p>
            <a:pPr marL="0" indent="0">
              <a:buClrTx/>
              <a:buNone/>
            </a:pPr>
            <a:r>
              <a:rPr lang="en-GB" sz="2000" dirty="0" smtClean="0"/>
              <a:t>Relationship </a:t>
            </a:r>
            <a:r>
              <a:rPr lang="en-GB" sz="2000" dirty="0"/>
              <a:t>between inward Greenfield FDI in high and low skilled </a:t>
            </a:r>
            <a:r>
              <a:rPr lang="en-GB" sz="2000" dirty="0" smtClean="0"/>
              <a:t>activities:</a:t>
            </a:r>
          </a:p>
          <a:p>
            <a:pPr>
              <a:buClrTx/>
            </a:pPr>
            <a:endParaRPr lang="en-GB" sz="1100" dirty="0" smtClean="0"/>
          </a:p>
          <a:p>
            <a:pPr>
              <a:buClrTx/>
            </a:pPr>
            <a:r>
              <a:rPr lang="en-GB" dirty="0" smtClean="0"/>
              <a:t>FDI </a:t>
            </a:r>
            <a:r>
              <a:rPr lang="en-GB" dirty="0"/>
              <a:t>in R&amp;D and ICT </a:t>
            </a:r>
            <a:r>
              <a:rPr lang="en-GB" dirty="0" smtClean="0">
                <a:sym typeface="Wingdings" panose="05000000000000000000" pitchFamily="2" charset="2"/>
              </a:rPr>
              <a:t> </a:t>
            </a:r>
            <a:r>
              <a:rPr lang="en-GB" dirty="0" smtClean="0"/>
              <a:t>skill UPGRADING</a:t>
            </a:r>
          </a:p>
          <a:p>
            <a:pPr lvl="1">
              <a:buClrTx/>
            </a:pPr>
            <a:r>
              <a:rPr lang="en-GB" b="0" dirty="0" smtClean="0"/>
              <a:t>high-skilled labour + </a:t>
            </a:r>
          </a:p>
          <a:p>
            <a:pPr lvl="1">
              <a:buClrTx/>
            </a:pPr>
            <a:r>
              <a:rPr lang="en-GB" b="0" dirty="0" smtClean="0"/>
              <a:t>medium </a:t>
            </a:r>
            <a:r>
              <a:rPr lang="en-GB" b="0" dirty="0"/>
              <a:t>skilled labour </a:t>
            </a:r>
            <a:r>
              <a:rPr lang="en-GB" b="0" dirty="0" smtClean="0"/>
              <a:t>-</a:t>
            </a:r>
            <a:endParaRPr lang="en-GB" b="0" dirty="0"/>
          </a:p>
          <a:p>
            <a:pPr>
              <a:buClrTx/>
            </a:pPr>
            <a:r>
              <a:rPr lang="en-GB" dirty="0"/>
              <a:t>FDI in Manufacturing </a:t>
            </a:r>
            <a:r>
              <a:rPr lang="en-GB" dirty="0" smtClean="0">
                <a:sym typeface="Wingdings" panose="05000000000000000000" pitchFamily="2" charset="2"/>
              </a:rPr>
              <a:t> </a:t>
            </a:r>
            <a:r>
              <a:rPr lang="en-GB" dirty="0" smtClean="0"/>
              <a:t>skill DOWNGRADING</a:t>
            </a:r>
          </a:p>
          <a:p>
            <a:pPr lvl="1">
              <a:buClrTx/>
            </a:pPr>
            <a:r>
              <a:rPr lang="en-GB" b="0" dirty="0" smtClean="0"/>
              <a:t>low-skilled labour </a:t>
            </a:r>
            <a:r>
              <a:rPr lang="en-GB" b="0" dirty="0" smtClean="0"/>
              <a:t>+</a:t>
            </a:r>
          </a:p>
          <a:p>
            <a:pPr>
              <a:buClrTx/>
            </a:pPr>
            <a:r>
              <a:rPr lang="en-GB" i="1" dirty="0" smtClean="0"/>
              <a:t>Jo</a:t>
            </a:r>
            <a:r>
              <a:rPr lang="en-GB" b="0" i="1" dirty="0" smtClean="0"/>
              <a:t>b </a:t>
            </a:r>
            <a:r>
              <a:rPr lang="en-GB" b="0" i="1" dirty="0" smtClean="0"/>
              <a:t>polarization:</a:t>
            </a:r>
          </a:p>
          <a:p>
            <a:pPr lvl="1">
              <a:buClrTx/>
            </a:pPr>
            <a:r>
              <a:rPr lang="en-GB" b="0" i="1" dirty="0" smtClean="0"/>
              <a:t>depends </a:t>
            </a:r>
            <a:r>
              <a:rPr lang="en-GB" b="0" i="1" dirty="0"/>
              <a:t>on the country and sector specific </a:t>
            </a:r>
            <a:r>
              <a:rPr lang="en-GB" b="0" i="1" dirty="0" smtClean="0"/>
              <a:t>characteristics</a:t>
            </a:r>
          </a:p>
          <a:p>
            <a:pPr lvl="1">
              <a:buClrTx/>
            </a:pPr>
            <a:r>
              <a:rPr lang="en-GB" b="0" i="1" dirty="0" smtClean="0">
                <a:ea typeface="+mn-ea"/>
                <a:cs typeface="+mn-cs"/>
              </a:rPr>
              <a:t>Fit to respond to technological change?</a:t>
            </a:r>
            <a:endParaRPr lang="en-GB" b="0" i="1" dirty="0">
              <a:ea typeface="+mn-ea"/>
              <a:cs typeface="+mn-cs"/>
            </a:endParaRPr>
          </a:p>
          <a:p>
            <a:endParaRPr lang="en-GB" sz="2000" dirty="0"/>
          </a:p>
        </p:txBody>
      </p:sp>
    </p:spTree>
    <p:extLst>
      <p:ext uri="{BB962C8B-B14F-4D97-AF65-F5344CB8AC3E}">
        <p14:creationId xmlns:p14="http://schemas.microsoft.com/office/powerpoint/2010/main" val="11797266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ltLang="en-US" dirty="0" smtClean="0"/>
              <a:t>How are things changing</a:t>
            </a:r>
            <a:endParaRPr lang="en-US" altLang="en-US" dirty="0"/>
          </a:p>
        </p:txBody>
      </p:sp>
      <p:sp>
        <p:nvSpPr>
          <p:cNvPr id="83971" name="Rectangle 3"/>
          <p:cNvSpPr>
            <a:spLocks noGrp="1" noChangeArrowheads="1"/>
          </p:cNvSpPr>
          <p:nvPr>
            <p:ph type="body" idx="1"/>
          </p:nvPr>
        </p:nvSpPr>
        <p:spPr/>
        <p:txBody>
          <a:bodyPr/>
          <a:lstStyle/>
          <a:p>
            <a:endParaRPr lang="en-US" altLang="en-US" dirty="0"/>
          </a:p>
        </p:txBody>
      </p:sp>
      <p:pic>
        <p:nvPicPr>
          <p:cNvPr id="839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2420888"/>
            <a:ext cx="814688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7037" y="-166797"/>
            <a:ext cx="4780528" cy="61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94689" y="4945172"/>
            <a:ext cx="2979113" cy="1292660"/>
          </a:xfrm>
          <a:prstGeom prst="rect">
            <a:avLst/>
          </a:prstGeom>
          <a:noFill/>
        </p:spPr>
        <p:txBody>
          <a:bodyPr wrap="square" lIns="91439" tIns="45719" rIns="91439" bIns="45719" rtlCol="0">
            <a:spAutoFit/>
          </a:bodyPr>
          <a:lstStyle/>
          <a:p>
            <a:r>
              <a:rPr lang="en-GB" sz="1300" b="1" i="1" dirty="0">
                <a:latin typeface="Times New Roman" panose="02020603050405020304" pitchFamily="18" charset="0"/>
                <a:cs typeface="Times New Roman" panose="02020603050405020304" pitchFamily="18" charset="0"/>
              </a:rPr>
              <a:t>Ramirez (2018), </a:t>
            </a:r>
            <a:r>
              <a:rPr lang="en-GB" sz="1300" i="1" dirty="0">
                <a:latin typeface="Times New Roman" panose="02020603050405020304" pitchFamily="18" charset="0"/>
                <a:cs typeface="Times New Roman" panose="02020603050405020304" pitchFamily="18" charset="0"/>
              </a:rPr>
              <a:t>Global Innovation Networks: </a:t>
            </a:r>
          </a:p>
          <a:p>
            <a:r>
              <a:rPr lang="en-GB" sz="1300" i="1" dirty="0">
                <a:latin typeface="Times New Roman" panose="02020603050405020304" pitchFamily="18" charset="0"/>
                <a:cs typeface="Times New Roman" panose="02020603050405020304" pitchFamily="18" charset="0"/>
              </a:rPr>
              <a:t>State of the art and issues at stake for GVCs</a:t>
            </a:r>
          </a:p>
          <a:p>
            <a:r>
              <a:rPr lang="en-GB" sz="1300" dirty="0">
                <a:latin typeface="Times New Roman" panose="02020603050405020304" pitchFamily="18" charset="0"/>
                <a:cs typeface="Times New Roman" panose="02020603050405020304" pitchFamily="18" charset="0"/>
                <a:hlinkClick r:id="rId3"/>
              </a:rPr>
              <a:t>http://iri.jrc.ec.europa.eu/research-collaborations.html</a:t>
            </a:r>
            <a:r>
              <a:rPr lang="en-GB" sz="1300" dirty="0">
                <a:latin typeface="Times New Roman" panose="02020603050405020304" pitchFamily="18" charset="0"/>
                <a:cs typeface="Times New Roman" panose="02020603050405020304" pitchFamily="18" charset="0"/>
              </a:rPr>
              <a:t> </a:t>
            </a:r>
          </a:p>
        </p:txBody>
      </p:sp>
      <p:sp>
        <p:nvSpPr>
          <p:cNvPr id="5" name="TextBox 4"/>
          <p:cNvSpPr txBox="1"/>
          <p:nvPr/>
        </p:nvSpPr>
        <p:spPr>
          <a:xfrm>
            <a:off x="0" y="6467558"/>
            <a:ext cx="1807234" cy="346249"/>
          </a:xfrm>
          <a:prstGeom prst="rect">
            <a:avLst/>
          </a:prstGeom>
          <a:noFill/>
        </p:spPr>
        <p:txBody>
          <a:bodyPr wrap="square" lIns="0" tIns="0" rIns="0" bIns="0" rtlCol="0">
            <a:spAutoFit/>
          </a:bodyPr>
          <a:lstStyle/>
          <a:p>
            <a:pPr defTabSz="738319">
              <a:lnSpc>
                <a:spcPct val="150000"/>
              </a:lnSpc>
              <a:buClr>
                <a:srgbClr val="3B83C1"/>
              </a:buClr>
            </a:pPr>
            <a:r>
              <a:rPr lang="en-GB" sz="1500" b="1" i="1" dirty="0">
                <a:solidFill>
                  <a:srgbClr val="093B37"/>
                </a:solidFill>
                <a:latin typeface="Verdana"/>
                <a:ea typeface="ＭＳ Ｐゴシック"/>
              </a:rPr>
              <a:t>GLORIA Project</a:t>
            </a:r>
          </a:p>
        </p:txBody>
      </p:sp>
      <p:sp>
        <p:nvSpPr>
          <p:cNvPr id="6" name="TextBox 5"/>
          <p:cNvSpPr txBox="1"/>
          <p:nvPr/>
        </p:nvSpPr>
        <p:spPr>
          <a:xfrm>
            <a:off x="1258597" y="4129585"/>
            <a:ext cx="1619976" cy="628622"/>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R&amp;D Expenditure</a:t>
            </a:r>
          </a:p>
          <a:p>
            <a:pPr marL="230943" indent="-230943">
              <a:buFont typeface="Arial" panose="020B0604020202020204" pitchFamily="34" charset="0"/>
              <a:buChar char="•"/>
            </a:pPr>
            <a:r>
              <a:rPr lang="en-GB" dirty="0"/>
              <a:t>Patenting</a:t>
            </a:r>
          </a:p>
        </p:txBody>
      </p:sp>
      <p:cxnSp>
        <p:nvCxnSpPr>
          <p:cNvPr id="7" name="Straight Connector 6"/>
          <p:cNvCxnSpPr/>
          <p:nvPr/>
        </p:nvCxnSpPr>
        <p:spPr>
          <a:xfrm>
            <a:off x="2953968" y="4326231"/>
            <a:ext cx="522573"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805" y="1254696"/>
            <a:ext cx="1754679" cy="997953"/>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Strategic alliances</a:t>
            </a:r>
          </a:p>
          <a:p>
            <a:pPr marL="230943" indent="-230943">
              <a:buFont typeface="Arial" panose="020B0604020202020204" pitchFamily="34" charset="0"/>
              <a:buChar char="•"/>
            </a:pPr>
            <a:r>
              <a:rPr lang="en-GB" dirty="0"/>
              <a:t>Co-patenting</a:t>
            </a:r>
          </a:p>
          <a:p>
            <a:pPr marL="230943" indent="-230943">
              <a:buFont typeface="Arial" panose="020B0604020202020204" pitchFamily="34" charset="0"/>
              <a:buChar char="•"/>
            </a:pPr>
            <a:r>
              <a:rPr lang="en-GB" dirty="0"/>
              <a:t>Joint scientific publications</a:t>
            </a:r>
          </a:p>
        </p:txBody>
      </p:sp>
      <p:cxnSp>
        <p:nvCxnSpPr>
          <p:cNvPr id="9" name="Straight Connector 8"/>
          <p:cNvCxnSpPr/>
          <p:nvPr/>
        </p:nvCxnSpPr>
        <p:spPr>
          <a:xfrm>
            <a:off x="1807235" y="1847174"/>
            <a:ext cx="522701"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Oval 3"/>
          <p:cNvSpPr/>
          <p:nvPr/>
        </p:nvSpPr>
        <p:spPr bwMode="auto">
          <a:xfrm>
            <a:off x="2293054" y="812489"/>
            <a:ext cx="2269517" cy="144016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1571106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7037" y="-166797"/>
            <a:ext cx="4780528" cy="61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94689" y="4945172"/>
            <a:ext cx="2979113" cy="1292660"/>
          </a:xfrm>
          <a:prstGeom prst="rect">
            <a:avLst/>
          </a:prstGeom>
          <a:noFill/>
        </p:spPr>
        <p:txBody>
          <a:bodyPr wrap="square" lIns="91439" tIns="45719" rIns="91439" bIns="45719" rtlCol="0">
            <a:spAutoFit/>
          </a:bodyPr>
          <a:lstStyle/>
          <a:p>
            <a:r>
              <a:rPr lang="en-GB" sz="1300" b="1" i="1" dirty="0">
                <a:latin typeface="Times New Roman" panose="02020603050405020304" pitchFamily="18" charset="0"/>
                <a:cs typeface="Times New Roman" panose="02020603050405020304" pitchFamily="18" charset="0"/>
              </a:rPr>
              <a:t>Ramirez (2018), </a:t>
            </a:r>
            <a:r>
              <a:rPr lang="en-GB" sz="1300" i="1" dirty="0">
                <a:latin typeface="Times New Roman" panose="02020603050405020304" pitchFamily="18" charset="0"/>
                <a:cs typeface="Times New Roman" panose="02020603050405020304" pitchFamily="18" charset="0"/>
              </a:rPr>
              <a:t>Global Innovation Networks: </a:t>
            </a:r>
          </a:p>
          <a:p>
            <a:r>
              <a:rPr lang="en-GB" sz="1300" i="1" dirty="0">
                <a:latin typeface="Times New Roman" panose="02020603050405020304" pitchFamily="18" charset="0"/>
                <a:cs typeface="Times New Roman" panose="02020603050405020304" pitchFamily="18" charset="0"/>
              </a:rPr>
              <a:t>State of the art and issues at stake for GVCs</a:t>
            </a:r>
          </a:p>
          <a:p>
            <a:r>
              <a:rPr lang="en-GB" sz="1300" dirty="0">
                <a:latin typeface="Times New Roman" panose="02020603050405020304" pitchFamily="18" charset="0"/>
                <a:cs typeface="Times New Roman" panose="02020603050405020304" pitchFamily="18" charset="0"/>
                <a:hlinkClick r:id="rId3"/>
              </a:rPr>
              <a:t>http://iri.jrc.ec.europa.eu/research-collaborations.html</a:t>
            </a:r>
            <a:r>
              <a:rPr lang="en-GB" sz="1300" dirty="0">
                <a:latin typeface="Times New Roman" panose="02020603050405020304" pitchFamily="18" charset="0"/>
                <a:cs typeface="Times New Roman" panose="02020603050405020304" pitchFamily="18" charset="0"/>
              </a:rPr>
              <a:t> </a:t>
            </a:r>
          </a:p>
        </p:txBody>
      </p:sp>
      <p:sp>
        <p:nvSpPr>
          <p:cNvPr id="5" name="TextBox 4"/>
          <p:cNvSpPr txBox="1"/>
          <p:nvPr/>
        </p:nvSpPr>
        <p:spPr>
          <a:xfrm>
            <a:off x="0" y="6467558"/>
            <a:ext cx="1807234" cy="346249"/>
          </a:xfrm>
          <a:prstGeom prst="rect">
            <a:avLst/>
          </a:prstGeom>
          <a:noFill/>
        </p:spPr>
        <p:txBody>
          <a:bodyPr wrap="square" lIns="0" tIns="0" rIns="0" bIns="0" rtlCol="0">
            <a:spAutoFit/>
          </a:bodyPr>
          <a:lstStyle/>
          <a:p>
            <a:pPr defTabSz="738319">
              <a:lnSpc>
                <a:spcPct val="150000"/>
              </a:lnSpc>
              <a:buClr>
                <a:srgbClr val="3B83C1"/>
              </a:buClr>
            </a:pPr>
            <a:r>
              <a:rPr lang="en-GB" sz="1500" b="1" i="1" dirty="0">
                <a:solidFill>
                  <a:srgbClr val="093B37"/>
                </a:solidFill>
                <a:latin typeface="Verdana"/>
                <a:ea typeface="ＭＳ Ｐゴシック"/>
              </a:rPr>
              <a:t>GLORIA Project</a:t>
            </a:r>
          </a:p>
        </p:txBody>
      </p:sp>
      <p:sp>
        <p:nvSpPr>
          <p:cNvPr id="6" name="TextBox 5"/>
          <p:cNvSpPr txBox="1"/>
          <p:nvPr/>
        </p:nvSpPr>
        <p:spPr>
          <a:xfrm>
            <a:off x="1258597" y="4129585"/>
            <a:ext cx="1619976" cy="628622"/>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R&amp;D Expenditure</a:t>
            </a:r>
          </a:p>
          <a:p>
            <a:pPr marL="230943" indent="-230943">
              <a:buFont typeface="Arial" panose="020B0604020202020204" pitchFamily="34" charset="0"/>
              <a:buChar char="•"/>
            </a:pPr>
            <a:r>
              <a:rPr lang="en-GB" dirty="0"/>
              <a:t>Patenting</a:t>
            </a:r>
          </a:p>
        </p:txBody>
      </p:sp>
      <p:cxnSp>
        <p:nvCxnSpPr>
          <p:cNvPr id="7" name="Straight Connector 6"/>
          <p:cNvCxnSpPr/>
          <p:nvPr/>
        </p:nvCxnSpPr>
        <p:spPr>
          <a:xfrm>
            <a:off x="2953968" y="4326231"/>
            <a:ext cx="522573"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805" y="1254696"/>
            <a:ext cx="1754679" cy="997953"/>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Strategic alliances</a:t>
            </a:r>
          </a:p>
          <a:p>
            <a:pPr marL="230943" indent="-230943">
              <a:buFont typeface="Arial" panose="020B0604020202020204" pitchFamily="34" charset="0"/>
              <a:buChar char="•"/>
            </a:pPr>
            <a:r>
              <a:rPr lang="en-GB" dirty="0"/>
              <a:t>Co-patenting</a:t>
            </a:r>
          </a:p>
          <a:p>
            <a:pPr marL="230943" indent="-230943">
              <a:buFont typeface="Arial" panose="020B0604020202020204" pitchFamily="34" charset="0"/>
              <a:buChar char="•"/>
            </a:pPr>
            <a:r>
              <a:rPr lang="en-GB" dirty="0"/>
              <a:t>Joint scientific publications</a:t>
            </a:r>
          </a:p>
        </p:txBody>
      </p:sp>
      <p:cxnSp>
        <p:nvCxnSpPr>
          <p:cNvPr id="9" name="Straight Connector 8"/>
          <p:cNvCxnSpPr/>
          <p:nvPr/>
        </p:nvCxnSpPr>
        <p:spPr>
          <a:xfrm>
            <a:off x="1807235" y="1847174"/>
            <a:ext cx="522701"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a:off x="5292080" y="812489"/>
            <a:ext cx="2269517" cy="144016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1421984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7037" y="-166797"/>
            <a:ext cx="4780528" cy="61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94689" y="4945172"/>
            <a:ext cx="2979113" cy="1292660"/>
          </a:xfrm>
          <a:prstGeom prst="rect">
            <a:avLst/>
          </a:prstGeom>
          <a:noFill/>
        </p:spPr>
        <p:txBody>
          <a:bodyPr wrap="square" lIns="91439" tIns="45719" rIns="91439" bIns="45719" rtlCol="0">
            <a:spAutoFit/>
          </a:bodyPr>
          <a:lstStyle/>
          <a:p>
            <a:r>
              <a:rPr lang="en-GB" sz="1300" b="1" i="1" dirty="0">
                <a:latin typeface="Times New Roman" panose="02020603050405020304" pitchFamily="18" charset="0"/>
                <a:cs typeface="Times New Roman" panose="02020603050405020304" pitchFamily="18" charset="0"/>
              </a:rPr>
              <a:t>Ramirez (2018), </a:t>
            </a:r>
            <a:r>
              <a:rPr lang="en-GB" sz="1300" i="1" dirty="0">
                <a:latin typeface="Times New Roman" panose="02020603050405020304" pitchFamily="18" charset="0"/>
                <a:cs typeface="Times New Roman" panose="02020603050405020304" pitchFamily="18" charset="0"/>
              </a:rPr>
              <a:t>Global Innovation Networks: </a:t>
            </a:r>
          </a:p>
          <a:p>
            <a:r>
              <a:rPr lang="en-GB" sz="1300" i="1" dirty="0">
                <a:latin typeface="Times New Roman" panose="02020603050405020304" pitchFamily="18" charset="0"/>
                <a:cs typeface="Times New Roman" panose="02020603050405020304" pitchFamily="18" charset="0"/>
              </a:rPr>
              <a:t>State of the art and issues at stake for GVCs</a:t>
            </a:r>
          </a:p>
          <a:p>
            <a:r>
              <a:rPr lang="en-GB" sz="1300" dirty="0">
                <a:latin typeface="Times New Roman" panose="02020603050405020304" pitchFamily="18" charset="0"/>
                <a:cs typeface="Times New Roman" panose="02020603050405020304" pitchFamily="18" charset="0"/>
                <a:hlinkClick r:id="rId3"/>
              </a:rPr>
              <a:t>http://iri.jrc.ec.europa.eu/research-collaborations.html</a:t>
            </a:r>
            <a:r>
              <a:rPr lang="en-GB" sz="1300" dirty="0">
                <a:latin typeface="Times New Roman" panose="02020603050405020304" pitchFamily="18" charset="0"/>
                <a:cs typeface="Times New Roman" panose="02020603050405020304" pitchFamily="18" charset="0"/>
              </a:rPr>
              <a:t> </a:t>
            </a:r>
          </a:p>
        </p:txBody>
      </p:sp>
      <p:sp>
        <p:nvSpPr>
          <p:cNvPr id="5" name="TextBox 4"/>
          <p:cNvSpPr txBox="1"/>
          <p:nvPr/>
        </p:nvSpPr>
        <p:spPr>
          <a:xfrm>
            <a:off x="0" y="6467558"/>
            <a:ext cx="1807234" cy="346249"/>
          </a:xfrm>
          <a:prstGeom prst="rect">
            <a:avLst/>
          </a:prstGeom>
          <a:noFill/>
        </p:spPr>
        <p:txBody>
          <a:bodyPr wrap="square" lIns="0" tIns="0" rIns="0" bIns="0" rtlCol="0">
            <a:spAutoFit/>
          </a:bodyPr>
          <a:lstStyle/>
          <a:p>
            <a:pPr defTabSz="738319">
              <a:lnSpc>
                <a:spcPct val="150000"/>
              </a:lnSpc>
              <a:buClr>
                <a:srgbClr val="3B83C1"/>
              </a:buClr>
            </a:pPr>
            <a:r>
              <a:rPr lang="en-GB" sz="1500" b="1" i="1" dirty="0">
                <a:solidFill>
                  <a:srgbClr val="093B37"/>
                </a:solidFill>
                <a:latin typeface="Verdana"/>
                <a:ea typeface="ＭＳ Ｐゴシック"/>
              </a:rPr>
              <a:t>GLORIA Project</a:t>
            </a:r>
          </a:p>
        </p:txBody>
      </p:sp>
      <p:sp>
        <p:nvSpPr>
          <p:cNvPr id="6" name="TextBox 5"/>
          <p:cNvSpPr txBox="1"/>
          <p:nvPr/>
        </p:nvSpPr>
        <p:spPr>
          <a:xfrm>
            <a:off x="1258597" y="4129585"/>
            <a:ext cx="1619976" cy="628622"/>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R&amp;D Expenditure</a:t>
            </a:r>
          </a:p>
          <a:p>
            <a:pPr marL="230943" indent="-230943">
              <a:buFont typeface="Arial" panose="020B0604020202020204" pitchFamily="34" charset="0"/>
              <a:buChar char="•"/>
            </a:pPr>
            <a:r>
              <a:rPr lang="en-GB" dirty="0"/>
              <a:t>Patenting</a:t>
            </a:r>
          </a:p>
        </p:txBody>
      </p:sp>
      <p:cxnSp>
        <p:nvCxnSpPr>
          <p:cNvPr id="7" name="Straight Connector 6"/>
          <p:cNvCxnSpPr/>
          <p:nvPr/>
        </p:nvCxnSpPr>
        <p:spPr>
          <a:xfrm>
            <a:off x="2953968" y="4326231"/>
            <a:ext cx="522573"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805" y="1254696"/>
            <a:ext cx="1754679" cy="997953"/>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Strategic alliances</a:t>
            </a:r>
          </a:p>
          <a:p>
            <a:pPr marL="230943" indent="-230943">
              <a:buFont typeface="Arial" panose="020B0604020202020204" pitchFamily="34" charset="0"/>
              <a:buChar char="•"/>
            </a:pPr>
            <a:r>
              <a:rPr lang="en-GB" dirty="0"/>
              <a:t>Co-patenting</a:t>
            </a:r>
          </a:p>
          <a:p>
            <a:pPr marL="230943" indent="-230943">
              <a:buFont typeface="Arial" panose="020B0604020202020204" pitchFamily="34" charset="0"/>
              <a:buChar char="•"/>
            </a:pPr>
            <a:r>
              <a:rPr lang="en-GB" dirty="0"/>
              <a:t>Joint scientific publications</a:t>
            </a:r>
          </a:p>
        </p:txBody>
      </p:sp>
      <p:cxnSp>
        <p:nvCxnSpPr>
          <p:cNvPr id="9" name="Straight Connector 8"/>
          <p:cNvCxnSpPr/>
          <p:nvPr/>
        </p:nvCxnSpPr>
        <p:spPr>
          <a:xfrm>
            <a:off x="1807235" y="1847174"/>
            <a:ext cx="522701"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a:off x="3762542" y="2780928"/>
            <a:ext cx="2269517" cy="144016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650647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07037" y="-166797"/>
            <a:ext cx="4780528" cy="61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894689" y="4945172"/>
            <a:ext cx="2979113" cy="1292660"/>
          </a:xfrm>
          <a:prstGeom prst="rect">
            <a:avLst/>
          </a:prstGeom>
          <a:noFill/>
        </p:spPr>
        <p:txBody>
          <a:bodyPr wrap="square" lIns="91439" tIns="45719" rIns="91439" bIns="45719" rtlCol="0">
            <a:spAutoFit/>
          </a:bodyPr>
          <a:lstStyle/>
          <a:p>
            <a:r>
              <a:rPr lang="en-GB" sz="1300" b="1" i="1" dirty="0">
                <a:latin typeface="Times New Roman" panose="02020603050405020304" pitchFamily="18" charset="0"/>
                <a:cs typeface="Times New Roman" panose="02020603050405020304" pitchFamily="18" charset="0"/>
              </a:rPr>
              <a:t>Ramirez (2018), </a:t>
            </a:r>
            <a:r>
              <a:rPr lang="en-GB" sz="1300" i="1" dirty="0">
                <a:latin typeface="Times New Roman" panose="02020603050405020304" pitchFamily="18" charset="0"/>
                <a:cs typeface="Times New Roman" panose="02020603050405020304" pitchFamily="18" charset="0"/>
              </a:rPr>
              <a:t>Global Innovation Networks: </a:t>
            </a:r>
          </a:p>
          <a:p>
            <a:r>
              <a:rPr lang="en-GB" sz="1300" i="1" dirty="0">
                <a:latin typeface="Times New Roman" panose="02020603050405020304" pitchFamily="18" charset="0"/>
                <a:cs typeface="Times New Roman" panose="02020603050405020304" pitchFamily="18" charset="0"/>
              </a:rPr>
              <a:t>State of the art and issues at stake for GVCs</a:t>
            </a:r>
          </a:p>
          <a:p>
            <a:r>
              <a:rPr lang="en-GB" sz="1300" dirty="0">
                <a:latin typeface="Times New Roman" panose="02020603050405020304" pitchFamily="18" charset="0"/>
                <a:cs typeface="Times New Roman" panose="02020603050405020304" pitchFamily="18" charset="0"/>
                <a:hlinkClick r:id="rId3"/>
              </a:rPr>
              <a:t>http://iri.jrc.ec.europa.eu/research-collaborations.html</a:t>
            </a:r>
            <a:r>
              <a:rPr lang="en-GB" sz="1300" dirty="0">
                <a:latin typeface="Times New Roman" panose="02020603050405020304" pitchFamily="18" charset="0"/>
                <a:cs typeface="Times New Roman" panose="02020603050405020304" pitchFamily="18" charset="0"/>
              </a:rPr>
              <a:t> </a:t>
            </a:r>
          </a:p>
        </p:txBody>
      </p:sp>
      <p:sp>
        <p:nvSpPr>
          <p:cNvPr id="5" name="TextBox 4"/>
          <p:cNvSpPr txBox="1"/>
          <p:nvPr/>
        </p:nvSpPr>
        <p:spPr>
          <a:xfrm>
            <a:off x="0" y="6467558"/>
            <a:ext cx="1807234" cy="346249"/>
          </a:xfrm>
          <a:prstGeom prst="rect">
            <a:avLst/>
          </a:prstGeom>
          <a:noFill/>
        </p:spPr>
        <p:txBody>
          <a:bodyPr wrap="square" lIns="0" tIns="0" rIns="0" bIns="0" rtlCol="0">
            <a:spAutoFit/>
          </a:bodyPr>
          <a:lstStyle/>
          <a:p>
            <a:pPr defTabSz="738319">
              <a:lnSpc>
                <a:spcPct val="150000"/>
              </a:lnSpc>
              <a:buClr>
                <a:srgbClr val="3B83C1"/>
              </a:buClr>
            </a:pPr>
            <a:r>
              <a:rPr lang="en-GB" sz="1500" b="1" i="1" dirty="0">
                <a:solidFill>
                  <a:srgbClr val="093B37"/>
                </a:solidFill>
                <a:latin typeface="Verdana"/>
                <a:ea typeface="ＭＳ Ｐゴシック"/>
              </a:rPr>
              <a:t>GLORIA Project</a:t>
            </a:r>
          </a:p>
        </p:txBody>
      </p:sp>
      <p:sp>
        <p:nvSpPr>
          <p:cNvPr id="6" name="TextBox 5"/>
          <p:cNvSpPr txBox="1"/>
          <p:nvPr/>
        </p:nvSpPr>
        <p:spPr>
          <a:xfrm>
            <a:off x="1258597" y="4129585"/>
            <a:ext cx="1619976" cy="628622"/>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R&amp;D Expenditure</a:t>
            </a:r>
          </a:p>
          <a:p>
            <a:pPr marL="230943" indent="-230943">
              <a:buFont typeface="Arial" panose="020B0604020202020204" pitchFamily="34" charset="0"/>
              <a:buChar char="•"/>
            </a:pPr>
            <a:r>
              <a:rPr lang="en-GB" dirty="0"/>
              <a:t>Patenting</a:t>
            </a:r>
          </a:p>
        </p:txBody>
      </p:sp>
      <p:cxnSp>
        <p:nvCxnSpPr>
          <p:cNvPr id="7" name="Straight Connector 6"/>
          <p:cNvCxnSpPr/>
          <p:nvPr/>
        </p:nvCxnSpPr>
        <p:spPr>
          <a:xfrm>
            <a:off x="2953968" y="4326231"/>
            <a:ext cx="522573"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805" y="1254696"/>
            <a:ext cx="1754679" cy="997953"/>
          </a:xfrm>
          <a:prstGeom prst="rect">
            <a:avLst/>
          </a:prstGeom>
          <a:noFill/>
        </p:spPr>
        <p:txBody>
          <a:bodyPr wrap="square" lIns="73902" tIns="36951" rIns="73902" bIns="36951" rtlCol="0">
            <a:spAutoFit/>
          </a:bodyPr>
          <a:lstStyle/>
          <a:p>
            <a:pPr marL="230943" indent="-230943">
              <a:buFont typeface="Arial" panose="020B0604020202020204" pitchFamily="34" charset="0"/>
              <a:buChar char="•"/>
            </a:pPr>
            <a:r>
              <a:rPr lang="en-GB" dirty="0"/>
              <a:t>Strategic alliances</a:t>
            </a:r>
          </a:p>
          <a:p>
            <a:pPr marL="230943" indent="-230943">
              <a:buFont typeface="Arial" panose="020B0604020202020204" pitchFamily="34" charset="0"/>
              <a:buChar char="•"/>
            </a:pPr>
            <a:r>
              <a:rPr lang="en-GB" dirty="0"/>
              <a:t>Co-patenting</a:t>
            </a:r>
          </a:p>
          <a:p>
            <a:pPr marL="230943" indent="-230943">
              <a:buFont typeface="Arial" panose="020B0604020202020204" pitchFamily="34" charset="0"/>
              <a:buChar char="•"/>
            </a:pPr>
            <a:r>
              <a:rPr lang="en-GB" dirty="0"/>
              <a:t>Joint scientific publications</a:t>
            </a:r>
          </a:p>
        </p:txBody>
      </p:sp>
      <p:cxnSp>
        <p:nvCxnSpPr>
          <p:cNvPr id="9" name="Straight Connector 8"/>
          <p:cNvCxnSpPr/>
          <p:nvPr/>
        </p:nvCxnSpPr>
        <p:spPr>
          <a:xfrm>
            <a:off x="1807235" y="1847174"/>
            <a:ext cx="522701"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Oval 9"/>
          <p:cNvSpPr/>
          <p:nvPr/>
        </p:nvSpPr>
        <p:spPr bwMode="auto">
          <a:xfrm>
            <a:off x="3777400" y="4758207"/>
            <a:ext cx="2269517" cy="144016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Tree>
    <p:extLst>
      <p:ext uri="{BB962C8B-B14F-4D97-AF65-F5344CB8AC3E}">
        <p14:creationId xmlns:p14="http://schemas.microsoft.com/office/powerpoint/2010/main" val="293051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Global (Innovation) </a:t>
            </a:r>
            <a:r>
              <a:rPr lang="en-GB" dirty="0" smtClean="0"/>
              <a:t>Value Chains</a:t>
            </a:r>
            <a:endParaRPr lang="en-GB" dirty="0"/>
          </a:p>
        </p:txBody>
      </p:sp>
      <p:sp>
        <p:nvSpPr>
          <p:cNvPr id="5" name="Content Placeholder 4"/>
          <p:cNvSpPr>
            <a:spLocks noGrp="1"/>
          </p:cNvSpPr>
          <p:nvPr>
            <p:ph idx="1"/>
          </p:nvPr>
        </p:nvSpPr>
        <p:spPr/>
        <p:txBody>
          <a:bodyPr/>
          <a:lstStyle/>
          <a:p>
            <a:pPr>
              <a:buClrTx/>
            </a:pPr>
            <a:r>
              <a:rPr lang="en-GB" dirty="0" smtClean="0"/>
              <a:t>Study with VDI Technology Centre and IDEA </a:t>
            </a:r>
            <a:r>
              <a:rPr lang="en-GB" dirty="0" smtClean="0"/>
              <a:t>Consulting</a:t>
            </a:r>
          </a:p>
          <a:p>
            <a:pPr lvl="1">
              <a:buClrTx/>
            </a:pPr>
            <a:r>
              <a:rPr lang="en-GB" b="0" dirty="0" smtClean="0"/>
              <a:t>Policy brief Dosso, </a:t>
            </a:r>
            <a:r>
              <a:rPr lang="en-GB" b="0" dirty="0"/>
              <a:t>Potters </a:t>
            </a:r>
            <a:r>
              <a:rPr lang="en-GB" b="0" dirty="0" smtClean="0"/>
              <a:t>&amp; </a:t>
            </a:r>
            <a:r>
              <a:rPr lang="en-GB" b="0" dirty="0" err="1" smtClean="0"/>
              <a:t>Tübke</a:t>
            </a:r>
            <a:endParaRPr lang="en-GB" b="0" dirty="0" smtClean="0"/>
          </a:p>
          <a:p>
            <a:pPr>
              <a:buClrTx/>
            </a:pPr>
            <a:endParaRPr lang="en-GB" dirty="0" smtClean="0"/>
          </a:p>
          <a:p>
            <a:pPr>
              <a:buClrTx/>
            </a:pPr>
            <a:r>
              <a:rPr lang="en-GB" dirty="0" smtClean="0"/>
              <a:t>EU support </a:t>
            </a:r>
            <a:r>
              <a:rPr lang="en-GB" dirty="0" smtClean="0"/>
              <a:t>for competitive development of </a:t>
            </a:r>
            <a:r>
              <a:rPr lang="en-GB" dirty="0" smtClean="0"/>
              <a:t>Strategic Value </a:t>
            </a:r>
            <a:r>
              <a:rPr lang="en-GB" dirty="0" smtClean="0"/>
              <a:t>Chains</a:t>
            </a:r>
          </a:p>
          <a:p>
            <a:pPr lvl="1">
              <a:buClrTx/>
            </a:pPr>
            <a:r>
              <a:rPr lang="en-GB" b="0" dirty="0" smtClean="0"/>
              <a:t>Understanding organisation </a:t>
            </a:r>
            <a:r>
              <a:rPr lang="en-GB" b="0" dirty="0" smtClean="0">
                <a:sym typeface="Wingdings" panose="05000000000000000000" pitchFamily="2" charset="2"/>
              </a:rPr>
              <a:t> </a:t>
            </a:r>
            <a:r>
              <a:rPr lang="en-GB" b="0" dirty="0" smtClean="0"/>
              <a:t>Effective policies for integration into GVCs</a:t>
            </a:r>
            <a:endParaRPr lang="en-GB" b="0" dirty="0" smtClean="0"/>
          </a:p>
          <a:p>
            <a:pPr>
              <a:buClrTx/>
            </a:pPr>
            <a:endParaRPr lang="en-GB" dirty="0" smtClean="0"/>
          </a:p>
          <a:p>
            <a:pPr>
              <a:buClrTx/>
            </a:pPr>
            <a:r>
              <a:rPr lang="en-GB" dirty="0" smtClean="0"/>
              <a:t>Case studies of 10 major EU R&amp;D investors</a:t>
            </a:r>
          </a:p>
          <a:p>
            <a:pPr marL="0" indent="0">
              <a:buClrTx/>
              <a:buNone/>
            </a:pPr>
            <a:endParaRPr lang="en-GB" dirty="0"/>
          </a:p>
        </p:txBody>
      </p:sp>
    </p:spTree>
    <p:extLst>
      <p:ext uri="{BB962C8B-B14F-4D97-AF65-F5344CB8AC3E}">
        <p14:creationId xmlns:p14="http://schemas.microsoft.com/office/powerpoint/2010/main" val="23749064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Technology Readiness Level</a:t>
            </a:r>
            <a:endParaRPr lang="en-GB" dirty="0"/>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2276872"/>
            <a:ext cx="8568952" cy="1640794"/>
          </a:xfrm>
          <a:prstGeom prst="rect">
            <a:avLst/>
          </a:prstGeom>
          <a:noFill/>
          <a:ln>
            <a:noFill/>
          </a:ln>
        </p:spPr>
      </p:pic>
      <p:sp>
        <p:nvSpPr>
          <p:cNvPr id="5" name="Content Placeholder 4"/>
          <p:cNvSpPr txBox="1">
            <a:spLocks/>
          </p:cNvSpPr>
          <p:nvPr/>
        </p:nvSpPr>
        <p:spPr bwMode="auto">
          <a:xfrm>
            <a:off x="457200" y="4005064"/>
            <a:ext cx="8229600" cy="2016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a:buClrTx/>
            </a:pPr>
            <a:r>
              <a:rPr lang="en-GB" kern="0" dirty="0" smtClean="0"/>
              <a:t>Assesses maturity level of technology</a:t>
            </a:r>
          </a:p>
          <a:p>
            <a:pPr>
              <a:buClrTx/>
            </a:pPr>
            <a:r>
              <a:rPr lang="en-GB" kern="0" dirty="0" smtClean="0"/>
              <a:t>Used for R&amp;D investment decisions</a:t>
            </a:r>
            <a:endParaRPr lang="en-GB" kern="0" dirty="0"/>
          </a:p>
        </p:txBody>
      </p:sp>
    </p:spTree>
    <p:extLst>
      <p:ext uri="{BB962C8B-B14F-4D97-AF65-F5344CB8AC3E}">
        <p14:creationId xmlns:p14="http://schemas.microsoft.com/office/powerpoint/2010/main" val="24146574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166269"/>
            <a:ext cx="6021288" cy="523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31640" y="6401444"/>
            <a:ext cx="4110421" cy="276999"/>
          </a:xfrm>
          <a:prstGeom prst="rect">
            <a:avLst/>
          </a:prstGeom>
          <a:noFill/>
        </p:spPr>
        <p:txBody>
          <a:bodyPr wrap="none" rtlCol="0">
            <a:spAutoFit/>
          </a:bodyPr>
          <a:lstStyle/>
          <a:p>
            <a:r>
              <a:rPr lang="en-GB" dirty="0" smtClean="0"/>
              <a:t>Source: TRLs adapted from IDEA/VDI case studies</a:t>
            </a:r>
            <a:endParaRPr lang="en-GB" dirty="0"/>
          </a:p>
        </p:txBody>
      </p:sp>
    </p:spTree>
    <p:extLst>
      <p:ext uri="{BB962C8B-B14F-4D97-AF65-F5344CB8AC3E}">
        <p14:creationId xmlns:p14="http://schemas.microsoft.com/office/powerpoint/2010/main" val="4168696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altLang="en-US" sz="1200" b="0" i="0" u="none" strike="noStrike" cap="none" normalizeH="0" baseline="0" smtClean="0">
            <a:ln>
              <a:noFill/>
            </a:ln>
            <a:solidFill>
              <a:srgbClr val="0F5494"/>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7519</TotalTime>
  <Words>985</Words>
  <Application>Microsoft Office PowerPoint</Application>
  <PresentationFormat>On-screen Show (4:3)</PresentationFormat>
  <Paragraphs>142</Paragraphs>
  <Slides>21</Slides>
  <Notes>9</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Blank</vt:lpstr>
      <vt:lpstr>Evidence from the JRC</vt:lpstr>
      <vt:lpstr>PowerPoint Presentation</vt:lpstr>
      <vt:lpstr>PowerPoint Presentation</vt:lpstr>
      <vt:lpstr>PowerPoint Presentation</vt:lpstr>
      <vt:lpstr>PowerPoint Presentation</vt:lpstr>
      <vt:lpstr>PowerPoint Presentation</vt:lpstr>
      <vt:lpstr>Global (Innovation) Value Chains</vt:lpstr>
      <vt:lpstr>Technology Readiness Level</vt:lpstr>
      <vt:lpstr>PowerPoint Presentation</vt:lpstr>
      <vt:lpstr>GINs &amp; Regional Capabilities (Global)</vt:lpstr>
      <vt:lpstr>GINs &amp; Regional Capabilities</vt:lpstr>
      <vt:lpstr>PowerPoint Presentation</vt:lpstr>
      <vt:lpstr>PowerPoint Presentation</vt:lpstr>
      <vt:lpstr>GINs are sector specific</vt:lpstr>
      <vt:lpstr>Different regions / different capabilities</vt:lpstr>
      <vt:lpstr>EU regions &amp; digital technologies Gkotsis, Pugliese &amp; Vezzani</vt:lpstr>
      <vt:lpstr>EU regions &amp; digital technologies</vt:lpstr>
      <vt:lpstr>EU regions &amp; digital technologies</vt:lpstr>
      <vt:lpstr>EU regions &amp; digital technologies</vt:lpstr>
      <vt:lpstr>Job polarization Amoroso &amp; Moncada-Paternò-Castello</vt:lpstr>
      <vt:lpstr>How are things changing</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I.4 and W.4 challenges</dc:title>
  <dc:creator>POTTERS Lesley (JRC-SEVILLA)</dc:creator>
  <cp:lastModifiedBy>POTTERS Lesley (JRC-SEVILLA)</cp:lastModifiedBy>
  <cp:revision>44</cp:revision>
  <dcterms:created xsi:type="dcterms:W3CDTF">2019-05-02T15:40:27Z</dcterms:created>
  <dcterms:modified xsi:type="dcterms:W3CDTF">2019-05-16T23:06:13Z</dcterms:modified>
</cp:coreProperties>
</file>