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2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9"/>
  </p:notesMasterIdLst>
  <p:sldIdLst>
    <p:sldId id="288" r:id="rId3"/>
    <p:sldId id="336" r:id="rId4"/>
    <p:sldId id="269" r:id="rId5"/>
    <p:sldId id="286" r:id="rId6"/>
    <p:sldId id="259" r:id="rId7"/>
    <p:sldId id="304" r:id="rId8"/>
    <p:sldId id="324" r:id="rId9"/>
    <p:sldId id="325" r:id="rId10"/>
    <p:sldId id="334" r:id="rId11"/>
    <p:sldId id="339" r:id="rId12"/>
    <p:sldId id="337" r:id="rId13"/>
    <p:sldId id="340" r:id="rId14"/>
    <p:sldId id="342" r:id="rId15"/>
    <p:sldId id="331" r:id="rId16"/>
    <p:sldId id="341" r:id="rId17"/>
    <p:sldId id="30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4" d="100"/>
          <a:sy n="64" d="100"/>
        </p:scale>
        <p:origin x="13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0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ksa\Desktop\presentation\LCA%20chart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123206121402103E-2"/>
          <c:y val="0.111847922529156"/>
          <c:w val="0.92999204455051698"/>
          <c:h val="0.88332007425086201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1-25A2-44C3-9D95-9B95AA66ED35}"/>
              </c:ext>
            </c:extLst>
          </c:dPt>
          <c:dPt>
            <c:idx val="1"/>
            <c:bubble3D val="0"/>
            <c:spPr>
              <a:solidFill>
                <a:srgbClr val="B22222"/>
              </a:solidFill>
            </c:spPr>
            <c:extLst>
              <c:ext xmlns:c16="http://schemas.microsoft.com/office/drawing/2014/chart" uri="{C3380CC4-5D6E-409C-BE32-E72D297353CC}">
                <c16:uniqueId val="{00000003-25A2-44C3-9D95-9B95AA66ED35}"/>
              </c:ext>
            </c:extLst>
          </c:dPt>
          <c:dPt>
            <c:idx val="2"/>
            <c:bubble3D val="0"/>
            <c:spPr>
              <a:solidFill>
                <a:srgbClr val="A6CE3A"/>
              </a:solidFill>
            </c:spPr>
            <c:extLst>
              <c:ext xmlns:c16="http://schemas.microsoft.com/office/drawing/2014/chart" uri="{C3380CC4-5D6E-409C-BE32-E72D297353CC}">
                <c16:uniqueId val="{00000005-25A2-44C3-9D95-9B95AA66ED35}"/>
              </c:ext>
            </c:extLst>
          </c:dPt>
          <c:dPt>
            <c:idx val="3"/>
            <c:bubble3D val="0"/>
            <c:spPr>
              <a:solidFill>
                <a:srgbClr val="519FDC"/>
              </a:solidFill>
            </c:spPr>
            <c:extLst>
              <c:ext xmlns:c16="http://schemas.microsoft.com/office/drawing/2014/chart" uri="{C3380CC4-5D6E-409C-BE32-E72D297353CC}">
                <c16:uniqueId val="{00000007-25A2-44C3-9D95-9B95AA66ED35}"/>
              </c:ext>
            </c:extLst>
          </c:dPt>
          <c:dPt>
            <c:idx val="4"/>
            <c:bubble3D val="0"/>
            <c:spPr>
              <a:solidFill>
                <a:srgbClr val="BB1C8E"/>
              </a:solidFill>
            </c:spPr>
            <c:extLst>
              <c:ext xmlns:c16="http://schemas.microsoft.com/office/drawing/2014/chart" uri="{C3380CC4-5D6E-409C-BE32-E72D297353CC}">
                <c16:uniqueId val="{00000009-25A2-44C3-9D95-9B95AA66ED35}"/>
              </c:ext>
            </c:extLst>
          </c:dPt>
          <c:dPt>
            <c:idx val="5"/>
            <c:bubble3D val="0"/>
            <c:spPr>
              <a:solidFill>
                <a:srgbClr val="7A67EE"/>
              </a:solidFill>
            </c:spPr>
            <c:extLst>
              <c:ext xmlns:c16="http://schemas.microsoft.com/office/drawing/2014/chart" uri="{C3380CC4-5D6E-409C-BE32-E72D297353CC}">
                <c16:uniqueId val="{0000000B-25A2-44C3-9D95-9B95AA66ED35}"/>
              </c:ext>
            </c:extLst>
          </c:dPt>
          <c:dPt>
            <c:idx val="6"/>
            <c:bubble3D val="0"/>
            <c:spPr>
              <a:noFill/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D-25A2-44C3-9D95-9B95AA66ED35}"/>
              </c:ext>
            </c:extLst>
          </c:dPt>
          <c:dLbls>
            <c:dLbl>
              <c:idx val="0"/>
              <c:layout>
                <c:manualLayout>
                  <c:x val="7.2637222729372106E-2"/>
                  <c:y val="-0.123264272006307"/>
                </c:manualLayout>
              </c:layout>
              <c:tx>
                <c:rich>
                  <a:bodyPr/>
                  <a:lstStyle/>
                  <a:p>
                    <a:pPr>
                      <a:defRPr sz="1800">
                        <a:latin typeface="+mn-lt"/>
                      </a:defRPr>
                    </a:pPr>
                    <a:r>
                      <a:rPr lang="en-US" sz="1800" dirty="0">
                        <a:solidFill>
                          <a:schemeClr val="bg1"/>
                        </a:solidFill>
                        <a:latin typeface="+mn-lt"/>
                      </a:rPr>
                      <a:t> </a:t>
                    </a:r>
                    <a:endParaRPr lang="en-US" sz="1000" dirty="0">
                      <a:solidFill>
                        <a:schemeClr val="bg1"/>
                      </a:solidFill>
                    </a:endParaRPr>
                  </a:p>
                </c:rich>
              </c:tx>
              <c:numFmt formatCode="0%" sourceLinked="0"/>
              <c:spPr>
                <a:noFill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A2-44C3-9D95-9B95AA66ED35}"/>
                </c:ext>
              </c:extLst>
            </c:dLbl>
            <c:dLbl>
              <c:idx val="1"/>
              <c:layout>
                <c:manualLayout>
                  <c:x val="-0.12033540459169"/>
                  <c:y val="-8.3950147091723507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b="1" dirty="0">
                        <a:latin typeface="+mn-lt"/>
                      </a:rPr>
                      <a:t>Stable own-account workers</a:t>
                    </a:r>
                  </a:p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b="1" dirty="0">
                        <a:latin typeface="+mn-lt"/>
                      </a:rPr>
                      <a:t>8.3 </a:t>
                    </a:r>
                    <a:r>
                      <a:rPr lang="en-US" sz="1800" b="1" i="0" u="none" strike="noStrike" baseline="0" dirty="0">
                        <a:effectLst/>
                        <a:latin typeface="+mn-lt"/>
                      </a:rPr>
                      <a:t>million</a:t>
                    </a:r>
                    <a:r>
                      <a:rPr lang="en-US" sz="1800" b="1" dirty="0">
                        <a:latin typeface="+mn-lt"/>
                      </a:rPr>
                      <a:t>
</a:t>
                    </a:r>
                    <a:r>
                      <a:rPr lang="en-US" sz="1800" b="1" i="1" dirty="0">
                        <a:latin typeface="+mn-lt"/>
                      </a:rPr>
                      <a:t>(26%)</a:t>
                    </a:r>
                    <a:endParaRPr lang="en-US" sz="1400" b="1" i="1" dirty="0"/>
                  </a:p>
                </c:rich>
              </c:tx>
              <c:numFmt formatCode="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5A2-44C3-9D95-9B95AA66ED35}"/>
                </c:ext>
              </c:extLst>
            </c:dLbl>
            <c:dLbl>
              <c:idx val="2"/>
              <c:layout>
                <c:manualLayout>
                  <c:x val="0.217237716024027"/>
                  <c:y val="-8.5741995181661701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b="1" dirty="0">
                        <a:latin typeface="+mn-lt"/>
                      </a:rPr>
                      <a:t>Small traders and farmers</a:t>
                    </a:r>
                  </a:p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b="1" dirty="0">
                        <a:latin typeface="+mn-lt"/>
                      </a:rPr>
                      <a:t>8.0 </a:t>
                    </a:r>
                    <a:r>
                      <a:rPr lang="en-US" sz="1800" b="1" i="0" u="none" strike="noStrike" baseline="0" dirty="0">
                        <a:effectLst/>
                        <a:latin typeface="+mn-lt"/>
                      </a:rPr>
                      <a:t>million</a:t>
                    </a:r>
                    <a:r>
                      <a:rPr lang="en-US" sz="1800" b="1" dirty="0">
                        <a:latin typeface="+mn-lt"/>
                      </a:rPr>
                      <a:t>
</a:t>
                    </a:r>
                    <a:r>
                      <a:rPr lang="en-US" sz="1800" b="1" i="1" dirty="0">
                        <a:latin typeface="+mn-lt"/>
                      </a:rPr>
                      <a:t>(25%)</a:t>
                    </a:r>
                    <a:endParaRPr lang="en-US" sz="1400" b="1" i="1" dirty="0"/>
                  </a:p>
                </c:rich>
              </c:tx>
              <c:numFmt formatCode="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5A2-44C3-9D95-9B95AA66ED35}"/>
                </c:ext>
              </c:extLst>
            </c:dLbl>
            <c:dLbl>
              <c:idx val="3"/>
              <c:layout>
                <c:manualLayout>
                  <c:x val="0.10348877246800001"/>
                  <c:y val="0.225091047722247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b="1" dirty="0">
                        <a:solidFill>
                          <a:schemeClr val="bg1"/>
                        </a:solidFill>
                        <a:latin typeface="+mn-lt"/>
                      </a:rPr>
                      <a:t>Employers</a:t>
                    </a:r>
                  </a:p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b="1" dirty="0">
                        <a:solidFill>
                          <a:schemeClr val="bg1"/>
                        </a:solidFill>
                        <a:latin typeface="+mn-lt"/>
                      </a:rPr>
                      <a:t>7.4 million
</a:t>
                    </a:r>
                    <a:r>
                      <a:rPr lang="en-US" sz="1800" b="1" i="1" dirty="0">
                        <a:solidFill>
                          <a:schemeClr val="bg1"/>
                        </a:solidFill>
                        <a:latin typeface="+mn-lt"/>
                      </a:rPr>
                      <a:t>(23%)</a:t>
                    </a:r>
                    <a:endParaRPr lang="en-US" sz="1400" b="1" i="1" dirty="0">
                      <a:solidFill>
                        <a:schemeClr val="bg1"/>
                      </a:solidFill>
                    </a:endParaRPr>
                  </a:p>
                </c:rich>
              </c:tx>
              <c:numFmt formatCode="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5A2-44C3-9D95-9B95AA66ED35}"/>
                </c:ext>
              </c:extLst>
            </c:dLbl>
            <c:dLbl>
              <c:idx val="4"/>
              <c:layout>
                <c:manualLayout>
                  <c:x val="-7.8615274247425301E-2"/>
                  <c:y val="0.15447636716164001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dirty="0">
                        <a:latin typeface="+mn-lt"/>
                      </a:rPr>
                      <a:t>Vulnerable</a:t>
                    </a:r>
                  </a:p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dirty="0">
                        <a:latin typeface="+mn-lt"/>
                      </a:rPr>
                      <a:t>5.4 million
</a:t>
                    </a:r>
                    <a:r>
                      <a:rPr lang="en-US" sz="1800" i="1" dirty="0">
                        <a:latin typeface="+mn-lt"/>
                      </a:rPr>
                      <a:t>(17%)</a:t>
                    </a:r>
                    <a:endParaRPr lang="en-US" sz="1400" i="1" dirty="0"/>
                  </a:p>
                </c:rich>
              </c:tx>
              <c:numFmt formatCode="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5A2-44C3-9D95-9B95AA66ED35}"/>
                </c:ext>
              </c:extLst>
            </c:dLbl>
            <c:dLbl>
              <c:idx val="5"/>
              <c:layout>
                <c:manualLayout>
                  <c:x val="-3.72689797386343E-2"/>
                  <c:y val="-4.11706537934141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dirty="0">
                        <a:latin typeface="+mn-lt"/>
                      </a:rPr>
                      <a:t>Concealed</a:t>
                    </a:r>
                  </a:p>
                  <a:p>
                    <a:pPr>
                      <a:defRPr sz="1800" b="1">
                        <a:solidFill>
                          <a:schemeClr val="bg1"/>
                        </a:solidFill>
                        <a:latin typeface="+mn-lt"/>
                      </a:defRPr>
                    </a:pPr>
                    <a:r>
                      <a:rPr lang="en-US" sz="1800" dirty="0">
                        <a:latin typeface="+mn-lt"/>
                      </a:rPr>
                      <a:t>2.6 </a:t>
                    </a:r>
                    <a:r>
                      <a:rPr lang="en-US" sz="1800" b="1" i="0" u="none" strike="noStrike" baseline="0" dirty="0">
                        <a:effectLst/>
                        <a:latin typeface="+mn-lt"/>
                      </a:rPr>
                      <a:t>million</a:t>
                    </a:r>
                    <a:r>
                      <a:rPr lang="en-US" sz="1800" dirty="0">
                        <a:latin typeface="+mn-lt"/>
                      </a:rPr>
                      <a:t>
</a:t>
                    </a:r>
                    <a:r>
                      <a:rPr lang="en-US" sz="1800" i="1" dirty="0">
                        <a:latin typeface="+mn-lt"/>
                      </a:rPr>
                      <a:t>(8%)</a:t>
                    </a:r>
                    <a:endParaRPr lang="en-US" sz="1400" i="1" dirty="0"/>
                  </a:p>
                </c:rich>
              </c:tx>
              <c:numFmt formatCode="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5A2-44C3-9D95-9B95AA66ED35}"/>
                </c:ext>
              </c:extLst>
            </c:dLbl>
            <c:dLbl>
              <c:idx val="6"/>
              <c:layout>
                <c:manualLayout>
                  <c:x val="-9.8613191703297506E-2"/>
                  <c:y val="-5.39837278354156E-3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>
                        <a:solidFill>
                          <a:schemeClr val="bg1"/>
                        </a:solidFill>
                        <a:latin typeface="+mn-lt"/>
                      </a:rPr>
                      <a:t> </a:t>
                    </a:r>
                    <a:endParaRPr lang="en-US" sz="110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5A2-44C3-9D95-9B95AA66ED35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>
                    <a:latin typeface="+mn-lt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Sheet4!$I$38:$N$38</c:f>
              <c:strCache>
                <c:ptCount val="6"/>
                <c:pt idx="0">
                  <c:v>Employees</c:v>
                </c:pt>
                <c:pt idx="1">
                  <c:v>Stable own-account workers</c:v>
                </c:pt>
                <c:pt idx="2">
                  <c:v>Small traders and farmers</c:v>
                </c:pt>
                <c:pt idx="3">
                  <c:v>Employers</c:v>
                </c:pt>
                <c:pt idx="4">
                  <c:v>Vulnerable</c:v>
                </c:pt>
                <c:pt idx="5">
                  <c:v>Concealed</c:v>
                </c:pt>
              </c:strCache>
            </c:strRef>
          </c:cat>
          <c:val>
            <c:numRef>
              <c:f>Sheet4!$I$39:$N$39</c:f>
              <c:numCache>
                <c:formatCode>0.00</c:formatCode>
                <c:ptCount val="6"/>
                <c:pt idx="0">
                  <c:v>0.85514493091970001</c:v>
                </c:pt>
                <c:pt idx="1">
                  <c:v>3.76623179608781E-2</c:v>
                </c:pt>
                <c:pt idx="2">
                  <c:v>3.6213767270075102E-2</c:v>
                </c:pt>
                <c:pt idx="3">
                  <c:v>3.3316665888469099E-2</c:v>
                </c:pt>
                <c:pt idx="4">
                  <c:v>2.4625361743651101E-2</c:v>
                </c:pt>
                <c:pt idx="5">
                  <c:v>1.1588405526423999E-2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5A2-44C3-9D95-9B95AA66ED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5"/>
        <c:secondPieSize val="200"/>
      </c:ofPie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800"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24891"/>
              </a:solidFill>
            </c:spPr>
            <c:extLst>
              <c:ext xmlns:c16="http://schemas.microsoft.com/office/drawing/2014/chart" uri="{C3380CC4-5D6E-409C-BE32-E72D297353CC}">
                <c16:uniqueId val="{00000001-C55E-42E8-B5D0-47BE8702CF94}"/>
              </c:ext>
            </c:extLst>
          </c:dPt>
          <c:dPt>
            <c:idx val="1"/>
            <c:bubble3D val="0"/>
            <c:spPr>
              <a:solidFill>
                <a:srgbClr val="F58726"/>
              </a:solidFill>
            </c:spPr>
            <c:extLst>
              <c:ext xmlns:c16="http://schemas.microsoft.com/office/drawing/2014/chart" uri="{C3380CC4-5D6E-409C-BE32-E72D297353CC}">
                <c16:uniqueId val="{00000003-C55E-42E8-B5D0-47BE8702CF9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5E-42E8-B5D0-47BE8702CF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15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BA3EF0-E734-4BBA-BA96-2632DAF8F029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IE"/>
        </a:p>
      </dgm:t>
    </dgm:pt>
    <dgm:pt modelId="{6D3D4C54-81E6-4D91-9574-7DAFFA80339B}">
      <dgm:prSet phldrT="[Text]"/>
      <dgm:spPr>
        <a:solidFill>
          <a:schemeClr val="tx1">
            <a:lumMod val="20000"/>
            <a:lumOff val="80000"/>
          </a:schemeClr>
        </a:solidFill>
      </dgm:spPr>
      <dgm:t>
        <a:bodyPr/>
        <a:lstStyle/>
        <a:p>
          <a:r>
            <a:rPr lang="en-IE" dirty="0">
              <a:latin typeface="Arial" panose="020B0604020202020204" pitchFamily="34" charset="0"/>
              <a:cs typeface="Arial" panose="020B0604020202020204" pitchFamily="34" charset="0"/>
            </a:rPr>
            <a:t>91 staff members</a:t>
          </a:r>
        </a:p>
      </dgm:t>
    </dgm:pt>
    <dgm:pt modelId="{46112DD2-3BDF-4FD8-ADBA-E52AC3F1025D}" type="parTrans" cxnId="{291219AD-FCE0-4FB4-927F-BB2FE506A479}">
      <dgm:prSet/>
      <dgm:spPr/>
      <dgm:t>
        <a:bodyPr/>
        <a:lstStyle/>
        <a:p>
          <a:endParaRPr lang="en-IE"/>
        </a:p>
      </dgm:t>
    </dgm:pt>
    <dgm:pt modelId="{4673CA55-7B45-42A9-90E0-A746598C79B4}" type="sibTrans" cxnId="{291219AD-FCE0-4FB4-927F-BB2FE506A479}">
      <dgm:prSet/>
      <dgm:spPr/>
      <dgm:t>
        <a:bodyPr/>
        <a:lstStyle/>
        <a:p>
          <a:endParaRPr lang="en-IE"/>
        </a:p>
      </dgm:t>
    </dgm:pt>
    <dgm:pt modelId="{21B9B229-8341-4A31-A52B-BC19FD42FF65}">
      <dgm:prSet phldrT="[Text]"/>
      <dgm:spPr>
        <a:solidFill>
          <a:schemeClr val="tx1">
            <a:lumMod val="20000"/>
            <a:lumOff val="80000"/>
          </a:schemeClr>
        </a:solidFill>
      </dgm:spPr>
      <dgm:t>
        <a:bodyPr/>
        <a:lstStyle/>
        <a:p>
          <a:r>
            <a:rPr lang="en-IE" dirty="0">
              <a:latin typeface="Arial" panose="020B0604020202020204" pitchFamily="34" charset="0"/>
              <a:cs typeface="Arial" panose="020B0604020202020204" pitchFamily="34" charset="0"/>
            </a:rPr>
            <a:t>EU agency</a:t>
          </a:r>
        </a:p>
      </dgm:t>
    </dgm:pt>
    <dgm:pt modelId="{D849C17F-08DA-4FBF-BAB4-DD38F4D04756}" type="parTrans" cxnId="{817119E5-71BA-4645-8C46-30F2EAD8BA0E}">
      <dgm:prSet/>
      <dgm:spPr/>
      <dgm:t>
        <a:bodyPr/>
        <a:lstStyle/>
        <a:p>
          <a:endParaRPr lang="en-IE"/>
        </a:p>
      </dgm:t>
    </dgm:pt>
    <dgm:pt modelId="{F5EF0641-2588-4AB9-969F-A61F12D25E5F}" type="sibTrans" cxnId="{817119E5-71BA-4645-8C46-30F2EAD8BA0E}">
      <dgm:prSet/>
      <dgm:spPr/>
      <dgm:t>
        <a:bodyPr/>
        <a:lstStyle/>
        <a:p>
          <a:endParaRPr lang="en-IE"/>
        </a:p>
      </dgm:t>
    </dgm:pt>
    <dgm:pt modelId="{3E7B4A5E-F66A-4FF2-B17E-D5E90372388E}">
      <dgm:prSet/>
      <dgm:spPr>
        <a:solidFill>
          <a:schemeClr val="tx1">
            <a:lumMod val="20000"/>
            <a:lumOff val="80000"/>
          </a:schemeClr>
        </a:solidFill>
      </dgm:spPr>
      <dgm:t>
        <a:bodyPr/>
        <a:lstStyle/>
        <a:p>
          <a:r>
            <a:rPr lang="en-IE" dirty="0">
              <a:latin typeface="Arial" panose="020B0604020202020204" pitchFamily="34" charset="0"/>
              <a:cs typeface="Arial" panose="020B0604020202020204" pitchFamily="34" charset="0"/>
            </a:rPr>
            <a:t>Budget of € 20.5 million (2018)</a:t>
          </a:r>
        </a:p>
      </dgm:t>
    </dgm:pt>
    <dgm:pt modelId="{A82A38C2-BD24-4240-925C-8D42D850C7D6}" type="parTrans" cxnId="{5804BF99-D862-4C0E-B710-19010856DF7F}">
      <dgm:prSet/>
      <dgm:spPr/>
      <dgm:t>
        <a:bodyPr/>
        <a:lstStyle/>
        <a:p>
          <a:endParaRPr lang="en-IE"/>
        </a:p>
      </dgm:t>
    </dgm:pt>
    <dgm:pt modelId="{2A0AC823-9134-450E-AF6F-EED3E1C6F12D}" type="sibTrans" cxnId="{5804BF99-D862-4C0E-B710-19010856DF7F}">
      <dgm:prSet/>
      <dgm:spPr/>
      <dgm:t>
        <a:bodyPr/>
        <a:lstStyle/>
        <a:p>
          <a:endParaRPr lang="en-IE"/>
        </a:p>
      </dgm:t>
    </dgm:pt>
    <dgm:pt modelId="{ADD891AB-56C3-4E1B-A9F5-8AEDE5565AFC}">
      <dgm:prSet phldrT="[Text]"/>
      <dgm:spPr>
        <a:solidFill>
          <a:schemeClr val="tx1">
            <a:lumMod val="20000"/>
            <a:lumOff val="80000"/>
          </a:schemeClr>
        </a:solidFill>
      </dgm:spPr>
      <dgm:t>
        <a:bodyPr/>
        <a:lstStyle/>
        <a:p>
          <a:r>
            <a:rPr lang="en-IE" dirty="0">
              <a:latin typeface="Arial" panose="020B0604020202020204" pitchFamily="34" charset="0"/>
              <a:cs typeface="Arial" panose="020B0604020202020204" pitchFamily="34" charset="0"/>
            </a:rPr>
            <a:t>Established in 1975</a:t>
          </a:r>
        </a:p>
      </dgm:t>
    </dgm:pt>
    <dgm:pt modelId="{BD913BA4-211A-4F2D-9C51-B36CC5C0B559}" type="sibTrans" cxnId="{2446E27A-0A3C-4AAF-8BC2-24C063E3A996}">
      <dgm:prSet/>
      <dgm:spPr/>
      <dgm:t>
        <a:bodyPr/>
        <a:lstStyle/>
        <a:p>
          <a:endParaRPr lang="en-IE"/>
        </a:p>
      </dgm:t>
    </dgm:pt>
    <dgm:pt modelId="{B379323A-27FD-42F3-ABC9-9E619C415B0C}" type="parTrans" cxnId="{2446E27A-0A3C-4AAF-8BC2-24C063E3A996}">
      <dgm:prSet/>
      <dgm:spPr/>
      <dgm:t>
        <a:bodyPr/>
        <a:lstStyle/>
        <a:p>
          <a:endParaRPr lang="en-IE"/>
        </a:p>
      </dgm:t>
    </dgm:pt>
    <dgm:pt modelId="{3EEA68E6-29F0-41F6-83B6-49C780BF4970}">
      <dgm:prSet phldrT="[Text]"/>
      <dgm:spPr>
        <a:solidFill>
          <a:schemeClr val="tx1">
            <a:lumMod val="20000"/>
            <a:lumOff val="80000"/>
          </a:schemeClr>
        </a:solidFill>
      </dgm:spPr>
      <dgm:t>
        <a:bodyPr/>
        <a:lstStyle/>
        <a:p>
          <a:r>
            <a:rPr lang="en-IE" dirty="0">
              <a:latin typeface="Arial" panose="020B0604020202020204" pitchFamily="34" charset="0"/>
              <a:cs typeface="Arial" panose="020B0604020202020204" pitchFamily="34" charset="0"/>
            </a:rPr>
            <a:t>Based in Dublin</a:t>
          </a:r>
        </a:p>
      </dgm:t>
    </dgm:pt>
    <dgm:pt modelId="{6592DAB7-C06A-451D-8DE7-D17E25FA6DFD}" type="parTrans" cxnId="{AACBA677-730D-41DB-BFC7-C83FFE5D9105}">
      <dgm:prSet/>
      <dgm:spPr/>
      <dgm:t>
        <a:bodyPr/>
        <a:lstStyle/>
        <a:p>
          <a:endParaRPr lang="en-IE"/>
        </a:p>
      </dgm:t>
    </dgm:pt>
    <dgm:pt modelId="{33880F6E-F521-45B7-A860-7B9244DF8BB3}" type="sibTrans" cxnId="{AACBA677-730D-41DB-BFC7-C83FFE5D9105}">
      <dgm:prSet/>
      <dgm:spPr/>
      <dgm:t>
        <a:bodyPr/>
        <a:lstStyle/>
        <a:p>
          <a:endParaRPr lang="en-IE"/>
        </a:p>
      </dgm:t>
    </dgm:pt>
    <dgm:pt modelId="{3D2E8ECE-51D5-4A3D-A7A3-729B3E75C6C2}">
      <dgm:prSet phldrT="[Text]"/>
      <dgm:spPr>
        <a:solidFill>
          <a:schemeClr val="tx1">
            <a:lumMod val="20000"/>
            <a:lumOff val="80000"/>
          </a:schemeClr>
        </a:solidFill>
      </dgm:spPr>
      <dgm:t>
        <a:bodyPr/>
        <a:lstStyle/>
        <a:p>
          <a:r>
            <a:rPr lang="en-IE" dirty="0">
              <a:latin typeface="Arial" panose="020B0604020202020204" pitchFamily="34" charset="0"/>
              <a:cs typeface="Arial" panose="020B0604020202020204" pitchFamily="34" charset="0"/>
            </a:rPr>
            <a:t>Brussels Liaison Office </a:t>
          </a:r>
        </a:p>
      </dgm:t>
    </dgm:pt>
    <dgm:pt modelId="{CA5B163A-8C11-4350-92B4-B892C36443A9}" type="parTrans" cxnId="{E34C9056-CEDE-4EBF-89E3-2D59DBC51B70}">
      <dgm:prSet/>
      <dgm:spPr/>
      <dgm:t>
        <a:bodyPr/>
        <a:lstStyle/>
        <a:p>
          <a:endParaRPr lang="en-IE"/>
        </a:p>
      </dgm:t>
    </dgm:pt>
    <dgm:pt modelId="{B206FB12-B2CE-422B-80AE-010BADC029D5}" type="sibTrans" cxnId="{E34C9056-CEDE-4EBF-89E3-2D59DBC51B70}">
      <dgm:prSet/>
      <dgm:spPr/>
      <dgm:t>
        <a:bodyPr/>
        <a:lstStyle/>
        <a:p>
          <a:endParaRPr lang="en-IE"/>
        </a:p>
      </dgm:t>
    </dgm:pt>
    <dgm:pt modelId="{ECD7BCC0-C0A8-4113-910A-BBDFAE343E46}" type="pres">
      <dgm:prSet presAssocID="{0DBA3EF0-E734-4BBA-BA96-2632DAF8F029}" presName="Name0" presStyleCnt="0">
        <dgm:presLayoutVars>
          <dgm:chMax val="7"/>
          <dgm:chPref val="7"/>
          <dgm:dir/>
        </dgm:presLayoutVars>
      </dgm:prSet>
      <dgm:spPr/>
    </dgm:pt>
    <dgm:pt modelId="{DF9FBEE5-9A59-41FD-886F-B26881F98308}" type="pres">
      <dgm:prSet presAssocID="{0DBA3EF0-E734-4BBA-BA96-2632DAF8F029}" presName="Name1" presStyleCnt="0"/>
      <dgm:spPr/>
    </dgm:pt>
    <dgm:pt modelId="{3673988F-788C-42BF-B853-11B28E87B0DC}" type="pres">
      <dgm:prSet presAssocID="{0DBA3EF0-E734-4BBA-BA96-2632DAF8F029}" presName="cycle" presStyleCnt="0"/>
      <dgm:spPr/>
    </dgm:pt>
    <dgm:pt modelId="{723ADDEB-53E5-4E1E-98E7-8F242E1BE74F}" type="pres">
      <dgm:prSet presAssocID="{0DBA3EF0-E734-4BBA-BA96-2632DAF8F029}" presName="srcNode" presStyleLbl="node1" presStyleIdx="0" presStyleCnt="6"/>
      <dgm:spPr/>
    </dgm:pt>
    <dgm:pt modelId="{116FBE6F-0B1E-4B75-BB83-87FDA782DBE8}" type="pres">
      <dgm:prSet presAssocID="{0DBA3EF0-E734-4BBA-BA96-2632DAF8F029}" presName="conn" presStyleLbl="parChTrans1D2" presStyleIdx="0" presStyleCnt="1"/>
      <dgm:spPr/>
    </dgm:pt>
    <dgm:pt modelId="{B1265A6C-7486-44FE-AAF4-DDCB347BDD57}" type="pres">
      <dgm:prSet presAssocID="{0DBA3EF0-E734-4BBA-BA96-2632DAF8F029}" presName="extraNode" presStyleLbl="node1" presStyleIdx="0" presStyleCnt="6"/>
      <dgm:spPr/>
    </dgm:pt>
    <dgm:pt modelId="{6AB9E3E5-84E0-4806-8F7F-36F8B082E320}" type="pres">
      <dgm:prSet presAssocID="{0DBA3EF0-E734-4BBA-BA96-2632DAF8F029}" presName="dstNode" presStyleLbl="node1" presStyleIdx="0" presStyleCnt="6"/>
      <dgm:spPr/>
    </dgm:pt>
    <dgm:pt modelId="{834FADA3-AAC2-4E72-9F12-D6320221B410}" type="pres">
      <dgm:prSet presAssocID="{ADD891AB-56C3-4E1B-A9F5-8AEDE5565AFC}" presName="text_1" presStyleLbl="node1" presStyleIdx="0" presStyleCnt="6">
        <dgm:presLayoutVars>
          <dgm:bulletEnabled val="1"/>
        </dgm:presLayoutVars>
      </dgm:prSet>
      <dgm:spPr/>
    </dgm:pt>
    <dgm:pt modelId="{673A4AD9-14F9-4537-AC65-9EA36029CD37}" type="pres">
      <dgm:prSet presAssocID="{ADD891AB-56C3-4E1B-A9F5-8AEDE5565AFC}" presName="accent_1" presStyleCnt="0"/>
      <dgm:spPr/>
    </dgm:pt>
    <dgm:pt modelId="{873254E5-D8AF-4E79-90DA-E4BE4DE3AD36}" type="pres">
      <dgm:prSet presAssocID="{ADD891AB-56C3-4E1B-A9F5-8AEDE5565AFC}" presName="accentRepeatNode" presStyleLbl="solidFgAcc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17D7C30-D35D-4360-8808-137DF18C89D5}" type="pres">
      <dgm:prSet presAssocID="{3EEA68E6-29F0-41F6-83B6-49C780BF4970}" presName="text_2" presStyleLbl="node1" presStyleIdx="1" presStyleCnt="6">
        <dgm:presLayoutVars>
          <dgm:bulletEnabled val="1"/>
        </dgm:presLayoutVars>
      </dgm:prSet>
      <dgm:spPr/>
    </dgm:pt>
    <dgm:pt modelId="{21F7AA0A-C14B-4004-AE4F-825055298A42}" type="pres">
      <dgm:prSet presAssocID="{3EEA68E6-29F0-41F6-83B6-49C780BF4970}" presName="accent_2" presStyleCnt="0"/>
      <dgm:spPr/>
    </dgm:pt>
    <dgm:pt modelId="{CEB10067-2872-4F5C-93E0-4A57DFC3DF77}" type="pres">
      <dgm:prSet presAssocID="{3EEA68E6-29F0-41F6-83B6-49C780BF4970}" presName="accentRepeatNode" presStyleLbl="solidFgAcc1" presStyleIdx="1" presStyleCnt="6"/>
      <dgm:spPr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187FD6F-5475-496C-B919-634E80876BD3}" type="pres">
      <dgm:prSet presAssocID="{3D2E8ECE-51D5-4A3D-A7A3-729B3E75C6C2}" presName="text_3" presStyleLbl="node1" presStyleIdx="2" presStyleCnt="6">
        <dgm:presLayoutVars>
          <dgm:bulletEnabled val="1"/>
        </dgm:presLayoutVars>
      </dgm:prSet>
      <dgm:spPr/>
    </dgm:pt>
    <dgm:pt modelId="{B457DBF1-7B51-4755-A330-900EDBAF9FCF}" type="pres">
      <dgm:prSet presAssocID="{3D2E8ECE-51D5-4A3D-A7A3-729B3E75C6C2}" presName="accent_3" presStyleCnt="0"/>
      <dgm:spPr/>
    </dgm:pt>
    <dgm:pt modelId="{C3F0B1DF-B70D-453E-9481-01418123C76C}" type="pres">
      <dgm:prSet presAssocID="{3D2E8ECE-51D5-4A3D-A7A3-729B3E75C6C2}" presName="accentRepeatNode" presStyleLbl="solidFgAcc1" presStyleIdx="2" presStyleCnt="6"/>
      <dgm:spPr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A110B64-1B22-4C26-939A-8C5A31192C95}" type="pres">
      <dgm:prSet presAssocID="{3E7B4A5E-F66A-4FF2-B17E-D5E90372388E}" presName="text_4" presStyleLbl="node1" presStyleIdx="3" presStyleCnt="6">
        <dgm:presLayoutVars>
          <dgm:bulletEnabled val="1"/>
        </dgm:presLayoutVars>
      </dgm:prSet>
      <dgm:spPr/>
    </dgm:pt>
    <dgm:pt modelId="{C56F0841-F2F2-487B-9588-D69438AACBA1}" type="pres">
      <dgm:prSet presAssocID="{3E7B4A5E-F66A-4FF2-B17E-D5E90372388E}" presName="accent_4" presStyleCnt="0"/>
      <dgm:spPr/>
    </dgm:pt>
    <dgm:pt modelId="{325D2086-CD1A-4FA7-8B04-ED24328C53C9}" type="pres">
      <dgm:prSet presAssocID="{3E7B4A5E-F66A-4FF2-B17E-D5E90372388E}" presName="accentRepeatNode" presStyleLbl="solidFgAcc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0CDBAC3-50D0-4E5E-8175-A0A9E36A4197}" type="pres">
      <dgm:prSet presAssocID="{6D3D4C54-81E6-4D91-9574-7DAFFA80339B}" presName="text_5" presStyleLbl="node1" presStyleIdx="4" presStyleCnt="6">
        <dgm:presLayoutVars>
          <dgm:bulletEnabled val="1"/>
        </dgm:presLayoutVars>
      </dgm:prSet>
      <dgm:spPr/>
    </dgm:pt>
    <dgm:pt modelId="{E0915DA4-2CEB-47D3-A1EB-73C74329ADC5}" type="pres">
      <dgm:prSet presAssocID="{6D3D4C54-81E6-4D91-9574-7DAFFA80339B}" presName="accent_5" presStyleCnt="0"/>
      <dgm:spPr/>
    </dgm:pt>
    <dgm:pt modelId="{1D2185D9-39BC-4036-A107-9BF55454BC3C}" type="pres">
      <dgm:prSet presAssocID="{6D3D4C54-81E6-4D91-9574-7DAFFA80339B}" presName="accentRepeatNode" presStyleLbl="solidFgAcc1" presStyleIdx="4" presStyleCnt="6" custLinFactNeighborX="-9472" custLinFactNeighborY="-7538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A958E2C6-0AD8-4AA7-A180-B0C85EEDD156}" type="pres">
      <dgm:prSet presAssocID="{21B9B229-8341-4A31-A52B-BC19FD42FF65}" presName="text_6" presStyleLbl="node1" presStyleIdx="5" presStyleCnt="6">
        <dgm:presLayoutVars>
          <dgm:bulletEnabled val="1"/>
        </dgm:presLayoutVars>
      </dgm:prSet>
      <dgm:spPr/>
    </dgm:pt>
    <dgm:pt modelId="{88D40E2F-6D8F-4712-A952-97D2BE60FFD9}" type="pres">
      <dgm:prSet presAssocID="{21B9B229-8341-4A31-A52B-BC19FD42FF65}" presName="accent_6" presStyleCnt="0"/>
      <dgm:spPr/>
    </dgm:pt>
    <dgm:pt modelId="{E3EF1B59-8C92-4C29-87D6-A9F92CA495B1}" type="pres">
      <dgm:prSet presAssocID="{21B9B229-8341-4A31-A52B-BC19FD42FF65}" presName="accentRepeatNode" presStyleLbl="solidFgAcc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F64AE519-0EB1-E444-8B95-449548EE49CE}" type="presOf" srcId="{6D3D4C54-81E6-4D91-9574-7DAFFA80339B}" destId="{20CDBAC3-50D0-4E5E-8175-A0A9E36A4197}" srcOrd="0" destOrd="0" presId="urn:microsoft.com/office/officeart/2008/layout/VerticalCurvedList"/>
    <dgm:cxn modelId="{AA14D824-EF4E-9F44-B9FD-FC420C455986}" type="presOf" srcId="{3D2E8ECE-51D5-4A3D-A7A3-729B3E75C6C2}" destId="{6187FD6F-5475-496C-B919-634E80876BD3}" srcOrd="0" destOrd="0" presId="urn:microsoft.com/office/officeart/2008/layout/VerticalCurvedList"/>
    <dgm:cxn modelId="{2284E02D-A6A2-584C-9451-C5C2C645D977}" type="presOf" srcId="{BD913BA4-211A-4F2D-9C51-B36CC5C0B559}" destId="{116FBE6F-0B1E-4B75-BB83-87FDA782DBE8}" srcOrd="0" destOrd="0" presId="urn:microsoft.com/office/officeart/2008/layout/VerticalCurvedList"/>
    <dgm:cxn modelId="{E34C9056-CEDE-4EBF-89E3-2D59DBC51B70}" srcId="{0DBA3EF0-E734-4BBA-BA96-2632DAF8F029}" destId="{3D2E8ECE-51D5-4A3D-A7A3-729B3E75C6C2}" srcOrd="2" destOrd="0" parTransId="{CA5B163A-8C11-4350-92B4-B892C36443A9}" sibTransId="{B206FB12-B2CE-422B-80AE-010BADC029D5}"/>
    <dgm:cxn modelId="{AACBA677-730D-41DB-BFC7-C83FFE5D9105}" srcId="{0DBA3EF0-E734-4BBA-BA96-2632DAF8F029}" destId="{3EEA68E6-29F0-41F6-83B6-49C780BF4970}" srcOrd="1" destOrd="0" parTransId="{6592DAB7-C06A-451D-8DE7-D17E25FA6DFD}" sibTransId="{33880F6E-F521-45B7-A860-7B9244DF8BB3}"/>
    <dgm:cxn modelId="{2446E27A-0A3C-4AAF-8BC2-24C063E3A996}" srcId="{0DBA3EF0-E734-4BBA-BA96-2632DAF8F029}" destId="{ADD891AB-56C3-4E1B-A9F5-8AEDE5565AFC}" srcOrd="0" destOrd="0" parTransId="{B379323A-27FD-42F3-ABC9-9E619C415B0C}" sibTransId="{BD913BA4-211A-4F2D-9C51-B36CC5C0B559}"/>
    <dgm:cxn modelId="{5804BF99-D862-4C0E-B710-19010856DF7F}" srcId="{0DBA3EF0-E734-4BBA-BA96-2632DAF8F029}" destId="{3E7B4A5E-F66A-4FF2-B17E-D5E90372388E}" srcOrd="3" destOrd="0" parTransId="{A82A38C2-BD24-4240-925C-8D42D850C7D6}" sibTransId="{2A0AC823-9134-450E-AF6F-EED3E1C6F12D}"/>
    <dgm:cxn modelId="{82D721A5-D895-F84C-A7EA-686BA91D1DEC}" type="presOf" srcId="{21B9B229-8341-4A31-A52B-BC19FD42FF65}" destId="{A958E2C6-0AD8-4AA7-A180-B0C85EEDD156}" srcOrd="0" destOrd="0" presId="urn:microsoft.com/office/officeart/2008/layout/VerticalCurvedList"/>
    <dgm:cxn modelId="{291219AD-FCE0-4FB4-927F-BB2FE506A479}" srcId="{0DBA3EF0-E734-4BBA-BA96-2632DAF8F029}" destId="{6D3D4C54-81E6-4D91-9574-7DAFFA80339B}" srcOrd="4" destOrd="0" parTransId="{46112DD2-3BDF-4FD8-ADBA-E52AC3F1025D}" sibTransId="{4673CA55-7B45-42A9-90E0-A746598C79B4}"/>
    <dgm:cxn modelId="{0E161EBC-3DEC-1143-B336-7E70FCE291CF}" type="presOf" srcId="{3E7B4A5E-F66A-4FF2-B17E-D5E90372388E}" destId="{5A110B64-1B22-4C26-939A-8C5A31192C95}" srcOrd="0" destOrd="0" presId="urn:microsoft.com/office/officeart/2008/layout/VerticalCurvedList"/>
    <dgm:cxn modelId="{668E29BF-12A8-904E-9821-C15E827F4557}" type="presOf" srcId="{0DBA3EF0-E734-4BBA-BA96-2632DAF8F029}" destId="{ECD7BCC0-C0A8-4113-910A-BBDFAE343E46}" srcOrd="0" destOrd="0" presId="urn:microsoft.com/office/officeart/2008/layout/VerticalCurvedList"/>
    <dgm:cxn modelId="{817119E5-71BA-4645-8C46-30F2EAD8BA0E}" srcId="{0DBA3EF0-E734-4BBA-BA96-2632DAF8F029}" destId="{21B9B229-8341-4A31-A52B-BC19FD42FF65}" srcOrd="5" destOrd="0" parTransId="{D849C17F-08DA-4FBF-BAB4-DD38F4D04756}" sibTransId="{F5EF0641-2588-4AB9-969F-A61F12D25E5F}"/>
    <dgm:cxn modelId="{2B8B52D4-11A4-AF45-9C92-2AAAAB538671}" type="presOf" srcId="{ADD891AB-56C3-4E1B-A9F5-8AEDE5565AFC}" destId="{834FADA3-AAC2-4E72-9F12-D6320221B410}" srcOrd="0" destOrd="0" presId="urn:microsoft.com/office/officeart/2008/layout/VerticalCurvedList"/>
    <dgm:cxn modelId="{6A4AF9FF-B38C-3F43-BD21-6029EB2536D3}" type="presOf" srcId="{3EEA68E6-29F0-41F6-83B6-49C780BF4970}" destId="{B17D7C30-D35D-4360-8808-137DF18C89D5}" srcOrd="0" destOrd="0" presId="urn:microsoft.com/office/officeart/2008/layout/VerticalCurvedList"/>
    <dgm:cxn modelId="{C2643A26-44F5-3F40-9648-53423BC9C2B8}" type="presParOf" srcId="{ECD7BCC0-C0A8-4113-910A-BBDFAE343E46}" destId="{DF9FBEE5-9A59-41FD-886F-B26881F98308}" srcOrd="0" destOrd="0" presId="urn:microsoft.com/office/officeart/2008/layout/VerticalCurvedList"/>
    <dgm:cxn modelId="{7FC47126-FB0D-4943-A755-E61C437E8235}" type="presParOf" srcId="{DF9FBEE5-9A59-41FD-886F-B26881F98308}" destId="{3673988F-788C-42BF-B853-11B28E87B0DC}" srcOrd="0" destOrd="0" presId="urn:microsoft.com/office/officeart/2008/layout/VerticalCurvedList"/>
    <dgm:cxn modelId="{19E636D9-5615-8D4E-BA2D-9CB81BACAFEC}" type="presParOf" srcId="{3673988F-788C-42BF-B853-11B28E87B0DC}" destId="{723ADDEB-53E5-4E1E-98E7-8F242E1BE74F}" srcOrd="0" destOrd="0" presId="urn:microsoft.com/office/officeart/2008/layout/VerticalCurvedList"/>
    <dgm:cxn modelId="{1C648571-686D-C04A-85A6-0B2E1EA11A93}" type="presParOf" srcId="{3673988F-788C-42BF-B853-11B28E87B0DC}" destId="{116FBE6F-0B1E-4B75-BB83-87FDA782DBE8}" srcOrd="1" destOrd="0" presId="urn:microsoft.com/office/officeart/2008/layout/VerticalCurvedList"/>
    <dgm:cxn modelId="{9803C852-828E-C649-B543-EC3A159CBBF9}" type="presParOf" srcId="{3673988F-788C-42BF-B853-11B28E87B0DC}" destId="{B1265A6C-7486-44FE-AAF4-DDCB347BDD57}" srcOrd="2" destOrd="0" presId="urn:microsoft.com/office/officeart/2008/layout/VerticalCurvedList"/>
    <dgm:cxn modelId="{3554DE1D-C0C4-D649-A1B4-8344462A83CD}" type="presParOf" srcId="{3673988F-788C-42BF-B853-11B28E87B0DC}" destId="{6AB9E3E5-84E0-4806-8F7F-36F8B082E320}" srcOrd="3" destOrd="0" presId="urn:microsoft.com/office/officeart/2008/layout/VerticalCurvedList"/>
    <dgm:cxn modelId="{DF75784A-FFA0-6E4E-9391-06AC42856A09}" type="presParOf" srcId="{DF9FBEE5-9A59-41FD-886F-B26881F98308}" destId="{834FADA3-AAC2-4E72-9F12-D6320221B410}" srcOrd="1" destOrd="0" presId="urn:microsoft.com/office/officeart/2008/layout/VerticalCurvedList"/>
    <dgm:cxn modelId="{52B8E2C6-578A-5642-AE91-23C7EDDE747F}" type="presParOf" srcId="{DF9FBEE5-9A59-41FD-886F-B26881F98308}" destId="{673A4AD9-14F9-4537-AC65-9EA36029CD37}" srcOrd="2" destOrd="0" presId="urn:microsoft.com/office/officeart/2008/layout/VerticalCurvedList"/>
    <dgm:cxn modelId="{388AB43F-B518-F942-BDC4-E8A768B4AE36}" type="presParOf" srcId="{673A4AD9-14F9-4537-AC65-9EA36029CD37}" destId="{873254E5-D8AF-4E79-90DA-E4BE4DE3AD36}" srcOrd="0" destOrd="0" presId="urn:microsoft.com/office/officeart/2008/layout/VerticalCurvedList"/>
    <dgm:cxn modelId="{A4F95E65-969C-D247-AB61-87152C1FF1F0}" type="presParOf" srcId="{DF9FBEE5-9A59-41FD-886F-B26881F98308}" destId="{B17D7C30-D35D-4360-8808-137DF18C89D5}" srcOrd="3" destOrd="0" presId="urn:microsoft.com/office/officeart/2008/layout/VerticalCurvedList"/>
    <dgm:cxn modelId="{06551558-5CAE-A84C-BBDC-E575E2F9FEA9}" type="presParOf" srcId="{DF9FBEE5-9A59-41FD-886F-B26881F98308}" destId="{21F7AA0A-C14B-4004-AE4F-825055298A42}" srcOrd="4" destOrd="0" presId="urn:microsoft.com/office/officeart/2008/layout/VerticalCurvedList"/>
    <dgm:cxn modelId="{9C190838-96AE-F94C-9CC3-F97403E30689}" type="presParOf" srcId="{21F7AA0A-C14B-4004-AE4F-825055298A42}" destId="{CEB10067-2872-4F5C-93E0-4A57DFC3DF77}" srcOrd="0" destOrd="0" presId="urn:microsoft.com/office/officeart/2008/layout/VerticalCurvedList"/>
    <dgm:cxn modelId="{870C06D2-212E-8F43-89AC-2A80D947974F}" type="presParOf" srcId="{DF9FBEE5-9A59-41FD-886F-B26881F98308}" destId="{6187FD6F-5475-496C-B919-634E80876BD3}" srcOrd="5" destOrd="0" presId="urn:microsoft.com/office/officeart/2008/layout/VerticalCurvedList"/>
    <dgm:cxn modelId="{50BAB388-948C-DA49-A037-49EEB8A569A0}" type="presParOf" srcId="{DF9FBEE5-9A59-41FD-886F-B26881F98308}" destId="{B457DBF1-7B51-4755-A330-900EDBAF9FCF}" srcOrd="6" destOrd="0" presId="urn:microsoft.com/office/officeart/2008/layout/VerticalCurvedList"/>
    <dgm:cxn modelId="{462EEBBE-C6EE-A54B-990D-61B1FB9DCB70}" type="presParOf" srcId="{B457DBF1-7B51-4755-A330-900EDBAF9FCF}" destId="{C3F0B1DF-B70D-453E-9481-01418123C76C}" srcOrd="0" destOrd="0" presId="urn:microsoft.com/office/officeart/2008/layout/VerticalCurvedList"/>
    <dgm:cxn modelId="{585F3E48-CEAD-FF46-9AAB-05683BB3A0D6}" type="presParOf" srcId="{DF9FBEE5-9A59-41FD-886F-B26881F98308}" destId="{5A110B64-1B22-4C26-939A-8C5A31192C95}" srcOrd="7" destOrd="0" presId="urn:microsoft.com/office/officeart/2008/layout/VerticalCurvedList"/>
    <dgm:cxn modelId="{CDDDFA57-DDDD-E147-A40B-5AE61A832D46}" type="presParOf" srcId="{DF9FBEE5-9A59-41FD-886F-B26881F98308}" destId="{C56F0841-F2F2-487B-9588-D69438AACBA1}" srcOrd="8" destOrd="0" presId="urn:microsoft.com/office/officeart/2008/layout/VerticalCurvedList"/>
    <dgm:cxn modelId="{C05B55FB-2646-3045-B5F1-1FDECA0B2290}" type="presParOf" srcId="{C56F0841-F2F2-487B-9588-D69438AACBA1}" destId="{325D2086-CD1A-4FA7-8B04-ED24328C53C9}" srcOrd="0" destOrd="0" presId="urn:microsoft.com/office/officeart/2008/layout/VerticalCurvedList"/>
    <dgm:cxn modelId="{0689DA0B-8EBA-3C4A-9EBA-98C86586578D}" type="presParOf" srcId="{DF9FBEE5-9A59-41FD-886F-B26881F98308}" destId="{20CDBAC3-50D0-4E5E-8175-A0A9E36A4197}" srcOrd="9" destOrd="0" presId="urn:microsoft.com/office/officeart/2008/layout/VerticalCurvedList"/>
    <dgm:cxn modelId="{8E919853-6919-FB4E-8D9C-9BD52B59AD3B}" type="presParOf" srcId="{DF9FBEE5-9A59-41FD-886F-B26881F98308}" destId="{E0915DA4-2CEB-47D3-A1EB-73C74329ADC5}" srcOrd="10" destOrd="0" presId="urn:microsoft.com/office/officeart/2008/layout/VerticalCurvedList"/>
    <dgm:cxn modelId="{8FBB98E2-ED5A-7748-AFAF-F9763FCD33A7}" type="presParOf" srcId="{E0915DA4-2CEB-47D3-A1EB-73C74329ADC5}" destId="{1D2185D9-39BC-4036-A107-9BF55454BC3C}" srcOrd="0" destOrd="0" presId="urn:microsoft.com/office/officeart/2008/layout/VerticalCurvedList"/>
    <dgm:cxn modelId="{32D447D8-28D8-0740-88B9-C721980D5DE8}" type="presParOf" srcId="{DF9FBEE5-9A59-41FD-886F-B26881F98308}" destId="{A958E2C6-0AD8-4AA7-A180-B0C85EEDD156}" srcOrd="11" destOrd="0" presId="urn:microsoft.com/office/officeart/2008/layout/VerticalCurvedList"/>
    <dgm:cxn modelId="{1B402903-D1CE-5D48-B307-5533FE928AD6}" type="presParOf" srcId="{DF9FBEE5-9A59-41FD-886F-B26881F98308}" destId="{88D40E2F-6D8F-4712-A952-97D2BE60FFD9}" srcOrd="12" destOrd="0" presId="urn:microsoft.com/office/officeart/2008/layout/VerticalCurvedList"/>
    <dgm:cxn modelId="{7D49A5DD-4BFD-FE44-B447-029572963D44}" type="presParOf" srcId="{88D40E2F-6D8F-4712-A952-97D2BE60FFD9}" destId="{E3EF1B59-8C92-4C29-87D6-A9F92CA495B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8E77C0-16CD-4ECD-B4F9-77800D8D717E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44FF1C7-6CC6-4BFD-BD0C-16C25A1F479B}">
      <dgm:prSet phldrT="[Text]" custT="1"/>
      <dgm:spPr>
        <a:solidFill>
          <a:schemeClr val="tx2"/>
        </a:solidFill>
      </dgm:spPr>
      <dgm:t>
        <a:bodyPr/>
        <a:lstStyle/>
        <a:p>
          <a:r>
            <a:rPr lang="en-IE" sz="2000" b="1" dirty="0"/>
            <a:t>New forms of employment</a:t>
          </a:r>
        </a:p>
      </dgm:t>
    </dgm:pt>
    <dgm:pt modelId="{D55F82AC-D605-4D9C-88A9-3C70BAEE0561}" type="parTrans" cxnId="{C9D895F0-D7DF-4921-BE6D-4561EEF41827}">
      <dgm:prSet/>
      <dgm:spPr/>
      <dgm:t>
        <a:bodyPr/>
        <a:lstStyle/>
        <a:p>
          <a:endParaRPr lang="en-IE"/>
        </a:p>
      </dgm:t>
    </dgm:pt>
    <dgm:pt modelId="{36657838-DBD0-418B-B16C-69984EAEF04B}" type="sibTrans" cxnId="{C9D895F0-D7DF-4921-BE6D-4561EEF41827}">
      <dgm:prSet/>
      <dgm:spPr/>
      <dgm:t>
        <a:bodyPr/>
        <a:lstStyle/>
        <a:p>
          <a:endParaRPr lang="en-IE"/>
        </a:p>
      </dgm:t>
    </dgm:pt>
    <dgm:pt modelId="{B888487A-E774-465A-999A-1C279F38BCBC}">
      <dgm:prSet phldrT="[Text]" custT="1"/>
      <dgm:spPr>
        <a:solidFill>
          <a:schemeClr val="tx2"/>
        </a:solidFill>
      </dgm:spPr>
      <dgm:t>
        <a:bodyPr/>
        <a:lstStyle/>
        <a:p>
          <a:r>
            <a:rPr lang="en-IE" sz="2000" b="1" dirty="0"/>
            <a:t>New business models</a:t>
          </a:r>
        </a:p>
      </dgm:t>
    </dgm:pt>
    <dgm:pt modelId="{96D3C2A5-C900-41E7-8DE7-924911302D80}" type="parTrans" cxnId="{12869878-048F-4632-875D-FA4DDDE87F93}">
      <dgm:prSet/>
      <dgm:spPr/>
      <dgm:t>
        <a:bodyPr/>
        <a:lstStyle/>
        <a:p>
          <a:endParaRPr lang="en-IE"/>
        </a:p>
      </dgm:t>
    </dgm:pt>
    <dgm:pt modelId="{A3C748DC-A741-4ACC-8824-3E527D306C67}" type="sibTrans" cxnId="{12869878-048F-4632-875D-FA4DDDE87F93}">
      <dgm:prSet/>
      <dgm:spPr/>
      <dgm:t>
        <a:bodyPr/>
        <a:lstStyle/>
        <a:p>
          <a:endParaRPr lang="en-IE"/>
        </a:p>
      </dgm:t>
    </dgm:pt>
    <dgm:pt modelId="{089F2FE7-0A97-4F2D-B8AC-24ECE84A0399}">
      <dgm:prSet phldrT="[Text]" custT="1"/>
      <dgm:spPr>
        <a:solidFill>
          <a:schemeClr val="tx2"/>
        </a:solidFill>
      </dgm:spPr>
      <dgm:t>
        <a:bodyPr/>
        <a:lstStyle/>
        <a:p>
          <a:r>
            <a:rPr lang="en-IE" sz="2000" b="1" dirty="0"/>
            <a:t>Digitalisation</a:t>
          </a:r>
        </a:p>
      </dgm:t>
    </dgm:pt>
    <dgm:pt modelId="{F7343A3D-5900-4EE5-943C-EA1AB6EEFA76}" type="parTrans" cxnId="{346421EA-DA95-403D-B33C-1E3E62296CA0}">
      <dgm:prSet/>
      <dgm:spPr/>
      <dgm:t>
        <a:bodyPr/>
        <a:lstStyle/>
        <a:p>
          <a:endParaRPr lang="en-IE"/>
        </a:p>
      </dgm:t>
    </dgm:pt>
    <dgm:pt modelId="{DFF31B2A-57A3-472A-A892-61ED58A4EBDC}" type="sibTrans" cxnId="{346421EA-DA95-403D-B33C-1E3E62296CA0}">
      <dgm:prSet/>
      <dgm:spPr/>
      <dgm:t>
        <a:bodyPr/>
        <a:lstStyle/>
        <a:p>
          <a:endParaRPr lang="en-IE"/>
        </a:p>
      </dgm:t>
    </dgm:pt>
    <dgm:pt modelId="{DEA52535-B450-4974-A19E-8945BE96AF36}">
      <dgm:prSet phldrT="[Text]"/>
      <dgm:spPr/>
      <dgm:t>
        <a:bodyPr/>
        <a:lstStyle/>
        <a:p>
          <a:r>
            <a:rPr lang="en-IE" dirty="0"/>
            <a:t>The future world of work</a:t>
          </a:r>
        </a:p>
      </dgm:t>
    </dgm:pt>
    <dgm:pt modelId="{273DF2E2-DF79-4231-84B1-CF5BA39E88DB}" type="parTrans" cxnId="{0B0471BE-D072-4BE6-9BC5-DE18ADF36C07}">
      <dgm:prSet/>
      <dgm:spPr/>
      <dgm:t>
        <a:bodyPr/>
        <a:lstStyle/>
        <a:p>
          <a:endParaRPr lang="en-IE"/>
        </a:p>
      </dgm:t>
    </dgm:pt>
    <dgm:pt modelId="{37DA6260-4B75-4F3D-8C84-C14A21533F02}" type="sibTrans" cxnId="{0B0471BE-D072-4BE6-9BC5-DE18ADF36C07}">
      <dgm:prSet/>
      <dgm:spPr/>
      <dgm:t>
        <a:bodyPr/>
        <a:lstStyle/>
        <a:p>
          <a:endParaRPr lang="en-IE"/>
        </a:p>
      </dgm:t>
    </dgm:pt>
    <dgm:pt modelId="{C338AB90-05C8-4997-88B3-25881402E1DB}" type="pres">
      <dgm:prSet presAssocID="{9F8E77C0-16CD-4ECD-B4F9-77800D8D717E}" presName="Name0" presStyleCnt="0">
        <dgm:presLayoutVars>
          <dgm:chMax val="4"/>
          <dgm:resizeHandles val="exact"/>
        </dgm:presLayoutVars>
      </dgm:prSet>
      <dgm:spPr/>
    </dgm:pt>
    <dgm:pt modelId="{5E079DBB-8595-42A7-BEB9-DC7C33A413BB}" type="pres">
      <dgm:prSet presAssocID="{9F8E77C0-16CD-4ECD-B4F9-77800D8D717E}" presName="ellipse" presStyleLbl="trBgShp" presStyleIdx="0" presStyleCnt="1"/>
      <dgm:spPr/>
    </dgm:pt>
    <dgm:pt modelId="{E359FA5B-72F9-412E-9E69-38475B9262BC}" type="pres">
      <dgm:prSet presAssocID="{9F8E77C0-16CD-4ECD-B4F9-77800D8D717E}" presName="arrow1" presStyleLbl="fgShp" presStyleIdx="0" presStyleCnt="1" custLinFactNeighborY="55237"/>
      <dgm:spPr/>
    </dgm:pt>
    <dgm:pt modelId="{BA18AB4E-DFDF-4295-A24B-370D227C2EE6}" type="pres">
      <dgm:prSet presAssocID="{9F8E77C0-16CD-4ECD-B4F9-77800D8D717E}" presName="rectangle" presStyleLbl="revTx" presStyleIdx="0" presStyleCnt="1" custScaleX="144258" custLinFactNeighborX="-577" custLinFactNeighborY="17775">
        <dgm:presLayoutVars>
          <dgm:bulletEnabled val="1"/>
        </dgm:presLayoutVars>
      </dgm:prSet>
      <dgm:spPr/>
    </dgm:pt>
    <dgm:pt modelId="{08E9F6E5-AC93-43D5-94E0-6EDA25F9767D}" type="pres">
      <dgm:prSet presAssocID="{B888487A-E774-465A-999A-1C279F38BCBC}" presName="item1" presStyleLbl="node1" presStyleIdx="0" presStyleCnt="3" custScaleX="182479" custScaleY="151812" custLinFactNeighborX="-10093" custLinFactNeighborY="24986">
        <dgm:presLayoutVars>
          <dgm:bulletEnabled val="1"/>
        </dgm:presLayoutVars>
      </dgm:prSet>
      <dgm:spPr/>
    </dgm:pt>
    <dgm:pt modelId="{F516389B-E91D-4490-BF68-104060085682}" type="pres">
      <dgm:prSet presAssocID="{089F2FE7-0A97-4F2D-B8AC-24ECE84A0399}" presName="item2" presStyleLbl="node1" presStyleIdx="1" presStyleCnt="3" custScaleX="167704" custScaleY="153694" custLinFactNeighborX="-28103" custLinFactNeighborY="-26405">
        <dgm:presLayoutVars>
          <dgm:bulletEnabled val="1"/>
        </dgm:presLayoutVars>
      </dgm:prSet>
      <dgm:spPr/>
    </dgm:pt>
    <dgm:pt modelId="{3297ED7F-35BF-48DC-86F8-BB35945A06E3}" type="pres">
      <dgm:prSet presAssocID="{DEA52535-B450-4974-A19E-8945BE96AF36}" presName="item3" presStyleLbl="node1" presStyleIdx="2" presStyleCnt="3" custScaleX="176369" custScaleY="166873" custLinFactNeighborX="59441" custLinFactNeighborY="123">
        <dgm:presLayoutVars>
          <dgm:bulletEnabled val="1"/>
        </dgm:presLayoutVars>
      </dgm:prSet>
      <dgm:spPr/>
    </dgm:pt>
    <dgm:pt modelId="{1404B88E-1F29-498A-9CD4-E8E9E5F940B8}" type="pres">
      <dgm:prSet presAssocID="{9F8E77C0-16CD-4ECD-B4F9-77800D8D717E}" presName="funnel" presStyleLbl="trAlignAcc1" presStyleIdx="0" presStyleCnt="1" custScaleX="147322" custScaleY="126258" custLinFactNeighborX="652" custLinFactNeighborY="-3804"/>
      <dgm:spPr>
        <a:solidFill>
          <a:schemeClr val="accent5">
            <a:alpha val="40000"/>
          </a:schemeClr>
        </a:solidFill>
      </dgm:spPr>
    </dgm:pt>
  </dgm:ptLst>
  <dgm:cxnLst>
    <dgm:cxn modelId="{37FED806-B4F4-4386-87A5-A16642D88E56}" type="presOf" srcId="{089F2FE7-0A97-4F2D-B8AC-24ECE84A0399}" destId="{08E9F6E5-AC93-43D5-94E0-6EDA25F9767D}" srcOrd="0" destOrd="0" presId="urn:microsoft.com/office/officeart/2005/8/layout/funnel1"/>
    <dgm:cxn modelId="{61CA0242-2323-4B1B-ACA6-66694A628716}" type="presOf" srcId="{B888487A-E774-465A-999A-1C279F38BCBC}" destId="{F516389B-E91D-4490-BF68-104060085682}" srcOrd="0" destOrd="0" presId="urn:microsoft.com/office/officeart/2005/8/layout/funnel1"/>
    <dgm:cxn modelId="{BE07D144-FC68-42CD-B93A-B4228C9F45FD}" type="presOf" srcId="{9F8E77C0-16CD-4ECD-B4F9-77800D8D717E}" destId="{C338AB90-05C8-4997-88B3-25881402E1DB}" srcOrd="0" destOrd="0" presId="urn:microsoft.com/office/officeart/2005/8/layout/funnel1"/>
    <dgm:cxn modelId="{12869878-048F-4632-875D-FA4DDDE87F93}" srcId="{9F8E77C0-16CD-4ECD-B4F9-77800D8D717E}" destId="{B888487A-E774-465A-999A-1C279F38BCBC}" srcOrd="1" destOrd="0" parTransId="{96D3C2A5-C900-41E7-8DE7-924911302D80}" sibTransId="{A3C748DC-A741-4ACC-8824-3E527D306C67}"/>
    <dgm:cxn modelId="{C32BD67F-3508-4196-842F-05B2D9843AFF}" type="presOf" srcId="{DEA52535-B450-4974-A19E-8945BE96AF36}" destId="{BA18AB4E-DFDF-4295-A24B-370D227C2EE6}" srcOrd="0" destOrd="0" presId="urn:microsoft.com/office/officeart/2005/8/layout/funnel1"/>
    <dgm:cxn modelId="{FB8837A1-E0AA-4897-BB20-B4FA74E9811D}" type="presOf" srcId="{544FF1C7-6CC6-4BFD-BD0C-16C25A1F479B}" destId="{3297ED7F-35BF-48DC-86F8-BB35945A06E3}" srcOrd="0" destOrd="0" presId="urn:microsoft.com/office/officeart/2005/8/layout/funnel1"/>
    <dgm:cxn modelId="{0B0471BE-D072-4BE6-9BC5-DE18ADF36C07}" srcId="{9F8E77C0-16CD-4ECD-B4F9-77800D8D717E}" destId="{DEA52535-B450-4974-A19E-8945BE96AF36}" srcOrd="3" destOrd="0" parTransId="{273DF2E2-DF79-4231-84B1-CF5BA39E88DB}" sibTransId="{37DA6260-4B75-4F3D-8C84-C14A21533F02}"/>
    <dgm:cxn modelId="{346421EA-DA95-403D-B33C-1E3E62296CA0}" srcId="{9F8E77C0-16CD-4ECD-B4F9-77800D8D717E}" destId="{089F2FE7-0A97-4F2D-B8AC-24ECE84A0399}" srcOrd="2" destOrd="0" parTransId="{F7343A3D-5900-4EE5-943C-EA1AB6EEFA76}" sibTransId="{DFF31B2A-57A3-472A-A892-61ED58A4EBDC}"/>
    <dgm:cxn modelId="{C9D895F0-D7DF-4921-BE6D-4561EEF41827}" srcId="{9F8E77C0-16CD-4ECD-B4F9-77800D8D717E}" destId="{544FF1C7-6CC6-4BFD-BD0C-16C25A1F479B}" srcOrd="0" destOrd="0" parTransId="{D55F82AC-D605-4D9C-88A9-3C70BAEE0561}" sibTransId="{36657838-DBD0-418B-B16C-69984EAEF04B}"/>
    <dgm:cxn modelId="{778020EA-B6B1-4B22-9FBE-182BDAA46B6D}" type="presParOf" srcId="{C338AB90-05C8-4997-88B3-25881402E1DB}" destId="{5E079DBB-8595-42A7-BEB9-DC7C33A413BB}" srcOrd="0" destOrd="0" presId="urn:microsoft.com/office/officeart/2005/8/layout/funnel1"/>
    <dgm:cxn modelId="{C3C5142F-4679-4AA1-A852-A7EA1BA52CB8}" type="presParOf" srcId="{C338AB90-05C8-4997-88B3-25881402E1DB}" destId="{E359FA5B-72F9-412E-9E69-38475B9262BC}" srcOrd="1" destOrd="0" presId="urn:microsoft.com/office/officeart/2005/8/layout/funnel1"/>
    <dgm:cxn modelId="{4425A074-586D-4863-9B83-3617C52407B2}" type="presParOf" srcId="{C338AB90-05C8-4997-88B3-25881402E1DB}" destId="{BA18AB4E-DFDF-4295-A24B-370D227C2EE6}" srcOrd="2" destOrd="0" presId="urn:microsoft.com/office/officeart/2005/8/layout/funnel1"/>
    <dgm:cxn modelId="{252304C2-FCE3-4A03-BC41-BC4C6A36300B}" type="presParOf" srcId="{C338AB90-05C8-4997-88B3-25881402E1DB}" destId="{08E9F6E5-AC93-43D5-94E0-6EDA25F9767D}" srcOrd="3" destOrd="0" presId="urn:microsoft.com/office/officeart/2005/8/layout/funnel1"/>
    <dgm:cxn modelId="{B79498AE-2310-4C3E-9099-6FBC1B2B4153}" type="presParOf" srcId="{C338AB90-05C8-4997-88B3-25881402E1DB}" destId="{F516389B-E91D-4490-BF68-104060085682}" srcOrd="4" destOrd="0" presId="urn:microsoft.com/office/officeart/2005/8/layout/funnel1"/>
    <dgm:cxn modelId="{AF692562-219E-4441-9DE6-758D1C4D4542}" type="presParOf" srcId="{C338AB90-05C8-4997-88B3-25881402E1DB}" destId="{3297ED7F-35BF-48DC-86F8-BB35945A06E3}" srcOrd="5" destOrd="0" presId="urn:microsoft.com/office/officeart/2005/8/layout/funnel1"/>
    <dgm:cxn modelId="{68C75DDD-C52C-4716-B93F-25AB6330EBEE}" type="presParOf" srcId="{C338AB90-05C8-4997-88B3-25881402E1DB}" destId="{1404B88E-1F29-498A-9CD4-E8E9E5F940B8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896DB4-953D-4CFE-9B82-CF1C9D523DA9}" type="doc">
      <dgm:prSet loTypeId="urn:microsoft.com/office/officeart/2005/8/layout/rings+Icon#1" loCatId="officeonline" qsTypeId="urn:microsoft.com/office/officeart/2005/8/quickstyle/simple1" qsCatId="simple" csTypeId="urn:microsoft.com/office/officeart/2005/8/colors/accent1_2" csCatId="accent1" phldr="1"/>
      <dgm:spPr/>
    </dgm:pt>
    <dgm:pt modelId="{C133E532-82FD-47E3-AC0D-93A29ED83F8F}">
      <dgm:prSet phldrT="[Text]" custT="1"/>
      <dgm:spPr>
        <a:xfrm>
          <a:off x="0" y="1039397"/>
          <a:ext cx="3033510" cy="2994499"/>
        </a:xfrm>
        <a:solidFill>
          <a:srgbClr val="99C4E5">
            <a:alpha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/>
          <a:r>
            <a:rPr lang="en-IE" sz="18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Employment relationship </a:t>
          </a:r>
        </a:p>
        <a:p>
          <a:pPr algn="l"/>
          <a:r>
            <a:rPr lang="en-IE" sz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- 1:n</a:t>
          </a:r>
        </a:p>
        <a:p>
          <a:pPr algn="l"/>
          <a:r>
            <a:rPr lang="en-IE" sz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n:1</a:t>
          </a:r>
        </a:p>
        <a:p>
          <a:pPr algn="l"/>
          <a:r>
            <a:rPr lang="en-IE" sz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n:n</a:t>
          </a:r>
          <a:endParaRPr lang="en-US" sz="1200" dirty="0">
            <a:solidFill>
              <a:srgbClr val="000000"/>
            </a:solidFill>
            <a:latin typeface="Times New Roman"/>
            <a:ea typeface="+mn-ea"/>
            <a:cs typeface="+mn-cs"/>
          </a:endParaRPr>
        </a:p>
      </dgm:t>
    </dgm:pt>
    <dgm:pt modelId="{203E0625-013C-45D2-9A56-DB1099B38327}" type="parTrans" cxnId="{D85253D0-18EA-423E-BE42-64D1A116927A}">
      <dgm:prSet/>
      <dgm:spPr/>
      <dgm:t>
        <a:bodyPr/>
        <a:lstStyle/>
        <a:p>
          <a:endParaRPr lang="en-US"/>
        </a:p>
      </dgm:t>
    </dgm:pt>
    <dgm:pt modelId="{D30E0870-9F7B-4908-962B-9495D612A351}" type="sibTrans" cxnId="{D85253D0-18EA-423E-BE42-64D1A116927A}">
      <dgm:prSet/>
      <dgm:spPr/>
      <dgm:t>
        <a:bodyPr/>
        <a:lstStyle/>
        <a:p>
          <a:endParaRPr lang="en-US"/>
        </a:p>
      </dgm:t>
    </dgm:pt>
    <dgm:pt modelId="{79E1B0D0-27D2-4D60-BC44-D3AFB696ED3E}">
      <dgm:prSet phldrT="[Text]" custT="1"/>
      <dgm:spPr>
        <a:xfrm>
          <a:off x="4896545" y="936113"/>
          <a:ext cx="3196668" cy="3196622"/>
        </a:xfrm>
        <a:solidFill>
          <a:srgbClr val="99C4E5">
            <a:alpha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IE" sz="16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     Networking among self-employed</a:t>
          </a:r>
          <a:endParaRPr lang="en-US" sz="1600" dirty="0">
            <a:solidFill>
              <a:srgbClr val="000000"/>
            </a:solidFill>
            <a:latin typeface="Times New Roman"/>
            <a:ea typeface="+mn-ea"/>
            <a:cs typeface="+mn-cs"/>
          </a:endParaRPr>
        </a:p>
      </dgm:t>
    </dgm:pt>
    <dgm:pt modelId="{E42ED4D5-2CF8-43FF-A1C4-CE2E587C65F7}" type="parTrans" cxnId="{6871BE00-8340-430C-AD82-CAF8BC9C161D}">
      <dgm:prSet/>
      <dgm:spPr/>
      <dgm:t>
        <a:bodyPr/>
        <a:lstStyle/>
        <a:p>
          <a:endParaRPr lang="en-US"/>
        </a:p>
      </dgm:t>
    </dgm:pt>
    <dgm:pt modelId="{82D2C508-E93F-410C-BA31-536866790579}" type="sibTrans" cxnId="{6871BE00-8340-430C-AD82-CAF8BC9C161D}">
      <dgm:prSet/>
      <dgm:spPr/>
      <dgm:t>
        <a:bodyPr/>
        <a:lstStyle/>
        <a:p>
          <a:endParaRPr lang="en-US"/>
        </a:p>
      </dgm:t>
    </dgm:pt>
    <dgm:pt modelId="{E275CB20-5E82-45D4-8FA4-13DF759AC02B}">
      <dgm:prSet phldrT="[Text]" custT="1"/>
      <dgm:spPr>
        <a:xfrm>
          <a:off x="2376260" y="936098"/>
          <a:ext cx="3196668" cy="3196622"/>
        </a:xfrm>
        <a:solidFill>
          <a:srgbClr val="99C4E5">
            <a:alpha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IE" sz="18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Work patterns</a:t>
          </a:r>
        </a:p>
        <a:p>
          <a:pPr algn="ctr"/>
          <a:r>
            <a:rPr lang="en-IE" sz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Discontinuity</a:t>
          </a:r>
        </a:p>
        <a:p>
          <a:pPr algn="ctr"/>
          <a:r>
            <a:rPr lang="en-IE" sz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Intermittent</a:t>
          </a:r>
        </a:p>
        <a:p>
          <a:pPr algn="ctr"/>
          <a:r>
            <a:rPr lang="en-IE" sz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Non-conventional fixed term</a:t>
          </a:r>
          <a:endParaRPr lang="en-US" sz="1200" dirty="0">
            <a:solidFill>
              <a:srgbClr val="000000"/>
            </a:solidFill>
            <a:latin typeface="Times New Roman"/>
            <a:ea typeface="+mn-ea"/>
            <a:cs typeface="+mn-cs"/>
          </a:endParaRPr>
        </a:p>
      </dgm:t>
    </dgm:pt>
    <dgm:pt modelId="{C170824A-66EE-48B8-BEC0-E952953A3093}" type="parTrans" cxnId="{5A3FFF0F-E2D1-4DA1-8F94-197A98874E3E}">
      <dgm:prSet/>
      <dgm:spPr/>
      <dgm:t>
        <a:bodyPr/>
        <a:lstStyle/>
        <a:p>
          <a:endParaRPr lang="en-US"/>
        </a:p>
      </dgm:t>
    </dgm:pt>
    <dgm:pt modelId="{B0CCA6C5-28C2-4F10-97E1-B85BBD70E0ED}" type="sibTrans" cxnId="{5A3FFF0F-E2D1-4DA1-8F94-197A98874E3E}">
      <dgm:prSet/>
      <dgm:spPr/>
      <dgm:t>
        <a:bodyPr/>
        <a:lstStyle/>
        <a:p>
          <a:endParaRPr lang="en-US"/>
        </a:p>
      </dgm:t>
    </dgm:pt>
    <dgm:pt modelId="{CAD99B59-9CB1-4D35-90A1-A376373DC9A9}" type="pres">
      <dgm:prSet presAssocID="{C1896DB4-953D-4CFE-9B82-CF1C9D523DA9}" presName="Name0" presStyleCnt="0">
        <dgm:presLayoutVars>
          <dgm:chMax val="7"/>
          <dgm:dir/>
          <dgm:resizeHandles val="exact"/>
        </dgm:presLayoutVars>
      </dgm:prSet>
      <dgm:spPr/>
    </dgm:pt>
    <dgm:pt modelId="{A10702BD-5537-4844-BDE8-209CA3A81503}" type="pres">
      <dgm:prSet presAssocID="{C1896DB4-953D-4CFE-9B82-CF1C9D523DA9}" presName="ellipse1" presStyleLbl="vennNode1" presStyleIdx="0" presStyleCnt="3" custScaleX="94896" custScaleY="93677" custLinFactNeighborX="-52143" custLinFactNeighborY="29354">
        <dgm:presLayoutVars>
          <dgm:bulletEnabled val="1"/>
        </dgm:presLayoutVars>
      </dgm:prSet>
      <dgm:spPr>
        <a:prstGeom prst="ellipse">
          <a:avLst/>
        </a:prstGeom>
      </dgm:spPr>
    </dgm:pt>
    <dgm:pt modelId="{023E7F7F-C759-4FEA-9E3F-28D244FDD44E}" type="pres">
      <dgm:prSet presAssocID="{C1896DB4-953D-4CFE-9B82-CF1C9D523DA9}" presName="ellipse2" presStyleLbl="vennNode1" presStyleIdx="1" presStyleCnt="3" custLinFactNeighborX="70866" custLinFactNeighborY="-37410">
        <dgm:presLayoutVars>
          <dgm:bulletEnabled val="1"/>
        </dgm:presLayoutVars>
      </dgm:prSet>
      <dgm:spPr>
        <a:prstGeom prst="ellipse">
          <a:avLst/>
        </a:prstGeom>
      </dgm:spPr>
    </dgm:pt>
    <dgm:pt modelId="{699B255A-F699-42DF-ABC7-F6AD03AA0AF3}" type="pres">
      <dgm:prSet presAssocID="{C1896DB4-953D-4CFE-9B82-CF1C9D523DA9}" presName="ellipse3" presStyleLbl="vennNode1" presStyleIdx="2" presStyleCnt="3" custLinFactNeighborX="-59385" custLinFactNeighborY="29284">
        <dgm:presLayoutVars>
          <dgm:bulletEnabled val="1"/>
        </dgm:presLayoutVars>
      </dgm:prSet>
      <dgm:spPr>
        <a:prstGeom prst="ellipse">
          <a:avLst/>
        </a:prstGeom>
      </dgm:spPr>
    </dgm:pt>
  </dgm:ptLst>
  <dgm:cxnLst>
    <dgm:cxn modelId="{6871BE00-8340-430C-AD82-CAF8BC9C161D}" srcId="{C1896DB4-953D-4CFE-9B82-CF1C9D523DA9}" destId="{79E1B0D0-27D2-4D60-BC44-D3AFB696ED3E}" srcOrd="1" destOrd="0" parTransId="{E42ED4D5-2CF8-43FF-A1C4-CE2E587C65F7}" sibTransId="{82D2C508-E93F-410C-BA31-536866790579}"/>
    <dgm:cxn modelId="{5A3FFF0F-E2D1-4DA1-8F94-197A98874E3E}" srcId="{C1896DB4-953D-4CFE-9B82-CF1C9D523DA9}" destId="{E275CB20-5E82-45D4-8FA4-13DF759AC02B}" srcOrd="2" destOrd="0" parTransId="{C170824A-66EE-48B8-BEC0-E952953A3093}" sibTransId="{B0CCA6C5-28C2-4F10-97E1-B85BBD70E0ED}"/>
    <dgm:cxn modelId="{31F21D20-FE5F-4553-A069-36A9E73AB275}" type="presOf" srcId="{E275CB20-5E82-45D4-8FA4-13DF759AC02B}" destId="{699B255A-F699-42DF-ABC7-F6AD03AA0AF3}" srcOrd="0" destOrd="0" presId="urn:microsoft.com/office/officeart/2005/8/layout/rings+Icon#1"/>
    <dgm:cxn modelId="{15753C38-2072-4ED6-92F5-1F35D6A92089}" type="presOf" srcId="{79E1B0D0-27D2-4D60-BC44-D3AFB696ED3E}" destId="{023E7F7F-C759-4FEA-9E3F-28D244FDD44E}" srcOrd="0" destOrd="0" presId="urn:microsoft.com/office/officeart/2005/8/layout/rings+Icon#1"/>
    <dgm:cxn modelId="{E0E6753D-DC37-4E03-BF0D-0680549B4BDD}" type="presOf" srcId="{C133E532-82FD-47E3-AC0D-93A29ED83F8F}" destId="{A10702BD-5537-4844-BDE8-209CA3A81503}" srcOrd="0" destOrd="0" presId="urn:microsoft.com/office/officeart/2005/8/layout/rings+Icon#1"/>
    <dgm:cxn modelId="{A4973C8E-A8FE-4CDE-9E97-A003036F166B}" type="presOf" srcId="{C1896DB4-953D-4CFE-9B82-CF1C9D523DA9}" destId="{CAD99B59-9CB1-4D35-90A1-A376373DC9A9}" srcOrd="0" destOrd="0" presId="urn:microsoft.com/office/officeart/2005/8/layout/rings+Icon#1"/>
    <dgm:cxn modelId="{D85253D0-18EA-423E-BE42-64D1A116927A}" srcId="{C1896DB4-953D-4CFE-9B82-CF1C9D523DA9}" destId="{C133E532-82FD-47E3-AC0D-93A29ED83F8F}" srcOrd="0" destOrd="0" parTransId="{203E0625-013C-45D2-9A56-DB1099B38327}" sibTransId="{D30E0870-9F7B-4908-962B-9495D612A351}"/>
    <dgm:cxn modelId="{2FD33C85-6712-4974-98E6-4E75B0342E5F}" type="presParOf" srcId="{CAD99B59-9CB1-4D35-90A1-A376373DC9A9}" destId="{A10702BD-5537-4844-BDE8-209CA3A81503}" srcOrd="0" destOrd="0" presId="urn:microsoft.com/office/officeart/2005/8/layout/rings+Icon#1"/>
    <dgm:cxn modelId="{1784EF86-65DC-4F0A-BD5C-2698BB6B7527}" type="presParOf" srcId="{CAD99B59-9CB1-4D35-90A1-A376373DC9A9}" destId="{023E7F7F-C759-4FEA-9E3F-28D244FDD44E}" srcOrd="1" destOrd="0" presId="urn:microsoft.com/office/officeart/2005/8/layout/rings+Icon#1"/>
    <dgm:cxn modelId="{CC07132E-4BD4-415C-BCA9-54BB5C13943A}" type="presParOf" srcId="{CAD99B59-9CB1-4D35-90A1-A376373DC9A9}" destId="{699B255A-F699-42DF-ABC7-F6AD03AA0AF3}" srcOrd="2" destOrd="0" presId="urn:microsoft.com/office/officeart/2005/8/layout/rings+Icon#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7E482F-1129-4F51-BD2F-DE4A28A092FA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52210B5B-8973-4364-9FCE-5337F8114C72}">
      <dgm:prSet phldrT="[Text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IE" dirty="0"/>
            <a:t>Necessity vs. opportunity driven</a:t>
          </a:r>
        </a:p>
      </dgm:t>
    </dgm:pt>
    <dgm:pt modelId="{8328A7AC-19D3-4415-B298-6623485C65D6}" type="parTrans" cxnId="{56814BA6-F310-40A9-AD19-78D5B592D52B}">
      <dgm:prSet/>
      <dgm:spPr/>
      <dgm:t>
        <a:bodyPr/>
        <a:lstStyle/>
        <a:p>
          <a:endParaRPr lang="en-IE"/>
        </a:p>
      </dgm:t>
    </dgm:pt>
    <dgm:pt modelId="{F278B843-A626-4DD7-B1B0-D1383A6AD0EC}" type="sibTrans" cxnId="{56814BA6-F310-40A9-AD19-78D5B592D52B}">
      <dgm:prSet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en-IE" sz="1300" dirty="0">
              <a:solidFill>
                <a:schemeClr val="bg1"/>
              </a:solidFill>
            </a:rPr>
            <a:t>Decision making power</a:t>
          </a:r>
        </a:p>
      </dgm:t>
    </dgm:pt>
    <dgm:pt modelId="{9AEABCF0-F8DD-4CC7-A8C3-F841A29DD162}">
      <dgm:prSet phldrT="[Text]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en-IE" dirty="0">
              <a:solidFill>
                <a:schemeClr val="bg1"/>
              </a:solidFill>
            </a:rPr>
            <a:t>Number of clients</a:t>
          </a:r>
        </a:p>
      </dgm:t>
    </dgm:pt>
    <dgm:pt modelId="{1380FA53-7122-4B71-B106-8145E7CF3791}" type="parTrans" cxnId="{C2F4E14D-631F-400F-B641-5A14A1EA9D05}">
      <dgm:prSet/>
      <dgm:spPr/>
      <dgm:t>
        <a:bodyPr/>
        <a:lstStyle/>
        <a:p>
          <a:endParaRPr lang="en-IE"/>
        </a:p>
      </dgm:t>
    </dgm:pt>
    <dgm:pt modelId="{D1CF9A42-92CF-4AB4-B7DC-7FFFFDCCFB78}" type="sibTrans" cxnId="{C2F4E14D-631F-400F-B641-5A14A1EA9D05}">
      <dgm:prSet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IE" sz="1300" b="0" dirty="0"/>
            <a:t>Working hours</a:t>
          </a:r>
        </a:p>
      </dgm:t>
    </dgm:pt>
    <dgm:pt modelId="{4825A3A1-3363-4679-9821-A75686974969}">
      <dgm:prSet phldrT="[Text]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dirty="0"/>
            <a:t>Risk to lose the job</a:t>
          </a:r>
        </a:p>
      </dgm:t>
    </dgm:pt>
    <dgm:pt modelId="{028ED4A3-8D94-4422-8EA8-B326EFA84097}" type="parTrans" cxnId="{848B739D-C972-474E-8445-DD0A8D2CC550}">
      <dgm:prSet/>
      <dgm:spPr/>
      <dgm:t>
        <a:bodyPr/>
        <a:lstStyle/>
        <a:p>
          <a:endParaRPr lang="en-IE"/>
        </a:p>
      </dgm:t>
    </dgm:pt>
    <dgm:pt modelId="{65C63B30-79C8-45CE-89AA-8995B0C0B8CE}" type="sibTrans" cxnId="{848B739D-C972-474E-8445-DD0A8D2CC550}">
      <dgm:prSet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IE" sz="1300" dirty="0"/>
            <a:t>Career potential</a:t>
          </a:r>
        </a:p>
      </dgm:t>
    </dgm:pt>
    <dgm:pt modelId="{5D7A33B8-6A83-4103-A925-6DCA30F8FCAC}">
      <dgm:prSet phldrT="[Text]" custT="1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sz="1300" dirty="0"/>
            <a:t>Employing staff</a:t>
          </a:r>
        </a:p>
      </dgm:t>
    </dgm:pt>
    <dgm:pt modelId="{58A0F87C-52E9-4031-9901-492C475ECF1E}" type="parTrans" cxnId="{D136DDE4-5C50-416B-BFC0-31EA91A81269}">
      <dgm:prSet/>
      <dgm:spPr/>
      <dgm:t>
        <a:bodyPr/>
        <a:lstStyle/>
        <a:p>
          <a:endParaRPr lang="en-IE"/>
        </a:p>
      </dgm:t>
    </dgm:pt>
    <dgm:pt modelId="{93604079-552C-465B-811A-AFFE0EBAC3EF}" type="sibTrans" cxnId="{D136DDE4-5C50-416B-BFC0-31EA91A81269}">
      <dgm:prSet custT="1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sz="1300" dirty="0"/>
            <a:t>Income levels</a:t>
          </a:r>
        </a:p>
      </dgm:t>
    </dgm:pt>
    <dgm:pt modelId="{84A574F7-DFAC-49E3-BDC6-5D83BF332534}" type="pres">
      <dgm:prSet presAssocID="{A67E482F-1129-4F51-BD2F-DE4A28A092FA}" presName="Name0" presStyleCnt="0">
        <dgm:presLayoutVars>
          <dgm:chMax/>
          <dgm:chPref/>
          <dgm:dir/>
          <dgm:animLvl val="lvl"/>
        </dgm:presLayoutVars>
      </dgm:prSet>
      <dgm:spPr/>
    </dgm:pt>
    <dgm:pt modelId="{17A1C672-7E1D-4C1F-8D3E-2AA9887CE34F}" type="pres">
      <dgm:prSet presAssocID="{52210B5B-8973-4364-9FCE-5337F8114C72}" presName="composite" presStyleCnt="0"/>
      <dgm:spPr/>
    </dgm:pt>
    <dgm:pt modelId="{4173C51A-66D7-4B90-9B22-5761F465F3EE}" type="pres">
      <dgm:prSet presAssocID="{52210B5B-8973-4364-9FCE-5337F8114C72}" presName="Parent1" presStyleLbl="node1" presStyleIdx="0" presStyleCnt="8" custLinFactNeighborX="55726" custLinFactNeighborY="85770">
        <dgm:presLayoutVars>
          <dgm:chMax val="1"/>
          <dgm:chPref val="1"/>
          <dgm:bulletEnabled val="1"/>
        </dgm:presLayoutVars>
      </dgm:prSet>
      <dgm:spPr/>
    </dgm:pt>
    <dgm:pt modelId="{0C902913-F3E9-46A0-997A-3799ECDE39FE}" type="pres">
      <dgm:prSet presAssocID="{52210B5B-8973-4364-9FCE-5337F8114C72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B9F2F0B8-BCB4-483B-9322-EC9A45AD8ED2}" type="pres">
      <dgm:prSet presAssocID="{52210B5B-8973-4364-9FCE-5337F8114C72}" presName="BalanceSpacing" presStyleCnt="0"/>
      <dgm:spPr/>
    </dgm:pt>
    <dgm:pt modelId="{66FAA544-C6F9-41FC-8730-F4593470BAEB}" type="pres">
      <dgm:prSet presAssocID="{52210B5B-8973-4364-9FCE-5337F8114C72}" presName="BalanceSpacing1" presStyleCnt="0"/>
      <dgm:spPr/>
    </dgm:pt>
    <dgm:pt modelId="{FF639812-9464-4E9A-8FA8-EE0403042FB3}" type="pres">
      <dgm:prSet presAssocID="{F278B843-A626-4DD7-B1B0-D1383A6AD0EC}" presName="Accent1Text" presStyleLbl="node1" presStyleIdx="1" presStyleCnt="8" custScaleX="109001" custLinFactNeighborX="-56434" custLinFactNeighborY="82844"/>
      <dgm:spPr/>
    </dgm:pt>
    <dgm:pt modelId="{8BE72CF5-72B8-4195-9862-F79DEB088F33}" type="pres">
      <dgm:prSet presAssocID="{F278B843-A626-4DD7-B1B0-D1383A6AD0EC}" presName="spaceBetweenRectangles" presStyleCnt="0"/>
      <dgm:spPr/>
    </dgm:pt>
    <dgm:pt modelId="{9239EC4A-BE72-48FF-91A3-6AA4F184FE07}" type="pres">
      <dgm:prSet presAssocID="{5D7A33B8-6A83-4103-A925-6DCA30F8FCAC}" presName="composite" presStyleCnt="0"/>
      <dgm:spPr/>
    </dgm:pt>
    <dgm:pt modelId="{44E3E625-9768-4977-81ED-AC1C9F4C24E3}" type="pres">
      <dgm:prSet presAssocID="{5D7A33B8-6A83-4103-A925-6DCA30F8FCAC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</dgm:pt>
    <dgm:pt modelId="{4F7B72F0-EC5A-42E3-A28D-B1F6222E07BE}" type="pres">
      <dgm:prSet presAssocID="{5D7A33B8-6A83-4103-A925-6DCA30F8FCAC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E6423687-EF73-4C2B-93B9-64D96111D971}" type="pres">
      <dgm:prSet presAssocID="{5D7A33B8-6A83-4103-A925-6DCA30F8FCAC}" presName="BalanceSpacing" presStyleCnt="0"/>
      <dgm:spPr/>
    </dgm:pt>
    <dgm:pt modelId="{CE9BDAA0-17F4-42DE-BA6D-A01DF454DB9B}" type="pres">
      <dgm:prSet presAssocID="{5D7A33B8-6A83-4103-A925-6DCA30F8FCAC}" presName="BalanceSpacing1" presStyleCnt="0"/>
      <dgm:spPr/>
    </dgm:pt>
    <dgm:pt modelId="{FA467A15-8A7F-4B3A-9EAE-3F45E7111ADA}" type="pres">
      <dgm:prSet presAssocID="{93604079-552C-465B-811A-AFFE0EBAC3EF}" presName="Accent1Text" presStyleLbl="node1" presStyleIdx="3" presStyleCnt="8" custLinFactNeighborX="53736" custLinFactNeighborY="83990"/>
      <dgm:spPr/>
    </dgm:pt>
    <dgm:pt modelId="{19BF5FC6-27F1-4053-AE7C-0BF1B668108C}" type="pres">
      <dgm:prSet presAssocID="{93604079-552C-465B-811A-AFFE0EBAC3EF}" presName="spaceBetweenRectangles" presStyleCnt="0"/>
      <dgm:spPr/>
    </dgm:pt>
    <dgm:pt modelId="{C629C862-6C89-4053-8D9F-666CF4ECC09E}" type="pres">
      <dgm:prSet presAssocID="{9AEABCF0-F8DD-4CC7-A8C3-F841A29DD162}" presName="composite" presStyleCnt="0"/>
      <dgm:spPr/>
    </dgm:pt>
    <dgm:pt modelId="{A40D8548-3601-4ACC-BE75-EDB7AB4D2A15}" type="pres">
      <dgm:prSet presAssocID="{9AEABCF0-F8DD-4CC7-A8C3-F841A29DD162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</dgm:pt>
    <dgm:pt modelId="{6DF95F31-0B20-4B8F-A0CD-222510C8770F}" type="pres">
      <dgm:prSet presAssocID="{9AEABCF0-F8DD-4CC7-A8C3-F841A29DD162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1732DD33-A006-4774-A4BF-A83B0057E2C5}" type="pres">
      <dgm:prSet presAssocID="{9AEABCF0-F8DD-4CC7-A8C3-F841A29DD162}" presName="BalanceSpacing" presStyleCnt="0"/>
      <dgm:spPr/>
    </dgm:pt>
    <dgm:pt modelId="{6F432BFA-7E48-4999-B4E8-14566778ED25}" type="pres">
      <dgm:prSet presAssocID="{9AEABCF0-F8DD-4CC7-A8C3-F841A29DD162}" presName="BalanceSpacing1" presStyleCnt="0"/>
      <dgm:spPr/>
    </dgm:pt>
    <dgm:pt modelId="{5C0E75AE-944B-4269-B5DD-448FC7053A70}" type="pres">
      <dgm:prSet presAssocID="{D1CF9A42-92CF-4AB4-B7DC-7FFFFDCCFB78}" presName="Accent1Text" presStyleLbl="node1" presStyleIdx="5" presStyleCnt="8"/>
      <dgm:spPr/>
    </dgm:pt>
    <dgm:pt modelId="{2F41F47B-ED1F-4DD3-8CCC-58B3EA37FD97}" type="pres">
      <dgm:prSet presAssocID="{D1CF9A42-92CF-4AB4-B7DC-7FFFFDCCFB78}" presName="spaceBetweenRectangles" presStyleCnt="0"/>
      <dgm:spPr/>
    </dgm:pt>
    <dgm:pt modelId="{4AD0E375-4B46-4AF9-831B-F2DA372F0BBF}" type="pres">
      <dgm:prSet presAssocID="{4825A3A1-3363-4679-9821-A75686974969}" presName="composite" presStyleCnt="0"/>
      <dgm:spPr/>
    </dgm:pt>
    <dgm:pt modelId="{15CC3B18-13A3-4C81-B049-3BEAB1481805}" type="pres">
      <dgm:prSet presAssocID="{4825A3A1-3363-4679-9821-A75686974969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</dgm:pt>
    <dgm:pt modelId="{033A7B79-3930-4BCE-901F-906086ED8215}" type="pres">
      <dgm:prSet presAssocID="{4825A3A1-3363-4679-9821-A75686974969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A219B68A-7A16-42A0-8B20-578004E28970}" type="pres">
      <dgm:prSet presAssocID="{4825A3A1-3363-4679-9821-A75686974969}" presName="BalanceSpacing" presStyleCnt="0"/>
      <dgm:spPr/>
    </dgm:pt>
    <dgm:pt modelId="{8A7B123F-26DE-4AEA-A180-9862F2BAA9C5}" type="pres">
      <dgm:prSet presAssocID="{4825A3A1-3363-4679-9821-A75686974969}" presName="BalanceSpacing1" presStyleCnt="0"/>
      <dgm:spPr/>
    </dgm:pt>
    <dgm:pt modelId="{295D9C15-695B-4162-9BB5-7669230727CD}" type="pres">
      <dgm:prSet presAssocID="{65C63B30-79C8-45CE-89AA-8995B0C0B8CE}" presName="Accent1Text" presStyleLbl="node1" presStyleIdx="7" presStyleCnt="8"/>
      <dgm:spPr/>
    </dgm:pt>
  </dgm:ptLst>
  <dgm:cxnLst>
    <dgm:cxn modelId="{9A4E2B18-466C-4EAC-8EDA-5F6A4DBB7243}" type="presOf" srcId="{A67E482F-1129-4F51-BD2F-DE4A28A092FA}" destId="{84A574F7-DFAC-49E3-BDC6-5D83BF332534}" srcOrd="0" destOrd="0" presId="urn:microsoft.com/office/officeart/2008/layout/AlternatingHexagons"/>
    <dgm:cxn modelId="{F821F64C-34D0-47FA-9EFF-31ADA8F8B59D}" type="presOf" srcId="{52210B5B-8973-4364-9FCE-5337F8114C72}" destId="{4173C51A-66D7-4B90-9B22-5761F465F3EE}" srcOrd="0" destOrd="0" presId="urn:microsoft.com/office/officeart/2008/layout/AlternatingHexagons"/>
    <dgm:cxn modelId="{C2F4E14D-631F-400F-B641-5A14A1EA9D05}" srcId="{A67E482F-1129-4F51-BD2F-DE4A28A092FA}" destId="{9AEABCF0-F8DD-4CC7-A8C3-F841A29DD162}" srcOrd="2" destOrd="0" parTransId="{1380FA53-7122-4B71-B106-8145E7CF3791}" sibTransId="{D1CF9A42-92CF-4AB4-B7DC-7FFFFDCCFB78}"/>
    <dgm:cxn modelId="{11FC5D76-DB41-460F-8F81-A2EEF6FB83C0}" type="presOf" srcId="{4825A3A1-3363-4679-9821-A75686974969}" destId="{15CC3B18-13A3-4C81-B049-3BEAB1481805}" srcOrd="0" destOrd="0" presId="urn:microsoft.com/office/officeart/2008/layout/AlternatingHexagons"/>
    <dgm:cxn modelId="{10642C8B-903E-4E27-B826-61E0525C5C9A}" type="presOf" srcId="{D1CF9A42-92CF-4AB4-B7DC-7FFFFDCCFB78}" destId="{5C0E75AE-944B-4269-B5DD-448FC7053A70}" srcOrd="0" destOrd="0" presId="urn:microsoft.com/office/officeart/2008/layout/AlternatingHexagons"/>
    <dgm:cxn modelId="{FCFEE18B-6FCE-4A15-912C-6A29B9DDE959}" type="presOf" srcId="{65C63B30-79C8-45CE-89AA-8995B0C0B8CE}" destId="{295D9C15-695B-4162-9BB5-7669230727CD}" srcOrd="0" destOrd="0" presId="urn:microsoft.com/office/officeart/2008/layout/AlternatingHexagons"/>
    <dgm:cxn modelId="{848B739D-C972-474E-8445-DD0A8D2CC550}" srcId="{A67E482F-1129-4F51-BD2F-DE4A28A092FA}" destId="{4825A3A1-3363-4679-9821-A75686974969}" srcOrd="3" destOrd="0" parTransId="{028ED4A3-8D94-4422-8EA8-B326EFA84097}" sibTransId="{65C63B30-79C8-45CE-89AA-8995B0C0B8CE}"/>
    <dgm:cxn modelId="{56814BA6-F310-40A9-AD19-78D5B592D52B}" srcId="{A67E482F-1129-4F51-BD2F-DE4A28A092FA}" destId="{52210B5B-8973-4364-9FCE-5337F8114C72}" srcOrd="0" destOrd="0" parTransId="{8328A7AC-19D3-4415-B298-6623485C65D6}" sibTransId="{F278B843-A626-4DD7-B1B0-D1383A6AD0EC}"/>
    <dgm:cxn modelId="{139A3CB9-6796-4D2A-903A-9A0B05F2CE26}" type="presOf" srcId="{93604079-552C-465B-811A-AFFE0EBAC3EF}" destId="{FA467A15-8A7F-4B3A-9EAE-3F45E7111ADA}" srcOrd="0" destOrd="0" presId="urn:microsoft.com/office/officeart/2008/layout/AlternatingHexagons"/>
    <dgm:cxn modelId="{D136DDE4-5C50-416B-BFC0-31EA91A81269}" srcId="{A67E482F-1129-4F51-BD2F-DE4A28A092FA}" destId="{5D7A33B8-6A83-4103-A925-6DCA30F8FCAC}" srcOrd="1" destOrd="0" parTransId="{58A0F87C-52E9-4031-9901-492C475ECF1E}" sibTransId="{93604079-552C-465B-811A-AFFE0EBAC3EF}"/>
    <dgm:cxn modelId="{0F9E57F2-D26E-4ECD-B30F-74BB17B9D5DC}" type="presOf" srcId="{5D7A33B8-6A83-4103-A925-6DCA30F8FCAC}" destId="{44E3E625-9768-4977-81ED-AC1C9F4C24E3}" srcOrd="0" destOrd="0" presId="urn:microsoft.com/office/officeart/2008/layout/AlternatingHexagons"/>
    <dgm:cxn modelId="{853490F7-2550-441A-9D9C-18EDE3D059CE}" type="presOf" srcId="{9AEABCF0-F8DD-4CC7-A8C3-F841A29DD162}" destId="{A40D8548-3601-4ACC-BE75-EDB7AB4D2A15}" srcOrd="0" destOrd="0" presId="urn:microsoft.com/office/officeart/2008/layout/AlternatingHexagons"/>
    <dgm:cxn modelId="{81FC9AD9-E791-49A6-BAC2-6C478E8FE5D5}" type="presOf" srcId="{F278B843-A626-4DD7-B1B0-D1383A6AD0EC}" destId="{FF639812-9464-4E9A-8FA8-EE0403042FB3}" srcOrd="0" destOrd="0" presId="urn:microsoft.com/office/officeart/2008/layout/AlternatingHexagons"/>
    <dgm:cxn modelId="{F03C29B6-9DBC-47BF-9E45-713A1396827A}" type="presParOf" srcId="{84A574F7-DFAC-49E3-BDC6-5D83BF332534}" destId="{17A1C672-7E1D-4C1F-8D3E-2AA9887CE34F}" srcOrd="0" destOrd="0" presId="urn:microsoft.com/office/officeart/2008/layout/AlternatingHexagons"/>
    <dgm:cxn modelId="{EB44B99B-ECD3-4B63-AC0A-15714FAEDE25}" type="presParOf" srcId="{17A1C672-7E1D-4C1F-8D3E-2AA9887CE34F}" destId="{4173C51A-66D7-4B90-9B22-5761F465F3EE}" srcOrd="0" destOrd="0" presId="urn:microsoft.com/office/officeart/2008/layout/AlternatingHexagons"/>
    <dgm:cxn modelId="{CD3823F3-4F96-4A37-8868-44389732E6EC}" type="presParOf" srcId="{17A1C672-7E1D-4C1F-8D3E-2AA9887CE34F}" destId="{0C902913-F3E9-46A0-997A-3799ECDE39FE}" srcOrd="1" destOrd="0" presId="urn:microsoft.com/office/officeart/2008/layout/AlternatingHexagons"/>
    <dgm:cxn modelId="{828C3BD8-5330-4460-B7A2-D1D7E30B99E4}" type="presParOf" srcId="{17A1C672-7E1D-4C1F-8D3E-2AA9887CE34F}" destId="{B9F2F0B8-BCB4-483B-9322-EC9A45AD8ED2}" srcOrd="2" destOrd="0" presId="urn:microsoft.com/office/officeart/2008/layout/AlternatingHexagons"/>
    <dgm:cxn modelId="{1673C41D-C7C8-47CA-A8C5-0A6602682459}" type="presParOf" srcId="{17A1C672-7E1D-4C1F-8D3E-2AA9887CE34F}" destId="{66FAA544-C6F9-41FC-8730-F4593470BAEB}" srcOrd="3" destOrd="0" presId="urn:microsoft.com/office/officeart/2008/layout/AlternatingHexagons"/>
    <dgm:cxn modelId="{6311AAC3-B337-41E1-AC55-3239E5928C96}" type="presParOf" srcId="{17A1C672-7E1D-4C1F-8D3E-2AA9887CE34F}" destId="{FF639812-9464-4E9A-8FA8-EE0403042FB3}" srcOrd="4" destOrd="0" presId="urn:microsoft.com/office/officeart/2008/layout/AlternatingHexagons"/>
    <dgm:cxn modelId="{B7773446-687A-4282-BB87-2795E30B34B8}" type="presParOf" srcId="{84A574F7-DFAC-49E3-BDC6-5D83BF332534}" destId="{8BE72CF5-72B8-4195-9862-F79DEB088F33}" srcOrd="1" destOrd="0" presId="urn:microsoft.com/office/officeart/2008/layout/AlternatingHexagons"/>
    <dgm:cxn modelId="{BE014153-055E-4D60-8542-BA01A891ECEB}" type="presParOf" srcId="{84A574F7-DFAC-49E3-BDC6-5D83BF332534}" destId="{9239EC4A-BE72-48FF-91A3-6AA4F184FE07}" srcOrd="2" destOrd="0" presId="urn:microsoft.com/office/officeart/2008/layout/AlternatingHexagons"/>
    <dgm:cxn modelId="{66BE760F-1D4A-4D62-B6C4-37B5E2F6F458}" type="presParOf" srcId="{9239EC4A-BE72-48FF-91A3-6AA4F184FE07}" destId="{44E3E625-9768-4977-81ED-AC1C9F4C24E3}" srcOrd="0" destOrd="0" presId="urn:microsoft.com/office/officeart/2008/layout/AlternatingHexagons"/>
    <dgm:cxn modelId="{9C7BDA62-B821-40DF-9447-8D163D7EDCDA}" type="presParOf" srcId="{9239EC4A-BE72-48FF-91A3-6AA4F184FE07}" destId="{4F7B72F0-EC5A-42E3-A28D-B1F6222E07BE}" srcOrd="1" destOrd="0" presId="urn:microsoft.com/office/officeart/2008/layout/AlternatingHexagons"/>
    <dgm:cxn modelId="{23403986-0FCA-42F1-B683-A14357384D7D}" type="presParOf" srcId="{9239EC4A-BE72-48FF-91A3-6AA4F184FE07}" destId="{E6423687-EF73-4C2B-93B9-64D96111D971}" srcOrd="2" destOrd="0" presId="urn:microsoft.com/office/officeart/2008/layout/AlternatingHexagons"/>
    <dgm:cxn modelId="{4DD191D9-6A7F-45C1-8096-85A5E44FB8BA}" type="presParOf" srcId="{9239EC4A-BE72-48FF-91A3-6AA4F184FE07}" destId="{CE9BDAA0-17F4-42DE-BA6D-A01DF454DB9B}" srcOrd="3" destOrd="0" presId="urn:microsoft.com/office/officeart/2008/layout/AlternatingHexagons"/>
    <dgm:cxn modelId="{EF8CFBE7-B285-448C-AA37-73E72B36C56A}" type="presParOf" srcId="{9239EC4A-BE72-48FF-91A3-6AA4F184FE07}" destId="{FA467A15-8A7F-4B3A-9EAE-3F45E7111ADA}" srcOrd="4" destOrd="0" presId="urn:microsoft.com/office/officeart/2008/layout/AlternatingHexagons"/>
    <dgm:cxn modelId="{FDAF3543-EE8F-4D62-8A85-B426E25A4A1C}" type="presParOf" srcId="{84A574F7-DFAC-49E3-BDC6-5D83BF332534}" destId="{19BF5FC6-27F1-4053-AE7C-0BF1B668108C}" srcOrd="3" destOrd="0" presId="urn:microsoft.com/office/officeart/2008/layout/AlternatingHexagons"/>
    <dgm:cxn modelId="{B6367AF7-1D1D-4F62-9CC9-149565234AC4}" type="presParOf" srcId="{84A574F7-DFAC-49E3-BDC6-5D83BF332534}" destId="{C629C862-6C89-4053-8D9F-666CF4ECC09E}" srcOrd="4" destOrd="0" presId="urn:microsoft.com/office/officeart/2008/layout/AlternatingHexagons"/>
    <dgm:cxn modelId="{79CEC1EC-6D04-4D69-B76F-E3E21949D75A}" type="presParOf" srcId="{C629C862-6C89-4053-8D9F-666CF4ECC09E}" destId="{A40D8548-3601-4ACC-BE75-EDB7AB4D2A15}" srcOrd="0" destOrd="0" presId="urn:microsoft.com/office/officeart/2008/layout/AlternatingHexagons"/>
    <dgm:cxn modelId="{F7377CC1-97DF-48C9-AAE3-48F760F870EE}" type="presParOf" srcId="{C629C862-6C89-4053-8D9F-666CF4ECC09E}" destId="{6DF95F31-0B20-4B8F-A0CD-222510C8770F}" srcOrd="1" destOrd="0" presId="urn:microsoft.com/office/officeart/2008/layout/AlternatingHexagons"/>
    <dgm:cxn modelId="{1A7EDB1C-B03D-487F-A34D-8B580B80312D}" type="presParOf" srcId="{C629C862-6C89-4053-8D9F-666CF4ECC09E}" destId="{1732DD33-A006-4774-A4BF-A83B0057E2C5}" srcOrd="2" destOrd="0" presId="urn:microsoft.com/office/officeart/2008/layout/AlternatingHexagons"/>
    <dgm:cxn modelId="{0BF5E95F-33C6-4F9E-8906-68B95F915C03}" type="presParOf" srcId="{C629C862-6C89-4053-8D9F-666CF4ECC09E}" destId="{6F432BFA-7E48-4999-B4E8-14566778ED25}" srcOrd="3" destOrd="0" presId="urn:microsoft.com/office/officeart/2008/layout/AlternatingHexagons"/>
    <dgm:cxn modelId="{0EC13378-AF3C-4014-B310-F823D84D6F41}" type="presParOf" srcId="{C629C862-6C89-4053-8D9F-666CF4ECC09E}" destId="{5C0E75AE-944B-4269-B5DD-448FC7053A70}" srcOrd="4" destOrd="0" presId="urn:microsoft.com/office/officeart/2008/layout/AlternatingHexagons"/>
    <dgm:cxn modelId="{7678B184-3069-44DD-A0BE-6087CA33D7EC}" type="presParOf" srcId="{84A574F7-DFAC-49E3-BDC6-5D83BF332534}" destId="{2F41F47B-ED1F-4DD3-8CCC-58B3EA37FD97}" srcOrd="5" destOrd="0" presId="urn:microsoft.com/office/officeart/2008/layout/AlternatingHexagons"/>
    <dgm:cxn modelId="{A75AD6A4-15F6-490C-8726-FAD231EBBC70}" type="presParOf" srcId="{84A574F7-DFAC-49E3-BDC6-5D83BF332534}" destId="{4AD0E375-4B46-4AF9-831B-F2DA372F0BBF}" srcOrd="6" destOrd="0" presId="urn:microsoft.com/office/officeart/2008/layout/AlternatingHexagons"/>
    <dgm:cxn modelId="{A030E883-9D66-43A7-85D9-6B0CEEA2B068}" type="presParOf" srcId="{4AD0E375-4B46-4AF9-831B-F2DA372F0BBF}" destId="{15CC3B18-13A3-4C81-B049-3BEAB1481805}" srcOrd="0" destOrd="0" presId="urn:microsoft.com/office/officeart/2008/layout/AlternatingHexagons"/>
    <dgm:cxn modelId="{87812C97-DC47-4AEE-833B-F9BC86846830}" type="presParOf" srcId="{4AD0E375-4B46-4AF9-831B-F2DA372F0BBF}" destId="{033A7B79-3930-4BCE-901F-906086ED8215}" srcOrd="1" destOrd="0" presId="urn:microsoft.com/office/officeart/2008/layout/AlternatingHexagons"/>
    <dgm:cxn modelId="{13D2BC54-7752-4EC0-961C-4AA6036FD399}" type="presParOf" srcId="{4AD0E375-4B46-4AF9-831B-F2DA372F0BBF}" destId="{A219B68A-7A16-42A0-8B20-578004E28970}" srcOrd="2" destOrd="0" presId="urn:microsoft.com/office/officeart/2008/layout/AlternatingHexagons"/>
    <dgm:cxn modelId="{B291DE4F-5BCF-448D-A090-35A2753101E4}" type="presParOf" srcId="{4AD0E375-4B46-4AF9-831B-F2DA372F0BBF}" destId="{8A7B123F-26DE-4AEA-A180-9862F2BAA9C5}" srcOrd="3" destOrd="0" presId="urn:microsoft.com/office/officeart/2008/layout/AlternatingHexagons"/>
    <dgm:cxn modelId="{8458171B-B3DA-4C8A-90D4-6672452BB8E9}" type="presParOf" srcId="{4AD0E375-4B46-4AF9-831B-F2DA372F0BBF}" destId="{295D9C15-695B-4162-9BB5-7669230727C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695324-6035-4CB2-806E-463F99104AB6}" type="doc">
      <dgm:prSet loTypeId="urn:microsoft.com/office/officeart/2005/8/layout/venn1" loCatId="relationship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IE"/>
        </a:p>
      </dgm:t>
    </dgm:pt>
    <dgm:pt modelId="{AD9AB32D-8E63-4984-A8C3-3E5137F09B19}">
      <dgm:prSet/>
      <dgm:spPr>
        <a:solidFill>
          <a:srgbClr val="6F95CC"/>
        </a:solidFill>
      </dgm:spPr>
      <dgm:t>
        <a:bodyPr/>
        <a:lstStyle/>
        <a:p>
          <a:pPr rtl="0"/>
          <a:r>
            <a:rPr lang="en-IE" dirty="0"/>
            <a:t>A</a:t>
          </a:r>
          <a:r>
            <a:rPr lang="en-US" dirty="0"/>
            <a:t>utomation</a:t>
          </a:r>
          <a:endParaRPr lang="en-IE" dirty="0"/>
        </a:p>
      </dgm:t>
    </dgm:pt>
    <dgm:pt modelId="{E52CD4B8-E9B7-417D-81B4-67B069764B16}" type="parTrans" cxnId="{677A5E66-DB71-49B2-B45B-5DBED28A4C25}">
      <dgm:prSet/>
      <dgm:spPr/>
      <dgm:t>
        <a:bodyPr/>
        <a:lstStyle/>
        <a:p>
          <a:endParaRPr lang="en-IE"/>
        </a:p>
      </dgm:t>
    </dgm:pt>
    <dgm:pt modelId="{2F683900-5130-4803-9DC0-F76E124A1B43}" type="sibTrans" cxnId="{677A5E66-DB71-49B2-B45B-5DBED28A4C25}">
      <dgm:prSet/>
      <dgm:spPr/>
      <dgm:t>
        <a:bodyPr/>
        <a:lstStyle/>
        <a:p>
          <a:endParaRPr lang="en-IE"/>
        </a:p>
      </dgm:t>
    </dgm:pt>
    <dgm:pt modelId="{970770D8-14A5-418A-9352-9C038032D089}">
      <dgm:prSet/>
      <dgm:spPr>
        <a:solidFill>
          <a:srgbClr val="648CCE">
            <a:alpha val="49804"/>
          </a:srgbClr>
        </a:solidFill>
      </dgm:spPr>
      <dgm:t>
        <a:bodyPr/>
        <a:lstStyle/>
        <a:p>
          <a:pPr rtl="0"/>
          <a:r>
            <a:rPr lang="en-US"/>
            <a:t>Digitisation </a:t>
          </a:r>
          <a:endParaRPr lang="en-IE"/>
        </a:p>
      </dgm:t>
    </dgm:pt>
    <dgm:pt modelId="{CBA56F5F-A843-4DB6-835A-62A1BC5F9E9B}" type="parTrans" cxnId="{A98638DD-DA9F-4298-B185-EC8F5C71EFEC}">
      <dgm:prSet/>
      <dgm:spPr/>
      <dgm:t>
        <a:bodyPr/>
        <a:lstStyle/>
        <a:p>
          <a:endParaRPr lang="en-IE"/>
        </a:p>
      </dgm:t>
    </dgm:pt>
    <dgm:pt modelId="{EF029E0E-CA01-4E19-8650-82D388E4ED1C}" type="sibTrans" cxnId="{A98638DD-DA9F-4298-B185-EC8F5C71EFEC}">
      <dgm:prSet/>
      <dgm:spPr/>
      <dgm:t>
        <a:bodyPr/>
        <a:lstStyle/>
        <a:p>
          <a:endParaRPr lang="en-IE"/>
        </a:p>
      </dgm:t>
    </dgm:pt>
    <dgm:pt modelId="{7A64E9FB-A572-47C2-81DC-311575DAD732}">
      <dgm:prSet/>
      <dgm:spPr>
        <a:solidFill>
          <a:srgbClr val="B1C1EB">
            <a:alpha val="49804"/>
          </a:srgbClr>
        </a:solidFill>
      </dgm:spPr>
      <dgm:t>
        <a:bodyPr/>
        <a:lstStyle/>
        <a:p>
          <a:pPr rtl="0"/>
          <a:r>
            <a:rPr lang="en-US"/>
            <a:t>Platforms</a:t>
          </a:r>
          <a:endParaRPr lang="en-IE"/>
        </a:p>
      </dgm:t>
    </dgm:pt>
    <dgm:pt modelId="{69FFD9F8-E7B3-4197-B6A6-B59E3FB05FE4}" type="parTrans" cxnId="{C3B98F2B-F000-4017-8696-FDDA99E47EAB}">
      <dgm:prSet/>
      <dgm:spPr/>
      <dgm:t>
        <a:bodyPr/>
        <a:lstStyle/>
        <a:p>
          <a:endParaRPr lang="en-IE"/>
        </a:p>
      </dgm:t>
    </dgm:pt>
    <dgm:pt modelId="{A893CF95-87C0-433F-9673-1B9C5F97D3B9}" type="sibTrans" cxnId="{C3B98F2B-F000-4017-8696-FDDA99E47EAB}">
      <dgm:prSet/>
      <dgm:spPr/>
      <dgm:t>
        <a:bodyPr/>
        <a:lstStyle/>
        <a:p>
          <a:endParaRPr lang="en-IE"/>
        </a:p>
      </dgm:t>
    </dgm:pt>
    <dgm:pt modelId="{C0FC5B8D-E153-4491-99E8-A5AC08C5D63B}" type="pres">
      <dgm:prSet presAssocID="{BC695324-6035-4CB2-806E-463F99104AB6}" presName="compositeShape" presStyleCnt="0">
        <dgm:presLayoutVars>
          <dgm:chMax val="7"/>
          <dgm:dir/>
          <dgm:resizeHandles val="exact"/>
        </dgm:presLayoutVars>
      </dgm:prSet>
      <dgm:spPr/>
    </dgm:pt>
    <dgm:pt modelId="{93484432-3711-4060-9598-911256DC1DC1}" type="pres">
      <dgm:prSet presAssocID="{AD9AB32D-8E63-4984-A8C3-3E5137F09B19}" presName="circ1" presStyleLbl="vennNode1" presStyleIdx="0" presStyleCnt="3"/>
      <dgm:spPr/>
    </dgm:pt>
    <dgm:pt modelId="{9EB1E737-F321-4CE6-8A59-7CDBF06F9922}" type="pres">
      <dgm:prSet presAssocID="{AD9AB32D-8E63-4984-A8C3-3E5137F09B1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B3A02D2-0885-42B2-BAE6-BCE324148051}" type="pres">
      <dgm:prSet presAssocID="{970770D8-14A5-418A-9352-9C038032D089}" presName="circ2" presStyleLbl="vennNode1" presStyleIdx="1" presStyleCnt="3"/>
      <dgm:spPr/>
    </dgm:pt>
    <dgm:pt modelId="{597EBE0F-94DD-4CEF-A224-C416506E463A}" type="pres">
      <dgm:prSet presAssocID="{970770D8-14A5-418A-9352-9C038032D08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C5AA8CA-B452-4CB0-89EE-EBC2FE4689E2}" type="pres">
      <dgm:prSet presAssocID="{7A64E9FB-A572-47C2-81DC-311575DAD732}" presName="circ3" presStyleLbl="vennNode1" presStyleIdx="2" presStyleCnt="3"/>
      <dgm:spPr/>
    </dgm:pt>
    <dgm:pt modelId="{16B3BB93-15B1-41FB-A651-A7968693760C}" type="pres">
      <dgm:prSet presAssocID="{7A64E9FB-A572-47C2-81DC-311575DAD73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C3B98F2B-F000-4017-8696-FDDA99E47EAB}" srcId="{BC695324-6035-4CB2-806E-463F99104AB6}" destId="{7A64E9FB-A572-47C2-81DC-311575DAD732}" srcOrd="2" destOrd="0" parTransId="{69FFD9F8-E7B3-4197-B6A6-B59E3FB05FE4}" sibTransId="{A893CF95-87C0-433F-9673-1B9C5F97D3B9}"/>
    <dgm:cxn modelId="{178EFB39-FC30-094B-8DD6-1F692BB102F5}" type="presOf" srcId="{AD9AB32D-8E63-4984-A8C3-3E5137F09B19}" destId="{9EB1E737-F321-4CE6-8A59-7CDBF06F9922}" srcOrd="1" destOrd="0" presId="urn:microsoft.com/office/officeart/2005/8/layout/venn1"/>
    <dgm:cxn modelId="{96D92D5D-8579-5E45-AA3C-B53A3C5BCEC2}" type="presOf" srcId="{970770D8-14A5-418A-9352-9C038032D089}" destId="{597EBE0F-94DD-4CEF-A224-C416506E463A}" srcOrd="1" destOrd="0" presId="urn:microsoft.com/office/officeart/2005/8/layout/venn1"/>
    <dgm:cxn modelId="{677A5E66-DB71-49B2-B45B-5DBED28A4C25}" srcId="{BC695324-6035-4CB2-806E-463F99104AB6}" destId="{AD9AB32D-8E63-4984-A8C3-3E5137F09B19}" srcOrd="0" destOrd="0" parTransId="{E52CD4B8-E9B7-417D-81B4-67B069764B16}" sibTransId="{2F683900-5130-4803-9DC0-F76E124A1B43}"/>
    <dgm:cxn modelId="{D6339C48-7022-0441-899C-1E83A00C480F}" type="presOf" srcId="{970770D8-14A5-418A-9352-9C038032D089}" destId="{BB3A02D2-0885-42B2-BAE6-BCE324148051}" srcOrd="0" destOrd="0" presId="urn:microsoft.com/office/officeart/2005/8/layout/venn1"/>
    <dgm:cxn modelId="{804EF7B6-FD83-384B-96B2-F332DFBF3F8C}" type="presOf" srcId="{BC695324-6035-4CB2-806E-463F99104AB6}" destId="{C0FC5B8D-E153-4491-99E8-A5AC08C5D63B}" srcOrd="0" destOrd="0" presId="urn:microsoft.com/office/officeart/2005/8/layout/venn1"/>
    <dgm:cxn modelId="{4408BDC8-93B0-DB40-A634-0025364F3BB2}" type="presOf" srcId="{7A64E9FB-A572-47C2-81DC-311575DAD732}" destId="{16B3BB93-15B1-41FB-A651-A7968693760C}" srcOrd="1" destOrd="0" presId="urn:microsoft.com/office/officeart/2005/8/layout/venn1"/>
    <dgm:cxn modelId="{7CAEB1EE-DED1-C941-A66F-C08555DD57AC}" type="presOf" srcId="{AD9AB32D-8E63-4984-A8C3-3E5137F09B19}" destId="{93484432-3711-4060-9598-911256DC1DC1}" srcOrd="0" destOrd="0" presId="urn:microsoft.com/office/officeart/2005/8/layout/venn1"/>
    <dgm:cxn modelId="{189F81DA-68E9-A346-A7FD-5F22030C33EE}" type="presOf" srcId="{7A64E9FB-A572-47C2-81DC-311575DAD732}" destId="{1C5AA8CA-B452-4CB0-89EE-EBC2FE4689E2}" srcOrd="0" destOrd="0" presId="urn:microsoft.com/office/officeart/2005/8/layout/venn1"/>
    <dgm:cxn modelId="{A98638DD-DA9F-4298-B185-EC8F5C71EFEC}" srcId="{BC695324-6035-4CB2-806E-463F99104AB6}" destId="{970770D8-14A5-418A-9352-9C038032D089}" srcOrd="1" destOrd="0" parTransId="{CBA56F5F-A843-4DB6-835A-62A1BC5F9E9B}" sibTransId="{EF029E0E-CA01-4E19-8650-82D388E4ED1C}"/>
    <dgm:cxn modelId="{2138D752-7465-4B4F-9FF7-5B9CE8C2C2AF}" type="presParOf" srcId="{C0FC5B8D-E153-4491-99E8-A5AC08C5D63B}" destId="{93484432-3711-4060-9598-911256DC1DC1}" srcOrd="0" destOrd="0" presId="urn:microsoft.com/office/officeart/2005/8/layout/venn1"/>
    <dgm:cxn modelId="{5870C560-F5C1-F344-BB74-4D07FBB4600A}" type="presParOf" srcId="{C0FC5B8D-E153-4491-99E8-A5AC08C5D63B}" destId="{9EB1E737-F321-4CE6-8A59-7CDBF06F9922}" srcOrd="1" destOrd="0" presId="urn:microsoft.com/office/officeart/2005/8/layout/venn1"/>
    <dgm:cxn modelId="{8A20979B-BDBB-9D4E-B071-C3C52E38806F}" type="presParOf" srcId="{C0FC5B8D-E153-4491-99E8-A5AC08C5D63B}" destId="{BB3A02D2-0885-42B2-BAE6-BCE324148051}" srcOrd="2" destOrd="0" presId="urn:microsoft.com/office/officeart/2005/8/layout/venn1"/>
    <dgm:cxn modelId="{69C59AD4-E701-B74C-8E8B-98FC7DD57DA2}" type="presParOf" srcId="{C0FC5B8D-E153-4491-99E8-A5AC08C5D63B}" destId="{597EBE0F-94DD-4CEF-A224-C416506E463A}" srcOrd="3" destOrd="0" presId="urn:microsoft.com/office/officeart/2005/8/layout/venn1"/>
    <dgm:cxn modelId="{1DECF1A4-B534-D24D-9006-FEC0F0EEE959}" type="presParOf" srcId="{C0FC5B8D-E153-4491-99E8-A5AC08C5D63B}" destId="{1C5AA8CA-B452-4CB0-89EE-EBC2FE4689E2}" srcOrd="4" destOrd="0" presId="urn:microsoft.com/office/officeart/2005/8/layout/venn1"/>
    <dgm:cxn modelId="{22482E72-B914-0745-AC22-892F11C14A94}" type="presParOf" srcId="{C0FC5B8D-E153-4491-99E8-A5AC08C5D63B}" destId="{16B3BB93-15B1-41FB-A651-A7968693760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0F3413-9B6C-4B75-A3A2-30A262B0706E}" type="doc">
      <dgm:prSet loTypeId="urn:microsoft.com/office/officeart/2005/8/layout/lProcess3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IE"/>
        </a:p>
      </dgm:t>
    </dgm:pt>
    <dgm:pt modelId="{F0D205C5-C59B-4AFC-9D38-AB1931AD2FEF}">
      <dgm:prSet phldrT="[Text]" custT="1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sz="2000" dirty="0"/>
            <a:t>Automation</a:t>
          </a:r>
        </a:p>
      </dgm:t>
    </dgm:pt>
    <dgm:pt modelId="{C41D56E8-8DD6-43F5-89A7-A5E7AAD5DA63}" type="parTrans" cxnId="{89A6E5AE-B261-4762-B05D-B6C863D1A15E}">
      <dgm:prSet/>
      <dgm:spPr/>
      <dgm:t>
        <a:bodyPr/>
        <a:lstStyle/>
        <a:p>
          <a:endParaRPr lang="en-IE"/>
        </a:p>
      </dgm:t>
    </dgm:pt>
    <dgm:pt modelId="{1D92C380-2CA6-465E-B196-3741D841ADB3}" type="sibTrans" cxnId="{89A6E5AE-B261-4762-B05D-B6C863D1A15E}">
      <dgm:prSet/>
      <dgm:spPr/>
      <dgm:t>
        <a:bodyPr/>
        <a:lstStyle/>
        <a:p>
          <a:endParaRPr lang="en-IE"/>
        </a:p>
      </dgm:t>
    </dgm:pt>
    <dgm:pt modelId="{6DA0A4EA-CFAC-497F-80B4-657A3E7AF7B4}">
      <dgm:prSet phldrT="[Text]" custT="1"/>
      <dgm:spPr>
        <a:noFill/>
      </dgm:spPr>
      <dgm:t>
        <a:bodyPr/>
        <a:lstStyle/>
        <a:p>
          <a:r>
            <a:rPr lang="en-IE" sz="1400" dirty="0">
              <a:solidFill>
                <a:schemeClr val="tx1"/>
              </a:solidFill>
            </a:rPr>
            <a:t>HR tasks </a:t>
          </a:r>
          <a:r>
            <a:rPr lang="en-IE" sz="1400" u="sng" dirty="0">
              <a:solidFill>
                <a:schemeClr val="tx1"/>
              </a:solidFill>
            </a:rPr>
            <a:t>REPLACED</a:t>
          </a:r>
          <a:r>
            <a:rPr lang="en-IE" sz="1400" dirty="0">
              <a:solidFill>
                <a:schemeClr val="tx1"/>
              </a:solidFill>
            </a:rPr>
            <a:t> by machines</a:t>
          </a:r>
        </a:p>
      </dgm:t>
    </dgm:pt>
    <dgm:pt modelId="{70BCDC03-057B-4A67-806A-367F82DC5840}" type="parTrans" cxnId="{B26A77D5-3625-48BF-AB0E-C66BD800FB0A}">
      <dgm:prSet/>
      <dgm:spPr/>
      <dgm:t>
        <a:bodyPr/>
        <a:lstStyle/>
        <a:p>
          <a:endParaRPr lang="en-IE"/>
        </a:p>
      </dgm:t>
    </dgm:pt>
    <dgm:pt modelId="{0758CF52-33B3-45C7-955C-5C644AFA6A1A}" type="sibTrans" cxnId="{B26A77D5-3625-48BF-AB0E-C66BD800FB0A}">
      <dgm:prSet/>
      <dgm:spPr/>
      <dgm:t>
        <a:bodyPr/>
        <a:lstStyle/>
        <a:p>
          <a:endParaRPr lang="en-IE"/>
        </a:p>
      </dgm:t>
    </dgm:pt>
    <dgm:pt modelId="{E94CCE6C-29AF-4551-BC59-1DC074F81700}">
      <dgm:prSet phldrT="[Text]" custT="1"/>
      <dgm:spPr>
        <a:noFill/>
      </dgm:spPr>
      <dgm:t>
        <a:bodyPr/>
        <a:lstStyle/>
        <a:p>
          <a:r>
            <a:rPr lang="en-IE" sz="1400" dirty="0">
              <a:solidFill>
                <a:schemeClr val="tx1"/>
              </a:solidFill>
            </a:rPr>
            <a:t>Job polarisation,</a:t>
          </a:r>
          <a:br>
            <a:rPr lang="en-IE" sz="1400" dirty="0">
              <a:solidFill>
                <a:schemeClr val="tx1"/>
              </a:solidFill>
            </a:rPr>
          </a:br>
          <a:r>
            <a:rPr lang="en-IE" sz="1400" dirty="0">
              <a:solidFill>
                <a:schemeClr val="tx1"/>
              </a:solidFill>
            </a:rPr>
            <a:t>work organisation,</a:t>
          </a:r>
          <a:br>
            <a:rPr lang="en-IE" sz="1400" dirty="0">
              <a:solidFill>
                <a:schemeClr val="tx1"/>
              </a:solidFill>
            </a:rPr>
          </a:br>
          <a:r>
            <a:rPr lang="en-IE" sz="1400" dirty="0">
              <a:solidFill>
                <a:schemeClr val="tx1"/>
              </a:solidFill>
            </a:rPr>
            <a:t>skill demands</a:t>
          </a:r>
        </a:p>
      </dgm:t>
    </dgm:pt>
    <dgm:pt modelId="{7E0D5BD5-704D-4AC9-B56A-B4405E843337}" type="parTrans" cxnId="{0A346DC2-3D65-4B56-A8E9-60035070B26E}">
      <dgm:prSet/>
      <dgm:spPr/>
      <dgm:t>
        <a:bodyPr/>
        <a:lstStyle/>
        <a:p>
          <a:endParaRPr lang="en-IE"/>
        </a:p>
      </dgm:t>
    </dgm:pt>
    <dgm:pt modelId="{2EF7F5FD-BFB0-4FE2-9CBB-A7B2804030C7}" type="sibTrans" cxnId="{0A346DC2-3D65-4B56-A8E9-60035070B26E}">
      <dgm:prSet/>
      <dgm:spPr/>
      <dgm:t>
        <a:bodyPr/>
        <a:lstStyle/>
        <a:p>
          <a:endParaRPr lang="en-IE"/>
        </a:p>
      </dgm:t>
    </dgm:pt>
    <dgm:pt modelId="{90ECA88C-CA51-4CCA-88E0-E58BEC6A322D}">
      <dgm:prSet phldrT="[Text]" custT="1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sz="2000" dirty="0"/>
            <a:t>Digitisation</a:t>
          </a:r>
        </a:p>
      </dgm:t>
    </dgm:pt>
    <dgm:pt modelId="{45C0D4AC-E6CF-4285-B85A-28B12BEAB49C}" type="parTrans" cxnId="{D98E1EFF-D6BB-433C-A937-8BC273D00E1F}">
      <dgm:prSet/>
      <dgm:spPr/>
      <dgm:t>
        <a:bodyPr/>
        <a:lstStyle/>
        <a:p>
          <a:endParaRPr lang="en-IE"/>
        </a:p>
      </dgm:t>
    </dgm:pt>
    <dgm:pt modelId="{2790119C-576A-4915-BD78-FDE7683FE5AD}" type="sibTrans" cxnId="{D98E1EFF-D6BB-433C-A937-8BC273D00E1F}">
      <dgm:prSet/>
      <dgm:spPr/>
      <dgm:t>
        <a:bodyPr/>
        <a:lstStyle/>
        <a:p>
          <a:endParaRPr lang="en-IE"/>
        </a:p>
      </dgm:t>
    </dgm:pt>
    <dgm:pt modelId="{024A8EF1-669F-4E63-BDFD-3E59C4E856EF}">
      <dgm:prSet phldrT="[Text]" custT="1"/>
      <dgm:spPr>
        <a:noFill/>
      </dgm:spPr>
      <dgm:t>
        <a:bodyPr/>
        <a:lstStyle/>
        <a:p>
          <a:r>
            <a:rPr lang="en-IE" sz="1400" dirty="0">
              <a:solidFill>
                <a:schemeClr val="tx1"/>
              </a:solidFill>
            </a:rPr>
            <a:t>Digital Production </a:t>
          </a:r>
          <a:r>
            <a:rPr lang="en-IE" sz="1400" i="0" u="sng" dirty="0">
              <a:solidFill>
                <a:schemeClr val="tx1"/>
              </a:solidFill>
            </a:rPr>
            <a:t>PROCESSES</a:t>
          </a:r>
        </a:p>
      </dgm:t>
    </dgm:pt>
    <dgm:pt modelId="{80CFBD2C-F692-4FAB-99FB-347BCDAD9D7B}" type="parTrans" cxnId="{256C4552-A363-4CCB-9B51-048C65528283}">
      <dgm:prSet/>
      <dgm:spPr/>
      <dgm:t>
        <a:bodyPr/>
        <a:lstStyle/>
        <a:p>
          <a:endParaRPr lang="en-IE"/>
        </a:p>
      </dgm:t>
    </dgm:pt>
    <dgm:pt modelId="{F3CD8533-49FB-4A78-A91C-613AE1552FDB}" type="sibTrans" cxnId="{256C4552-A363-4CCB-9B51-048C65528283}">
      <dgm:prSet/>
      <dgm:spPr/>
      <dgm:t>
        <a:bodyPr/>
        <a:lstStyle/>
        <a:p>
          <a:endParaRPr lang="en-IE"/>
        </a:p>
      </dgm:t>
    </dgm:pt>
    <dgm:pt modelId="{84651C80-9F1E-4413-B808-9FB8F6EEAB6B}">
      <dgm:prSet phldrT="[Text]" custT="1"/>
      <dgm:spPr>
        <a:noFill/>
      </dgm:spPr>
      <dgm:t>
        <a:bodyPr/>
        <a:lstStyle/>
        <a:p>
          <a:r>
            <a:rPr lang="en-IE" sz="1400" dirty="0">
              <a:solidFill>
                <a:schemeClr val="tx1"/>
              </a:solidFill>
            </a:rPr>
            <a:t>Fragmentation of jobs,</a:t>
          </a:r>
          <a:br>
            <a:rPr lang="en-IE" sz="1400" dirty="0">
              <a:solidFill>
                <a:schemeClr val="tx1"/>
              </a:solidFill>
            </a:rPr>
          </a:br>
          <a:r>
            <a:rPr lang="en-IE" sz="1400" dirty="0">
              <a:solidFill>
                <a:schemeClr val="tx1"/>
              </a:solidFill>
            </a:rPr>
            <a:t>contractual arrangements, privacy</a:t>
          </a:r>
        </a:p>
      </dgm:t>
    </dgm:pt>
    <dgm:pt modelId="{1914FC7A-8327-40E0-A927-B5AE44EB2BBC}" type="parTrans" cxnId="{F321726B-2D82-434B-B7EB-CB603E2AC2C0}">
      <dgm:prSet/>
      <dgm:spPr/>
      <dgm:t>
        <a:bodyPr/>
        <a:lstStyle/>
        <a:p>
          <a:endParaRPr lang="en-IE"/>
        </a:p>
      </dgm:t>
    </dgm:pt>
    <dgm:pt modelId="{67DC1C21-E261-48E7-8F5D-19B737EC1920}" type="sibTrans" cxnId="{F321726B-2D82-434B-B7EB-CB603E2AC2C0}">
      <dgm:prSet/>
      <dgm:spPr/>
      <dgm:t>
        <a:bodyPr/>
        <a:lstStyle/>
        <a:p>
          <a:endParaRPr lang="en-IE"/>
        </a:p>
      </dgm:t>
    </dgm:pt>
    <dgm:pt modelId="{F7755ECA-0D2E-47C2-8B48-56325C0B287C}">
      <dgm:prSet phldrT="[Text]" custT="1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sz="2000" dirty="0"/>
            <a:t>Platforms</a:t>
          </a:r>
        </a:p>
      </dgm:t>
    </dgm:pt>
    <dgm:pt modelId="{4F36BB70-B0D9-48E4-80E3-8CAE67D2415E}" type="parTrans" cxnId="{EBBA8120-17FD-475B-881D-5EBA6273D0FB}">
      <dgm:prSet/>
      <dgm:spPr/>
      <dgm:t>
        <a:bodyPr/>
        <a:lstStyle/>
        <a:p>
          <a:endParaRPr lang="en-IE"/>
        </a:p>
      </dgm:t>
    </dgm:pt>
    <dgm:pt modelId="{02E46D4F-8C51-48DA-AACB-CEABB8D86B4E}" type="sibTrans" cxnId="{EBBA8120-17FD-475B-881D-5EBA6273D0FB}">
      <dgm:prSet/>
      <dgm:spPr/>
      <dgm:t>
        <a:bodyPr/>
        <a:lstStyle/>
        <a:p>
          <a:endParaRPr lang="en-IE"/>
        </a:p>
      </dgm:t>
    </dgm:pt>
    <dgm:pt modelId="{F466D542-5E8E-4014-83CB-2BF0FC8B01C9}">
      <dgm:prSet phldrT="[Text]" custT="1"/>
      <dgm:spPr>
        <a:noFill/>
      </dgm:spPr>
      <dgm:t>
        <a:bodyPr/>
        <a:lstStyle/>
        <a:p>
          <a:r>
            <a:rPr lang="en-IE" sz="1400" u="sng" dirty="0">
              <a:solidFill>
                <a:schemeClr val="tx1"/>
              </a:solidFill>
            </a:rPr>
            <a:t>COORDINATION</a:t>
          </a:r>
          <a:br>
            <a:rPr lang="en-IE" sz="1400" dirty="0">
              <a:solidFill>
                <a:schemeClr val="tx1"/>
              </a:solidFill>
            </a:rPr>
          </a:br>
          <a:r>
            <a:rPr lang="en-IE" sz="1400" dirty="0">
              <a:solidFill>
                <a:schemeClr val="tx1"/>
              </a:solidFill>
            </a:rPr>
            <a:t>Matching of supply and demand</a:t>
          </a:r>
        </a:p>
      </dgm:t>
    </dgm:pt>
    <dgm:pt modelId="{586B9F7A-49C2-47DB-85FA-3998B3DB4BF1}" type="parTrans" cxnId="{A6451550-F254-4681-8784-282ABC316240}">
      <dgm:prSet/>
      <dgm:spPr/>
      <dgm:t>
        <a:bodyPr/>
        <a:lstStyle/>
        <a:p>
          <a:endParaRPr lang="en-IE"/>
        </a:p>
      </dgm:t>
    </dgm:pt>
    <dgm:pt modelId="{A6D5327D-E7D1-4DB3-AA13-A69CC3FB6181}" type="sibTrans" cxnId="{A6451550-F254-4681-8784-282ABC316240}">
      <dgm:prSet/>
      <dgm:spPr/>
      <dgm:t>
        <a:bodyPr/>
        <a:lstStyle/>
        <a:p>
          <a:endParaRPr lang="en-IE"/>
        </a:p>
      </dgm:t>
    </dgm:pt>
    <dgm:pt modelId="{9E33BCF9-2B7C-4F04-B914-8558E97C3E11}">
      <dgm:prSet phldrT="[Text]" custT="1"/>
      <dgm:spPr>
        <a:noFill/>
      </dgm:spPr>
      <dgm:t>
        <a:bodyPr/>
        <a:lstStyle/>
        <a:p>
          <a:r>
            <a:rPr lang="en-IE" sz="1400" dirty="0">
              <a:solidFill>
                <a:schemeClr val="tx1"/>
              </a:solidFill>
            </a:rPr>
            <a:t>Work organisation, fragmentation,</a:t>
          </a:r>
          <a:br>
            <a:rPr lang="en-IE" sz="1400" dirty="0">
              <a:solidFill>
                <a:schemeClr val="tx1"/>
              </a:solidFill>
            </a:rPr>
          </a:br>
          <a:r>
            <a:rPr lang="en-IE" sz="1400" dirty="0">
              <a:solidFill>
                <a:schemeClr val="tx1"/>
              </a:solidFill>
            </a:rPr>
            <a:t>employment status</a:t>
          </a:r>
        </a:p>
      </dgm:t>
    </dgm:pt>
    <dgm:pt modelId="{7B9F5B58-03B7-4B6A-B4AE-66DE4FCAB4F2}" type="parTrans" cxnId="{638DC511-4FA8-4673-A446-5A4A07058526}">
      <dgm:prSet/>
      <dgm:spPr/>
      <dgm:t>
        <a:bodyPr/>
        <a:lstStyle/>
        <a:p>
          <a:endParaRPr lang="en-IE"/>
        </a:p>
      </dgm:t>
    </dgm:pt>
    <dgm:pt modelId="{CCEFA44A-8108-48E8-BD21-471A7E9AC80F}" type="sibTrans" cxnId="{638DC511-4FA8-4673-A446-5A4A07058526}">
      <dgm:prSet/>
      <dgm:spPr/>
      <dgm:t>
        <a:bodyPr/>
        <a:lstStyle/>
        <a:p>
          <a:endParaRPr lang="en-IE"/>
        </a:p>
      </dgm:t>
    </dgm:pt>
    <dgm:pt modelId="{774E5564-016B-4E27-97CE-133F167D80E9}">
      <dgm:prSet custT="1"/>
      <dgm:spPr>
        <a:noFill/>
      </dgm:spPr>
      <dgm:t>
        <a:bodyPr/>
        <a:lstStyle/>
        <a:p>
          <a:r>
            <a:rPr lang="en-IE" sz="1400">
              <a:solidFill>
                <a:schemeClr val="tx1"/>
              </a:solidFill>
            </a:rPr>
            <a:t>Transport, delivery, online services</a:t>
          </a:r>
          <a:endParaRPr lang="en-IE" sz="1400" dirty="0">
            <a:solidFill>
              <a:schemeClr val="tx1"/>
            </a:solidFill>
          </a:endParaRPr>
        </a:p>
      </dgm:t>
    </dgm:pt>
    <dgm:pt modelId="{5310F899-E0E4-4E55-980F-881452A3DFE5}" type="parTrans" cxnId="{CC91CD35-1274-4AE9-99E0-CAF469FF9E62}">
      <dgm:prSet/>
      <dgm:spPr/>
      <dgm:t>
        <a:bodyPr/>
        <a:lstStyle/>
        <a:p>
          <a:endParaRPr lang="en-IE"/>
        </a:p>
      </dgm:t>
    </dgm:pt>
    <dgm:pt modelId="{BB0ADADC-70B7-4BAC-9FEE-27E806540893}" type="sibTrans" cxnId="{CC91CD35-1274-4AE9-99E0-CAF469FF9E62}">
      <dgm:prSet/>
      <dgm:spPr/>
      <dgm:t>
        <a:bodyPr/>
        <a:lstStyle/>
        <a:p>
          <a:endParaRPr lang="en-IE"/>
        </a:p>
      </dgm:t>
    </dgm:pt>
    <dgm:pt modelId="{808B91EE-EAB5-4BD8-B0F8-E30B59F08D12}">
      <dgm:prSet custT="1"/>
      <dgm:spPr>
        <a:noFill/>
      </dgm:spPr>
      <dgm:t>
        <a:bodyPr/>
        <a:lstStyle/>
        <a:p>
          <a:r>
            <a:rPr lang="en-IE" sz="1400" dirty="0">
              <a:solidFill>
                <a:schemeClr val="tx1"/>
              </a:solidFill>
            </a:rPr>
            <a:t>Robotics, drones, Artificial Intelligence</a:t>
          </a:r>
        </a:p>
      </dgm:t>
    </dgm:pt>
    <dgm:pt modelId="{FB39803B-9A2F-4BCE-B89D-2953C4561E83}" type="parTrans" cxnId="{3393649B-14D7-4776-8277-B43F4982E627}">
      <dgm:prSet/>
      <dgm:spPr/>
      <dgm:t>
        <a:bodyPr/>
        <a:lstStyle/>
        <a:p>
          <a:endParaRPr lang="en-IE"/>
        </a:p>
      </dgm:t>
    </dgm:pt>
    <dgm:pt modelId="{3573A967-E052-403C-8308-F0C4A1B43836}" type="sibTrans" cxnId="{3393649B-14D7-4776-8277-B43F4982E627}">
      <dgm:prSet/>
      <dgm:spPr/>
      <dgm:t>
        <a:bodyPr/>
        <a:lstStyle/>
        <a:p>
          <a:endParaRPr lang="en-IE"/>
        </a:p>
      </dgm:t>
    </dgm:pt>
    <dgm:pt modelId="{4ECE4F87-0F5F-4408-A96F-D8E141490ED2}">
      <dgm:prSet custT="1"/>
      <dgm:spPr>
        <a:noFill/>
      </dgm:spPr>
      <dgm:t>
        <a:bodyPr/>
        <a:lstStyle/>
        <a:p>
          <a:r>
            <a:rPr lang="en-IE" sz="1400" dirty="0">
              <a:solidFill>
                <a:schemeClr val="tx1"/>
              </a:solidFill>
            </a:rPr>
            <a:t>Internet of Things, VR, 3D printing</a:t>
          </a:r>
        </a:p>
      </dgm:t>
    </dgm:pt>
    <dgm:pt modelId="{FB59B5CF-C426-4013-AC63-D83487D23157}" type="parTrans" cxnId="{FCD2F614-C82A-4A5C-9921-C8876551540C}">
      <dgm:prSet/>
      <dgm:spPr/>
      <dgm:t>
        <a:bodyPr/>
        <a:lstStyle/>
        <a:p>
          <a:endParaRPr lang="en-IE"/>
        </a:p>
      </dgm:t>
    </dgm:pt>
    <dgm:pt modelId="{BE133175-D2FB-4868-AF24-D25DC7D9E8A3}" type="sibTrans" cxnId="{FCD2F614-C82A-4A5C-9921-C8876551540C}">
      <dgm:prSet/>
      <dgm:spPr/>
      <dgm:t>
        <a:bodyPr/>
        <a:lstStyle/>
        <a:p>
          <a:endParaRPr lang="en-IE"/>
        </a:p>
      </dgm:t>
    </dgm:pt>
    <dgm:pt modelId="{AB64BA17-B99B-48B7-9B07-BAC979FC711F}" type="pres">
      <dgm:prSet presAssocID="{290F3413-9B6C-4B75-A3A2-30A262B0706E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B04D0BAB-0D9B-4719-9431-C16854399B88}" type="pres">
      <dgm:prSet presAssocID="{F0D205C5-C59B-4AFC-9D38-AB1931AD2FEF}" presName="horFlow" presStyleCnt="0"/>
      <dgm:spPr/>
    </dgm:pt>
    <dgm:pt modelId="{BB764DEA-CF87-4252-84E9-45DA88F17DD1}" type="pres">
      <dgm:prSet presAssocID="{F0D205C5-C59B-4AFC-9D38-AB1931AD2FEF}" presName="bigChev" presStyleLbl="node1" presStyleIdx="0" presStyleCnt="3" custScaleX="90577"/>
      <dgm:spPr/>
    </dgm:pt>
    <dgm:pt modelId="{A9E04C51-DFA1-4359-85D1-341063F14D88}" type="pres">
      <dgm:prSet presAssocID="{70BCDC03-057B-4A67-806A-367F82DC5840}" presName="parTrans" presStyleCnt="0"/>
      <dgm:spPr/>
    </dgm:pt>
    <dgm:pt modelId="{E2B25720-977C-4D36-90E9-1A6D149C774B}" type="pres">
      <dgm:prSet presAssocID="{6DA0A4EA-CFAC-497F-80B4-657A3E7AF7B4}" presName="node" presStyleLbl="alignAccFollowNode1" presStyleIdx="0" presStyleCnt="9" custLinFactNeighborX="-5449" custLinFactNeighborY="2466">
        <dgm:presLayoutVars>
          <dgm:bulletEnabled val="1"/>
        </dgm:presLayoutVars>
      </dgm:prSet>
      <dgm:spPr/>
    </dgm:pt>
    <dgm:pt modelId="{726826A2-999F-471C-BBB7-7056F21A9330}" type="pres">
      <dgm:prSet presAssocID="{0758CF52-33B3-45C7-955C-5C644AFA6A1A}" presName="sibTrans" presStyleCnt="0"/>
      <dgm:spPr/>
    </dgm:pt>
    <dgm:pt modelId="{71DACCB4-4181-419C-8521-1AF746967D5D}" type="pres">
      <dgm:prSet presAssocID="{808B91EE-EAB5-4BD8-B0F8-E30B59F08D12}" presName="node" presStyleLbl="alignAccFollowNode1" presStyleIdx="1" presStyleCnt="9" custLinFactNeighborX="-5449" custLinFactNeighborY="2466">
        <dgm:presLayoutVars>
          <dgm:bulletEnabled val="1"/>
        </dgm:presLayoutVars>
      </dgm:prSet>
      <dgm:spPr/>
    </dgm:pt>
    <dgm:pt modelId="{CCBFD17B-EE1F-4870-915D-836B061F9374}" type="pres">
      <dgm:prSet presAssocID="{3573A967-E052-403C-8308-F0C4A1B43836}" presName="sibTrans" presStyleCnt="0"/>
      <dgm:spPr/>
    </dgm:pt>
    <dgm:pt modelId="{0AD42E17-271D-47B2-A83D-8D712CB929EA}" type="pres">
      <dgm:prSet presAssocID="{E94CCE6C-29AF-4551-BC59-1DC074F81700}" presName="node" presStyleLbl="alignAccFollowNode1" presStyleIdx="2" presStyleCnt="9">
        <dgm:presLayoutVars>
          <dgm:bulletEnabled val="1"/>
        </dgm:presLayoutVars>
      </dgm:prSet>
      <dgm:spPr/>
    </dgm:pt>
    <dgm:pt modelId="{7539307A-EBF9-439E-958F-F396A6FB4ACA}" type="pres">
      <dgm:prSet presAssocID="{F0D205C5-C59B-4AFC-9D38-AB1931AD2FEF}" presName="vSp" presStyleCnt="0"/>
      <dgm:spPr/>
    </dgm:pt>
    <dgm:pt modelId="{9D084410-F4AA-4E98-A45E-D97F3858776C}" type="pres">
      <dgm:prSet presAssocID="{90ECA88C-CA51-4CCA-88E0-E58BEC6A322D}" presName="horFlow" presStyleCnt="0"/>
      <dgm:spPr/>
    </dgm:pt>
    <dgm:pt modelId="{8F408653-EE54-4482-8053-1C4D93B9B800}" type="pres">
      <dgm:prSet presAssocID="{90ECA88C-CA51-4CCA-88E0-E58BEC6A322D}" presName="bigChev" presStyleLbl="node1" presStyleIdx="1" presStyleCnt="3" custScaleX="90577"/>
      <dgm:spPr/>
    </dgm:pt>
    <dgm:pt modelId="{6AD133E7-77BC-4B31-84F4-C4D20D5C778B}" type="pres">
      <dgm:prSet presAssocID="{80CFBD2C-F692-4FAB-99FB-347BCDAD9D7B}" presName="parTrans" presStyleCnt="0"/>
      <dgm:spPr/>
    </dgm:pt>
    <dgm:pt modelId="{C4E33B90-1DA6-4FEC-A161-6278962946AF}" type="pres">
      <dgm:prSet presAssocID="{024A8EF1-669F-4E63-BDFD-3E59C4E856EF}" presName="node" presStyleLbl="alignAccFollowNode1" presStyleIdx="3" presStyleCnt="9" custLinFactNeighborX="-5449" custLinFactNeighborY="2466">
        <dgm:presLayoutVars>
          <dgm:bulletEnabled val="1"/>
        </dgm:presLayoutVars>
      </dgm:prSet>
      <dgm:spPr/>
    </dgm:pt>
    <dgm:pt modelId="{ECE0AC0B-F065-42E5-B680-E7F1420FD390}" type="pres">
      <dgm:prSet presAssocID="{F3CD8533-49FB-4A78-A91C-613AE1552FDB}" presName="sibTrans" presStyleCnt="0"/>
      <dgm:spPr/>
    </dgm:pt>
    <dgm:pt modelId="{3719A6E0-8A97-4786-8097-ACDF7EE6957F}" type="pres">
      <dgm:prSet presAssocID="{4ECE4F87-0F5F-4408-A96F-D8E141490ED2}" presName="node" presStyleLbl="alignAccFollowNode1" presStyleIdx="4" presStyleCnt="9" custLinFactNeighborX="-5449" custLinFactNeighborY="2466">
        <dgm:presLayoutVars>
          <dgm:bulletEnabled val="1"/>
        </dgm:presLayoutVars>
      </dgm:prSet>
      <dgm:spPr/>
    </dgm:pt>
    <dgm:pt modelId="{866F5E89-D343-4325-8127-70F54AD835CD}" type="pres">
      <dgm:prSet presAssocID="{BE133175-D2FB-4868-AF24-D25DC7D9E8A3}" presName="sibTrans" presStyleCnt="0"/>
      <dgm:spPr/>
    </dgm:pt>
    <dgm:pt modelId="{5941B9F0-3BF0-4670-9B22-9E6159133DC5}" type="pres">
      <dgm:prSet presAssocID="{84651C80-9F1E-4413-B808-9FB8F6EEAB6B}" presName="node" presStyleLbl="alignAccFollowNode1" presStyleIdx="5" presStyleCnt="9">
        <dgm:presLayoutVars>
          <dgm:bulletEnabled val="1"/>
        </dgm:presLayoutVars>
      </dgm:prSet>
      <dgm:spPr/>
    </dgm:pt>
    <dgm:pt modelId="{6A684B8A-DACC-48A1-9EAE-BD32EF1D5502}" type="pres">
      <dgm:prSet presAssocID="{90ECA88C-CA51-4CCA-88E0-E58BEC6A322D}" presName="vSp" presStyleCnt="0"/>
      <dgm:spPr/>
    </dgm:pt>
    <dgm:pt modelId="{6F59A335-E323-4D17-B4DD-48541949F435}" type="pres">
      <dgm:prSet presAssocID="{F7755ECA-0D2E-47C2-8B48-56325C0B287C}" presName="horFlow" presStyleCnt="0"/>
      <dgm:spPr/>
    </dgm:pt>
    <dgm:pt modelId="{AFE69012-3DC5-4C00-8D26-38228FDC3E11}" type="pres">
      <dgm:prSet presAssocID="{F7755ECA-0D2E-47C2-8B48-56325C0B287C}" presName="bigChev" presStyleLbl="node1" presStyleIdx="2" presStyleCnt="3" custScaleX="90577"/>
      <dgm:spPr/>
    </dgm:pt>
    <dgm:pt modelId="{23301E22-37F5-453A-9EC9-A9A212FC7DE1}" type="pres">
      <dgm:prSet presAssocID="{586B9F7A-49C2-47DB-85FA-3998B3DB4BF1}" presName="parTrans" presStyleCnt="0"/>
      <dgm:spPr/>
    </dgm:pt>
    <dgm:pt modelId="{D4400132-ECEE-4D5D-8723-B90594E1C4E7}" type="pres">
      <dgm:prSet presAssocID="{F466D542-5E8E-4014-83CB-2BF0FC8B01C9}" presName="node" presStyleLbl="alignAccFollowNode1" presStyleIdx="6" presStyleCnt="9">
        <dgm:presLayoutVars>
          <dgm:bulletEnabled val="1"/>
        </dgm:presLayoutVars>
      </dgm:prSet>
      <dgm:spPr/>
    </dgm:pt>
    <dgm:pt modelId="{FE80F8EB-FD5C-4BA3-99ED-E12E563BF9FB}" type="pres">
      <dgm:prSet presAssocID="{A6D5327D-E7D1-4DB3-AA13-A69CC3FB6181}" presName="sibTrans" presStyleCnt="0"/>
      <dgm:spPr/>
    </dgm:pt>
    <dgm:pt modelId="{90A71EEE-FFCF-4045-B2A8-3C58806FC02C}" type="pres">
      <dgm:prSet presAssocID="{774E5564-016B-4E27-97CE-133F167D80E9}" presName="node" presStyleLbl="alignAccFollowNode1" presStyleIdx="7" presStyleCnt="9" custLinFactNeighborX="-5449" custLinFactNeighborY="2466">
        <dgm:presLayoutVars>
          <dgm:bulletEnabled val="1"/>
        </dgm:presLayoutVars>
      </dgm:prSet>
      <dgm:spPr/>
    </dgm:pt>
    <dgm:pt modelId="{457229C0-B4B4-4FD8-B90F-F0927C7C95A5}" type="pres">
      <dgm:prSet presAssocID="{BB0ADADC-70B7-4BAC-9FEE-27E806540893}" presName="sibTrans" presStyleCnt="0"/>
      <dgm:spPr/>
    </dgm:pt>
    <dgm:pt modelId="{F0AC503F-18F2-4E84-A1A5-7CC40EFEA5C1}" type="pres">
      <dgm:prSet presAssocID="{9E33BCF9-2B7C-4F04-B914-8558E97C3E11}" presName="node" presStyleLbl="alignAccFollowNode1" presStyleIdx="8" presStyleCnt="9">
        <dgm:presLayoutVars>
          <dgm:bulletEnabled val="1"/>
        </dgm:presLayoutVars>
      </dgm:prSet>
      <dgm:spPr/>
    </dgm:pt>
  </dgm:ptLst>
  <dgm:cxnLst>
    <dgm:cxn modelId="{638DC511-4FA8-4673-A446-5A4A07058526}" srcId="{F7755ECA-0D2E-47C2-8B48-56325C0B287C}" destId="{9E33BCF9-2B7C-4F04-B914-8558E97C3E11}" srcOrd="2" destOrd="0" parTransId="{7B9F5B58-03B7-4B6A-B4AE-66DE4FCAB4F2}" sibTransId="{CCEFA44A-8108-48E8-BD21-471A7E9AC80F}"/>
    <dgm:cxn modelId="{FCD2F614-C82A-4A5C-9921-C8876551540C}" srcId="{90ECA88C-CA51-4CCA-88E0-E58BEC6A322D}" destId="{4ECE4F87-0F5F-4408-A96F-D8E141490ED2}" srcOrd="1" destOrd="0" parTransId="{FB59B5CF-C426-4013-AC63-D83487D23157}" sibTransId="{BE133175-D2FB-4868-AF24-D25DC7D9E8A3}"/>
    <dgm:cxn modelId="{EBBA8120-17FD-475B-881D-5EBA6273D0FB}" srcId="{290F3413-9B6C-4B75-A3A2-30A262B0706E}" destId="{F7755ECA-0D2E-47C2-8B48-56325C0B287C}" srcOrd="2" destOrd="0" parTransId="{4F36BB70-B0D9-48E4-80E3-8CAE67D2415E}" sibTransId="{02E46D4F-8C51-48DA-AACB-CEABB8D86B4E}"/>
    <dgm:cxn modelId="{F3A70E34-E821-4D48-B25F-910AE35D4FF7}" type="presOf" srcId="{290F3413-9B6C-4B75-A3A2-30A262B0706E}" destId="{AB64BA17-B99B-48B7-9B07-BAC979FC711F}" srcOrd="0" destOrd="0" presId="urn:microsoft.com/office/officeart/2005/8/layout/lProcess3"/>
    <dgm:cxn modelId="{CC91CD35-1274-4AE9-99E0-CAF469FF9E62}" srcId="{F7755ECA-0D2E-47C2-8B48-56325C0B287C}" destId="{774E5564-016B-4E27-97CE-133F167D80E9}" srcOrd="1" destOrd="0" parTransId="{5310F899-E0E4-4E55-980F-881452A3DFE5}" sibTransId="{BB0ADADC-70B7-4BAC-9FEE-27E806540893}"/>
    <dgm:cxn modelId="{AA97E442-8B45-A54F-9D84-F2EF7DAE2F37}" type="presOf" srcId="{9E33BCF9-2B7C-4F04-B914-8558E97C3E11}" destId="{F0AC503F-18F2-4E84-A1A5-7CC40EFEA5C1}" srcOrd="0" destOrd="0" presId="urn:microsoft.com/office/officeart/2005/8/layout/lProcess3"/>
    <dgm:cxn modelId="{01DAF846-DA6F-4D49-A1DA-CCCD126491E8}" type="presOf" srcId="{6DA0A4EA-CFAC-497F-80B4-657A3E7AF7B4}" destId="{E2B25720-977C-4D36-90E9-1A6D149C774B}" srcOrd="0" destOrd="0" presId="urn:microsoft.com/office/officeart/2005/8/layout/lProcess3"/>
    <dgm:cxn modelId="{F321726B-2D82-434B-B7EB-CB603E2AC2C0}" srcId="{90ECA88C-CA51-4CCA-88E0-E58BEC6A322D}" destId="{84651C80-9F1E-4413-B808-9FB8F6EEAB6B}" srcOrd="2" destOrd="0" parTransId="{1914FC7A-8327-40E0-A927-B5AE44EB2BBC}" sibTransId="{67DC1C21-E261-48E7-8F5D-19B737EC1920}"/>
    <dgm:cxn modelId="{91CEA06F-9047-C24A-BDBD-7A06AD068952}" type="presOf" srcId="{90ECA88C-CA51-4CCA-88E0-E58BEC6A322D}" destId="{8F408653-EE54-4482-8053-1C4D93B9B800}" srcOrd="0" destOrd="0" presId="urn:microsoft.com/office/officeart/2005/8/layout/lProcess3"/>
    <dgm:cxn modelId="{A6451550-F254-4681-8784-282ABC316240}" srcId="{F7755ECA-0D2E-47C2-8B48-56325C0B287C}" destId="{F466D542-5E8E-4014-83CB-2BF0FC8B01C9}" srcOrd="0" destOrd="0" parTransId="{586B9F7A-49C2-47DB-85FA-3998B3DB4BF1}" sibTransId="{A6D5327D-E7D1-4DB3-AA13-A69CC3FB6181}"/>
    <dgm:cxn modelId="{B264C371-6B39-8744-99A9-B5AF5BA6B3BF}" type="presOf" srcId="{F7755ECA-0D2E-47C2-8B48-56325C0B287C}" destId="{AFE69012-3DC5-4C00-8D26-38228FDC3E11}" srcOrd="0" destOrd="0" presId="urn:microsoft.com/office/officeart/2005/8/layout/lProcess3"/>
    <dgm:cxn modelId="{256C4552-A363-4CCB-9B51-048C65528283}" srcId="{90ECA88C-CA51-4CCA-88E0-E58BEC6A322D}" destId="{024A8EF1-669F-4E63-BDFD-3E59C4E856EF}" srcOrd="0" destOrd="0" parTransId="{80CFBD2C-F692-4FAB-99FB-347BCDAD9D7B}" sibTransId="{F3CD8533-49FB-4A78-A91C-613AE1552FDB}"/>
    <dgm:cxn modelId="{75981778-E6DC-EA4C-A1C5-A1E718A9E29C}" type="presOf" srcId="{E94CCE6C-29AF-4551-BC59-1DC074F81700}" destId="{0AD42E17-271D-47B2-A83D-8D712CB929EA}" srcOrd="0" destOrd="0" presId="urn:microsoft.com/office/officeart/2005/8/layout/lProcess3"/>
    <dgm:cxn modelId="{8073A681-D04B-B444-8A7F-F4EF86EE7498}" type="presOf" srcId="{808B91EE-EAB5-4BD8-B0F8-E30B59F08D12}" destId="{71DACCB4-4181-419C-8521-1AF746967D5D}" srcOrd="0" destOrd="0" presId="urn:microsoft.com/office/officeart/2005/8/layout/lProcess3"/>
    <dgm:cxn modelId="{2868CA83-57CB-8E47-B57E-D06EB73E6972}" type="presOf" srcId="{774E5564-016B-4E27-97CE-133F167D80E9}" destId="{90A71EEE-FFCF-4045-B2A8-3C58806FC02C}" srcOrd="0" destOrd="0" presId="urn:microsoft.com/office/officeart/2005/8/layout/lProcess3"/>
    <dgm:cxn modelId="{27C47789-CBFC-8B49-89CF-2B79F1BBF703}" type="presOf" srcId="{4ECE4F87-0F5F-4408-A96F-D8E141490ED2}" destId="{3719A6E0-8A97-4786-8097-ACDF7EE6957F}" srcOrd="0" destOrd="0" presId="urn:microsoft.com/office/officeart/2005/8/layout/lProcess3"/>
    <dgm:cxn modelId="{3393649B-14D7-4776-8277-B43F4982E627}" srcId="{F0D205C5-C59B-4AFC-9D38-AB1931AD2FEF}" destId="{808B91EE-EAB5-4BD8-B0F8-E30B59F08D12}" srcOrd="1" destOrd="0" parTransId="{FB39803B-9A2F-4BCE-B89D-2953C4561E83}" sibTransId="{3573A967-E052-403C-8308-F0C4A1B43836}"/>
    <dgm:cxn modelId="{947F39A0-3993-1B41-8771-0EEE146E27A0}" type="presOf" srcId="{84651C80-9F1E-4413-B808-9FB8F6EEAB6B}" destId="{5941B9F0-3BF0-4670-9B22-9E6159133DC5}" srcOrd="0" destOrd="0" presId="urn:microsoft.com/office/officeart/2005/8/layout/lProcess3"/>
    <dgm:cxn modelId="{AF2604A1-647D-0248-AD73-FFF43D4A5DF5}" type="presOf" srcId="{F466D542-5E8E-4014-83CB-2BF0FC8B01C9}" destId="{D4400132-ECEE-4D5D-8723-B90594E1C4E7}" srcOrd="0" destOrd="0" presId="urn:microsoft.com/office/officeart/2005/8/layout/lProcess3"/>
    <dgm:cxn modelId="{89A6E5AE-B261-4762-B05D-B6C863D1A15E}" srcId="{290F3413-9B6C-4B75-A3A2-30A262B0706E}" destId="{F0D205C5-C59B-4AFC-9D38-AB1931AD2FEF}" srcOrd="0" destOrd="0" parTransId="{C41D56E8-8DD6-43F5-89A7-A5E7AAD5DA63}" sibTransId="{1D92C380-2CA6-465E-B196-3741D841ADB3}"/>
    <dgm:cxn modelId="{6CE610B6-4F3D-C84A-B1BE-F3461021F6F3}" type="presOf" srcId="{F0D205C5-C59B-4AFC-9D38-AB1931AD2FEF}" destId="{BB764DEA-CF87-4252-84E9-45DA88F17DD1}" srcOrd="0" destOrd="0" presId="urn:microsoft.com/office/officeart/2005/8/layout/lProcess3"/>
    <dgm:cxn modelId="{0A346DC2-3D65-4B56-A8E9-60035070B26E}" srcId="{F0D205C5-C59B-4AFC-9D38-AB1931AD2FEF}" destId="{E94CCE6C-29AF-4551-BC59-1DC074F81700}" srcOrd="2" destOrd="0" parTransId="{7E0D5BD5-704D-4AC9-B56A-B4405E843337}" sibTransId="{2EF7F5FD-BFB0-4FE2-9CBB-A7B2804030C7}"/>
    <dgm:cxn modelId="{B26A77D5-3625-48BF-AB0E-C66BD800FB0A}" srcId="{F0D205C5-C59B-4AFC-9D38-AB1931AD2FEF}" destId="{6DA0A4EA-CFAC-497F-80B4-657A3E7AF7B4}" srcOrd="0" destOrd="0" parTransId="{70BCDC03-057B-4A67-806A-367F82DC5840}" sibTransId="{0758CF52-33B3-45C7-955C-5C644AFA6A1A}"/>
    <dgm:cxn modelId="{1FF8119F-3045-BF45-AA85-AE22F82C77B0}" type="presOf" srcId="{024A8EF1-669F-4E63-BDFD-3E59C4E856EF}" destId="{C4E33B90-1DA6-4FEC-A161-6278962946AF}" srcOrd="0" destOrd="0" presId="urn:microsoft.com/office/officeart/2005/8/layout/lProcess3"/>
    <dgm:cxn modelId="{D98E1EFF-D6BB-433C-A937-8BC273D00E1F}" srcId="{290F3413-9B6C-4B75-A3A2-30A262B0706E}" destId="{90ECA88C-CA51-4CCA-88E0-E58BEC6A322D}" srcOrd="1" destOrd="0" parTransId="{45C0D4AC-E6CF-4285-B85A-28B12BEAB49C}" sibTransId="{2790119C-576A-4915-BD78-FDE7683FE5AD}"/>
    <dgm:cxn modelId="{191A5D36-6492-EF4F-B833-136425506F2C}" type="presParOf" srcId="{AB64BA17-B99B-48B7-9B07-BAC979FC711F}" destId="{B04D0BAB-0D9B-4719-9431-C16854399B88}" srcOrd="0" destOrd="0" presId="urn:microsoft.com/office/officeart/2005/8/layout/lProcess3"/>
    <dgm:cxn modelId="{02A5AD79-D36A-8241-93E4-E60619627346}" type="presParOf" srcId="{B04D0BAB-0D9B-4719-9431-C16854399B88}" destId="{BB764DEA-CF87-4252-84E9-45DA88F17DD1}" srcOrd="0" destOrd="0" presId="urn:microsoft.com/office/officeart/2005/8/layout/lProcess3"/>
    <dgm:cxn modelId="{24BD9961-59F4-6548-915F-C4E859B45B86}" type="presParOf" srcId="{B04D0BAB-0D9B-4719-9431-C16854399B88}" destId="{A9E04C51-DFA1-4359-85D1-341063F14D88}" srcOrd="1" destOrd="0" presId="urn:microsoft.com/office/officeart/2005/8/layout/lProcess3"/>
    <dgm:cxn modelId="{BE904A12-C6CA-5F4E-BF6B-226EED21E9F8}" type="presParOf" srcId="{B04D0BAB-0D9B-4719-9431-C16854399B88}" destId="{E2B25720-977C-4D36-90E9-1A6D149C774B}" srcOrd="2" destOrd="0" presId="urn:microsoft.com/office/officeart/2005/8/layout/lProcess3"/>
    <dgm:cxn modelId="{B6363B83-A187-4840-9893-724FE65147C4}" type="presParOf" srcId="{B04D0BAB-0D9B-4719-9431-C16854399B88}" destId="{726826A2-999F-471C-BBB7-7056F21A9330}" srcOrd="3" destOrd="0" presId="urn:microsoft.com/office/officeart/2005/8/layout/lProcess3"/>
    <dgm:cxn modelId="{107C9FD6-B09D-944B-A0BF-0F25DADCEFDC}" type="presParOf" srcId="{B04D0BAB-0D9B-4719-9431-C16854399B88}" destId="{71DACCB4-4181-419C-8521-1AF746967D5D}" srcOrd="4" destOrd="0" presId="urn:microsoft.com/office/officeart/2005/8/layout/lProcess3"/>
    <dgm:cxn modelId="{8B65AAEE-99EE-4D48-A0E0-8FE29B6B4E21}" type="presParOf" srcId="{B04D0BAB-0D9B-4719-9431-C16854399B88}" destId="{CCBFD17B-EE1F-4870-915D-836B061F9374}" srcOrd="5" destOrd="0" presId="urn:microsoft.com/office/officeart/2005/8/layout/lProcess3"/>
    <dgm:cxn modelId="{2CD11EBB-6A07-AB46-8501-C17098E3B671}" type="presParOf" srcId="{B04D0BAB-0D9B-4719-9431-C16854399B88}" destId="{0AD42E17-271D-47B2-A83D-8D712CB929EA}" srcOrd="6" destOrd="0" presId="urn:microsoft.com/office/officeart/2005/8/layout/lProcess3"/>
    <dgm:cxn modelId="{35696DCD-7979-BF44-9949-29E15BB6EB34}" type="presParOf" srcId="{AB64BA17-B99B-48B7-9B07-BAC979FC711F}" destId="{7539307A-EBF9-439E-958F-F396A6FB4ACA}" srcOrd="1" destOrd="0" presId="urn:microsoft.com/office/officeart/2005/8/layout/lProcess3"/>
    <dgm:cxn modelId="{424FF7A1-1EB7-9E43-9B53-A76BA3BC41C0}" type="presParOf" srcId="{AB64BA17-B99B-48B7-9B07-BAC979FC711F}" destId="{9D084410-F4AA-4E98-A45E-D97F3858776C}" srcOrd="2" destOrd="0" presId="urn:microsoft.com/office/officeart/2005/8/layout/lProcess3"/>
    <dgm:cxn modelId="{13A94053-A898-EF47-8B74-4B9B45ACBDAC}" type="presParOf" srcId="{9D084410-F4AA-4E98-A45E-D97F3858776C}" destId="{8F408653-EE54-4482-8053-1C4D93B9B800}" srcOrd="0" destOrd="0" presId="urn:microsoft.com/office/officeart/2005/8/layout/lProcess3"/>
    <dgm:cxn modelId="{698E9B63-C475-6245-9D01-4A0E38E00908}" type="presParOf" srcId="{9D084410-F4AA-4E98-A45E-D97F3858776C}" destId="{6AD133E7-77BC-4B31-84F4-C4D20D5C778B}" srcOrd="1" destOrd="0" presId="urn:microsoft.com/office/officeart/2005/8/layout/lProcess3"/>
    <dgm:cxn modelId="{D133AF7A-A187-9B4A-AF6A-51C04903E3C3}" type="presParOf" srcId="{9D084410-F4AA-4E98-A45E-D97F3858776C}" destId="{C4E33B90-1DA6-4FEC-A161-6278962946AF}" srcOrd="2" destOrd="0" presId="urn:microsoft.com/office/officeart/2005/8/layout/lProcess3"/>
    <dgm:cxn modelId="{FF532A7B-B910-EF49-9CC9-B29112B54F01}" type="presParOf" srcId="{9D084410-F4AA-4E98-A45E-D97F3858776C}" destId="{ECE0AC0B-F065-42E5-B680-E7F1420FD390}" srcOrd="3" destOrd="0" presId="urn:microsoft.com/office/officeart/2005/8/layout/lProcess3"/>
    <dgm:cxn modelId="{A5D45C60-6196-164C-8B9F-99BB04D34E10}" type="presParOf" srcId="{9D084410-F4AA-4E98-A45E-D97F3858776C}" destId="{3719A6E0-8A97-4786-8097-ACDF7EE6957F}" srcOrd="4" destOrd="0" presId="urn:microsoft.com/office/officeart/2005/8/layout/lProcess3"/>
    <dgm:cxn modelId="{93941049-833A-FA43-9D0A-50809421D4F1}" type="presParOf" srcId="{9D084410-F4AA-4E98-A45E-D97F3858776C}" destId="{866F5E89-D343-4325-8127-70F54AD835CD}" srcOrd="5" destOrd="0" presId="urn:microsoft.com/office/officeart/2005/8/layout/lProcess3"/>
    <dgm:cxn modelId="{91169E13-13D0-B34B-B151-1BC7A947BCAC}" type="presParOf" srcId="{9D084410-F4AA-4E98-A45E-D97F3858776C}" destId="{5941B9F0-3BF0-4670-9B22-9E6159133DC5}" srcOrd="6" destOrd="0" presId="urn:microsoft.com/office/officeart/2005/8/layout/lProcess3"/>
    <dgm:cxn modelId="{12E0D699-5865-924A-812D-7EE0D7B5D79D}" type="presParOf" srcId="{AB64BA17-B99B-48B7-9B07-BAC979FC711F}" destId="{6A684B8A-DACC-48A1-9EAE-BD32EF1D5502}" srcOrd="3" destOrd="0" presId="urn:microsoft.com/office/officeart/2005/8/layout/lProcess3"/>
    <dgm:cxn modelId="{A0351974-A9B1-AE44-BB7C-49EBE084894E}" type="presParOf" srcId="{AB64BA17-B99B-48B7-9B07-BAC979FC711F}" destId="{6F59A335-E323-4D17-B4DD-48541949F435}" srcOrd="4" destOrd="0" presId="urn:microsoft.com/office/officeart/2005/8/layout/lProcess3"/>
    <dgm:cxn modelId="{6106AED3-B3A5-384D-B793-1FCBB03C14B2}" type="presParOf" srcId="{6F59A335-E323-4D17-B4DD-48541949F435}" destId="{AFE69012-3DC5-4C00-8D26-38228FDC3E11}" srcOrd="0" destOrd="0" presId="urn:microsoft.com/office/officeart/2005/8/layout/lProcess3"/>
    <dgm:cxn modelId="{4A139760-32B4-FD46-A784-3F4B705AB8C9}" type="presParOf" srcId="{6F59A335-E323-4D17-B4DD-48541949F435}" destId="{23301E22-37F5-453A-9EC9-A9A212FC7DE1}" srcOrd="1" destOrd="0" presId="urn:microsoft.com/office/officeart/2005/8/layout/lProcess3"/>
    <dgm:cxn modelId="{F977D256-48A1-2A4E-AC7E-EB26328449B1}" type="presParOf" srcId="{6F59A335-E323-4D17-B4DD-48541949F435}" destId="{D4400132-ECEE-4D5D-8723-B90594E1C4E7}" srcOrd="2" destOrd="0" presId="urn:microsoft.com/office/officeart/2005/8/layout/lProcess3"/>
    <dgm:cxn modelId="{F19E0083-1054-8546-9028-D29375DF1ED2}" type="presParOf" srcId="{6F59A335-E323-4D17-B4DD-48541949F435}" destId="{FE80F8EB-FD5C-4BA3-99ED-E12E563BF9FB}" srcOrd="3" destOrd="0" presId="urn:microsoft.com/office/officeart/2005/8/layout/lProcess3"/>
    <dgm:cxn modelId="{959C89CF-F039-BB42-81B9-A33917C5E75A}" type="presParOf" srcId="{6F59A335-E323-4D17-B4DD-48541949F435}" destId="{90A71EEE-FFCF-4045-B2A8-3C58806FC02C}" srcOrd="4" destOrd="0" presId="urn:microsoft.com/office/officeart/2005/8/layout/lProcess3"/>
    <dgm:cxn modelId="{91295A30-0D3F-AA45-8B9A-1BB1AFADFA46}" type="presParOf" srcId="{6F59A335-E323-4D17-B4DD-48541949F435}" destId="{457229C0-B4B4-4FD8-B90F-F0927C7C95A5}" srcOrd="5" destOrd="0" presId="urn:microsoft.com/office/officeart/2005/8/layout/lProcess3"/>
    <dgm:cxn modelId="{CE73CC01-0656-A54D-A02B-311E897727FE}" type="presParOf" srcId="{6F59A335-E323-4D17-B4DD-48541949F435}" destId="{F0AC503F-18F2-4E84-A1A5-7CC40EFEA5C1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4A11977-EF02-420E-96B6-AB491C9D8EF9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</dgm:pt>
    <dgm:pt modelId="{D86A37D2-8349-40E8-81ED-2C1B405E61E2}">
      <dgm:prSet phldrT="[Text]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dirty="0"/>
            <a:t>What is it?</a:t>
          </a:r>
        </a:p>
      </dgm:t>
    </dgm:pt>
    <dgm:pt modelId="{CD35894C-F60A-41B3-81AA-BC7B1DB62D07}" type="parTrans" cxnId="{F1CFE0ED-AAD0-4BAD-983D-591BFE95D3DF}">
      <dgm:prSet/>
      <dgm:spPr/>
      <dgm:t>
        <a:bodyPr/>
        <a:lstStyle/>
        <a:p>
          <a:endParaRPr lang="en-IE"/>
        </a:p>
      </dgm:t>
    </dgm:pt>
    <dgm:pt modelId="{15B79713-2BA5-44F2-8514-802C2121F592}" type="sibTrans" cxnId="{F1CFE0ED-AAD0-4BAD-983D-591BFE95D3DF}">
      <dgm:prSet/>
      <dgm:spPr>
        <a:noFill/>
      </dgm:spPr>
      <dgm:t>
        <a:bodyPr/>
        <a:lstStyle/>
        <a:p>
          <a:endParaRPr lang="en-IE"/>
        </a:p>
      </dgm:t>
    </dgm:pt>
    <dgm:pt modelId="{57B27B26-151A-4464-8F82-0B82CD0BB8DC}">
      <dgm:prSet phldrT="[Text]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dirty="0"/>
            <a:t>Examples</a:t>
          </a:r>
        </a:p>
      </dgm:t>
    </dgm:pt>
    <dgm:pt modelId="{728F0434-C543-40B1-BADC-D198E7B8916C}" type="parTrans" cxnId="{04317FCC-30C6-4AAB-BBBA-A50A561171E4}">
      <dgm:prSet/>
      <dgm:spPr/>
      <dgm:t>
        <a:bodyPr/>
        <a:lstStyle/>
        <a:p>
          <a:endParaRPr lang="en-IE"/>
        </a:p>
      </dgm:t>
    </dgm:pt>
    <dgm:pt modelId="{052AFC33-219B-4F3B-A40E-4B5733BBC2E3}" type="sibTrans" cxnId="{04317FCC-30C6-4AAB-BBBA-A50A561171E4}">
      <dgm:prSet/>
      <dgm:spPr>
        <a:noFill/>
      </dgm:spPr>
      <dgm:t>
        <a:bodyPr/>
        <a:lstStyle/>
        <a:p>
          <a:endParaRPr lang="en-IE"/>
        </a:p>
      </dgm:t>
    </dgm:pt>
    <dgm:pt modelId="{739C346E-3DA0-44CB-AA7C-5B1C4B07B8B8}">
      <dgm:prSet phldrT="[Text]"/>
      <dgm:spPr>
        <a:solidFill>
          <a:schemeClr val="tx1">
            <a:lumMod val="40000"/>
            <a:lumOff val="60000"/>
          </a:schemeClr>
        </a:solidFill>
      </dgm:spPr>
      <dgm:t>
        <a:bodyPr/>
        <a:lstStyle/>
        <a:p>
          <a:r>
            <a:rPr lang="en-IE" dirty="0"/>
            <a:t>Challenges for work and employment</a:t>
          </a:r>
        </a:p>
      </dgm:t>
    </dgm:pt>
    <dgm:pt modelId="{613ECB00-2F84-468F-BE87-F48E1395F8AF}" type="parTrans" cxnId="{A202347A-6526-4311-84AC-E47CC567AE25}">
      <dgm:prSet/>
      <dgm:spPr/>
      <dgm:t>
        <a:bodyPr/>
        <a:lstStyle/>
        <a:p>
          <a:endParaRPr lang="en-IE"/>
        </a:p>
      </dgm:t>
    </dgm:pt>
    <dgm:pt modelId="{F06935BD-86D1-4088-A7B7-1A6D96C6D1F9}" type="sibTrans" cxnId="{A202347A-6526-4311-84AC-E47CC567AE25}">
      <dgm:prSet/>
      <dgm:spPr/>
      <dgm:t>
        <a:bodyPr/>
        <a:lstStyle/>
        <a:p>
          <a:endParaRPr lang="en-IE"/>
        </a:p>
      </dgm:t>
    </dgm:pt>
    <dgm:pt modelId="{34E477EE-8D02-4908-BD38-C3D18AD7023B}" type="pres">
      <dgm:prSet presAssocID="{F4A11977-EF02-420E-96B6-AB491C9D8EF9}" presName="Name0" presStyleCnt="0">
        <dgm:presLayoutVars>
          <dgm:dir/>
          <dgm:resizeHandles val="exact"/>
        </dgm:presLayoutVars>
      </dgm:prSet>
      <dgm:spPr/>
    </dgm:pt>
    <dgm:pt modelId="{477F5441-C4D7-47F1-AB35-59D3BBCD8E1C}" type="pres">
      <dgm:prSet presAssocID="{D86A37D2-8349-40E8-81ED-2C1B405E61E2}" presName="node" presStyleLbl="node1" presStyleIdx="0" presStyleCnt="3" custLinFactNeighborY="1529">
        <dgm:presLayoutVars>
          <dgm:bulletEnabled val="1"/>
        </dgm:presLayoutVars>
      </dgm:prSet>
      <dgm:spPr/>
    </dgm:pt>
    <dgm:pt modelId="{87EDAC0D-5081-416F-ACEB-FECB2EA00519}" type="pres">
      <dgm:prSet presAssocID="{15B79713-2BA5-44F2-8514-802C2121F592}" presName="sibTrans" presStyleLbl="sibTrans2D1" presStyleIdx="0" presStyleCnt="2"/>
      <dgm:spPr/>
    </dgm:pt>
    <dgm:pt modelId="{D8DACD20-DB6C-4D55-AFAC-F11B3653C5A3}" type="pres">
      <dgm:prSet presAssocID="{15B79713-2BA5-44F2-8514-802C2121F592}" presName="connectorText" presStyleLbl="sibTrans2D1" presStyleIdx="0" presStyleCnt="2"/>
      <dgm:spPr/>
    </dgm:pt>
    <dgm:pt modelId="{8BC37E20-CC02-4EFA-AB4F-59BF28600772}" type="pres">
      <dgm:prSet presAssocID="{57B27B26-151A-4464-8F82-0B82CD0BB8DC}" presName="node" presStyleLbl="node1" presStyleIdx="1" presStyleCnt="3">
        <dgm:presLayoutVars>
          <dgm:bulletEnabled val="1"/>
        </dgm:presLayoutVars>
      </dgm:prSet>
      <dgm:spPr/>
    </dgm:pt>
    <dgm:pt modelId="{E20A1482-FC74-4DDA-B0EA-615C11E17C06}" type="pres">
      <dgm:prSet presAssocID="{052AFC33-219B-4F3B-A40E-4B5733BBC2E3}" presName="sibTrans" presStyleLbl="sibTrans2D1" presStyleIdx="1" presStyleCnt="2" custLinFactNeighborX="4099"/>
      <dgm:spPr/>
    </dgm:pt>
    <dgm:pt modelId="{0F7AE3A0-4701-48A8-87D4-19D295DF9CC0}" type="pres">
      <dgm:prSet presAssocID="{052AFC33-219B-4F3B-A40E-4B5733BBC2E3}" presName="connectorText" presStyleLbl="sibTrans2D1" presStyleIdx="1" presStyleCnt="2"/>
      <dgm:spPr/>
    </dgm:pt>
    <dgm:pt modelId="{6D0505B8-410D-472C-8E1C-A195BFCE57BA}" type="pres">
      <dgm:prSet presAssocID="{739C346E-3DA0-44CB-AA7C-5B1C4B07B8B8}" presName="node" presStyleLbl="node1" presStyleIdx="2" presStyleCnt="3">
        <dgm:presLayoutVars>
          <dgm:bulletEnabled val="1"/>
        </dgm:presLayoutVars>
      </dgm:prSet>
      <dgm:spPr/>
    </dgm:pt>
  </dgm:ptLst>
  <dgm:cxnLst>
    <dgm:cxn modelId="{FAA9041E-7771-4A44-928F-27A5A23FC9CE}" type="presOf" srcId="{15B79713-2BA5-44F2-8514-802C2121F592}" destId="{87EDAC0D-5081-416F-ACEB-FECB2EA00519}" srcOrd="0" destOrd="0" presId="urn:microsoft.com/office/officeart/2005/8/layout/process1"/>
    <dgm:cxn modelId="{C3D8B135-4103-BF4C-A3C1-F7480EA74E0D}" type="presOf" srcId="{052AFC33-219B-4F3B-A40E-4B5733BBC2E3}" destId="{0F7AE3A0-4701-48A8-87D4-19D295DF9CC0}" srcOrd="1" destOrd="0" presId="urn:microsoft.com/office/officeart/2005/8/layout/process1"/>
    <dgm:cxn modelId="{A386A356-AF33-524E-ACB2-2AFAB4883355}" type="presOf" srcId="{052AFC33-219B-4F3B-A40E-4B5733BBC2E3}" destId="{E20A1482-FC74-4DDA-B0EA-615C11E17C06}" srcOrd="0" destOrd="0" presId="urn:microsoft.com/office/officeart/2005/8/layout/process1"/>
    <dgm:cxn modelId="{288D9D77-4DF0-B643-AA57-2C079C6712FB}" type="presOf" srcId="{739C346E-3DA0-44CB-AA7C-5B1C4B07B8B8}" destId="{6D0505B8-410D-472C-8E1C-A195BFCE57BA}" srcOrd="0" destOrd="0" presId="urn:microsoft.com/office/officeart/2005/8/layout/process1"/>
    <dgm:cxn modelId="{A202347A-6526-4311-84AC-E47CC567AE25}" srcId="{F4A11977-EF02-420E-96B6-AB491C9D8EF9}" destId="{739C346E-3DA0-44CB-AA7C-5B1C4B07B8B8}" srcOrd="2" destOrd="0" parTransId="{613ECB00-2F84-468F-BE87-F48E1395F8AF}" sibTransId="{F06935BD-86D1-4088-A7B7-1A6D96C6D1F9}"/>
    <dgm:cxn modelId="{4F23ED8E-A799-3E4F-9DC2-BEE5D0C65347}" type="presOf" srcId="{D86A37D2-8349-40E8-81ED-2C1B405E61E2}" destId="{477F5441-C4D7-47F1-AB35-59D3BBCD8E1C}" srcOrd="0" destOrd="0" presId="urn:microsoft.com/office/officeart/2005/8/layout/process1"/>
    <dgm:cxn modelId="{C342F9A8-DCF6-0245-9105-C9C89A355C88}" type="presOf" srcId="{57B27B26-151A-4464-8F82-0B82CD0BB8DC}" destId="{8BC37E20-CC02-4EFA-AB4F-59BF28600772}" srcOrd="0" destOrd="0" presId="urn:microsoft.com/office/officeart/2005/8/layout/process1"/>
    <dgm:cxn modelId="{BA783FE4-5AAA-5D43-A62E-871065F09CEC}" type="presOf" srcId="{F4A11977-EF02-420E-96B6-AB491C9D8EF9}" destId="{34E477EE-8D02-4908-BD38-C3D18AD7023B}" srcOrd="0" destOrd="0" presId="urn:microsoft.com/office/officeart/2005/8/layout/process1"/>
    <dgm:cxn modelId="{42D0DAC7-CB25-0A46-AAAB-C5AC97999AA5}" type="presOf" srcId="{15B79713-2BA5-44F2-8514-802C2121F592}" destId="{D8DACD20-DB6C-4D55-AFAC-F11B3653C5A3}" srcOrd="1" destOrd="0" presId="urn:microsoft.com/office/officeart/2005/8/layout/process1"/>
    <dgm:cxn modelId="{04317FCC-30C6-4AAB-BBBA-A50A561171E4}" srcId="{F4A11977-EF02-420E-96B6-AB491C9D8EF9}" destId="{57B27B26-151A-4464-8F82-0B82CD0BB8DC}" srcOrd="1" destOrd="0" parTransId="{728F0434-C543-40B1-BADC-D198E7B8916C}" sibTransId="{052AFC33-219B-4F3B-A40E-4B5733BBC2E3}"/>
    <dgm:cxn modelId="{F1CFE0ED-AAD0-4BAD-983D-591BFE95D3DF}" srcId="{F4A11977-EF02-420E-96B6-AB491C9D8EF9}" destId="{D86A37D2-8349-40E8-81ED-2C1B405E61E2}" srcOrd="0" destOrd="0" parTransId="{CD35894C-F60A-41B3-81AA-BC7B1DB62D07}" sibTransId="{15B79713-2BA5-44F2-8514-802C2121F592}"/>
    <dgm:cxn modelId="{DB98549D-9329-5E4E-BF1F-58F73A7CA808}" type="presParOf" srcId="{34E477EE-8D02-4908-BD38-C3D18AD7023B}" destId="{477F5441-C4D7-47F1-AB35-59D3BBCD8E1C}" srcOrd="0" destOrd="0" presId="urn:microsoft.com/office/officeart/2005/8/layout/process1"/>
    <dgm:cxn modelId="{F7555809-D051-504B-8181-6E55677A7C87}" type="presParOf" srcId="{34E477EE-8D02-4908-BD38-C3D18AD7023B}" destId="{87EDAC0D-5081-416F-ACEB-FECB2EA00519}" srcOrd="1" destOrd="0" presId="urn:microsoft.com/office/officeart/2005/8/layout/process1"/>
    <dgm:cxn modelId="{56C10BD2-B3BC-0A46-90BA-E56985AB0054}" type="presParOf" srcId="{87EDAC0D-5081-416F-ACEB-FECB2EA00519}" destId="{D8DACD20-DB6C-4D55-AFAC-F11B3653C5A3}" srcOrd="0" destOrd="0" presId="urn:microsoft.com/office/officeart/2005/8/layout/process1"/>
    <dgm:cxn modelId="{5775139B-1E32-2946-8B99-3B078AF0E89A}" type="presParOf" srcId="{34E477EE-8D02-4908-BD38-C3D18AD7023B}" destId="{8BC37E20-CC02-4EFA-AB4F-59BF28600772}" srcOrd="2" destOrd="0" presId="urn:microsoft.com/office/officeart/2005/8/layout/process1"/>
    <dgm:cxn modelId="{91649ED6-9885-5C4F-8C8E-FDD4B6D0A282}" type="presParOf" srcId="{34E477EE-8D02-4908-BD38-C3D18AD7023B}" destId="{E20A1482-FC74-4DDA-B0EA-615C11E17C06}" srcOrd="3" destOrd="0" presId="urn:microsoft.com/office/officeart/2005/8/layout/process1"/>
    <dgm:cxn modelId="{8AFED58E-BE14-2A4D-99D9-245D98A65FFC}" type="presParOf" srcId="{E20A1482-FC74-4DDA-B0EA-615C11E17C06}" destId="{0F7AE3A0-4701-48A8-87D4-19D295DF9CC0}" srcOrd="0" destOrd="0" presId="urn:microsoft.com/office/officeart/2005/8/layout/process1"/>
    <dgm:cxn modelId="{2B12FC72-9409-4B48-808C-C307A798BC1E}" type="presParOf" srcId="{34E477EE-8D02-4908-BD38-C3D18AD7023B}" destId="{6D0505B8-410D-472C-8E1C-A195BFCE57B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FBE6F-0B1E-4B75-BB83-87FDA782DBE8}">
      <dsp:nvSpPr>
        <dsp:cNvPr id="0" name=""/>
        <dsp:cNvSpPr/>
      </dsp:nvSpPr>
      <dsp:spPr>
        <a:xfrm>
          <a:off x="-5454792" y="-835220"/>
          <a:ext cx="6494976" cy="6494976"/>
        </a:xfrm>
        <a:prstGeom prst="blockArc">
          <a:avLst>
            <a:gd name="adj1" fmla="val 18900000"/>
            <a:gd name="adj2" fmla="val 2700000"/>
            <a:gd name="adj3" fmla="val 333"/>
          </a:avLst>
        </a:prstGeom>
        <a:noFill/>
        <a:ln w="127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4FADA3-AAC2-4E72-9F12-D6320221B410}">
      <dsp:nvSpPr>
        <dsp:cNvPr id="0" name=""/>
        <dsp:cNvSpPr/>
      </dsp:nvSpPr>
      <dsp:spPr>
        <a:xfrm>
          <a:off x="387755" y="254060"/>
          <a:ext cx="5641046" cy="507927"/>
        </a:xfrm>
        <a:prstGeom prst="rect">
          <a:avLst/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16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kern="1200" dirty="0">
              <a:latin typeface="Arial" panose="020B0604020202020204" pitchFamily="34" charset="0"/>
              <a:cs typeface="Arial" panose="020B0604020202020204" pitchFamily="34" charset="0"/>
            </a:rPr>
            <a:t>Established in 1975</a:t>
          </a:r>
        </a:p>
      </dsp:txBody>
      <dsp:txXfrm>
        <a:off x="387755" y="254060"/>
        <a:ext cx="5641046" cy="507927"/>
      </dsp:txXfrm>
    </dsp:sp>
    <dsp:sp modelId="{873254E5-D8AF-4E79-90DA-E4BE4DE3AD36}">
      <dsp:nvSpPr>
        <dsp:cNvPr id="0" name=""/>
        <dsp:cNvSpPr/>
      </dsp:nvSpPr>
      <dsp:spPr>
        <a:xfrm>
          <a:off x="70300" y="190569"/>
          <a:ext cx="634908" cy="6349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7D7C30-D35D-4360-8808-137DF18C89D5}">
      <dsp:nvSpPr>
        <dsp:cNvPr id="0" name=""/>
        <dsp:cNvSpPr/>
      </dsp:nvSpPr>
      <dsp:spPr>
        <a:xfrm>
          <a:off x="805560" y="1015854"/>
          <a:ext cx="5223241" cy="507927"/>
        </a:xfrm>
        <a:prstGeom prst="rect">
          <a:avLst/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16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kern="1200" dirty="0">
              <a:latin typeface="Arial" panose="020B0604020202020204" pitchFamily="34" charset="0"/>
              <a:cs typeface="Arial" panose="020B0604020202020204" pitchFamily="34" charset="0"/>
            </a:rPr>
            <a:t>Based in Dublin</a:t>
          </a:r>
        </a:p>
      </dsp:txBody>
      <dsp:txXfrm>
        <a:off x="805560" y="1015854"/>
        <a:ext cx="5223241" cy="507927"/>
      </dsp:txXfrm>
    </dsp:sp>
    <dsp:sp modelId="{CEB10067-2872-4F5C-93E0-4A57DFC3DF77}">
      <dsp:nvSpPr>
        <dsp:cNvPr id="0" name=""/>
        <dsp:cNvSpPr/>
      </dsp:nvSpPr>
      <dsp:spPr>
        <a:xfrm>
          <a:off x="488105" y="952363"/>
          <a:ext cx="634908" cy="634908"/>
        </a:xfrm>
        <a:prstGeom prst="ellipse">
          <a:avLst/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18054"/>
              <a:satOff val="-82"/>
              <a:lumOff val="47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87FD6F-5475-496C-B919-634E80876BD3}">
      <dsp:nvSpPr>
        <dsp:cNvPr id="0" name=""/>
        <dsp:cNvSpPr/>
      </dsp:nvSpPr>
      <dsp:spPr>
        <a:xfrm>
          <a:off x="996611" y="1777648"/>
          <a:ext cx="5032189" cy="507927"/>
        </a:xfrm>
        <a:prstGeom prst="rect">
          <a:avLst/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16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kern="1200" dirty="0">
              <a:latin typeface="Arial" panose="020B0604020202020204" pitchFamily="34" charset="0"/>
              <a:cs typeface="Arial" panose="020B0604020202020204" pitchFamily="34" charset="0"/>
            </a:rPr>
            <a:t>Brussels Liaison Office </a:t>
          </a:r>
        </a:p>
      </dsp:txBody>
      <dsp:txXfrm>
        <a:off x="996611" y="1777648"/>
        <a:ext cx="5032189" cy="507927"/>
      </dsp:txXfrm>
    </dsp:sp>
    <dsp:sp modelId="{C3F0B1DF-B70D-453E-9481-01418123C76C}">
      <dsp:nvSpPr>
        <dsp:cNvPr id="0" name=""/>
        <dsp:cNvSpPr/>
      </dsp:nvSpPr>
      <dsp:spPr>
        <a:xfrm>
          <a:off x="679157" y="1714157"/>
          <a:ext cx="634908" cy="634908"/>
        </a:xfrm>
        <a:prstGeom prst="ellipse">
          <a:avLst/>
        </a:prstGeom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36108"/>
              <a:satOff val="-164"/>
              <a:lumOff val="945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110B64-1B22-4C26-939A-8C5A31192C95}">
      <dsp:nvSpPr>
        <dsp:cNvPr id="0" name=""/>
        <dsp:cNvSpPr/>
      </dsp:nvSpPr>
      <dsp:spPr>
        <a:xfrm>
          <a:off x="996611" y="2538960"/>
          <a:ext cx="5032189" cy="507927"/>
        </a:xfrm>
        <a:prstGeom prst="rect">
          <a:avLst/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16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kern="1200" dirty="0">
              <a:latin typeface="Arial" panose="020B0604020202020204" pitchFamily="34" charset="0"/>
              <a:cs typeface="Arial" panose="020B0604020202020204" pitchFamily="34" charset="0"/>
            </a:rPr>
            <a:t>Budget of € 20.5 million (2018)</a:t>
          </a:r>
        </a:p>
      </dsp:txBody>
      <dsp:txXfrm>
        <a:off x="996611" y="2538960"/>
        <a:ext cx="5032189" cy="507927"/>
      </dsp:txXfrm>
    </dsp:sp>
    <dsp:sp modelId="{325D2086-CD1A-4FA7-8B04-ED24328C53C9}">
      <dsp:nvSpPr>
        <dsp:cNvPr id="0" name=""/>
        <dsp:cNvSpPr/>
      </dsp:nvSpPr>
      <dsp:spPr>
        <a:xfrm>
          <a:off x="679157" y="2475469"/>
          <a:ext cx="634908" cy="634908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54161"/>
              <a:satOff val="-247"/>
              <a:lumOff val="141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CDBAC3-50D0-4E5E-8175-A0A9E36A4197}">
      <dsp:nvSpPr>
        <dsp:cNvPr id="0" name=""/>
        <dsp:cNvSpPr/>
      </dsp:nvSpPr>
      <dsp:spPr>
        <a:xfrm>
          <a:off x="805560" y="3300754"/>
          <a:ext cx="5223241" cy="507927"/>
        </a:xfrm>
        <a:prstGeom prst="rect">
          <a:avLst/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16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kern="1200" dirty="0">
              <a:latin typeface="Arial" panose="020B0604020202020204" pitchFamily="34" charset="0"/>
              <a:cs typeface="Arial" panose="020B0604020202020204" pitchFamily="34" charset="0"/>
            </a:rPr>
            <a:t>91 staff members</a:t>
          </a:r>
        </a:p>
      </dsp:txBody>
      <dsp:txXfrm>
        <a:off x="805560" y="3300754"/>
        <a:ext cx="5223241" cy="507927"/>
      </dsp:txXfrm>
    </dsp:sp>
    <dsp:sp modelId="{1D2185D9-39BC-4036-A107-9BF55454BC3C}">
      <dsp:nvSpPr>
        <dsp:cNvPr id="0" name=""/>
        <dsp:cNvSpPr/>
      </dsp:nvSpPr>
      <dsp:spPr>
        <a:xfrm>
          <a:off x="427967" y="3189404"/>
          <a:ext cx="634908" cy="634908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72215"/>
              <a:satOff val="-329"/>
              <a:lumOff val="1891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58E2C6-0AD8-4AA7-A180-B0C85EEDD156}">
      <dsp:nvSpPr>
        <dsp:cNvPr id="0" name=""/>
        <dsp:cNvSpPr/>
      </dsp:nvSpPr>
      <dsp:spPr>
        <a:xfrm>
          <a:off x="387755" y="4062548"/>
          <a:ext cx="5641046" cy="507927"/>
        </a:xfrm>
        <a:prstGeom prst="rect">
          <a:avLst/>
        </a:prstGeom>
        <a:solidFill>
          <a:schemeClr val="tx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16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600" kern="1200" dirty="0">
              <a:latin typeface="Arial" panose="020B0604020202020204" pitchFamily="34" charset="0"/>
              <a:cs typeface="Arial" panose="020B0604020202020204" pitchFamily="34" charset="0"/>
            </a:rPr>
            <a:t>EU agency</a:t>
          </a:r>
        </a:p>
      </dsp:txBody>
      <dsp:txXfrm>
        <a:off x="387755" y="4062548"/>
        <a:ext cx="5641046" cy="507927"/>
      </dsp:txXfrm>
    </dsp:sp>
    <dsp:sp modelId="{E3EF1B59-8C92-4C29-87D6-A9F92CA495B1}">
      <dsp:nvSpPr>
        <dsp:cNvPr id="0" name=""/>
        <dsp:cNvSpPr/>
      </dsp:nvSpPr>
      <dsp:spPr>
        <a:xfrm>
          <a:off x="70300" y="3999057"/>
          <a:ext cx="634908" cy="634908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90269"/>
              <a:satOff val="-411"/>
              <a:lumOff val="2364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079DBB-8595-42A7-BEB9-DC7C33A413BB}">
      <dsp:nvSpPr>
        <dsp:cNvPr id="0" name=""/>
        <dsp:cNvSpPr/>
      </dsp:nvSpPr>
      <dsp:spPr>
        <a:xfrm>
          <a:off x="2151637" y="448862"/>
          <a:ext cx="4180064" cy="1451681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59FA5B-72F9-412E-9E69-38475B9262BC}">
      <dsp:nvSpPr>
        <dsp:cNvPr id="0" name=""/>
        <dsp:cNvSpPr/>
      </dsp:nvSpPr>
      <dsp:spPr>
        <a:xfrm>
          <a:off x="3843105" y="4289917"/>
          <a:ext cx="810089" cy="518457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18AB4E-DFDF-4295-A24B-370D227C2EE6}">
      <dsp:nvSpPr>
        <dsp:cNvPr id="0" name=""/>
        <dsp:cNvSpPr/>
      </dsp:nvSpPr>
      <dsp:spPr>
        <a:xfrm>
          <a:off x="1421026" y="4418303"/>
          <a:ext cx="5609374" cy="972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300" kern="1200" dirty="0"/>
            <a:t>The future world of work</a:t>
          </a:r>
        </a:p>
      </dsp:txBody>
      <dsp:txXfrm>
        <a:off x="1421026" y="4418303"/>
        <a:ext cx="5609374" cy="972108"/>
      </dsp:txXfrm>
    </dsp:sp>
    <dsp:sp modelId="{08E9F6E5-AC93-43D5-94E0-6EDA25F9767D}">
      <dsp:nvSpPr>
        <dsp:cNvPr id="0" name=""/>
        <dsp:cNvSpPr/>
      </dsp:nvSpPr>
      <dsp:spPr>
        <a:xfrm>
          <a:off x="2922854" y="1999245"/>
          <a:ext cx="2660839" cy="2213664"/>
        </a:xfrm>
        <a:prstGeom prst="ellipse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b="1" kern="1200" dirty="0"/>
            <a:t>Digitalisation</a:t>
          </a:r>
        </a:p>
      </dsp:txBody>
      <dsp:txXfrm>
        <a:off x="3312525" y="2323429"/>
        <a:ext cx="1881497" cy="1565296"/>
      </dsp:txXfrm>
    </dsp:sp>
    <dsp:sp modelId="{F516389B-E91D-4490-BF68-104060085682}">
      <dsp:nvSpPr>
        <dsp:cNvPr id="0" name=""/>
        <dsp:cNvSpPr/>
      </dsp:nvSpPr>
      <dsp:spPr>
        <a:xfrm>
          <a:off x="1724565" y="142214"/>
          <a:ext cx="2445396" cy="2241107"/>
        </a:xfrm>
        <a:prstGeom prst="ellipse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b="1" kern="1200" dirty="0"/>
            <a:t>New business models</a:t>
          </a:r>
        </a:p>
      </dsp:txBody>
      <dsp:txXfrm>
        <a:off x="2082685" y="470417"/>
        <a:ext cx="1729156" cy="1584701"/>
      </dsp:txXfrm>
    </dsp:sp>
    <dsp:sp modelId="{3297ED7F-35BF-48DC-86F8-BB35945A06E3}">
      <dsp:nvSpPr>
        <dsp:cNvPr id="0" name=""/>
        <dsp:cNvSpPr/>
      </dsp:nvSpPr>
      <dsp:spPr>
        <a:xfrm>
          <a:off x="4428489" y="80398"/>
          <a:ext cx="2571745" cy="2433278"/>
        </a:xfrm>
        <a:prstGeom prst="ellipse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b="1" kern="1200" dirty="0"/>
            <a:t>New forms of employment</a:t>
          </a:r>
        </a:p>
      </dsp:txBody>
      <dsp:txXfrm>
        <a:off x="4805112" y="436743"/>
        <a:ext cx="1818499" cy="1720588"/>
      </dsp:txXfrm>
    </dsp:sp>
    <dsp:sp modelId="{1404B88E-1F29-498A-9CD4-E8E9E5F940B8}">
      <dsp:nvSpPr>
        <dsp:cNvPr id="0" name=""/>
        <dsp:cNvSpPr/>
      </dsp:nvSpPr>
      <dsp:spPr>
        <a:xfrm>
          <a:off x="936093" y="-205835"/>
          <a:ext cx="6683268" cy="4582159"/>
        </a:xfrm>
        <a:prstGeom prst="funnel">
          <a:avLst/>
        </a:prstGeom>
        <a:solidFill>
          <a:schemeClr val="accent5">
            <a:alpha val="4000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0702BD-5537-4844-BDE8-209CA3A81503}">
      <dsp:nvSpPr>
        <dsp:cNvPr id="0" name=""/>
        <dsp:cNvSpPr/>
      </dsp:nvSpPr>
      <dsp:spPr>
        <a:xfrm>
          <a:off x="0" y="1093089"/>
          <a:ext cx="3190211" cy="3149186"/>
        </a:xfrm>
        <a:prstGeom prst="ellipse">
          <a:avLst/>
        </a:prstGeom>
        <a:solidFill>
          <a:srgbClr val="99C4E5">
            <a:alpha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Employment relationship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- 1:n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n:1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n:n</a:t>
          </a:r>
          <a:endParaRPr lang="en-US" sz="1200" kern="1200" dirty="0">
            <a:solidFill>
              <a:srgbClr val="000000"/>
            </a:solidFill>
            <a:latin typeface="Times New Roman"/>
            <a:ea typeface="+mn-ea"/>
            <a:cs typeface="+mn-cs"/>
          </a:endParaRPr>
        </a:p>
      </dsp:txBody>
      <dsp:txXfrm>
        <a:off x="467196" y="1554277"/>
        <a:ext cx="2255819" cy="2226810"/>
      </dsp:txXfrm>
    </dsp:sp>
    <dsp:sp modelId="{023E7F7F-C759-4FEA-9E3F-28D244FDD44E}">
      <dsp:nvSpPr>
        <dsp:cNvPr id="0" name=""/>
        <dsp:cNvSpPr/>
      </dsp:nvSpPr>
      <dsp:spPr>
        <a:xfrm>
          <a:off x="4928944" y="984469"/>
          <a:ext cx="3361797" cy="3361749"/>
        </a:xfrm>
        <a:prstGeom prst="ellipse">
          <a:avLst/>
        </a:prstGeom>
        <a:solidFill>
          <a:srgbClr val="99C4E5">
            <a:alpha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     Networking among self-employed</a:t>
          </a:r>
          <a:endParaRPr lang="en-US" sz="1600" kern="1200" dirty="0">
            <a:solidFill>
              <a:srgbClr val="000000"/>
            </a:solidFill>
            <a:latin typeface="Times New Roman"/>
            <a:ea typeface="+mn-ea"/>
            <a:cs typeface="+mn-cs"/>
          </a:endParaRPr>
        </a:p>
      </dsp:txBody>
      <dsp:txXfrm>
        <a:off x="5421268" y="1476786"/>
        <a:ext cx="2377149" cy="2377115"/>
      </dsp:txXfrm>
    </dsp:sp>
    <dsp:sp modelId="{699B255A-F699-42DF-ABC7-F6AD03AA0AF3}">
      <dsp:nvSpPr>
        <dsp:cNvPr id="0" name=""/>
        <dsp:cNvSpPr/>
      </dsp:nvSpPr>
      <dsp:spPr>
        <a:xfrm>
          <a:off x="2278470" y="984454"/>
          <a:ext cx="3361797" cy="3361749"/>
        </a:xfrm>
        <a:prstGeom prst="ellipse">
          <a:avLst/>
        </a:prstGeom>
        <a:solidFill>
          <a:srgbClr val="99C4E5">
            <a:alpha val="5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Work patterns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Discontinuity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Intermittent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kern="1200" dirty="0">
              <a:solidFill>
                <a:srgbClr val="000000"/>
              </a:solidFill>
              <a:latin typeface="Times New Roman"/>
              <a:ea typeface="+mn-ea"/>
              <a:cs typeface="+mn-cs"/>
            </a:rPr>
            <a:t>- Non-conventional fixed term</a:t>
          </a:r>
          <a:endParaRPr lang="en-US" sz="1200" kern="1200" dirty="0">
            <a:solidFill>
              <a:srgbClr val="000000"/>
            </a:solidFill>
            <a:latin typeface="Times New Roman"/>
            <a:ea typeface="+mn-ea"/>
            <a:cs typeface="+mn-cs"/>
          </a:endParaRPr>
        </a:p>
      </dsp:txBody>
      <dsp:txXfrm>
        <a:off x="2770794" y="1476771"/>
        <a:ext cx="2377149" cy="23771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73C51A-66D7-4B90-9B22-5761F465F3EE}">
      <dsp:nvSpPr>
        <dsp:cNvPr id="0" name=""/>
        <dsp:cNvSpPr/>
      </dsp:nvSpPr>
      <dsp:spPr>
        <a:xfrm rot="5400000">
          <a:off x="3744463" y="1443420"/>
          <a:ext cx="1562478" cy="1359356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kern="1200" dirty="0"/>
            <a:t>Necessity vs. opportunity driven</a:t>
          </a:r>
        </a:p>
      </dsp:txBody>
      <dsp:txXfrm rot="-5400000">
        <a:off x="4057857" y="1585345"/>
        <a:ext cx="935690" cy="1075506"/>
      </dsp:txXfrm>
    </dsp:sp>
    <dsp:sp modelId="{0C902913-F3E9-46A0-997A-3799ECDE39FE}">
      <dsp:nvSpPr>
        <dsp:cNvPr id="0" name=""/>
        <dsp:cNvSpPr/>
      </dsp:nvSpPr>
      <dsp:spPr>
        <a:xfrm>
          <a:off x="4489115" y="314217"/>
          <a:ext cx="1743725" cy="937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639812-9464-4E9A-8FA8-EE0403042FB3}">
      <dsp:nvSpPr>
        <dsp:cNvPr id="0" name=""/>
        <dsp:cNvSpPr/>
      </dsp:nvSpPr>
      <dsp:spPr>
        <a:xfrm rot="5400000">
          <a:off x="751704" y="1336524"/>
          <a:ext cx="1562478" cy="1481711"/>
        </a:xfrm>
        <a:prstGeom prst="hexagon">
          <a:avLst>
            <a:gd name="adj" fmla="val 25000"/>
            <a:gd name="vf" fmla="val 115470"/>
          </a:avLst>
        </a:prstGeom>
        <a:solidFill>
          <a:schemeClr val="bg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kern="1200" dirty="0">
              <a:solidFill>
                <a:schemeClr val="bg1"/>
              </a:solidFill>
            </a:rPr>
            <a:t>Decision making power</a:t>
          </a:r>
        </a:p>
      </dsp:txBody>
      <dsp:txXfrm rot="-5400000">
        <a:off x="1032656" y="1549823"/>
        <a:ext cx="1000573" cy="1055114"/>
      </dsp:txXfrm>
    </dsp:sp>
    <dsp:sp modelId="{44E3E625-9768-4977-81ED-AC1C9F4C24E3}">
      <dsp:nvSpPr>
        <dsp:cNvPr id="0" name=""/>
        <dsp:cNvSpPr/>
      </dsp:nvSpPr>
      <dsp:spPr>
        <a:xfrm rot="5400000">
          <a:off x="2250083" y="1429514"/>
          <a:ext cx="1562478" cy="1359356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kern="1200" dirty="0"/>
            <a:t>Employing staff</a:t>
          </a:r>
        </a:p>
      </dsp:txBody>
      <dsp:txXfrm rot="-5400000">
        <a:off x="2563477" y="1571439"/>
        <a:ext cx="935690" cy="1075506"/>
      </dsp:txXfrm>
    </dsp:sp>
    <dsp:sp modelId="{4F7B72F0-EC5A-42E3-A28D-B1F6222E07BE}">
      <dsp:nvSpPr>
        <dsp:cNvPr id="0" name=""/>
        <dsp:cNvSpPr/>
      </dsp:nvSpPr>
      <dsp:spPr>
        <a:xfrm>
          <a:off x="607919" y="1640448"/>
          <a:ext cx="1687476" cy="937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467A15-8A7F-4B3A-9EAE-3F45E7111ADA}">
      <dsp:nvSpPr>
        <dsp:cNvPr id="0" name=""/>
        <dsp:cNvSpPr/>
      </dsp:nvSpPr>
      <dsp:spPr>
        <a:xfrm rot="5400000">
          <a:off x="4448651" y="2741839"/>
          <a:ext cx="1562478" cy="1359356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kern="1200" dirty="0"/>
            <a:t>Income levels</a:t>
          </a:r>
        </a:p>
      </dsp:txBody>
      <dsp:txXfrm rot="-5400000">
        <a:off x="4762045" y="2883764"/>
        <a:ext cx="935690" cy="1075506"/>
      </dsp:txXfrm>
    </dsp:sp>
    <dsp:sp modelId="{A40D8548-3601-4ACC-BE75-EDB7AB4D2A15}">
      <dsp:nvSpPr>
        <dsp:cNvPr id="0" name=""/>
        <dsp:cNvSpPr/>
      </dsp:nvSpPr>
      <dsp:spPr>
        <a:xfrm rot="5400000">
          <a:off x="2986948" y="2755745"/>
          <a:ext cx="1562478" cy="1359356"/>
        </a:xfrm>
        <a:prstGeom prst="hexagon">
          <a:avLst>
            <a:gd name="adj" fmla="val 25000"/>
            <a:gd name="vf" fmla="val 115470"/>
          </a:avLst>
        </a:prstGeom>
        <a:solidFill>
          <a:schemeClr val="bg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kern="1200" dirty="0">
              <a:solidFill>
                <a:schemeClr val="bg1"/>
              </a:solidFill>
            </a:rPr>
            <a:t>Number of clients</a:t>
          </a:r>
        </a:p>
      </dsp:txBody>
      <dsp:txXfrm rot="-5400000">
        <a:off x="3300342" y="2897670"/>
        <a:ext cx="935690" cy="1075506"/>
      </dsp:txXfrm>
    </dsp:sp>
    <dsp:sp modelId="{6DF95F31-0B20-4B8F-A0CD-222510C8770F}">
      <dsp:nvSpPr>
        <dsp:cNvPr id="0" name=""/>
        <dsp:cNvSpPr/>
      </dsp:nvSpPr>
      <dsp:spPr>
        <a:xfrm>
          <a:off x="4489115" y="2966680"/>
          <a:ext cx="1743725" cy="937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0E75AE-944B-4269-B5DD-448FC7053A70}">
      <dsp:nvSpPr>
        <dsp:cNvPr id="0" name=""/>
        <dsp:cNvSpPr/>
      </dsp:nvSpPr>
      <dsp:spPr>
        <a:xfrm rot="5400000">
          <a:off x="1518843" y="2755745"/>
          <a:ext cx="1562478" cy="1359356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b="0" kern="1200" dirty="0"/>
            <a:t>Working hours</a:t>
          </a:r>
        </a:p>
      </dsp:txBody>
      <dsp:txXfrm rot="-5400000">
        <a:off x="1832237" y="2897670"/>
        <a:ext cx="935690" cy="1075506"/>
      </dsp:txXfrm>
    </dsp:sp>
    <dsp:sp modelId="{15CC3B18-13A3-4C81-B049-3BEAB1481805}">
      <dsp:nvSpPr>
        <dsp:cNvPr id="0" name=""/>
        <dsp:cNvSpPr/>
      </dsp:nvSpPr>
      <dsp:spPr>
        <a:xfrm rot="5400000">
          <a:off x="2250083" y="4081977"/>
          <a:ext cx="1562478" cy="1359356"/>
        </a:xfrm>
        <a:prstGeom prst="hexagon">
          <a:avLst>
            <a:gd name="adj" fmla="val 25000"/>
            <a:gd name="vf" fmla="val 115470"/>
          </a:avLst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kern="1200" dirty="0"/>
            <a:t>Risk to lose the job</a:t>
          </a:r>
        </a:p>
      </dsp:txBody>
      <dsp:txXfrm rot="-5400000">
        <a:off x="2563477" y="4223902"/>
        <a:ext cx="935690" cy="1075506"/>
      </dsp:txXfrm>
    </dsp:sp>
    <dsp:sp modelId="{033A7B79-3930-4BCE-901F-906086ED8215}">
      <dsp:nvSpPr>
        <dsp:cNvPr id="0" name=""/>
        <dsp:cNvSpPr/>
      </dsp:nvSpPr>
      <dsp:spPr>
        <a:xfrm>
          <a:off x="607919" y="4292911"/>
          <a:ext cx="1687476" cy="937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5D9C15-695B-4162-9BB5-7669230727CD}">
      <dsp:nvSpPr>
        <dsp:cNvPr id="0" name=""/>
        <dsp:cNvSpPr/>
      </dsp:nvSpPr>
      <dsp:spPr>
        <a:xfrm rot="5400000">
          <a:off x="3718188" y="4081977"/>
          <a:ext cx="1562478" cy="1359356"/>
        </a:xfrm>
        <a:prstGeom prst="hexagon">
          <a:avLst>
            <a:gd name="adj" fmla="val 25000"/>
            <a:gd name="vf" fmla="val 115470"/>
          </a:avLst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300" kern="1200" dirty="0"/>
            <a:t>Career potential</a:t>
          </a:r>
        </a:p>
      </dsp:txBody>
      <dsp:txXfrm rot="-5400000">
        <a:off x="4031582" y="4223902"/>
        <a:ext cx="935690" cy="10755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484432-3711-4060-9598-911256DC1DC1}">
      <dsp:nvSpPr>
        <dsp:cNvPr id="0" name=""/>
        <dsp:cNvSpPr/>
      </dsp:nvSpPr>
      <dsp:spPr>
        <a:xfrm>
          <a:off x="2930725" y="54906"/>
          <a:ext cx="2635492" cy="2635492"/>
        </a:xfrm>
        <a:prstGeom prst="ellipse">
          <a:avLst/>
        </a:prstGeom>
        <a:solidFill>
          <a:srgbClr val="6F95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500" kern="1200" dirty="0"/>
            <a:t>A</a:t>
          </a:r>
          <a:r>
            <a:rPr lang="en-US" sz="2500" kern="1200" dirty="0"/>
            <a:t>utomation</a:t>
          </a:r>
          <a:endParaRPr lang="en-IE" sz="2500" kern="1200" dirty="0"/>
        </a:p>
      </dsp:txBody>
      <dsp:txXfrm>
        <a:off x="3282124" y="516117"/>
        <a:ext cx="1932694" cy="1185971"/>
      </dsp:txXfrm>
    </dsp:sp>
    <dsp:sp modelId="{BB3A02D2-0885-42B2-BAE6-BCE324148051}">
      <dsp:nvSpPr>
        <dsp:cNvPr id="0" name=""/>
        <dsp:cNvSpPr/>
      </dsp:nvSpPr>
      <dsp:spPr>
        <a:xfrm>
          <a:off x="3881699" y="1702089"/>
          <a:ext cx="2635492" cy="2635492"/>
        </a:xfrm>
        <a:prstGeom prst="ellipse">
          <a:avLst/>
        </a:prstGeom>
        <a:solidFill>
          <a:srgbClr val="648CCE">
            <a:alpha val="4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Digitisation </a:t>
          </a:r>
          <a:endParaRPr lang="en-IE" sz="2500" kern="1200"/>
        </a:p>
      </dsp:txBody>
      <dsp:txXfrm>
        <a:off x="4687720" y="2382924"/>
        <a:ext cx="1581295" cy="1449521"/>
      </dsp:txXfrm>
    </dsp:sp>
    <dsp:sp modelId="{1C5AA8CA-B452-4CB0-89EE-EBC2FE4689E2}">
      <dsp:nvSpPr>
        <dsp:cNvPr id="0" name=""/>
        <dsp:cNvSpPr/>
      </dsp:nvSpPr>
      <dsp:spPr>
        <a:xfrm>
          <a:off x="1979751" y="1702089"/>
          <a:ext cx="2635492" cy="2635492"/>
        </a:xfrm>
        <a:prstGeom prst="ellipse">
          <a:avLst/>
        </a:prstGeom>
        <a:solidFill>
          <a:srgbClr val="B1C1EB">
            <a:alpha val="4980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Platforms</a:t>
          </a:r>
          <a:endParaRPr lang="en-IE" sz="2500" kern="1200"/>
        </a:p>
      </dsp:txBody>
      <dsp:txXfrm>
        <a:off x="2227927" y="2382924"/>
        <a:ext cx="1581295" cy="14495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764DEA-CF87-4252-84E9-45DA88F17DD1}">
      <dsp:nvSpPr>
        <dsp:cNvPr id="0" name=""/>
        <dsp:cNvSpPr/>
      </dsp:nvSpPr>
      <dsp:spPr>
        <a:xfrm>
          <a:off x="1027" y="541183"/>
          <a:ext cx="2644098" cy="1167668"/>
        </a:xfrm>
        <a:prstGeom prst="chevron">
          <a:avLst/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Automation</a:t>
          </a:r>
        </a:p>
      </dsp:txBody>
      <dsp:txXfrm>
        <a:off x="584861" y="541183"/>
        <a:ext cx="1476430" cy="1167668"/>
      </dsp:txXfrm>
    </dsp:sp>
    <dsp:sp modelId="{E2B25720-977C-4D36-90E9-1A6D149C774B}">
      <dsp:nvSpPr>
        <dsp:cNvPr id="0" name=""/>
        <dsp:cNvSpPr/>
      </dsp:nvSpPr>
      <dsp:spPr>
        <a:xfrm>
          <a:off x="2247150" y="664334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>
              <a:solidFill>
                <a:schemeClr val="tx1"/>
              </a:solidFill>
            </a:rPr>
            <a:t>HR tasks </a:t>
          </a:r>
          <a:r>
            <a:rPr lang="en-IE" sz="1400" u="sng" kern="1200" dirty="0">
              <a:solidFill>
                <a:schemeClr val="tx1"/>
              </a:solidFill>
            </a:rPr>
            <a:t>REPLACED</a:t>
          </a:r>
          <a:r>
            <a:rPr lang="en-IE" sz="1400" kern="1200" dirty="0">
              <a:solidFill>
                <a:schemeClr val="tx1"/>
              </a:solidFill>
            </a:rPr>
            <a:t> by machines</a:t>
          </a:r>
        </a:p>
      </dsp:txBody>
      <dsp:txXfrm>
        <a:off x="2731733" y="664334"/>
        <a:ext cx="1453747" cy="969165"/>
      </dsp:txXfrm>
    </dsp:sp>
    <dsp:sp modelId="{71DACCB4-4181-419C-8521-1AF746967D5D}">
      <dsp:nvSpPr>
        <dsp:cNvPr id="0" name=""/>
        <dsp:cNvSpPr/>
      </dsp:nvSpPr>
      <dsp:spPr>
        <a:xfrm>
          <a:off x="4330855" y="664334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>
              <a:solidFill>
                <a:schemeClr val="tx1"/>
              </a:solidFill>
            </a:rPr>
            <a:t>Robotics, drones, Artificial Intelligence</a:t>
          </a:r>
        </a:p>
      </dsp:txBody>
      <dsp:txXfrm>
        <a:off x="4815438" y="664334"/>
        <a:ext cx="1453747" cy="969165"/>
      </dsp:txXfrm>
    </dsp:sp>
    <dsp:sp modelId="{0AD42E17-271D-47B2-A83D-8D712CB929EA}">
      <dsp:nvSpPr>
        <dsp:cNvPr id="0" name=""/>
        <dsp:cNvSpPr/>
      </dsp:nvSpPr>
      <dsp:spPr>
        <a:xfrm>
          <a:off x="6433043" y="640435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>
              <a:solidFill>
                <a:schemeClr val="tx1"/>
              </a:solidFill>
            </a:rPr>
            <a:t>Job polarisation,</a:t>
          </a:r>
          <a:br>
            <a:rPr lang="en-IE" sz="1400" kern="1200" dirty="0">
              <a:solidFill>
                <a:schemeClr val="tx1"/>
              </a:solidFill>
            </a:rPr>
          </a:br>
          <a:r>
            <a:rPr lang="en-IE" sz="1400" kern="1200" dirty="0">
              <a:solidFill>
                <a:schemeClr val="tx1"/>
              </a:solidFill>
            </a:rPr>
            <a:t>work organisation,</a:t>
          </a:r>
          <a:br>
            <a:rPr lang="en-IE" sz="1400" kern="1200" dirty="0">
              <a:solidFill>
                <a:schemeClr val="tx1"/>
              </a:solidFill>
            </a:rPr>
          </a:br>
          <a:r>
            <a:rPr lang="en-IE" sz="1400" kern="1200" dirty="0">
              <a:solidFill>
                <a:schemeClr val="tx1"/>
              </a:solidFill>
            </a:rPr>
            <a:t>skill demands</a:t>
          </a:r>
        </a:p>
      </dsp:txBody>
      <dsp:txXfrm>
        <a:off x="6917626" y="640435"/>
        <a:ext cx="1453747" cy="969165"/>
      </dsp:txXfrm>
    </dsp:sp>
    <dsp:sp modelId="{8F408653-EE54-4482-8053-1C4D93B9B800}">
      <dsp:nvSpPr>
        <dsp:cNvPr id="0" name=""/>
        <dsp:cNvSpPr/>
      </dsp:nvSpPr>
      <dsp:spPr>
        <a:xfrm>
          <a:off x="1027" y="1872325"/>
          <a:ext cx="2644098" cy="1167668"/>
        </a:xfrm>
        <a:prstGeom prst="chevron">
          <a:avLst/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Digitisation</a:t>
          </a:r>
        </a:p>
      </dsp:txBody>
      <dsp:txXfrm>
        <a:off x="584861" y="1872325"/>
        <a:ext cx="1476430" cy="1167668"/>
      </dsp:txXfrm>
    </dsp:sp>
    <dsp:sp modelId="{C4E33B90-1DA6-4FEC-A161-6278962946AF}">
      <dsp:nvSpPr>
        <dsp:cNvPr id="0" name=""/>
        <dsp:cNvSpPr/>
      </dsp:nvSpPr>
      <dsp:spPr>
        <a:xfrm>
          <a:off x="2247150" y="1995477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>
              <a:solidFill>
                <a:schemeClr val="tx1"/>
              </a:solidFill>
            </a:rPr>
            <a:t>Digital Production </a:t>
          </a:r>
          <a:r>
            <a:rPr lang="en-IE" sz="1400" i="0" u="sng" kern="1200" dirty="0">
              <a:solidFill>
                <a:schemeClr val="tx1"/>
              </a:solidFill>
            </a:rPr>
            <a:t>PROCESSES</a:t>
          </a:r>
        </a:p>
      </dsp:txBody>
      <dsp:txXfrm>
        <a:off x="2731733" y="1995477"/>
        <a:ext cx="1453747" cy="969165"/>
      </dsp:txXfrm>
    </dsp:sp>
    <dsp:sp modelId="{3719A6E0-8A97-4786-8097-ACDF7EE6957F}">
      <dsp:nvSpPr>
        <dsp:cNvPr id="0" name=""/>
        <dsp:cNvSpPr/>
      </dsp:nvSpPr>
      <dsp:spPr>
        <a:xfrm>
          <a:off x="4330855" y="1995477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>
              <a:solidFill>
                <a:schemeClr val="tx1"/>
              </a:solidFill>
            </a:rPr>
            <a:t>Internet of Things, VR, 3D printing</a:t>
          </a:r>
        </a:p>
      </dsp:txBody>
      <dsp:txXfrm>
        <a:off x="4815438" y="1995477"/>
        <a:ext cx="1453747" cy="969165"/>
      </dsp:txXfrm>
    </dsp:sp>
    <dsp:sp modelId="{5941B9F0-3BF0-4670-9B22-9E6159133DC5}">
      <dsp:nvSpPr>
        <dsp:cNvPr id="0" name=""/>
        <dsp:cNvSpPr/>
      </dsp:nvSpPr>
      <dsp:spPr>
        <a:xfrm>
          <a:off x="6433043" y="1971577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>
              <a:solidFill>
                <a:schemeClr val="tx1"/>
              </a:solidFill>
            </a:rPr>
            <a:t>Fragmentation of jobs,</a:t>
          </a:r>
          <a:br>
            <a:rPr lang="en-IE" sz="1400" kern="1200" dirty="0">
              <a:solidFill>
                <a:schemeClr val="tx1"/>
              </a:solidFill>
            </a:rPr>
          </a:br>
          <a:r>
            <a:rPr lang="en-IE" sz="1400" kern="1200" dirty="0">
              <a:solidFill>
                <a:schemeClr val="tx1"/>
              </a:solidFill>
            </a:rPr>
            <a:t>contractual arrangements, privacy</a:t>
          </a:r>
        </a:p>
      </dsp:txBody>
      <dsp:txXfrm>
        <a:off x="6917626" y="1971577"/>
        <a:ext cx="1453747" cy="969165"/>
      </dsp:txXfrm>
    </dsp:sp>
    <dsp:sp modelId="{AFE69012-3DC5-4C00-8D26-38228FDC3E11}">
      <dsp:nvSpPr>
        <dsp:cNvPr id="0" name=""/>
        <dsp:cNvSpPr/>
      </dsp:nvSpPr>
      <dsp:spPr>
        <a:xfrm>
          <a:off x="1027" y="3203468"/>
          <a:ext cx="2644098" cy="1167668"/>
        </a:xfrm>
        <a:prstGeom prst="chevron">
          <a:avLst/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Platforms</a:t>
          </a:r>
        </a:p>
      </dsp:txBody>
      <dsp:txXfrm>
        <a:off x="584861" y="3203468"/>
        <a:ext cx="1476430" cy="1167668"/>
      </dsp:txXfrm>
    </dsp:sp>
    <dsp:sp modelId="{D4400132-ECEE-4D5D-8723-B90594E1C4E7}">
      <dsp:nvSpPr>
        <dsp:cNvPr id="0" name=""/>
        <dsp:cNvSpPr/>
      </dsp:nvSpPr>
      <dsp:spPr>
        <a:xfrm>
          <a:off x="2265633" y="3302719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u="sng" kern="1200" dirty="0">
              <a:solidFill>
                <a:schemeClr val="tx1"/>
              </a:solidFill>
            </a:rPr>
            <a:t>COORDINATION</a:t>
          </a:r>
          <a:br>
            <a:rPr lang="en-IE" sz="1400" kern="1200" dirty="0">
              <a:solidFill>
                <a:schemeClr val="tx1"/>
              </a:solidFill>
            </a:rPr>
          </a:br>
          <a:r>
            <a:rPr lang="en-IE" sz="1400" kern="1200" dirty="0">
              <a:solidFill>
                <a:schemeClr val="tx1"/>
              </a:solidFill>
            </a:rPr>
            <a:t>Matching of supply and demand</a:t>
          </a:r>
        </a:p>
      </dsp:txBody>
      <dsp:txXfrm>
        <a:off x="2750216" y="3302719"/>
        <a:ext cx="1453747" cy="969165"/>
      </dsp:txXfrm>
    </dsp:sp>
    <dsp:sp modelId="{90A71EEE-FFCF-4045-B2A8-3C58806FC02C}">
      <dsp:nvSpPr>
        <dsp:cNvPr id="0" name=""/>
        <dsp:cNvSpPr/>
      </dsp:nvSpPr>
      <dsp:spPr>
        <a:xfrm>
          <a:off x="4330855" y="3326619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>
              <a:solidFill>
                <a:schemeClr val="tx1"/>
              </a:solidFill>
            </a:rPr>
            <a:t>Transport, delivery, online services</a:t>
          </a:r>
          <a:endParaRPr lang="en-IE" sz="1400" kern="1200" dirty="0">
            <a:solidFill>
              <a:schemeClr val="tx1"/>
            </a:solidFill>
          </a:endParaRPr>
        </a:p>
      </dsp:txBody>
      <dsp:txXfrm>
        <a:off x="4815438" y="3326619"/>
        <a:ext cx="1453747" cy="969165"/>
      </dsp:txXfrm>
    </dsp:sp>
    <dsp:sp modelId="{F0AC503F-18F2-4E84-A1A5-7CC40EFEA5C1}">
      <dsp:nvSpPr>
        <dsp:cNvPr id="0" name=""/>
        <dsp:cNvSpPr/>
      </dsp:nvSpPr>
      <dsp:spPr>
        <a:xfrm>
          <a:off x="6433043" y="3302719"/>
          <a:ext cx="2422912" cy="969165"/>
        </a:xfrm>
        <a:prstGeom prst="chevron">
          <a:avLst/>
        </a:prstGeom>
        <a:noFill/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>
              <a:solidFill>
                <a:schemeClr val="tx1"/>
              </a:solidFill>
            </a:rPr>
            <a:t>Work organisation, fragmentation,</a:t>
          </a:r>
          <a:br>
            <a:rPr lang="en-IE" sz="1400" kern="1200" dirty="0">
              <a:solidFill>
                <a:schemeClr val="tx1"/>
              </a:solidFill>
            </a:rPr>
          </a:br>
          <a:r>
            <a:rPr lang="en-IE" sz="1400" kern="1200" dirty="0">
              <a:solidFill>
                <a:schemeClr val="tx1"/>
              </a:solidFill>
            </a:rPr>
            <a:t>employment status</a:t>
          </a:r>
        </a:p>
      </dsp:txBody>
      <dsp:txXfrm>
        <a:off x="6917626" y="3302719"/>
        <a:ext cx="1453747" cy="9691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F5441-C4D7-47F1-AB35-59D3BBCD8E1C}">
      <dsp:nvSpPr>
        <dsp:cNvPr id="0" name=""/>
        <dsp:cNvSpPr/>
      </dsp:nvSpPr>
      <dsp:spPr>
        <a:xfrm>
          <a:off x="5210" y="195156"/>
          <a:ext cx="1557341" cy="934405"/>
        </a:xfrm>
        <a:prstGeom prst="roundRect">
          <a:avLst>
            <a:gd name="adj" fmla="val 10000"/>
          </a:avLst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What is it?</a:t>
          </a:r>
        </a:p>
      </dsp:txBody>
      <dsp:txXfrm>
        <a:off x="32578" y="222524"/>
        <a:ext cx="1502605" cy="879669"/>
      </dsp:txXfrm>
    </dsp:sp>
    <dsp:sp modelId="{87EDAC0D-5081-416F-ACEB-FECB2EA00519}">
      <dsp:nvSpPr>
        <dsp:cNvPr id="0" name=""/>
        <dsp:cNvSpPr/>
      </dsp:nvSpPr>
      <dsp:spPr>
        <a:xfrm rot="21577473">
          <a:off x="1718282" y="462043"/>
          <a:ext cx="330163" cy="38622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400" kern="1200"/>
        </a:p>
      </dsp:txBody>
      <dsp:txXfrm>
        <a:off x="1718283" y="539612"/>
        <a:ext cx="231114" cy="231732"/>
      </dsp:txXfrm>
    </dsp:sp>
    <dsp:sp modelId="{8BC37E20-CC02-4EFA-AB4F-59BF28600772}">
      <dsp:nvSpPr>
        <dsp:cNvPr id="0" name=""/>
        <dsp:cNvSpPr/>
      </dsp:nvSpPr>
      <dsp:spPr>
        <a:xfrm>
          <a:off x="2185489" y="180869"/>
          <a:ext cx="1557341" cy="934405"/>
        </a:xfrm>
        <a:prstGeom prst="roundRect">
          <a:avLst>
            <a:gd name="adj" fmla="val 10000"/>
          </a:avLst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Examples</a:t>
          </a:r>
        </a:p>
      </dsp:txBody>
      <dsp:txXfrm>
        <a:off x="2212857" y="208237"/>
        <a:ext cx="1502605" cy="879669"/>
      </dsp:txXfrm>
    </dsp:sp>
    <dsp:sp modelId="{E20A1482-FC74-4DDA-B0EA-615C11E17C06}">
      <dsp:nvSpPr>
        <dsp:cNvPr id="0" name=""/>
        <dsp:cNvSpPr/>
      </dsp:nvSpPr>
      <dsp:spPr>
        <a:xfrm>
          <a:off x="3912098" y="454961"/>
          <a:ext cx="330156" cy="386220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400" kern="1200"/>
        </a:p>
      </dsp:txBody>
      <dsp:txXfrm>
        <a:off x="3912098" y="532205"/>
        <a:ext cx="231109" cy="231732"/>
      </dsp:txXfrm>
    </dsp:sp>
    <dsp:sp modelId="{6D0505B8-410D-472C-8E1C-A195BFCE57BA}">
      <dsp:nvSpPr>
        <dsp:cNvPr id="0" name=""/>
        <dsp:cNvSpPr/>
      </dsp:nvSpPr>
      <dsp:spPr>
        <a:xfrm>
          <a:off x="4365767" y="180869"/>
          <a:ext cx="1557341" cy="934405"/>
        </a:xfrm>
        <a:prstGeom prst="roundRect">
          <a:avLst>
            <a:gd name="adj" fmla="val 10000"/>
          </a:avLst>
        </a:prstGeom>
        <a:solidFill>
          <a:schemeClr val="tx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Challenges for work and employment</a:t>
          </a:r>
        </a:p>
      </dsp:txBody>
      <dsp:txXfrm>
        <a:off x="4393135" y="208237"/>
        <a:ext cx="1502605" cy="8796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ings+Icon#1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0.0092</cdr:x>
      <cdr:y>0.13699</cdr:y>
    </cdr:from>
    <cdr:to>
      <cdr:x>0.35288</cdr:x>
      <cdr:y>0.33587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008" y="720080"/>
          <a:ext cx="2689969" cy="10454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IE" sz="100" i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EU28 workforce</a:t>
          </a:r>
          <a:r>
            <a:rPr lang="en-IE" sz="100" i="1" baseline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</a:p>
        <a:p xmlns:a="http://schemas.openxmlformats.org/drawingml/2006/main">
          <a:pPr algn="ctr"/>
          <a:r>
            <a:rPr lang="en-IE" sz="100" i="1" baseline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220.7</a:t>
          </a:r>
          <a:r>
            <a:rPr lang="en-US" sz="100" i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M</a:t>
          </a:r>
          <a:r>
            <a:rPr lang="en-IE" sz="100" i="1" baseline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</a:p>
        <a:p xmlns:a="http://schemas.openxmlformats.org/drawingml/2006/main">
          <a:pPr algn="ctr"/>
          <a:r>
            <a:rPr lang="en-IE" sz="100" i="0" baseline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(% within workforce)</a:t>
          </a:r>
          <a:endParaRPr lang="en-IE" sz="100" i="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28F383-BB28-48AD-93CA-0DFD88D3670C}" type="datetimeFigureOut">
              <a:rPr lang="en-IE" smtClean="0"/>
              <a:t>25/05/2019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C8EA5-7204-4FFF-8CB2-BCACE9970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4034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B9B6C-CADB-8148-91CC-4A264DBE4DE3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477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445F6-FF79-4961-97FB-9E3C39492188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68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7F041-A407-4F24-A93A-D5F4701E9227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23414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7F041-A407-4F24-A93A-D5F4701E9227}" type="slidenum">
              <a:rPr lang="en-IE" smtClean="0">
                <a:solidFill>
                  <a:prstClr val="black"/>
                </a:solidFill>
              </a:rPr>
              <a:pPr/>
              <a:t>13</a:t>
            </a:fld>
            <a:endParaRPr lang="en-I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521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86967"/>
            <a:ext cx="7772400" cy="1470025"/>
          </a:xfrm>
        </p:spPr>
        <p:txBody>
          <a:bodyPr/>
          <a:lstStyle>
            <a:lvl1pPr algn="ctr">
              <a:defRPr>
                <a:solidFill>
                  <a:srgbClr val="FFCC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94784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8902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24744"/>
            <a:ext cx="2057400" cy="50014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4744"/>
            <a:ext cx="6019800" cy="500141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9526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F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2" b="20173"/>
          <a:stretch/>
        </p:blipFill>
        <p:spPr>
          <a:xfrm>
            <a:off x="0" y="2179529"/>
            <a:ext cx="9144000" cy="31690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48880"/>
            <a:ext cx="7772400" cy="93610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284984"/>
            <a:ext cx="7776864" cy="6480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363DC7-DE0D-4A81-9E0B-C4E6183EF4D6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3" y="3933824"/>
            <a:ext cx="7775575" cy="647303"/>
          </a:xfrm>
        </p:spPr>
        <p:txBody>
          <a:bodyPr anchor="ctr">
            <a:normAutofit/>
          </a:bodyPr>
          <a:lstStyle>
            <a:lvl1pPr algn="ctr">
              <a:buNone/>
              <a:defRPr sz="200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3568" y="4581128"/>
            <a:ext cx="7775575" cy="647303"/>
          </a:xfrm>
        </p:spPr>
        <p:txBody>
          <a:bodyPr anchor="ctr">
            <a:normAutofit/>
          </a:bodyPr>
          <a:lstStyle>
            <a:lvl1pPr algn="ctr">
              <a:buNone/>
              <a:defRPr sz="2000"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179" y="629394"/>
            <a:ext cx="5943612" cy="1071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F_Title and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8000" y="1224000"/>
            <a:ext cx="8567743" cy="460851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DE63A6-1FFE-4E67-818E-E1A0390E44E0}" type="datetimeFigureOut">
              <a:rPr lang="en-IE" smtClean="0"/>
              <a:t>25/05/2019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363DC7-DE0D-4A81-9E0B-C4E6183EF4D6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EF_Title &amp;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8000" y="1224000"/>
            <a:ext cx="8567743" cy="460851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0610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0610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363DC7-DE0D-4A81-9E0B-C4E6183EF4D6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F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363DC7-DE0D-4A81-9E0B-C4E6183EF4D6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F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363DC7-DE0D-4A81-9E0B-C4E6183EF4D6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F_Picture &amp;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363DC7-DE0D-4A81-9E0B-C4E6183EF4D6}" type="slidenum">
              <a:rPr lang="en-IE" smtClean="0"/>
              <a:t>‹#›</a:t>
            </a:fld>
            <a:endParaRPr lang="en-IE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1080000" y="360000"/>
            <a:ext cx="6984000" cy="50400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en-US"/>
              <a:t>Click icon to add picture</a:t>
            </a:r>
            <a:endParaRPr lang="en-IE" dirty="0"/>
          </a:p>
        </p:txBody>
      </p:sp>
      <p:sp>
        <p:nvSpPr>
          <p:cNvPr id="3" name="Round Same Side Corner Rectangle 2"/>
          <p:cNvSpPr/>
          <p:nvPr/>
        </p:nvSpPr>
        <p:spPr>
          <a:xfrm>
            <a:off x="334211" y="4304632"/>
            <a:ext cx="5574631" cy="1510631"/>
          </a:xfrm>
          <a:prstGeom prst="round2SameRect">
            <a:avLst>
              <a:gd name="adj1" fmla="val 0"/>
              <a:gd name="adj2" fmla="val 18015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50" y="4437063"/>
            <a:ext cx="5256386" cy="576113"/>
          </a:xfrm>
        </p:spPr>
        <p:txBody>
          <a:bodyPr>
            <a:noAutofit/>
          </a:bodyPr>
          <a:lstStyle>
            <a:lvl1pPr>
              <a:buNone/>
              <a:defRPr sz="3200" b="1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buNone/>
              <a:defRPr>
                <a:solidFill>
                  <a:schemeClr val="tx1"/>
                </a:solidFill>
              </a:defRPr>
            </a:lvl3pPr>
            <a:lvl4pPr>
              <a:buNone/>
              <a:defRPr>
                <a:solidFill>
                  <a:schemeClr val="tx1"/>
                </a:solidFill>
              </a:defRPr>
            </a:lvl4pPr>
            <a:lvl5pP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539552" y="5013176"/>
            <a:ext cx="5256584" cy="576113"/>
          </a:xfrm>
        </p:spPr>
        <p:txBody>
          <a:bodyPr>
            <a:normAutofit/>
          </a:bodyPr>
          <a:lstStyle>
            <a:lvl1pPr>
              <a:buNone/>
              <a:defRPr sz="1600">
                <a:solidFill>
                  <a:schemeClr val="bg1"/>
                </a:solidFill>
              </a:defRPr>
            </a:lvl1pPr>
            <a:lvl2pPr>
              <a:buNone/>
              <a:defRPr>
                <a:solidFill>
                  <a:schemeClr val="tx1"/>
                </a:solidFill>
              </a:defRPr>
            </a:lvl2pPr>
            <a:lvl3pPr>
              <a:buNone/>
              <a:defRPr>
                <a:solidFill>
                  <a:schemeClr val="tx1"/>
                </a:solidFill>
              </a:defRPr>
            </a:lvl3pPr>
            <a:lvl4pPr>
              <a:buNone/>
              <a:defRPr>
                <a:solidFill>
                  <a:schemeClr val="tx1"/>
                </a:solidFill>
              </a:defRPr>
            </a:lvl4pPr>
            <a:lvl5pP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86967"/>
            <a:ext cx="7772400" cy="1470025"/>
          </a:xfrm>
        </p:spPr>
        <p:txBody>
          <a:bodyPr/>
          <a:lstStyle>
            <a:lvl1pPr algn="ctr">
              <a:defRPr>
                <a:solidFill>
                  <a:srgbClr val="FFCC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61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744" y="116632"/>
            <a:ext cx="6876256" cy="720080"/>
          </a:xfrm>
        </p:spPr>
        <p:txBody>
          <a:bodyPr/>
          <a:lstStyle>
            <a:lvl1pPr algn="r">
              <a:defRPr>
                <a:solidFill>
                  <a:srgbClr val="FFCC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0405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170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7454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268760"/>
            <a:ext cx="4244280" cy="48574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172272" cy="48574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8765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506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44824"/>
            <a:ext cx="4040188" cy="4281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0506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041775" cy="4281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679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9721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51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8020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31743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325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235078"/>
            <a:ext cx="5486400" cy="3541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4239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89240"/>
            <a:ext cx="5486400" cy="5829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506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8" name="Picture 17" descr="Agency logo_v4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432" y="6309320"/>
            <a:ext cx="576064" cy="57606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44497" y="6453336"/>
            <a:ext cx="23879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2"/>
                </a:solidFill>
              </a:rPr>
              <a:t>Coordinating the Network of EU Agencies 2015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1" y="0"/>
            <a:ext cx="9144001" cy="980728"/>
            <a:chOff x="-1" y="0"/>
            <a:chExt cx="9144001" cy="980728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4"/>
            <a:srcRect r="53" b="25799"/>
            <a:stretch/>
          </p:blipFill>
          <p:spPr>
            <a:xfrm>
              <a:off x="1907704" y="0"/>
              <a:ext cx="7236296" cy="9807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Picture 19" descr="Eurofound 40th Anniversary logo, colour inverted, 840x435.jpg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1927243" cy="980728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3728" y="116632"/>
            <a:ext cx="702027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854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457200" rtl="0" eaLnBrk="1" latinLnBrk="0" hangingPunct="1">
        <a:spcBef>
          <a:spcPct val="0"/>
        </a:spcBef>
        <a:buNone/>
        <a:defRPr sz="4000" kern="1200">
          <a:solidFill>
            <a:srgbClr val="FFCC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340769"/>
            <a:ext cx="8496944" cy="439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 dirty="0"/>
          </a:p>
        </p:txBody>
      </p:sp>
      <p:pic>
        <p:nvPicPr>
          <p:cNvPr id="8" name="Picture 7" descr="EF2015_Logo_landscape_Colour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146" y="6329945"/>
            <a:ext cx="1476429" cy="336394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288000" y="6192000"/>
            <a:ext cx="8568000" cy="0"/>
          </a:xfrm>
          <a:prstGeom prst="line">
            <a:avLst/>
          </a:prstGeom>
          <a:ln w="76200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fld id="{455459BC-FB4E-4FEB-A8AF-9E2C740BEC10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3568" y="3284984"/>
            <a:ext cx="7772400" cy="936104"/>
          </a:xfrm>
        </p:spPr>
        <p:txBody>
          <a:bodyPr>
            <a:noAutofit/>
          </a:bodyPr>
          <a:lstStyle/>
          <a:p>
            <a:r>
              <a:rPr lang="en-IE" sz="4000" dirty="0"/>
              <a:t>The future of work and employment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0" y="2204864"/>
            <a:ext cx="9144000" cy="864096"/>
          </a:xfrm>
        </p:spPr>
        <p:txBody>
          <a:bodyPr>
            <a:normAutofit fontScale="25000" lnSpcReduction="20000"/>
          </a:bodyPr>
          <a:lstStyle/>
          <a:p>
            <a:r>
              <a:rPr lang="fr-FR" sz="7200" dirty="0"/>
              <a:t>GLORIA Workshop: Global </a:t>
            </a:r>
            <a:r>
              <a:rPr lang="fr-FR" sz="7200" dirty="0" err="1"/>
              <a:t>corporate</a:t>
            </a:r>
            <a:r>
              <a:rPr lang="fr-FR" sz="7200" dirty="0"/>
              <a:t> value </a:t>
            </a:r>
            <a:r>
              <a:rPr lang="fr-FR" sz="7200" dirty="0" err="1"/>
              <a:t>chains</a:t>
            </a:r>
            <a:r>
              <a:rPr lang="fr-FR" sz="7200" dirty="0"/>
              <a:t> and innovation networks in the </a:t>
            </a:r>
            <a:r>
              <a:rPr lang="fr-FR" sz="7200" dirty="0" err="1"/>
              <a:t>fourth</a:t>
            </a:r>
            <a:r>
              <a:rPr lang="fr-FR" sz="7200" dirty="0"/>
              <a:t> </a:t>
            </a:r>
            <a:r>
              <a:rPr lang="fr-FR" sz="7200" dirty="0" err="1"/>
              <a:t>industrial</a:t>
            </a:r>
            <a:r>
              <a:rPr lang="fr-FR" sz="7200" dirty="0"/>
              <a:t> </a:t>
            </a:r>
            <a:r>
              <a:rPr lang="fr-FR" sz="7200" dirty="0" err="1"/>
              <a:t>era</a:t>
            </a:r>
            <a:r>
              <a:rPr lang="fr-FR" sz="7200" dirty="0"/>
              <a:t>: new </a:t>
            </a:r>
            <a:r>
              <a:rPr lang="fr-FR" sz="7200" dirty="0" err="1"/>
              <a:t>models</a:t>
            </a:r>
            <a:r>
              <a:rPr lang="fr-FR" sz="7200" dirty="0"/>
              <a:t> of production and </a:t>
            </a:r>
            <a:r>
              <a:rPr lang="fr-FR" sz="7200" dirty="0" err="1"/>
              <a:t>work</a:t>
            </a:r>
            <a:r>
              <a:rPr lang="fr-FR" sz="7200" dirty="0"/>
              <a:t> organisation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683568" y="4725913"/>
            <a:ext cx="7775575" cy="647303"/>
          </a:xfrm>
        </p:spPr>
        <p:txBody>
          <a:bodyPr>
            <a:normAutofit lnSpcReduction="10000"/>
          </a:bodyPr>
          <a:lstStyle/>
          <a:p>
            <a:r>
              <a:rPr lang="en-IE" sz="1800" dirty="0"/>
              <a:t>Irene Mandl</a:t>
            </a:r>
            <a:endParaRPr lang="en-US" sz="1800" dirty="0"/>
          </a:p>
          <a:p>
            <a:r>
              <a:rPr lang="en-IE" sz="1800" dirty="0"/>
              <a:t>Brussels, 17 May 2019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832815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Global </a:t>
            </a:r>
            <a:r>
              <a:rPr lang="de-DE" dirty="0" err="1"/>
              <a:t>value</a:t>
            </a:r>
            <a:r>
              <a:rPr lang="de-DE" dirty="0"/>
              <a:t> </a:t>
            </a:r>
            <a:r>
              <a:rPr lang="de-DE" dirty="0" err="1"/>
              <a:t>chains</a:t>
            </a:r>
            <a:r>
              <a:rPr lang="de-DE" dirty="0"/>
              <a:t> </a:t>
            </a:r>
            <a:r>
              <a:rPr lang="mr-IN" dirty="0"/>
              <a:t>–</a:t>
            </a:r>
            <a:r>
              <a:rPr lang="de-DE" dirty="0"/>
              <a:t> a </a:t>
            </a:r>
            <a:r>
              <a:rPr lang="de-DE" dirty="0" err="1"/>
              <a:t>role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SMEs?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738" t="13516" r="18942" b="10805"/>
          <a:stretch/>
        </p:blipFill>
        <p:spPr>
          <a:xfrm>
            <a:off x="1763688" y="1196752"/>
            <a:ext cx="5904656" cy="4680520"/>
          </a:xfrm>
        </p:spPr>
      </p:pic>
    </p:spTree>
    <p:extLst>
      <p:ext uri="{BB962C8B-B14F-4D97-AF65-F5344CB8AC3E}">
        <p14:creationId xmlns:p14="http://schemas.microsoft.com/office/powerpoint/2010/main" val="3985538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2700" dirty="0"/>
              <a:t>Born globals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752528"/>
          </a:xfrm>
        </p:spPr>
        <p:txBody>
          <a:bodyPr>
            <a:normAutofit lnSpcReduction="10000"/>
          </a:bodyPr>
          <a:lstStyle/>
          <a:p>
            <a:r>
              <a:rPr lang="en-IE" dirty="0"/>
              <a:t>Specialised, highly innovative, intensive international activities</a:t>
            </a:r>
          </a:p>
          <a:p>
            <a:r>
              <a:rPr lang="en-IE" dirty="0"/>
              <a:t>Small national market size as main internationalisation driver</a:t>
            </a:r>
          </a:p>
          <a:p>
            <a:r>
              <a:rPr lang="en-IE" dirty="0"/>
              <a:t>Engage in different internationalisation modes at the same time</a:t>
            </a:r>
          </a:p>
          <a:p>
            <a:r>
              <a:rPr lang="en-IE" dirty="0"/>
              <a:t>Variety of roles of the born globals in the supply chains</a:t>
            </a:r>
          </a:p>
          <a:p>
            <a:r>
              <a:rPr lang="en-IE" dirty="0"/>
              <a:t>Realised benefits of the cooperation for both born globals and their cooperation partners</a:t>
            </a:r>
          </a:p>
          <a:p>
            <a:pPr lvl="1"/>
            <a:r>
              <a:rPr lang="en-IE" dirty="0"/>
              <a:t>Employment and working conditions</a:t>
            </a:r>
          </a:p>
          <a:p>
            <a:pPr lvl="1"/>
            <a:r>
              <a:rPr lang="en-IE" dirty="0"/>
              <a:t>Competitiveness and business case</a:t>
            </a:r>
          </a:p>
          <a:p>
            <a:pPr lvl="1"/>
            <a:r>
              <a:rPr lang="en-IE" dirty="0"/>
              <a:t>R&amp;D and innovation</a:t>
            </a:r>
          </a:p>
        </p:txBody>
      </p:sp>
    </p:spTree>
    <p:extLst>
      <p:ext uri="{BB962C8B-B14F-4D97-AF65-F5344CB8AC3E}">
        <p14:creationId xmlns:p14="http://schemas.microsoft.com/office/powerpoint/2010/main" val="2606438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Digital technologies in the workplace</a:t>
            </a:r>
            <a:endParaRPr lang="en-I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4822997"/>
              </p:ext>
            </p:extLst>
          </p:nvPr>
        </p:nvGraphicFramePr>
        <p:xfrm>
          <a:off x="323528" y="1340769"/>
          <a:ext cx="8496944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78700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95579433"/>
              </p:ext>
            </p:extLst>
          </p:nvPr>
        </p:nvGraphicFramePr>
        <p:xfrm>
          <a:off x="107504" y="1556792"/>
          <a:ext cx="8856984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Brief overview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49517223"/>
              </p:ext>
            </p:extLst>
          </p:nvPr>
        </p:nvGraphicFramePr>
        <p:xfrm>
          <a:off x="2681791" y="980728"/>
          <a:ext cx="5928320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839362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17632" cy="576262"/>
          </a:xfrm>
        </p:spPr>
        <p:txBody>
          <a:bodyPr>
            <a:normAutofit fontScale="90000"/>
          </a:bodyPr>
          <a:lstStyle/>
          <a:p>
            <a:r>
              <a:rPr lang="en-US" sz="2900" dirty="0">
                <a:solidFill>
                  <a:schemeClr val="tx1"/>
                </a:solidFill>
              </a:rPr>
              <a:t>Some concluding pointers </a:t>
            </a:r>
            <a:br>
              <a:rPr lang="en-US" sz="2900" dirty="0">
                <a:solidFill>
                  <a:schemeClr val="tx1"/>
                </a:solidFill>
              </a:rPr>
            </a:br>
            <a:r>
              <a:rPr lang="en-US" sz="2900" dirty="0">
                <a:solidFill>
                  <a:schemeClr val="tx1"/>
                </a:solidFill>
              </a:rPr>
              <a:t>for future work and employment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680520"/>
          </a:xfrm>
        </p:spPr>
        <p:txBody>
          <a:bodyPr>
            <a:normAutofit fontScale="70000" lnSpcReduction="20000"/>
          </a:bodyPr>
          <a:lstStyle/>
          <a:p>
            <a:r>
              <a:rPr lang="de-DE" sz="2800" dirty="0"/>
              <a:t>Technology </a:t>
            </a:r>
            <a:r>
              <a:rPr lang="de-DE" sz="2800" dirty="0" err="1"/>
              <a:t>as</a:t>
            </a:r>
            <a:r>
              <a:rPr lang="de-DE" sz="2800" dirty="0"/>
              <a:t> ONE </a:t>
            </a:r>
            <a:r>
              <a:rPr lang="de-DE" sz="2800" dirty="0" err="1"/>
              <a:t>driver</a:t>
            </a:r>
            <a:r>
              <a:rPr lang="de-DE" sz="2800" dirty="0"/>
              <a:t>, but also </a:t>
            </a:r>
            <a:r>
              <a:rPr lang="de-DE" sz="2800" dirty="0" err="1"/>
              <a:t>societal</a:t>
            </a:r>
            <a:r>
              <a:rPr lang="de-DE" sz="2800" dirty="0"/>
              <a:t>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/>
              <a:t>economic</a:t>
            </a:r>
            <a:r>
              <a:rPr lang="de-DE" sz="2800" dirty="0"/>
              <a:t> </a:t>
            </a:r>
            <a:r>
              <a:rPr lang="de-DE" sz="2800" dirty="0" err="1"/>
              <a:t>trends</a:t>
            </a:r>
            <a:endParaRPr lang="de-DE" sz="2800" dirty="0"/>
          </a:p>
          <a:p>
            <a:r>
              <a:rPr lang="de-DE" sz="2800" dirty="0"/>
              <a:t>Common </a:t>
            </a:r>
            <a:r>
              <a:rPr lang="de-DE" sz="2800" dirty="0" err="1"/>
              <a:t>effects</a:t>
            </a:r>
            <a:endParaRPr lang="de-DE" sz="2800" dirty="0"/>
          </a:p>
          <a:p>
            <a:pPr lvl="1"/>
            <a:r>
              <a:rPr lang="de-DE" dirty="0"/>
              <a:t>Potential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structural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labour</a:t>
            </a:r>
            <a:r>
              <a:rPr lang="de-DE" dirty="0"/>
              <a:t> </a:t>
            </a:r>
            <a:r>
              <a:rPr lang="de-DE" dirty="0" err="1"/>
              <a:t>market</a:t>
            </a:r>
            <a:endParaRPr lang="de-DE" dirty="0"/>
          </a:p>
          <a:p>
            <a:pPr lvl="2"/>
            <a:r>
              <a:rPr lang="de-DE" dirty="0"/>
              <a:t>Job </a:t>
            </a:r>
            <a:r>
              <a:rPr lang="de-DE" dirty="0" err="1"/>
              <a:t>destruction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creation</a:t>
            </a:r>
            <a:endParaRPr lang="de-DE" dirty="0"/>
          </a:p>
          <a:p>
            <a:pPr lvl="2"/>
            <a:r>
              <a:rPr lang="de-DE" dirty="0" err="1"/>
              <a:t>Changes</a:t>
            </a:r>
            <a:r>
              <a:rPr lang="de-DE" dirty="0"/>
              <a:t> in </a:t>
            </a:r>
            <a:r>
              <a:rPr lang="de-DE" dirty="0" err="1"/>
              <a:t>occupations</a:t>
            </a:r>
            <a:r>
              <a:rPr lang="de-DE" dirty="0"/>
              <a:t>, </a:t>
            </a:r>
            <a:r>
              <a:rPr lang="de-DE" dirty="0" err="1"/>
              <a:t>tasks</a:t>
            </a:r>
            <a:endParaRPr lang="de-DE" dirty="0"/>
          </a:p>
          <a:p>
            <a:pPr lvl="2"/>
            <a:r>
              <a:rPr lang="de-DE" dirty="0"/>
              <a:t>Understanding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meaningfulness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jobs</a:t>
            </a:r>
            <a:endParaRPr lang="de-DE" dirty="0"/>
          </a:p>
          <a:p>
            <a:pPr lvl="1"/>
            <a:r>
              <a:rPr lang="de-DE" dirty="0" err="1"/>
              <a:t>Increasing</a:t>
            </a:r>
            <a:r>
              <a:rPr lang="de-DE" dirty="0"/>
              <a:t> </a:t>
            </a:r>
            <a:r>
              <a:rPr lang="de-DE" dirty="0" err="1"/>
              <a:t>diversity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employment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conditions</a:t>
            </a:r>
            <a:endParaRPr lang="de-DE" dirty="0"/>
          </a:p>
          <a:p>
            <a:r>
              <a:rPr lang="de-DE" sz="2900" dirty="0" err="1"/>
              <a:t>Implications</a:t>
            </a:r>
            <a:r>
              <a:rPr lang="de-DE" sz="2900" dirty="0"/>
              <a:t> on, e.g.</a:t>
            </a:r>
          </a:p>
          <a:p>
            <a:pPr lvl="1"/>
            <a:r>
              <a:rPr lang="de-DE" dirty="0" err="1"/>
              <a:t>Flexibility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autonomy</a:t>
            </a:r>
            <a:endParaRPr lang="de-DE" dirty="0"/>
          </a:p>
          <a:p>
            <a:pPr lvl="1"/>
            <a:r>
              <a:rPr lang="de-DE" dirty="0" err="1"/>
              <a:t>Workplace</a:t>
            </a:r>
            <a:r>
              <a:rPr lang="de-DE" dirty="0"/>
              <a:t> </a:t>
            </a:r>
            <a:r>
              <a:rPr lang="de-DE" dirty="0" err="1"/>
              <a:t>integration</a:t>
            </a:r>
            <a:endParaRPr lang="de-DE" dirty="0"/>
          </a:p>
          <a:p>
            <a:pPr lvl="1"/>
            <a:r>
              <a:rPr lang="de-DE" dirty="0"/>
              <a:t>Stress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intensity</a:t>
            </a:r>
            <a:r>
              <a:rPr lang="de-DE" dirty="0"/>
              <a:t> </a:t>
            </a:r>
            <a:r>
              <a:rPr lang="mr-IN" dirty="0"/>
              <a:t>–</a:t>
            </a:r>
            <a:r>
              <a:rPr lang="de-DE" dirty="0"/>
              <a:t> </a:t>
            </a:r>
            <a:r>
              <a:rPr lang="de-DE" dirty="0" err="1"/>
              <a:t>health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well-</a:t>
            </a:r>
            <a:r>
              <a:rPr lang="de-DE" dirty="0" err="1"/>
              <a:t>being</a:t>
            </a:r>
            <a:endParaRPr lang="de-DE" dirty="0"/>
          </a:p>
          <a:p>
            <a:pPr lvl="1"/>
            <a:r>
              <a:rPr lang="de-DE" dirty="0"/>
              <a:t>Skills</a:t>
            </a:r>
          </a:p>
          <a:p>
            <a:pPr lvl="1"/>
            <a:r>
              <a:rPr lang="de-DE" dirty="0" err="1"/>
              <a:t>Workers</a:t>
            </a:r>
            <a:r>
              <a:rPr lang="de-DE" dirty="0"/>
              <a:t>‘ </a:t>
            </a:r>
            <a:r>
              <a:rPr lang="de-DE" dirty="0" err="1"/>
              <a:t>rights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entitlements</a:t>
            </a:r>
            <a:endParaRPr lang="de-DE" dirty="0"/>
          </a:p>
          <a:p>
            <a:r>
              <a:rPr lang="de-DE" sz="2900" dirty="0" err="1"/>
              <a:t>Challenges</a:t>
            </a:r>
            <a:r>
              <a:rPr lang="de-DE" sz="2900" dirty="0"/>
              <a:t> e.g. </a:t>
            </a:r>
            <a:r>
              <a:rPr lang="de-DE" sz="2900" dirty="0" err="1"/>
              <a:t>for</a:t>
            </a:r>
            <a:endParaRPr lang="de-DE" sz="2900" dirty="0"/>
          </a:p>
          <a:p>
            <a:pPr lvl="1"/>
            <a:r>
              <a:rPr lang="de-DE" dirty="0"/>
              <a:t>HRM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organisation</a:t>
            </a:r>
            <a:endParaRPr lang="de-DE" dirty="0"/>
          </a:p>
          <a:p>
            <a:pPr lvl="1"/>
            <a:r>
              <a:rPr lang="de-DE" dirty="0"/>
              <a:t>Education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training</a:t>
            </a:r>
            <a:r>
              <a:rPr lang="de-DE" dirty="0"/>
              <a:t> </a:t>
            </a:r>
            <a:r>
              <a:rPr lang="de-DE" dirty="0" err="1"/>
              <a:t>provision</a:t>
            </a:r>
            <a:endParaRPr lang="de-DE" dirty="0"/>
          </a:p>
          <a:p>
            <a:pPr lvl="1"/>
            <a:r>
              <a:rPr lang="de-DE" dirty="0"/>
              <a:t>Labour </a:t>
            </a:r>
            <a:r>
              <a:rPr lang="de-DE" dirty="0" err="1"/>
              <a:t>law</a:t>
            </a:r>
            <a:r>
              <a:rPr lang="de-DE" dirty="0"/>
              <a:t> (</a:t>
            </a:r>
            <a:r>
              <a:rPr lang="de-DE" dirty="0" err="1"/>
              <a:t>employment</a:t>
            </a:r>
            <a:r>
              <a:rPr lang="de-DE" dirty="0"/>
              <a:t> </a:t>
            </a:r>
            <a:r>
              <a:rPr lang="de-DE" dirty="0" err="1"/>
              <a:t>status</a:t>
            </a:r>
            <a:r>
              <a:rPr lang="de-DE" dirty="0"/>
              <a:t>)</a:t>
            </a:r>
          </a:p>
          <a:p>
            <a:pPr lvl="1"/>
            <a:r>
              <a:rPr lang="de-DE" dirty="0" err="1"/>
              <a:t>Social</a:t>
            </a:r>
            <a:r>
              <a:rPr lang="de-DE" dirty="0"/>
              <a:t> </a:t>
            </a:r>
            <a:r>
              <a:rPr lang="de-DE" dirty="0" err="1"/>
              <a:t>protection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wellfare</a:t>
            </a:r>
            <a:r>
              <a:rPr lang="de-DE" dirty="0"/>
              <a:t> </a:t>
            </a:r>
            <a:r>
              <a:rPr lang="de-DE" dirty="0" err="1"/>
              <a:t>systems</a:t>
            </a:r>
            <a:endParaRPr lang="de-DE" dirty="0"/>
          </a:p>
          <a:p>
            <a:pPr lvl="1"/>
            <a:r>
              <a:rPr lang="de-DE" dirty="0" err="1"/>
              <a:t>Representation</a:t>
            </a:r>
            <a:endParaRPr lang="de-DE" dirty="0"/>
          </a:p>
          <a:p>
            <a:pPr lvl="1"/>
            <a:r>
              <a:rPr lang="de-DE" dirty="0"/>
              <a:t>Data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privacy</a:t>
            </a:r>
            <a:r>
              <a:rPr lang="de-DE" dirty="0"/>
              <a:t> </a:t>
            </a:r>
            <a:r>
              <a:rPr lang="de-DE" dirty="0" err="1"/>
              <a:t>protection</a:t>
            </a:r>
            <a:r>
              <a:rPr lang="de-DE" dirty="0"/>
              <a:t>, IPR</a:t>
            </a:r>
          </a:p>
        </p:txBody>
      </p:sp>
    </p:spTree>
    <p:extLst>
      <p:ext uri="{BB962C8B-B14F-4D97-AF65-F5344CB8AC3E}">
        <p14:creationId xmlns:p14="http://schemas.microsoft.com/office/powerpoint/2010/main" val="1495564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11807-0DCD-44A8-8A3D-EA5576E83B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AD57CA-F462-4CF5-8814-A612937809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B5DA6D-586A-43D7-9DB2-721FD12D3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384"/>
            <a:ext cx="9144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630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664296"/>
          </a:xfrm>
        </p:spPr>
        <p:txBody>
          <a:bodyPr/>
          <a:lstStyle/>
          <a:p>
            <a:r>
              <a:rPr lang="en-IE" dirty="0">
                <a:solidFill>
                  <a:srgbClr val="0060A8"/>
                </a:solidFill>
              </a:rPr>
              <a:t>Thank you for your attention!</a:t>
            </a:r>
            <a:endParaRPr lang="en-US" dirty="0">
              <a:solidFill>
                <a:srgbClr val="0060A8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IE" sz="2000" dirty="0">
                <a:solidFill>
                  <a:srgbClr val="0070C0"/>
                </a:solidFill>
              </a:rPr>
              <a:t>Irene Mandl</a:t>
            </a:r>
          </a:p>
          <a:p>
            <a:r>
              <a:rPr lang="en-IE" sz="2000" dirty="0">
                <a:solidFill>
                  <a:srgbClr val="0070C0"/>
                </a:solidFill>
              </a:rPr>
              <a:t>Irene.Mandl@eurofound.europa.eu</a:t>
            </a:r>
          </a:p>
          <a:p>
            <a:endParaRPr lang="en-IE" sz="2000" dirty="0">
              <a:solidFill>
                <a:srgbClr val="0070C0"/>
              </a:solidFill>
            </a:endParaRPr>
          </a:p>
          <a:p>
            <a:r>
              <a:rPr lang="en-IE" sz="2000" dirty="0">
                <a:solidFill>
                  <a:srgbClr val="0070C0"/>
                </a:solidFill>
              </a:rPr>
              <a:t>Publications at </a:t>
            </a:r>
            <a:br>
              <a:rPr lang="en-IE" sz="2000" dirty="0">
                <a:solidFill>
                  <a:srgbClr val="0070C0"/>
                </a:solidFill>
              </a:rPr>
            </a:br>
            <a:r>
              <a:rPr lang="en-IE" sz="2000" dirty="0">
                <a:solidFill>
                  <a:srgbClr val="0070C0"/>
                </a:solidFill>
              </a:rPr>
              <a:t>https://www.eurofound.europa.eu/publications 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80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>
                <a:solidFill>
                  <a:srgbClr val="173767"/>
                </a:solidFill>
                <a:latin typeface="+mn-lt"/>
              </a:rPr>
              <a:t>About Eurofound</a:t>
            </a:r>
          </a:p>
        </p:txBody>
      </p:sp>
      <p:pic>
        <p:nvPicPr>
          <p:cNvPr id="1026" name="Picture 2" descr="R:\Public\pdf database\OOP\Eurofound logo 2016\Eurofound NEW LOGO 2016\Eurofound Logo Jpegs\EF2015_Logo_Colou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70" y="2651068"/>
            <a:ext cx="2298410" cy="149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659947753"/>
              </p:ext>
            </p:extLst>
          </p:nvPr>
        </p:nvGraphicFramePr>
        <p:xfrm>
          <a:off x="2864225" y="1052736"/>
          <a:ext cx="609600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7123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4755789" y="534521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Oval 8"/>
          <p:cNvSpPr/>
          <p:nvPr/>
        </p:nvSpPr>
        <p:spPr>
          <a:xfrm>
            <a:off x="2703561" y="2780928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Oval 11"/>
          <p:cNvSpPr/>
          <p:nvPr/>
        </p:nvSpPr>
        <p:spPr>
          <a:xfrm>
            <a:off x="5292080" y="2777129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Oval 10"/>
          <p:cNvSpPr/>
          <p:nvPr/>
        </p:nvSpPr>
        <p:spPr>
          <a:xfrm>
            <a:off x="6660232" y="908720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Oval 9"/>
          <p:cNvSpPr/>
          <p:nvPr/>
        </p:nvSpPr>
        <p:spPr>
          <a:xfrm>
            <a:off x="4071713" y="1913033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Oval 6"/>
          <p:cNvSpPr/>
          <p:nvPr/>
        </p:nvSpPr>
        <p:spPr>
          <a:xfrm>
            <a:off x="3203848" y="620688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Oval 7"/>
          <p:cNvSpPr/>
          <p:nvPr/>
        </p:nvSpPr>
        <p:spPr>
          <a:xfrm>
            <a:off x="1475656" y="1061120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Oval 5"/>
          <p:cNvSpPr/>
          <p:nvPr/>
        </p:nvSpPr>
        <p:spPr>
          <a:xfrm>
            <a:off x="4139952" y="908720"/>
            <a:ext cx="1368152" cy="129614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-85402"/>
            <a:ext cx="8568952" cy="778098"/>
          </a:xfrm>
        </p:spPr>
        <p:txBody>
          <a:bodyPr>
            <a:noAutofit/>
          </a:bodyPr>
          <a:lstStyle/>
          <a:p>
            <a:r>
              <a:rPr lang="en-IE" sz="3200" dirty="0">
                <a:solidFill>
                  <a:schemeClr val="tx1"/>
                </a:solidFill>
              </a:rPr>
              <a:t>Evolution on the labour market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383653"/>
              </p:ext>
            </p:extLst>
          </p:nvPr>
        </p:nvGraphicFramePr>
        <p:xfrm>
          <a:off x="395536" y="980728"/>
          <a:ext cx="84963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417457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What is a ‘New form of employment?</a:t>
            </a:r>
          </a:p>
        </p:txBody>
      </p:sp>
      <p:grpSp>
        <p:nvGrpSpPr>
          <p:cNvPr id="10" name="Group 3"/>
          <p:cNvGrpSpPr/>
          <p:nvPr/>
        </p:nvGrpSpPr>
        <p:grpSpPr>
          <a:xfrm>
            <a:off x="345080" y="561328"/>
            <a:ext cx="8784976" cy="5603850"/>
            <a:chOff x="179512" y="620688"/>
            <a:chExt cx="8784976" cy="5328592"/>
          </a:xfrm>
        </p:grpSpPr>
        <p:grpSp>
          <p:nvGrpSpPr>
            <p:cNvPr id="11" name="Group 4"/>
            <p:cNvGrpSpPr/>
            <p:nvPr/>
          </p:nvGrpSpPr>
          <p:grpSpPr>
            <a:xfrm>
              <a:off x="179512" y="620688"/>
              <a:ext cx="8784976" cy="5328592"/>
              <a:chOff x="179512" y="620688"/>
              <a:chExt cx="8784976" cy="5328592"/>
            </a:xfrm>
          </p:grpSpPr>
          <p:graphicFrame>
            <p:nvGraphicFramePr>
              <p:cNvPr id="13" name="Diagram 6"/>
              <p:cNvGraphicFramePr/>
              <p:nvPr>
                <p:extLst>
                  <p:ext uri="{D42A27DB-BD31-4B8C-83A1-F6EECF244321}">
                    <p14:modId xmlns:p14="http://schemas.microsoft.com/office/powerpoint/2010/main" val="1291143400"/>
                  </p:ext>
                </p:extLst>
              </p:nvPr>
            </p:nvGraphicFramePr>
            <p:xfrm>
              <a:off x="179512" y="620688"/>
              <a:ext cx="8538690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14" name="TextBox 7"/>
              <p:cNvSpPr txBox="1"/>
              <p:nvPr/>
            </p:nvSpPr>
            <p:spPr>
              <a:xfrm>
                <a:off x="281782" y="1679649"/>
                <a:ext cx="8682706" cy="369332"/>
              </a:xfrm>
              <a:prstGeom prst="rect">
                <a:avLst/>
              </a:prstGeom>
              <a:solidFill>
                <a:srgbClr val="08519F">
                  <a:alpha val="54000"/>
                </a:srgb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/>
                  </a:rPr>
                  <a:t>Non-conventional workplace (e.g. ‘around’, own-office, etc.)</a:t>
                </a:r>
              </a:p>
            </p:txBody>
          </p:sp>
          <p:sp>
            <p:nvSpPr>
              <p:cNvPr id="15" name="TextBox 8"/>
              <p:cNvSpPr txBox="1"/>
              <p:nvPr/>
            </p:nvSpPr>
            <p:spPr>
              <a:xfrm>
                <a:off x="280424" y="2094549"/>
                <a:ext cx="8684064" cy="369332"/>
              </a:xfrm>
              <a:prstGeom prst="rect">
                <a:avLst/>
              </a:prstGeom>
              <a:solidFill>
                <a:srgbClr val="08519F">
                  <a:alpha val="66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/>
                  </a:rPr>
                  <a:t>Support of ICT (e.g. mobile phone, </a:t>
                </a:r>
                <a:r>
                  <a:rPr kumimoji="0" lang="en-IE" sz="18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/>
                  </a:rPr>
                  <a:t>iPad</a:t>
                </a:r>
                <a:r>
                  <a:rPr kumimoji="0" lang="en-IE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/>
                  </a:rPr>
                  <a:t>, etc.)</a:t>
                </a: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/>
                </a:endParaRPr>
              </a:p>
            </p:txBody>
          </p:sp>
          <p:sp>
            <p:nvSpPr>
              <p:cNvPr id="16" name="TextBox 9"/>
              <p:cNvSpPr txBox="1"/>
              <p:nvPr/>
            </p:nvSpPr>
            <p:spPr>
              <a:xfrm>
                <a:off x="251520" y="3851756"/>
                <a:ext cx="8684064" cy="369332"/>
              </a:xfrm>
              <a:prstGeom prst="rect">
                <a:avLst/>
              </a:prstGeom>
              <a:solidFill>
                <a:srgbClr val="08519F">
                  <a:alpha val="66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E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imes New Roman"/>
                  </a:rPr>
                  <a:t>Irrespective of legal basis, collective agreement, type of contract</a:t>
                </a: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/>
                </a:endParaRPr>
              </a:p>
            </p:txBody>
          </p:sp>
        </p:grpSp>
        <p:sp>
          <p:nvSpPr>
            <p:cNvPr id="12" name="TextBox 5"/>
            <p:cNvSpPr txBox="1"/>
            <p:nvPr/>
          </p:nvSpPr>
          <p:spPr>
            <a:xfrm>
              <a:off x="251520" y="4293096"/>
              <a:ext cx="8684064" cy="369332"/>
            </a:xfrm>
            <a:prstGeom prst="rect">
              <a:avLst/>
            </a:prstGeom>
            <a:solidFill>
              <a:srgbClr val="08519F">
                <a:alpha val="66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E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/>
                </a:rPr>
                <a:t>Irrespective of sector and occupation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53790" y="5229200"/>
            <a:ext cx="8466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dirty="0"/>
              <a:t>National perspective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dirty="0"/>
              <a:t>Newly emerging or of increasing importance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IE" dirty="0"/>
              <a:t>Since about 2000</a:t>
            </a:r>
          </a:p>
        </p:txBody>
      </p:sp>
    </p:spTree>
    <p:extLst>
      <p:ext uri="{BB962C8B-B14F-4D97-AF65-F5344CB8AC3E}">
        <p14:creationId xmlns:p14="http://schemas.microsoft.com/office/powerpoint/2010/main" val="2026001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E" sz="3200" dirty="0">
                <a:solidFill>
                  <a:schemeClr val="tx1"/>
                </a:solidFill>
              </a:rPr>
              <a:t>New forms of employment</a:t>
            </a:r>
            <a:br>
              <a:rPr lang="en-IE" sz="3200" dirty="0">
                <a:solidFill>
                  <a:schemeClr val="tx1"/>
                </a:solidFill>
              </a:rPr>
            </a:br>
            <a:r>
              <a:rPr lang="en-IE" sz="3200" dirty="0">
                <a:solidFill>
                  <a:schemeClr val="tx1"/>
                </a:solidFill>
              </a:rPr>
              <a:t>Overview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91" y="1196752"/>
            <a:ext cx="8291741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87047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17632" cy="576262"/>
          </a:xfrm>
        </p:spPr>
        <p:txBody>
          <a:bodyPr>
            <a:normAutofit fontScale="90000"/>
          </a:bodyPr>
          <a:lstStyle/>
          <a:p>
            <a:r>
              <a:rPr lang="en-IE" dirty="0">
                <a:solidFill>
                  <a:schemeClr val="tx1"/>
                </a:solidFill>
              </a:rPr>
              <a:t>Impact on working conditions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92" t="16406" r="35103" b="24024"/>
          <a:stretch/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-36512" y="3861048"/>
            <a:ext cx="1224136" cy="432048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Oval 6"/>
          <p:cNvSpPr/>
          <p:nvPr/>
        </p:nvSpPr>
        <p:spPr>
          <a:xfrm>
            <a:off x="-36512" y="5877272"/>
            <a:ext cx="1224136" cy="980728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Oval 7"/>
          <p:cNvSpPr/>
          <p:nvPr/>
        </p:nvSpPr>
        <p:spPr>
          <a:xfrm>
            <a:off x="0" y="2420888"/>
            <a:ext cx="1224136" cy="432048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val 8"/>
          <p:cNvSpPr/>
          <p:nvPr/>
        </p:nvSpPr>
        <p:spPr>
          <a:xfrm>
            <a:off x="-36512" y="1412776"/>
            <a:ext cx="1224136" cy="432048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Oval 9"/>
          <p:cNvSpPr/>
          <p:nvPr/>
        </p:nvSpPr>
        <p:spPr>
          <a:xfrm>
            <a:off x="0" y="4221088"/>
            <a:ext cx="1224136" cy="792088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556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17632" cy="576262"/>
          </a:xfrm>
        </p:spPr>
        <p:txBody>
          <a:bodyPr>
            <a:normAutofit fontScale="90000"/>
          </a:bodyPr>
          <a:lstStyle/>
          <a:p>
            <a:r>
              <a:rPr lang="en-IE" dirty="0">
                <a:solidFill>
                  <a:schemeClr val="tx1"/>
                </a:solidFill>
                <a:effectLst/>
              </a:rPr>
              <a:t>Effect of new forms of employment on </a:t>
            </a:r>
            <a:br>
              <a:rPr lang="en-IE" dirty="0">
                <a:solidFill>
                  <a:schemeClr val="tx1"/>
                </a:solidFill>
                <a:effectLst/>
              </a:rPr>
            </a:br>
            <a:r>
              <a:rPr lang="en-IE" dirty="0">
                <a:solidFill>
                  <a:schemeClr val="tx1"/>
                </a:solidFill>
                <a:effectLst/>
              </a:rPr>
              <a:t>working conditions and the labour market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40871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Notched Right Arrow 2"/>
          <p:cNvSpPr/>
          <p:nvPr/>
        </p:nvSpPr>
        <p:spPr>
          <a:xfrm rot="13786350">
            <a:off x="6533650" y="3858604"/>
            <a:ext cx="1209876" cy="792088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Notched Right Arrow 4"/>
          <p:cNvSpPr/>
          <p:nvPr/>
        </p:nvSpPr>
        <p:spPr>
          <a:xfrm rot="2323840">
            <a:off x="2139839" y="1374329"/>
            <a:ext cx="1209876" cy="792088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Notched Right Arrow 5"/>
          <p:cNvSpPr/>
          <p:nvPr/>
        </p:nvSpPr>
        <p:spPr>
          <a:xfrm rot="16945047">
            <a:off x="3298718" y="4522001"/>
            <a:ext cx="1209876" cy="792088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5826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9725262"/>
              </p:ext>
            </p:extLst>
          </p:nvPr>
        </p:nvGraphicFramePr>
        <p:xfrm>
          <a:off x="654951" y="871548"/>
          <a:ext cx="7826965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Straight Connector 8"/>
          <p:cNvCxnSpPr/>
          <p:nvPr/>
        </p:nvCxnSpPr>
        <p:spPr>
          <a:xfrm flipV="1">
            <a:off x="3071593" y="2115357"/>
            <a:ext cx="1860447" cy="122395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509141035"/>
              </p:ext>
            </p:extLst>
          </p:nvPr>
        </p:nvGraphicFramePr>
        <p:xfrm>
          <a:off x="0" y="2499630"/>
          <a:ext cx="4032448" cy="2688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3124313" y="4346668"/>
            <a:ext cx="1879735" cy="1170564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83566" y="1484784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600" b="1" i="1" dirty="0">
                <a:solidFill>
                  <a:srgbClr val="143058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EU28 workforce </a:t>
            </a:r>
          </a:p>
          <a:p>
            <a:pPr algn="ctr"/>
            <a:r>
              <a:rPr lang="en-IE" sz="1600" b="1" i="1" dirty="0">
                <a:solidFill>
                  <a:srgbClr val="143058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220.7 million </a:t>
            </a:r>
          </a:p>
          <a:p>
            <a:endParaRPr lang="en-IE" sz="1600" b="1" dirty="0">
              <a:solidFill>
                <a:srgbClr val="143058"/>
              </a:solidFill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2258118" y="5149502"/>
            <a:ext cx="1872208" cy="73545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1800" b="1" dirty="0">
                <a:solidFill>
                  <a:schemeClr val="bg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Self-employed</a:t>
            </a:r>
          </a:p>
          <a:p>
            <a:pPr algn="ctr"/>
            <a:r>
              <a:rPr lang="en-IE" sz="1800" b="1" dirty="0">
                <a:solidFill>
                  <a:schemeClr val="bg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32 million</a:t>
            </a:r>
          </a:p>
          <a:p>
            <a:pPr algn="ctr"/>
            <a:r>
              <a:rPr lang="en-IE" sz="1800" b="1" dirty="0">
                <a:solidFill>
                  <a:schemeClr val="bg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(14%)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43608" y="2854131"/>
            <a:ext cx="1677391" cy="66574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E" sz="1800" b="1" dirty="0">
                <a:solidFill>
                  <a:srgbClr val="FFFFFF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Employees</a:t>
            </a:r>
          </a:p>
          <a:p>
            <a:pPr algn="ctr"/>
            <a:r>
              <a:rPr lang="en-IE" sz="1800" b="1" dirty="0">
                <a:solidFill>
                  <a:srgbClr val="FFFFFF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188.7 million</a:t>
            </a:r>
          </a:p>
          <a:p>
            <a:pPr algn="ctr"/>
            <a:r>
              <a:rPr lang="en-IE" sz="1800" b="1" dirty="0">
                <a:solidFill>
                  <a:srgbClr val="FFFFFF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(86%)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2915816" y="3861048"/>
            <a:ext cx="155777" cy="128845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55976" y="742008"/>
            <a:ext cx="36004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i="1" dirty="0">
                <a:solidFill>
                  <a:schemeClr val="bg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Self-employed</a:t>
            </a:r>
          </a:p>
          <a:p>
            <a:pPr algn="ctr"/>
            <a:r>
              <a:rPr lang="en-IE" b="1" i="1" dirty="0">
                <a:solidFill>
                  <a:schemeClr val="bg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32 million</a:t>
            </a:r>
          </a:p>
          <a:p>
            <a:pPr algn="ctr"/>
            <a:r>
              <a:rPr lang="en-IE" b="1" i="1" dirty="0">
                <a:solidFill>
                  <a:schemeClr val="bg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(% within self-employed)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7632" cy="576262"/>
          </a:xfrm>
        </p:spPr>
        <p:txBody>
          <a:bodyPr>
            <a:normAutofit fontScale="90000"/>
          </a:bodyPr>
          <a:lstStyle/>
          <a:p>
            <a:r>
              <a:rPr lang="en-IE" dirty="0">
                <a:solidFill>
                  <a:schemeClr val="tx1"/>
                </a:solidFill>
                <a:effectLst/>
              </a:rPr>
              <a:t>Categorisation of self-employed in Europe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8322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778098"/>
          </a:xfrm>
        </p:spPr>
        <p:txBody>
          <a:bodyPr>
            <a:normAutofit fontScale="90000"/>
          </a:bodyPr>
          <a:lstStyle/>
          <a:p>
            <a:r>
              <a:rPr lang="en-IE" dirty="0"/>
              <a:t>Heterogeneity among self-employment types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0130256"/>
              </p:ext>
            </p:extLst>
          </p:nvPr>
        </p:nvGraphicFramePr>
        <p:xfrm>
          <a:off x="1187624" y="116632"/>
          <a:ext cx="684076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412091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efault Theme">
  <a:themeElements>
    <a:clrScheme name="EF_Master colours">
      <a:dk1>
        <a:srgbClr val="FFFFFF"/>
      </a:dk1>
      <a:lt1>
        <a:srgbClr val="143058"/>
      </a:lt1>
      <a:dk2>
        <a:srgbClr val="143058"/>
      </a:dk2>
      <a:lt2>
        <a:srgbClr val="60C3AD"/>
      </a:lt2>
      <a:accent1>
        <a:srgbClr val="CED044"/>
      </a:accent1>
      <a:accent2>
        <a:srgbClr val="A6B167"/>
      </a:accent2>
      <a:accent3>
        <a:srgbClr val="FFCD67"/>
      </a:accent3>
      <a:accent4>
        <a:srgbClr val="93C1C4"/>
      </a:accent4>
      <a:accent5>
        <a:srgbClr val="0096D1"/>
      </a:accent5>
      <a:accent6>
        <a:srgbClr val="AA9E94"/>
      </a:accent6>
      <a:hlink>
        <a:srgbClr val="C0B4D8"/>
      </a:hlink>
      <a:folHlink>
        <a:srgbClr val="87416E"/>
      </a:folHlink>
    </a:clrScheme>
    <a:fontScheme name="Eurofound_Master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F_Master colours">
    <a:dk1>
      <a:srgbClr val="FFFFFF"/>
    </a:dk1>
    <a:lt1>
      <a:srgbClr val="143058"/>
    </a:lt1>
    <a:dk2>
      <a:srgbClr val="143058"/>
    </a:dk2>
    <a:lt2>
      <a:srgbClr val="60C3AD"/>
    </a:lt2>
    <a:accent1>
      <a:srgbClr val="CED044"/>
    </a:accent1>
    <a:accent2>
      <a:srgbClr val="A6B167"/>
    </a:accent2>
    <a:accent3>
      <a:srgbClr val="FFCD67"/>
    </a:accent3>
    <a:accent4>
      <a:srgbClr val="93C1C4"/>
    </a:accent4>
    <a:accent5>
      <a:srgbClr val="0096D1"/>
    </a:accent5>
    <a:accent6>
      <a:srgbClr val="AA9E94"/>
    </a:accent6>
    <a:hlink>
      <a:srgbClr val="C0B4D8"/>
    </a:hlink>
    <a:folHlink>
      <a:srgbClr val="87416E"/>
    </a:folHlink>
  </a:clrScheme>
</a:themeOverride>
</file>

<file path=ppt/theme/themeOverride2.xml><?xml version="1.0" encoding="utf-8"?>
<a:themeOverride xmlns:a="http://schemas.openxmlformats.org/drawingml/2006/main">
  <a:clrScheme name="EF_Master colours">
    <a:dk1>
      <a:srgbClr val="FFFFFF"/>
    </a:dk1>
    <a:lt1>
      <a:srgbClr val="143058"/>
    </a:lt1>
    <a:dk2>
      <a:srgbClr val="143058"/>
    </a:dk2>
    <a:lt2>
      <a:srgbClr val="60C3AD"/>
    </a:lt2>
    <a:accent1>
      <a:srgbClr val="CED044"/>
    </a:accent1>
    <a:accent2>
      <a:srgbClr val="A6B167"/>
    </a:accent2>
    <a:accent3>
      <a:srgbClr val="FFCD67"/>
    </a:accent3>
    <a:accent4>
      <a:srgbClr val="93C1C4"/>
    </a:accent4>
    <a:accent5>
      <a:srgbClr val="0096D1"/>
    </a:accent5>
    <a:accent6>
      <a:srgbClr val="AA9E94"/>
    </a:accent6>
    <a:hlink>
      <a:srgbClr val="C0B4D8"/>
    </a:hlink>
    <a:folHlink>
      <a:srgbClr val="87416E"/>
    </a:folHlink>
  </a:clrScheme>
</a:themeOverride>
</file>

<file path=ppt/theme/themeOverride3.xml><?xml version="1.0" encoding="utf-8"?>
<a:themeOverride xmlns:a="http://schemas.openxmlformats.org/drawingml/2006/main">
  <a:clrScheme name="EF_Master colours">
    <a:dk1>
      <a:srgbClr val="FFFFFF"/>
    </a:dk1>
    <a:lt1>
      <a:srgbClr val="143058"/>
    </a:lt1>
    <a:dk2>
      <a:srgbClr val="143058"/>
    </a:dk2>
    <a:lt2>
      <a:srgbClr val="60C3AD"/>
    </a:lt2>
    <a:accent1>
      <a:srgbClr val="CED044"/>
    </a:accent1>
    <a:accent2>
      <a:srgbClr val="A6B167"/>
    </a:accent2>
    <a:accent3>
      <a:srgbClr val="FFCD67"/>
    </a:accent3>
    <a:accent4>
      <a:srgbClr val="93C1C4"/>
    </a:accent4>
    <a:accent5>
      <a:srgbClr val="0096D1"/>
    </a:accent5>
    <a:accent6>
      <a:srgbClr val="AA9E94"/>
    </a:accent6>
    <a:hlink>
      <a:srgbClr val="C0B4D8"/>
    </a:hlink>
    <a:folHlink>
      <a:srgbClr val="87416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536</Words>
  <Application>Microsoft Office PowerPoint</Application>
  <PresentationFormat>On-screen Show (4:3)</PresentationFormat>
  <Paragraphs>132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Times New Roman</vt:lpstr>
      <vt:lpstr>Verdana</vt:lpstr>
      <vt:lpstr>Wingdings</vt:lpstr>
      <vt:lpstr>Theme1</vt:lpstr>
      <vt:lpstr>Default Theme</vt:lpstr>
      <vt:lpstr>The future of work and employment</vt:lpstr>
      <vt:lpstr>About Eurofound</vt:lpstr>
      <vt:lpstr>Evolution on the labour market</vt:lpstr>
      <vt:lpstr>What is a ‘New form of employment?</vt:lpstr>
      <vt:lpstr>New forms of employment Overview</vt:lpstr>
      <vt:lpstr>Impact on working conditions</vt:lpstr>
      <vt:lpstr>Effect of new forms of employment on  working conditions and the labour market</vt:lpstr>
      <vt:lpstr>Categorisation of self-employed in Europe</vt:lpstr>
      <vt:lpstr>Heterogeneity among self-employment types</vt:lpstr>
      <vt:lpstr>Global value chains – a role for SMEs?</vt:lpstr>
      <vt:lpstr>Born globals</vt:lpstr>
      <vt:lpstr>Digital technologies in the workplace</vt:lpstr>
      <vt:lpstr>Brief overview</vt:lpstr>
      <vt:lpstr>Some concluding pointers  for future work and employment</vt:lpstr>
      <vt:lpstr>PowerPoint Presentation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‘Working around’ in modern labour markets: Mobile work, coworking and employee sharing models in Europe</dc:title>
  <dc:creator>Irene Mandl</dc:creator>
  <cp:lastModifiedBy>Irene Mandl</cp:lastModifiedBy>
  <cp:revision>61</cp:revision>
  <dcterms:created xsi:type="dcterms:W3CDTF">2015-03-13T14:16:05Z</dcterms:created>
  <dcterms:modified xsi:type="dcterms:W3CDTF">2019-05-25T10:36:07Z</dcterms:modified>
</cp:coreProperties>
</file>