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D72D"/>
    <a:srgbClr val="FFFF66"/>
    <a:srgbClr val="006600"/>
    <a:srgbClr val="86F75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Μεσαίο στυλ 2 - Έμφαση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733"/>
    <p:restoredTop sz="93025"/>
  </p:normalViewPr>
  <p:slideViewPr>
    <p:cSldViewPr snapToGrid="0" snapToObjects="1">
      <p:cViewPr>
        <p:scale>
          <a:sx n="100" d="100"/>
          <a:sy n="100" d="100"/>
        </p:scale>
        <p:origin x="520" y="2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Σύμβολο κράτησης θέσης κεφαλίδας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Σύμβολο κράτησης θέσης ημερομηνίας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CE05A2-545E-C541-A80B-6CFC21EEE481}" type="datetimeFigureOut">
              <a:rPr lang="el-GR" smtClean="0"/>
              <a:t>30/4/17</a:t>
            </a:fld>
            <a:endParaRPr lang="el-GR"/>
          </a:p>
        </p:txBody>
      </p:sp>
      <p:sp>
        <p:nvSpPr>
          <p:cNvPr id="4" name="Σύμβολο κράτησης θέσης εικόνας διαφάνειας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Σύμβολο κράτησης θέσης σημειώσεων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l-GR" smtClean="0"/>
              <a:t>Στυλ κειμένου υποδείγματος</a:t>
            </a:r>
          </a:p>
          <a:p>
            <a:pPr lvl="1"/>
            <a:r>
              <a:rPr lang="el-GR" smtClean="0"/>
              <a:t>Δεύτερο επίπεδο</a:t>
            </a:r>
          </a:p>
          <a:p>
            <a:pPr lvl="2"/>
            <a:r>
              <a:rPr lang="el-GR" smtClean="0"/>
              <a:t>Τρίτο επίπεδο</a:t>
            </a:r>
          </a:p>
          <a:p>
            <a:pPr lvl="3"/>
            <a:r>
              <a:rPr lang="el-GR" smtClean="0"/>
              <a:t>Τέταρτο επίπεδο</a:t>
            </a:r>
          </a:p>
          <a:p>
            <a:pPr lvl="4"/>
            <a:r>
              <a:rPr lang="el-GR" smtClean="0"/>
              <a:t>Πέμπτο επίπεδο</a:t>
            </a:r>
            <a:endParaRPr lang="el-GR"/>
          </a:p>
        </p:txBody>
      </p:sp>
      <p:sp>
        <p:nvSpPr>
          <p:cNvPr id="6" name="Σύμβολο κράτησης θέσης υποσέλιδου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Σύμβολο κράτησης θέσης αριθμού διαφάνειας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C939A0-55FD-6F48-A5FC-C57FE598BDF0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5430295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90121-06A0-A248-B77A-3299DF57496D}" type="datetimeFigureOut">
              <a:rPr lang="en-US" smtClean="0"/>
              <a:t>4/30/17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682C3-A607-EB41-A616-D9F2195FBA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26856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90121-06A0-A248-B77A-3299DF57496D}" type="datetimeFigureOut">
              <a:rPr lang="en-US" smtClean="0"/>
              <a:t>4/30/17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682C3-A607-EB41-A616-D9F2195FBA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8968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90121-06A0-A248-B77A-3299DF57496D}" type="datetimeFigureOut">
              <a:rPr lang="en-US" smtClean="0"/>
              <a:t>4/30/17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682C3-A607-EB41-A616-D9F2195FBA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20799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90121-06A0-A248-B77A-3299DF57496D}" type="datetimeFigureOut">
              <a:rPr lang="en-US" smtClean="0"/>
              <a:t>4/30/17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682C3-A607-EB41-A616-D9F2195FBA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08544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90121-06A0-A248-B77A-3299DF57496D}" type="datetimeFigureOut">
              <a:rPr lang="en-US" smtClean="0"/>
              <a:t>4/30/17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682C3-A607-EB41-A616-D9F2195FBA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02154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90121-06A0-A248-B77A-3299DF57496D}" type="datetimeFigureOut">
              <a:rPr lang="en-US" smtClean="0"/>
              <a:t>4/30/17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682C3-A607-EB41-A616-D9F2195FBA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28397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90121-06A0-A248-B77A-3299DF57496D}" type="datetimeFigureOut">
              <a:rPr lang="en-US" smtClean="0"/>
              <a:t>4/30/17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682C3-A607-EB41-A616-D9F2195FBA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26265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90121-06A0-A248-B77A-3299DF57496D}" type="datetimeFigureOut">
              <a:rPr lang="en-US" smtClean="0"/>
              <a:t>4/30/17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682C3-A607-EB41-A616-D9F2195FBA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76486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90121-06A0-A248-B77A-3299DF57496D}" type="datetimeFigureOut">
              <a:rPr lang="en-US" smtClean="0"/>
              <a:t>4/30/17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682C3-A607-EB41-A616-D9F2195FBA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8816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90121-06A0-A248-B77A-3299DF57496D}" type="datetimeFigureOut">
              <a:rPr lang="en-US" smtClean="0"/>
              <a:t>4/30/17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682C3-A607-EB41-A616-D9F2195FBA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9285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90121-06A0-A248-B77A-3299DF57496D}" type="datetimeFigureOut">
              <a:rPr lang="en-US" smtClean="0"/>
              <a:t>4/30/17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682C3-A607-EB41-A616-D9F2195FBA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10162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190121-06A0-A248-B77A-3299DF57496D}" type="datetimeFigureOut">
              <a:rPr lang="en-US" smtClean="0"/>
              <a:t>4/30/17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D682C3-A607-EB41-A616-D9F2195FBA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6031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Scenario Card-Blue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14787"/>
            <a:ext cx="9144000" cy="6464401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47978" y="191349"/>
            <a:ext cx="198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EDIT THIS PAGE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977254" y="2880693"/>
            <a:ext cx="2109068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</a:rPr>
              <a:t>China INC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Command Driven Innovation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 rot="17875393">
            <a:off x="3765527" y="1973291"/>
            <a:ext cx="26608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FFFF"/>
                </a:solidFill>
              </a:rPr>
              <a:t>Chinese Government Role</a:t>
            </a:r>
            <a:endParaRPr lang="en-US" b="1" dirty="0">
              <a:solidFill>
                <a:srgbClr val="FFFFFF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 rot="3704007">
            <a:off x="3911225" y="4497364"/>
            <a:ext cx="21320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FFFF"/>
                </a:solidFill>
              </a:rPr>
              <a:t>Creative Capabilities</a:t>
            </a:r>
            <a:endParaRPr lang="en-US" b="1" dirty="0">
              <a:solidFill>
                <a:srgbClr val="FFFFFF"/>
              </a:solidFill>
            </a:endParaRPr>
          </a:p>
        </p:txBody>
      </p:sp>
      <p:graphicFrame>
        <p:nvGraphicFramePr>
          <p:cNvPr id="3" name="Πίνακας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3417188"/>
              </p:ext>
            </p:extLst>
          </p:nvPr>
        </p:nvGraphicFramePr>
        <p:xfrm>
          <a:off x="1406888" y="2459362"/>
          <a:ext cx="2795360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53693"/>
                <a:gridCol w="1141667"/>
              </a:tblGrid>
              <a:tr h="370840">
                <a:tc gridSpan="2"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Token Distribution</a:t>
                      </a:r>
                      <a:endParaRPr lang="el-GR" dirty="0"/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l-GR" dirty="0"/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>
                          <a:solidFill>
                            <a:schemeClr val="bg1"/>
                          </a:solidFill>
                        </a:rPr>
                        <a:t>Role</a:t>
                      </a:r>
                      <a:endParaRPr lang="el-GR" sz="16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bg1"/>
                          </a:solidFill>
                        </a:rPr>
                        <a:t>Resources</a:t>
                      </a:r>
                      <a:endParaRPr lang="el-GR" sz="16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>
                          <a:solidFill>
                            <a:schemeClr val="bg1"/>
                          </a:solidFill>
                        </a:rPr>
                        <a:t>EU </a:t>
                      </a:r>
                      <a:r>
                        <a:rPr lang="en-US" sz="1600" dirty="0" err="1" smtClean="0">
                          <a:solidFill>
                            <a:schemeClr val="bg1"/>
                          </a:solidFill>
                        </a:rPr>
                        <a:t>Gov</a:t>
                      </a:r>
                      <a:endParaRPr lang="el-GR" sz="16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bg1"/>
                          </a:solidFill>
                        </a:rPr>
                        <a:t>6</a:t>
                      </a:r>
                      <a:endParaRPr lang="el-GR" sz="16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>
                          <a:solidFill>
                            <a:schemeClr val="bg1"/>
                          </a:solidFill>
                        </a:rPr>
                        <a:t>China </a:t>
                      </a:r>
                      <a:r>
                        <a:rPr lang="en-US" sz="1600" dirty="0" err="1" smtClean="0">
                          <a:solidFill>
                            <a:schemeClr val="bg1"/>
                          </a:solidFill>
                        </a:rPr>
                        <a:t>Gov</a:t>
                      </a:r>
                      <a:endParaRPr lang="el-GR" sz="16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bg1"/>
                          </a:solidFill>
                        </a:rPr>
                        <a:t>12</a:t>
                      </a:r>
                      <a:endParaRPr lang="el-GR" sz="16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>
                          <a:solidFill>
                            <a:schemeClr val="bg1"/>
                          </a:solidFill>
                        </a:rPr>
                        <a:t>Industry</a:t>
                      </a:r>
                      <a:endParaRPr lang="el-GR" sz="16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bg1"/>
                          </a:solidFill>
                        </a:rPr>
                        <a:t>6</a:t>
                      </a:r>
                      <a:endParaRPr lang="el-GR" sz="16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>
                          <a:solidFill>
                            <a:schemeClr val="bg1"/>
                          </a:solidFill>
                        </a:rPr>
                        <a:t>Academia</a:t>
                      </a:r>
                      <a:endParaRPr lang="el-GR" sz="16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bg1"/>
                          </a:solidFill>
                        </a:rPr>
                        <a:t>8</a:t>
                      </a:r>
                      <a:endParaRPr lang="el-GR" sz="16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noFill/>
                  </a:tcPr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2029563" y="4682030"/>
            <a:ext cx="222644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</a:rPr>
              <a:t>Collaboration Cost= 2 RT</a:t>
            </a:r>
            <a:endParaRPr lang="el-GR" sz="1600" dirty="0">
              <a:solidFill>
                <a:schemeClr val="bg1">
                  <a:lumMod val="9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07580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enario Card-Red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18319"/>
            <a:ext cx="9144000" cy="6464401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47978" y="191349"/>
            <a:ext cx="198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EDIT THIS PAGE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341719" y="2970632"/>
            <a:ext cx="2109068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</a:rPr>
              <a:t>Galapagos</a:t>
            </a:r>
          </a:p>
          <a:p>
            <a:r>
              <a:rPr lang="en-US" b="1" dirty="0" smtClean="0">
                <a:solidFill>
                  <a:schemeClr val="bg1"/>
                </a:solidFill>
              </a:rPr>
              <a:t>Scattered Innovation Islands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 rot="17875393">
            <a:off x="3765526" y="1964382"/>
            <a:ext cx="26608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FFFF"/>
                </a:solidFill>
              </a:rPr>
              <a:t>Chinese Government Role</a:t>
            </a:r>
            <a:endParaRPr lang="en-US" b="1" dirty="0">
              <a:solidFill>
                <a:srgbClr val="FFFFFF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 rot="3704007">
            <a:off x="3911225" y="4497364"/>
            <a:ext cx="21320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FFFF"/>
                </a:solidFill>
              </a:rPr>
              <a:t>Creative Capabilities</a:t>
            </a:r>
            <a:endParaRPr lang="en-US" b="1" dirty="0">
              <a:solidFill>
                <a:srgbClr val="FFFFFF"/>
              </a:solidFill>
            </a:endParaRPr>
          </a:p>
        </p:txBody>
      </p:sp>
      <p:graphicFrame>
        <p:nvGraphicFramePr>
          <p:cNvPr id="12" name="Πίνακας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926228"/>
              </p:ext>
            </p:extLst>
          </p:nvPr>
        </p:nvGraphicFramePr>
        <p:xfrm>
          <a:off x="1406888" y="2459362"/>
          <a:ext cx="2795360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53693"/>
                <a:gridCol w="1141667"/>
              </a:tblGrid>
              <a:tr h="370840">
                <a:tc gridSpan="2"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Token Distribution</a:t>
                      </a:r>
                      <a:endParaRPr lang="el-GR" dirty="0"/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l-GR" dirty="0"/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>
                          <a:solidFill>
                            <a:schemeClr val="bg1"/>
                          </a:solidFill>
                        </a:rPr>
                        <a:t>Role</a:t>
                      </a:r>
                      <a:endParaRPr lang="el-GR" sz="16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bg1"/>
                          </a:solidFill>
                        </a:rPr>
                        <a:t>Resources</a:t>
                      </a:r>
                      <a:endParaRPr lang="el-GR" sz="16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>
                          <a:solidFill>
                            <a:schemeClr val="bg1"/>
                          </a:solidFill>
                        </a:rPr>
                        <a:t>EU </a:t>
                      </a:r>
                      <a:r>
                        <a:rPr lang="en-US" sz="1600" dirty="0" err="1" smtClean="0">
                          <a:solidFill>
                            <a:schemeClr val="bg1"/>
                          </a:solidFill>
                        </a:rPr>
                        <a:t>Gov</a:t>
                      </a:r>
                      <a:endParaRPr lang="el-GR" sz="16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bg1"/>
                          </a:solidFill>
                        </a:rPr>
                        <a:t>8</a:t>
                      </a:r>
                      <a:endParaRPr lang="el-GR" sz="16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>
                          <a:solidFill>
                            <a:schemeClr val="bg1"/>
                          </a:solidFill>
                        </a:rPr>
                        <a:t>China </a:t>
                      </a:r>
                      <a:r>
                        <a:rPr lang="en-US" sz="1600" dirty="0" err="1" smtClean="0">
                          <a:solidFill>
                            <a:schemeClr val="bg1"/>
                          </a:solidFill>
                        </a:rPr>
                        <a:t>Gov</a:t>
                      </a:r>
                      <a:endParaRPr lang="el-GR" sz="16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bg1"/>
                          </a:solidFill>
                        </a:rPr>
                        <a:t>6</a:t>
                      </a:r>
                      <a:endParaRPr lang="el-GR" sz="16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>
                          <a:solidFill>
                            <a:schemeClr val="bg1"/>
                          </a:solidFill>
                        </a:rPr>
                        <a:t>Industry</a:t>
                      </a:r>
                      <a:endParaRPr lang="el-GR" sz="16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bg1"/>
                          </a:solidFill>
                        </a:rPr>
                        <a:t>10</a:t>
                      </a:r>
                      <a:endParaRPr lang="el-GR" sz="16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>
                          <a:solidFill>
                            <a:schemeClr val="bg1"/>
                          </a:solidFill>
                        </a:rPr>
                        <a:t>Academia</a:t>
                      </a:r>
                      <a:endParaRPr lang="el-GR" sz="16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bg1"/>
                          </a:solidFill>
                        </a:rPr>
                        <a:t>12</a:t>
                      </a:r>
                      <a:endParaRPr lang="el-GR" sz="16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noFill/>
                  </a:tcPr>
                </a:tc>
              </a:tr>
            </a:tbl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2029563" y="4682030"/>
            <a:ext cx="222644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</a:rPr>
              <a:t>Collaboration Cost= 1 RT</a:t>
            </a:r>
            <a:endParaRPr lang="el-GR" sz="1600" dirty="0">
              <a:solidFill>
                <a:schemeClr val="bg1">
                  <a:lumMod val="9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3581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cenario Card-Green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1349"/>
            <a:ext cx="9144000" cy="6464401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47978" y="191349"/>
            <a:ext cx="198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EDIT THIS PAGE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137307" y="2708310"/>
            <a:ext cx="210906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</a:rPr>
              <a:t>Bonsai (</a:t>
            </a:r>
            <a:r>
              <a:rPr lang="en-US" sz="3200" dirty="0" err="1" smtClean="0">
                <a:solidFill>
                  <a:srgbClr val="FF0000"/>
                </a:solidFill>
              </a:rPr>
              <a:t>Jianzhi</a:t>
            </a:r>
            <a:r>
              <a:rPr lang="en-US" sz="3200" dirty="0" smtClean="0">
                <a:solidFill>
                  <a:schemeClr val="bg1"/>
                </a:solidFill>
              </a:rPr>
              <a:t>)</a:t>
            </a:r>
          </a:p>
          <a:p>
            <a:r>
              <a:rPr lang="en-US" b="1" dirty="0" smtClean="0">
                <a:solidFill>
                  <a:schemeClr val="bg1"/>
                </a:solidFill>
              </a:rPr>
              <a:t>Guided Innovation along defined paths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 rot="17875393">
            <a:off x="3649483" y="1951683"/>
            <a:ext cx="26608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FFFF"/>
                </a:solidFill>
              </a:rPr>
              <a:t>Chinese Government Role</a:t>
            </a:r>
            <a:endParaRPr lang="en-US" b="1" dirty="0">
              <a:solidFill>
                <a:srgbClr val="FFFFFF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 rot="3704007">
            <a:off x="3911225" y="4497364"/>
            <a:ext cx="21320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FFFF"/>
                </a:solidFill>
              </a:rPr>
              <a:t>Creative Capabilities</a:t>
            </a:r>
            <a:endParaRPr lang="en-US" b="1" dirty="0">
              <a:solidFill>
                <a:srgbClr val="FFFFFF"/>
              </a:solidFill>
            </a:endParaRPr>
          </a:p>
        </p:txBody>
      </p:sp>
      <p:graphicFrame>
        <p:nvGraphicFramePr>
          <p:cNvPr id="11" name="Πίνακας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6833995"/>
              </p:ext>
            </p:extLst>
          </p:nvPr>
        </p:nvGraphicFramePr>
        <p:xfrm>
          <a:off x="1406888" y="2459362"/>
          <a:ext cx="2795360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53693"/>
                <a:gridCol w="1141667"/>
              </a:tblGrid>
              <a:tr h="370840">
                <a:tc gridSpan="2"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Token Distribution</a:t>
                      </a:r>
                      <a:endParaRPr lang="el-GR" dirty="0"/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l-GR" dirty="0"/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>
                          <a:solidFill>
                            <a:schemeClr val="bg1"/>
                          </a:solidFill>
                        </a:rPr>
                        <a:t>Role</a:t>
                      </a:r>
                      <a:endParaRPr lang="el-GR" sz="16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bg1"/>
                          </a:solidFill>
                        </a:rPr>
                        <a:t>Resources</a:t>
                      </a:r>
                      <a:endParaRPr lang="el-GR" sz="16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>
                          <a:solidFill>
                            <a:schemeClr val="bg1"/>
                          </a:solidFill>
                        </a:rPr>
                        <a:t>EU </a:t>
                      </a:r>
                      <a:r>
                        <a:rPr lang="en-US" sz="1600" dirty="0" err="1" smtClean="0">
                          <a:solidFill>
                            <a:schemeClr val="bg1"/>
                          </a:solidFill>
                        </a:rPr>
                        <a:t>Gov</a:t>
                      </a:r>
                      <a:endParaRPr lang="el-GR" sz="16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bg1"/>
                          </a:solidFill>
                        </a:rPr>
                        <a:t>8</a:t>
                      </a:r>
                      <a:endParaRPr lang="el-GR" sz="16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>
                          <a:solidFill>
                            <a:schemeClr val="bg1"/>
                          </a:solidFill>
                        </a:rPr>
                        <a:t>China </a:t>
                      </a:r>
                      <a:r>
                        <a:rPr lang="en-US" sz="1600" dirty="0" err="1" smtClean="0">
                          <a:solidFill>
                            <a:schemeClr val="bg1"/>
                          </a:solidFill>
                        </a:rPr>
                        <a:t>Gov</a:t>
                      </a:r>
                      <a:endParaRPr lang="el-GR" sz="16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bg1"/>
                          </a:solidFill>
                        </a:rPr>
                        <a:t>10</a:t>
                      </a:r>
                      <a:endParaRPr lang="el-GR" sz="16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>
                          <a:solidFill>
                            <a:schemeClr val="bg1"/>
                          </a:solidFill>
                        </a:rPr>
                        <a:t>Industry</a:t>
                      </a:r>
                      <a:endParaRPr lang="el-GR" sz="16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bg1"/>
                          </a:solidFill>
                        </a:rPr>
                        <a:t>8</a:t>
                      </a:r>
                      <a:endParaRPr lang="el-GR" sz="16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>
                          <a:solidFill>
                            <a:schemeClr val="bg1"/>
                          </a:solidFill>
                        </a:rPr>
                        <a:t>Academia</a:t>
                      </a:r>
                      <a:endParaRPr lang="el-GR" sz="16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bg1"/>
                          </a:solidFill>
                        </a:rPr>
                        <a:t>12</a:t>
                      </a:r>
                      <a:endParaRPr lang="el-GR" sz="16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noFill/>
                  </a:tcPr>
                </a:tc>
              </a:tr>
            </a:tbl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2029563" y="4682030"/>
            <a:ext cx="222644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</a:rPr>
              <a:t>Collaboration Cost= 2 RT</a:t>
            </a:r>
            <a:endParaRPr lang="el-GR" sz="1600" dirty="0">
              <a:solidFill>
                <a:schemeClr val="bg1">
                  <a:lumMod val="9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09403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cenario Card-Yellow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0500"/>
            <a:ext cx="9144000" cy="6464401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47978" y="191349"/>
            <a:ext cx="198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EDIT THIS PAGE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 rot="17875393">
            <a:off x="4335979" y="1951683"/>
            <a:ext cx="12878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AXIS ONE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 rot="3704007">
            <a:off x="4316303" y="4497364"/>
            <a:ext cx="13218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AXIS TWO</a:t>
            </a:r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9" name="Picture 2" descr="Scenario Card-Yellow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0500"/>
            <a:ext cx="9144000" cy="6464401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353616" y="2935226"/>
            <a:ext cx="210906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</a:rPr>
              <a:t>Melting  </a:t>
            </a:r>
            <a:r>
              <a:rPr lang="en-US" sz="3200" dirty="0" smtClean="0">
                <a:solidFill>
                  <a:srgbClr val="FF0000"/>
                </a:solidFill>
              </a:rPr>
              <a:t>(Hot) </a:t>
            </a:r>
            <a:r>
              <a:rPr lang="en-US" sz="3200" dirty="0" smtClean="0">
                <a:solidFill>
                  <a:schemeClr val="bg1"/>
                </a:solidFill>
              </a:rPr>
              <a:t>pot</a:t>
            </a:r>
          </a:p>
          <a:p>
            <a:r>
              <a:rPr lang="en-US" b="1" dirty="0" smtClean="0">
                <a:solidFill>
                  <a:schemeClr val="bg1"/>
                </a:solidFill>
              </a:rPr>
              <a:t>Integrated creative ecosystems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 rot="17875393">
            <a:off x="3649483" y="1951683"/>
            <a:ext cx="26608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FFFF"/>
                </a:solidFill>
              </a:rPr>
              <a:t>Chinese Government Role</a:t>
            </a:r>
            <a:endParaRPr lang="en-US" b="1" dirty="0">
              <a:solidFill>
                <a:srgbClr val="FFFFFF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 rot="3704007">
            <a:off x="3911225" y="4497364"/>
            <a:ext cx="21320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FFFF"/>
                </a:solidFill>
              </a:rPr>
              <a:t>Creative Capabilities</a:t>
            </a:r>
            <a:endParaRPr lang="en-US" b="1" dirty="0">
              <a:solidFill>
                <a:srgbClr val="FFFFFF"/>
              </a:solidFill>
            </a:endParaRPr>
          </a:p>
        </p:txBody>
      </p:sp>
      <p:graphicFrame>
        <p:nvGraphicFramePr>
          <p:cNvPr id="16" name="Πίνακας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4462070"/>
              </p:ext>
            </p:extLst>
          </p:nvPr>
        </p:nvGraphicFramePr>
        <p:xfrm>
          <a:off x="1406888" y="2459362"/>
          <a:ext cx="2795360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53693"/>
                <a:gridCol w="1141667"/>
              </a:tblGrid>
              <a:tr h="370840">
                <a:tc gridSpan="2"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Token Distribution</a:t>
                      </a:r>
                      <a:endParaRPr lang="el-GR" dirty="0"/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l-GR" dirty="0"/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>
                          <a:solidFill>
                            <a:schemeClr val="bg1"/>
                          </a:solidFill>
                        </a:rPr>
                        <a:t>Role</a:t>
                      </a:r>
                      <a:endParaRPr lang="el-GR" sz="16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bg1"/>
                          </a:solidFill>
                        </a:rPr>
                        <a:t>Resources</a:t>
                      </a:r>
                      <a:endParaRPr lang="el-GR" sz="16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>
                          <a:solidFill>
                            <a:schemeClr val="bg1"/>
                          </a:solidFill>
                        </a:rPr>
                        <a:t>EU </a:t>
                      </a:r>
                      <a:r>
                        <a:rPr lang="en-US" sz="1600" dirty="0" err="1" smtClean="0">
                          <a:solidFill>
                            <a:schemeClr val="bg1"/>
                          </a:solidFill>
                        </a:rPr>
                        <a:t>Gov</a:t>
                      </a:r>
                      <a:endParaRPr lang="el-GR" sz="16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bg1"/>
                          </a:solidFill>
                        </a:rPr>
                        <a:t>8</a:t>
                      </a:r>
                      <a:endParaRPr lang="el-GR" sz="16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>
                          <a:solidFill>
                            <a:schemeClr val="bg1"/>
                          </a:solidFill>
                        </a:rPr>
                        <a:t>China </a:t>
                      </a:r>
                      <a:r>
                        <a:rPr lang="en-US" sz="1600" dirty="0" err="1" smtClean="0">
                          <a:solidFill>
                            <a:schemeClr val="bg1"/>
                          </a:solidFill>
                        </a:rPr>
                        <a:t>Gov</a:t>
                      </a:r>
                      <a:endParaRPr lang="el-GR" sz="16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bg1"/>
                          </a:solidFill>
                        </a:rPr>
                        <a:t>6</a:t>
                      </a:r>
                      <a:endParaRPr lang="el-GR" sz="16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>
                          <a:solidFill>
                            <a:schemeClr val="bg1"/>
                          </a:solidFill>
                        </a:rPr>
                        <a:t>Industry</a:t>
                      </a:r>
                      <a:endParaRPr lang="el-GR" sz="16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bg1"/>
                          </a:solidFill>
                        </a:rPr>
                        <a:t>12</a:t>
                      </a:r>
                      <a:endParaRPr lang="el-GR" sz="16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>
                          <a:solidFill>
                            <a:schemeClr val="bg1"/>
                          </a:solidFill>
                        </a:rPr>
                        <a:t>Academia</a:t>
                      </a:r>
                      <a:endParaRPr lang="el-GR" sz="16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bg1"/>
                          </a:solidFill>
                        </a:rPr>
                        <a:t>8</a:t>
                      </a:r>
                      <a:endParaRPr lang="el-GR" sz="16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noFill/>
                  </a:tcPr>
                </a:tc>
              </a:tr>
            </a:tbl>
          </a:graphicData>
        </a:graphic>
      </p:graphicFrame>
      <p:sp>
        <p:nvSpPr>
          <p:cNvPr id="17" name="TextBox 16"/>
          <p:cNvSpPr txBox="1"/>
          <p:nvPr/>
        </p:nvSpPr>
        <p:spPr>
          <a:xfrm>
            <a:off x="2029563" y="4682030"/>
            <a:ext cx="222644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</a:rPr>
              <a:t>Collaboration Cost= 1 RT</a:t>
            </a:r>
            <a:endParaRPr lang="el-GR" sz="1600" dirty="0">
              <a:solidFill>
                <a:schemeClr val="bg1">
                  <a:lumMod val="9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92524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477</TotalTime>
  <Words>138</Words>
  <Application>Microsoft Macintosh PowerPoint</Application>
  <PresentationFormat>Προβολή στην οθόνη (4:3)</PresentationFormat>
  <Paragraphs>70</Paragraphs>
  <Slides>4</Slides>
  <Notes>0</Notes>
  <HiddenSlides>0</HiddenSlides>
  <MMClips>0</MMClips>
  <ScaleCrop>false</ScaleCrop>
  <HeadingPairs>
    <vt:vector size="6" baseType="variant">
      <vt:variant>
        <vt:lpstr>Γραμματοσειρές που χρησιμοποιούνται</vt:lpstr>
      </vt:variant>
      <vt:variant>
        <vt:i4>2</vt:i4>
      </vt:variant>
      <vt:variant>
        <vt:lpstr>Θέμα</vt:lpstr>
      </vt:variant>
      <vt:variant>
        <vt:i4>1</vt:i4>
      </vt:variant>
      <vt:variant>
        <vt:lpstr>Τίτλοι διαφανειών</vt:lpstr>
      </vt:variant>
      <vt:variant>
        <vt:i4>4</vt:i4>
      </vt:variant>
    </vt:vector>
  </HeadingPairs>
  <TitlesOfParts>
    <vt:vector size="7" baseType="lpstr">
      <vt:lpstr>Calibri</vt:lpstr>
      <vt:lpstr>Arial</vt:lpstr>
      <vt:lpstr>Office Theme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</vt:vector>
  </TitlesOfParts>
  <LinksUpToDate>false</LinksUpToDate>
  <SharedDoc>false</SharedDoc>
  <HyperlinksChanged>false</HyperlinksChanged>
  <AppVersion>15.0031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MacBook</dc:creator>
  <cp:lastModifiedBy>Epameinondas Christophilopoulos</cp:lastModifiedBy>
  <cp:revision>41</cp:revision>
  <dcterms:created xsi:type="dcterms:W3CDTF">2015-02-19T12:20:12Z</dcterms:created>
  <dcterms:modified xsi:type="dcterms:W3CDTF">2017-04-30T10:35:40Z</dcterms:modified>
</cp:coreProperties>
</file>