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724650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3A343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61" autoAdjust="0"/>
    <p:restoredTop sz="93025" autoAdjust="0"/>
  </p:normalViewPr>
  <p:slideViewPr>
    <p:cSldViewPr snapToGrid="0" snapToObjects="1">
      <p:cViewPr>
        <p:scale>
          <a:sx n="110" d="100"/>
          <a:sy n="110" d="100"/>
        </p:scale>
        <p:origin x="-91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77BB6-9698-834D-9A08-A0239B1BEF5F}" type="datetimeFigureOut">
              <a:rPr lang="en-US" smtClean="0"/>
              <a:t>4/30/17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1B2-E54F-2B4A-89C0-09D18F498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708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77BB6-9698-834D-9A08-A0239B1BEF5F}" type="datetimeFigureOut">
              <a:rPr lang="en-US" smtClean="0"/>
              <a:t>4/30/17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1B2-E54F-2B4A-89C0-09D18F498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1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77BB6-9698-834D-9A08-A0239B1BEF5F}" type="datetimeFigureOut">
              <a:rPr lang="en-US" smtClean="0"/>
              <a:t>4/30/17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1B2-E54F-2B4A-89C0-09D18F498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414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77BB6-9698-834D-9A08-A0239B1BEF5F}" type="datetimeFigureOut">
              <a:rPr lang="en-US" smtClean="0"/>
              <a:t>4/30/17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1B2-E54F-2B4A-89C0-09D18F498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735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77BB6-9698-834D-9A08-A0239B1BEF5F}" type="datetimeFigureOut">
              <a:rPr lang="en-US" smtClean="0"/>
              <a:t>4/30/17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1B2-E54F-2B4A-89C0-09D18F498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602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77BB6-9698-834D-9A08-A0239B1BEF5F}" type="datetimeFigureOut">
              <a:rPr lang="en-US" smtClean="0"/>
              <a:t>4/30/17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1B2-E54F-2B4A-89C0-09D18F498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484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77BB6-9698-834D-9A08-A0239B1BEF5F}" type="datetimeFigureOut">
              <a:rPr lang="en-US" smtClean="0"/>
              <a:t>4/30/17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1B2-E54F-2B4A-89C0-09D18F498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111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77BB6-9698-834D-9A08-A0239B1BEF5F}" type="datetimeFigureOut">
              <a:rPr lang="en-US" smtClean="0"/>
              <a:t>4/30/17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1B2-E54F-2B4A-89C0-09D18F498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994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77BB6-9698-834D-9A08-A0239B1BEF5F}" type="datetimeFigureOut">
              <a:rPr lang="en-US" smtClean="0"/>
              <a:t>4/30/17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1B2-E54F-2B4A-89C0-09D18F498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893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77BB6-9698-834D-9A08-A0239B1BEF5F}" type="datetimeFigureOut">
              <a:rPr lang="en-US" smtClean="0"/>
              <a:t>4/30/17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1B2-E54F-2B4A-89C0-09D18F498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465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77BB6-9698-834D-9A08-A0239B1BEF5F}" type="datetimeFigureOut">
              <a:rPr lang="en-US" smtClean="0"/>
              <a:t>4/30/17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1B2-E54F-2B4A-89C0-09D18F498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61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77BB6-9698-834D-9A08-A0239B1BEF5F}" type="datetimeFigureOut">
              <a:rPr lang="en-US" smtClean="0"/>
              <a:t>4/30/17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971B2-E54F-2B4A-89C0-09D18F498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879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-972726" y="3429000"/>
            <a:ext cx="11089453" cy="0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SES - Scenario Details-Blue-Five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380" y="7041"/>
            <a:ext cx="2505540" cy="3419970"/>
          </a:xfrm>
          <a:prstGeom prst="rect">
            <a:avLst/>
          </a:prstGeom>
        </p:spPr>
      </p:pic>
      <p:pic>
        <p:nvPicPr>
          <p:cNvPr id="3" name="Picture 2" descr="SES - Scenario Details-Blue-Ten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920" y="7041"/>
            <a:ext cx="2505540" cy="3419970"/>
          </a:xfrm>
          <a:prstGeom prst="rect">
            <a:avLst/>
          </a:prstGeom>
        </p:spPr>
      </p:pic>
      <p:pic>
        <p:nvPicPr>
          <p:cNvPr id="12" name="Picture 11" descr="SES - Scenario Details-Blue-Twenty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035" y="7041"/>
            <a:ext cx="2505540" cy="3419970"/>
          </a:xfrm>
          <a:prstGeom prst="rect">
            <a:avLst/>
          </a:prstGeom>
        </p:spPr>
      </p:pic>
      <p:pic>
        <p:nvPicPr>
          <p:cNvPr id="13" name="Picture 12" descr="SES - Scenario Details-Blue-Five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380" y="3437171"/>
            <a:ext cx="2505540" cy="3419970"/>
          </a:xfrm>
          <a:prstGeom prst="rect">
            <a:avLst/>
          </a:prstGeom>
        </p:spPr>
      </p:pic>
      <p:pic>
        <p:nvPicPr>
          <p:cNvPr id="14" name="Picture 13" descr="SES - Scenario Details-Blue-Ten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920" y="3438030"/>
            <a:ext cx="2505540" cy="3419970"/>
          </a:xfrm>
          <a:prstGeom prst="rect">
            <a:avLst/>
          </a:prstGeom>
        </p:spPr>
      </p:pic>
      <p:pic>
        <p:nvPicPr>
          <p:cNvPr id="15" name="Picture 14" descr="SES - Scenario Details-Blue-Twenty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3437171"/>
            <a:ext cx="2505540" cy="341997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3487" y="2254181"/>
            <a:ext cx="8089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EDIT</a:t>
            </a:r>
          </a:p>
          <a:p>
            <a:r>
              <a:rPr lang="en-US" dirty="0" smtClean="0"/>
              <a:t>THIS</a:t>
            </a:r>
          </a:p>
          <a:p>
            <a:r>
              <a:rPr lang="en-US" dirty="0" smtClean="0"/>
              <a:t>PAGE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3487" y="3598427"/>
            <a:ext cx="8089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EDIT</a:t>
            </a:r>
          </a:p>
          <a:p>
            <a:r>
              <a:rPr lang="en-US" dirty="0" smtClean="0"/>
              <a:t>THIS</a:t>
            </a:r>
          </a:p>
          <a:p>
            <a:r>
              <a:rPr lang="en-US" dirty="0" smtClean="0"/>
              <a:t>PAGE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211115" y="233512"/>
            <a:ext cx="1111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China INC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08130" y="233512"/>
            <a:ext cx="1111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China INC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209054" y="233512"/>
            <a:ext cx="1111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China INC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11115" y="3668376"/>
            <a:ext cx="1111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China INC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708130" y="3668376"/>
            <a:ext cx="1111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China INC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209054" y="3668376"/>
            <a:ext cx="1111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China INC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95232" y="713969"/>
            <a:ext cx="1924361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200" b="1" dirty="0" smtClean="0">
                <a:solidFill>
                  <a:schemeClr val="accent1"/>
                </a:solidFill>
              </a:rPr>
              <a:t>1. </a:t>
            </a:r>
            <a:r>
              <a:rPr lang="en-US" sz="1200" dirty="0" smtClean="0">
                <a:solidFill>
                  <a:schemeClr val="accent1"/>
                </a:solidFill>
              </a:rPr>
              <a:t>EUROPEAN COMPANIES CONCERNED ABOUT UNFAIR TREATMENT</a:t>
            </a:r>
            <a:endParaRPr lang="en-US" sz="1200" dirty="0" smtClean="0">
              <a:solidFill>
                <a:schemeClr val="accent1"/>
              </a:solidFill>
            </a:endParaRPr>
          </a:p>
          <a:p>
            <a:pPr>
              <a:spcBef>
                <a:spcPts val="600"/>
              </a:spcBef>
            </a:pPr>
            <a:r>
              <a:rPr lang="en-US" sz="1200" dirty="0" smtClean="0">
                <a:solidFill>
                  <a:schemeClr val="accent1"/>
                </a:solidFill>
              </a:rPr>
              <a:t>IN CHINA FOR CHINA STRATEGY AMONG MCNS</a:t>
            </a:r>
            <a:endParaRPr lang="en-US" sz="1200" dirty="0" smtClean="0">
              <a:solidFill>
                <a:schemeClr val="accent1"/>
              </a:solidFill>
            </a:endParaRPr>
          </a:p>
          <a:p>
            <a:pPr>
              <a:spcBef>
                <a:spcPts val="600"/>
              </a:spcBef>
            </a:pPr>
            <a:r>
              <a:rPr lang="en-US" sz="1200" b="1" dirty="0">
                <a:solidFill>
                  <a:schemeClr val="accent1"/>
                </a:solidFill>
              </a:rPr>
              <a:t>2</a:t>
            </a:r>
            <a:r>
              <a:rPr lang="en-US" sz="1200" b="1" dirty="0" smtClean="0">
                <a:solidFill>
                  <a:schemeClr val="accent1"/>
                </a:solidFill>
              </a:rPr>
              <a:t>. </a:t>
            </a:r>
            <a:r>
              <a:rPr lang="en-US" sz="1200" dirty="0" smtClean="0">
                <a:solidFill>
                  <a:schemeClr val="accent1"/>
                </a:solidFill>
              </a:rPr>
              <a:t>CHINESE ACQUISITIONS INCREASINGLY BLOCKED IN THE WEST</a:t>
            </a:r>
          </a:p>
          <a:p>
            <a:pPr>
              <a:spcBef>
                <a:spcPts val="600"/>
              </a:spcBef>
            </a:pPr>
            <a:r>
              <a:rPr lang="en-US" sz="1200" b="1" dirty="0" smtClean="0">
                <a:solidFill>
                  <a:schemeClr val="accent1"/>
                </a:solidFill>
              </a:rPr>
              <a:t>3. </a:t>
            </a:r>
            <a:r>
              <a:rPr lang="en-US" sz="1200" dirty="0" smtClean="0">
                <a:solidFill>
                  <a:schemeClr val="accent1"/>
                </a:solidFill>
              </a:rPr>
              <a:t>STRICT ENFORCEMENT OF ENVIRONMENTAL REGULATIONS</a:t>
            </a:r>
            <a:endParaRPr lang="en-US" sz="1200" dirty="0" smtClean="0">
              <a:solidFill>
                <a:schemeClr val="accent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890933" y="4168369"/>
            <a:ext cx="192866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200" b="1" dirty="0" smtClean="0">
                <a:solidFill>
                  <a:schemeClr val="accent1"/>
                </a:solidFill>
              </a:rPr>
              <a:t>4. </a:t>
            </a:r>
            <a:r>
              <a:rPr lang="en-US" sz="1200" dirty="0" smtClean="0">
                <a:solidFill>
                  <a:schemeClr val="accent1"/>
                </a:solidFill>
              </a:rPr>
              <a:t>HIGH-TECH AND INFRASTRUCTURE DEALS WITH OTHER STATES </a:t>
            </a:r>
          </a:p>
          <a:p>
            <a:pPr>
              <a:spcBef>
                <a:spcPts val="600"/>
              </a:spcBef>
            </a:pPr>
            <a:r>
              <a:rPr lang="en-US" sz="1200" b="1" dirty="0" smtClean="0">
                <a:solidFill>
                  <a:schemeClr val="accent1"/>
                </a:solidFill>
              </a:rPr>
              <a:t>5. </a:t>
            </a:r>
            <a:r>
              <a:rPr lang="en-US" sz="1200" dirty="0" smtClean="0">
                <a:solidFill>
                  <a:schemeClr val="accent1"/>
                </a:solidFill>
              </a:rPr>
              <a:t>THE STATE FINANCES GLOBAL EXPANSION OF HIGH-TECH CHAMPIONS</a:t>
            </a:r>
          </a:p>
          <a:p>
            <a:pPr>
              <a:spcBef>
                <a:spcPts val="600"/>
              </a:spcBef>
            </a:pPr>
            <a:r>
              <a:rPr lang="en-US" sz="1200" b="1" dirty="0" smtClean="0">
                <a:solidFill>
                  <a:schemeClr val="accent1"/>
                </a:solidFill>
              </a:rPr>
              <a:t>6. </a:t>
            </a:r>
            <a:r>
              <a:rPr lang="en-US" sz="1200" dirty="0" smtClean="0">
                <a:solidFill>
                  <a:schemeClr val="accent1"/>
                </a:solidFill>
              </a:rPr>
              <a:t>CHINA LEADING IN DEEP-SEA EXPLORATION</a:t>
            </a:r>
            <a:endParaRPr lang="en-US" sz="1200" dirty="0" smtClean="0">
              <a:solidFill>
                <a:schemeClr val="accent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54132" y="713969"/>
            <a:ext cx="1958243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200" b="1" dirty="0">
                <a:solidFill>
                  <a:schemeClr val="accent1"/>
                </a:solidFill>
              </a:rPr>
              <a:t>1. </a:t>
            </a:r>
            <a:r>
              <a:rPr lang="en-US" sz="1200" dirty="0" smtClean="0">
                <a:solidFill>
                  <a:schemeClr val="accent1"/>
                </a:solidFill>
              </a:rPr>
              <a:t>MUTUAL DISTRUST AND LARGE BARRIERS BETWEEN EUROPE AND CHINA</a:t>
            </a:r>
            <a:endParaRPr lang="en-US" sz="1200" dirty="0">
              <a:solidFill>
                <a:schemeClr val="accent1"/>
              </a:solidFill>
            </a:endParaRPr>
          </a:p>
          <a:p>
            <a:pPr>
              <a:spcBef>
                <a:spcPts val="600"/>
              </a:spcBef>
            </a:pPr>
            <a:r>
              <a:rPr lang="en-US" sz="1200" b="1" dirty="0">
                <a:solidFill>
                  <a:schemeClr val="accent1"/>
                </a:solidFill>
              </a:rPr>
              <a:t>2. </a:t>
            </a:r>
            <a:r>
              <a:rPr lang="en-US" sz="1200" dirty="0" smtClean="0">
                <a:solidFill>
                  <a:schemeClr val="accent1"/>
                </a:solidFill>
              </a:rPr>
              <a:t>SPECTACULAR SUCCESSES BUT ALSO INNEFICIENCIES AND FAILURES</a:t>
            </a:r>
            <a:endParaRPr lang="en-US" sz="1200" dirty="0">
              <a:solidFill>
                <a:schemeClr val="accent1"/>
              </a:solidFill>
            </a:endParaRPr>
          </a:p>
          <a:p>
            <a:pPr>
              <a:spcBef>
                <a:spcPts val="600"/>
              </a:spcBef>
            </a:pPr>
            <a:r>
              <a:rPr lang="en-US" sz="1200" b="1" dirty="0">
                <a:solidFill>
                  <a:schemeClr val="accent1"/>
                </a:solidFill>
              </a:rPr>
              <a:t>3. </a:t>
            </a:r>
            <a:r>
              <a:rPr lang="en-US" sz="1200" dirty="0" smtClean="0">
                <a:solidFill>
                  <a:schemeClr val="accent1"/>
                </a:solidFill>
              </a:rPr>
              <a:t>LOW-COST MANUFACTURING MIGRATES TO OTHER COUNTRIES</a:t>
            </a:r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449833" y="4168369"/>
            <a:ext cx="1875300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200" b="1" dirty="0" smtClean="0">
                <a:solidFill>
                  <a:schemeClr val="accent1"/>
                </a:solidFill>
              </a:rPr>
              <a:t>4. </a:t>
            </a:r>
            <a:r>
              <a:rPr lang="en-US" sz="1200" dirty="0" smtClean="0">
                <a:solidFill>
                  <a:schemeClr val="accent1"/>
                </a:solidFill>
              </a:rPr>
              <a:t>KEY TECHNOLOGIES IN THE SERVICE OF NATIONAL INTERESTS</a:t>
            </a:r>
            <a:endParaRPr lang="en-US" sz="1200" dirty="0">
              <a:solidFill>
                <a:schemeClr val="accent1"/>
              </a:solidFill>
            </a:endParaRPr>
          </a:p>
          <a:p>
            <a:pPr>
              <a:spcBef>
                <a:spcPts val="600"/>
              </a:spcBef>
            </a:pPr>
            <a:r>
              <a:rPr lang="en-US" sz="1200" b="1" dirty="0">
                <a:solidFill>
                  <a:schemeClr val="accent1"/>
                </a:solidFill>
              </a:rPr>
              <a:t>5. </a:t>
            </a:r>
            <a:r>
              <a:rPr lang="en-US" sz="1200" dirty="0" smtClean="0">
                <a:solidFill>
                  <a:schemeClr val="accent1"/>
                </a:solidFill>
              </a:rPr>
              <a:t>LARGE, ENGINEERING-DRIVEN ENTERPRISES DOMINATE INNOVATION</a:t>
            </a:r>
            <a:endParaRPr lang="en-US" sz="1200" dirty="0">
              <a:solidFill>
                <a:schemeClr val="accent1"/>
              </a:solidFill>
            </a:endParaRPr>
          </a:p>
          <a:p>
            <a:pPr>
              <a:spcBef>
                <a:spcPts val="600"/>
              </a:spcBef>
            </a:pPr>
            <a:r>
              <a:rPr lang="en-US" sz="1200" b="1" dirty="0">
                <a:solidFill>
                  <a:schemeClr val="accent1"/>
                </a:solidFill>
              </a:rPr>
              <a:t>6. </a:t>
            </a:r>
            <a:r>
              <a:rPr lang="en-US" sz="1200" dirty="0" smtClean="0">
                <a:solidFill>
                  <a:schemeClr val="accent1"/>
                </a:solidFill>
              </a:rPr>
              <a:t>ELITE RESEARCH INSTITUTES SOLVE PRIORITIZED CHALLENGES</a:t>
            </a:r>
          </a:p>
          <a:p>
            <a:pPr>
              <a:spcBef>
                <a:spcPts val="600"/>
              </a:spcBef>
            </a:pPr>
            <a:r>
              <a:rPr lang="en-US" sz="1000" b="1" i="1" dirty="0" smtClean="0">
                <a:solidFill>
                  <a:schemeClr val="accent1"/>
                </a:solidFill>
              </a:rPr>
              <a:t>China makes own jet engine and rocket turbine. Large clean-up project for soil, water &amp; air pollution.</a:t>
            </a:r>
            <a:endParaRPr lang="en-US" sz="1000" b="1" i="1" dirty="0">
              <a:solidFill>
                <a:schemeClr val="accent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951787" y="713969"/>
            <a:ext cx="196612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200" b="1" dirty="0">
                <a:solidFill>
                  <a:schemeClr val="accent1"/>
                </a:solidFill>
              </a:rPr>
              <a:t>1. </a:t>
            </a:r>
            <a:r>
              <a:rPr lang="en-US" sz="1200" dirty="0" smtClean="0">
                <a:solidFill>
                  <a:schemeClr val="accent1"/>
                </a:solidFill>
              </a:rPr>
              <a:t>CHINA FIRST COUNTRY TO SEND MANNED MISSION TO MARS</a:t>
            </a:r>
            <a:endParaRPr lang="en-US" sz="1200" dirty="0">
              <a:solidFill>
                <a:schemeClr val="accent1"/>
              </a:solidFill>
            </a:endParaRPr>
          </a:p>
          <a:p>
            <a:pPr>
              <a:spcBef>
                <a:spcPts val="600"/>
              </a:spcBef>
            </a:pPr>
            <a:r>
              <a:rPr lang="en-US" sz="1200" b="1" dirty="0">
                <a:solidFill>
                  <a:schemeClr val="accent1"/>
                </a:solidFill>
              </a:rPr>
              <a:t>2. </a:t>
            </a:r>
            <a:r>
              <a:rPr lang="en-US" sz="1200" dirty="0" smtClean="0">
                <a:solidFill>
                  <a:schemeClr val="accent1"/>
                </a:solidFill>
              </a:rPr>
              <a:t>HIGH-TECH ENABLES STRONG GEOPOLITICAL POSITION</a:t>
            </a:r>
            <a:endParaRPr lang="en-US" sz="1200" dirty="0">
              <a:solidFill>
                <a:schemeClr val="accent1"/>
              </a:solidFill>
            </a:endParaRPr>
          </a:p>
          <a:p>
            <a:pPr>
              <a:spcBef>
                <a:spcPts val="600"/>
              </a:spcBef>
            </a:pPr>
            <a:r>
              <a:rPr lang="en-US" sz="1200" b="1" dirty="0">
                <a:solidFill>
                  <a:schemeClr val="accent1"/>
                </a:solidFill>
              </a:rPr>
              <a:t>3. </a:t>
            </a:r>
            <a:r>
              <a:rPr lang="en-US" sz="1200" dirty="0" smtClean="0">
                <a:solidFill>
                  <a:schemeClr val="accent1"/>
                </a:solidFill>
              </a:rPr>
              <a:t>SEPARATE WESTERN AND CHINA- CENTERED INNOVATION SPHERES</a:t>
            </a:r>
            <a:endParaRPr lang="en-US" sz="1200" dirty="0" smtClean="0">
              <a:solidFill>
                <a:schemeClr val="accent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947488" y="4168369"/>
            <a:ext cx="1970427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200" b="1" dirty="0" smtClean="0">
                <a:solidFill>
                  <a:schemeClr val="accent1"/>
                </a:solidFill>
              </a:rPr>
              <a:t>4. </a:t>
            </a:r>
            <a:r>
              <a:rPr lang="en-US" sz="1200" dirty="0" smtClean="0">
                <a:solidFill>
                  <a:schemeClr val="accent1"/>
                </a:solidFill>
              </a:rPr>
              <a:t>LARGE INVESTMENTS TO TACKLE ENVIRONMENTAL CHALLENGES </a:t>
            </a:r>
            <a:endParaRPr lang="en-US" sz="1200" dirty="0">
              <a:solidFill>
                <a:schemeClr val="accent1"/>
              </a:solidFill>
            </a:endParaRPr>
          </a:p>
          <a:p>
            <a:pPr>
              <a:spcBef>
                <a:spcPts val="600"/>
              </a:spcBef>
            </a:pPr>
            <a:r>
              <a:rPr lang="en-US" sz="1200" b="1" dirty="0">
                <a:solidFill>
                  <a:schemeClr val="accent1"/>
                </a:solidFill>
              </a:rPr>
              <a:t>5. </a:t>
            </a:r>
            <a:r>
              <a:rPr lang="en-US" sz="1200" dirty="0" smtClean="0">
                <a:solidFill>
                  <a:schemeClr val="accent1"/>
                </a:solidFill>
              </a:rPr>
              <a:t>CHINA LEADS GLOBAL INNOVATION IN SPECIFIC TARGETED AREAS</a:t>
            </a:r>
            <a:endParaRPr lang="en-US" sz="1200" dirty="0">
              <a:solidFill>
                <a:schemeClr val="accent1"/>
              </a:solidFill>
            </a:endParaRPr>
          </a:p>
          <a:p>
            <a:pPr>
              <a:spcBef>
                <a:spcPts val="600"/>
              </a:spcBef>
            </a:pPr>
            <a:r>
              <a:rPr lang="en-US" sz="1200" b="1" dirty="0">
                <a:solidFill>
                  <a:schemeClr val="accent1"/>
                </a:solidFill>
              </a:rPr>
              <a:t>6. </a:t>
            </a:r>
            <a:r>
              <a:rPr lang="en-US" sz="1200" dirty="0" smtClean="0">
                <a:solidFill>
                  <a:schemeClr val="accent1"/>
                </a:solidFill>
              </a:rPr>
              <a:t>CHINA LAGS BEHIND IN PICKING UP NEW INNOVATION OPPORTUNITIES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17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-972726" y="3429000"/>
            <a:ext cx="11089453" cy="0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SES - Scenario Detailrs - Blue 5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380" y="-2"/>
            <a:ext cx="2505540" cy="3419970"/>
          </a:xfrm>
          <a:prstGeom prst="rect">
            <a:avLst/>
          </a:prstGeom>
        </p:spPr>
      </p:pic>
      <p:pic>
        <p:nvPicPr>
          <p:cNvPr id="3" name="Picture 2" descr="SES - Scenario Detailrs - Blue 10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920" y="0"/>
            <a:ext cx="2505540" cy="3419970"/>
          </a:xfrm>
          <a:prstGeom prst="rect">
            <a:avLst/>
          </a:prstGeom>
        </p:spPr>
      </p:pic>
      <p:pic>
        <p:nvPicPr>
          <p:cNvPr id="11" name="Picture 10" descr="SES - Scenario Detailrs - Blue 20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18060"/>
            <a:ext cx="2505540" cy="3419970"/>
          </a:xfrm>
          <a:prstGeom prst="rect">
            <a:avLst/>
          </a:prstGeom>
        </p:spPr>
      </p:pic>
      <p:pic>
        <p:nvPicPr>
          <p:cNvPr id="12" name="Picture 11" descr="SES - Scenario Detailrs - Blue 5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380" y="3438031"/>
            <a:ext cx="2505540" cy="3419970"/>
          </a:xfrm>
          <a:prstGeom prst="rect">
            <a:avLst/>
          </a:prstGeom>
        </p:spPr>
      </p:pic>
      <p:pic>
        <p:nvPicPr>
          <p:cNvPr id="13" name="Picture 12" descr="SES - Scenario Detailrs - Blue 10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920" y="3438030"/>
            <a:ext cx="2505540" cy="3419970"/>
          </a:xfrm>
          <a:prstGeom prst="rect">
            <a:avLst/>
          </a:prstGeom>
        </p:spPr>
      </p:pic>
      <p:pic>
        <p:nvPicPr>
          <p:cNvPr id="14" name="Picture 13" descr="SES - Scenario Detailrs - Blue 20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3438030"/>
            <a:ext cx="2505540" cy="3419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197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-972726" y="3429000"/>
            <a:ext cx="11089453" cy="0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SES - Scenario Details-Green-Twenty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9030"/>
            <a:ext cx="2505540" cy="3419970"/>
          </a:xfrm>
          <a:prstGeom prst="rect">
            <a:avLst/>
          </a:prstGeom>
        </p:spPr>
      </p:pic>
      <p:pic>
        <p:nvPicPr>
          <p:cNvPr id="10" name="Picture 9" descr="SES - Scenario Details-Green-Twenty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3429000"/>
            <a:ext cx="2505540" cy="3419970"/>
          </a:xfrm>
          <a:prstGeom prst="rect">
            <a:avLst/>
          </a:prstGeom>
        </p:spPr>
      </p:pic>
      <p:pic>
        <p:nvPicPr>
          <p:cNvPr id="6" name="Picture 5" descr="SES - Scenario Details-Green-Ten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920" y="38338"/>
            <a:ext cx="2505540" cy="3419970"/>
          </a:xfrm>
          <a:prstGeom prst="rect">
            <a:avLst/>
          </a:prstGeom>
        </p:spPr>
      </p:pic>
      <p:pic>
        <p:nvPicPr>
          <p:cNvPr id="15" name="Picture 14" descr="SES - Scenario Details-Green-Ten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920" y="3429000"/>
            <a:ext cx="2505540" cy="3419970"/>
          </a:xfrm>
          <a:prstGeom prst="rect">
            <a:avLst/>
          </a:prstGeom>
        </p:spPr>
      </p:pic>
      <p:pic>
        <p:nvPicPr>
          <p:cNvPr id="7" name="Picture 6" descr="SES - Scenario Details-Green-Five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380" y="38338"/>
            <a:ext cx="2505540" cy="3419970"/>
          </a:xfrm>
          <a:prstGeom prst="rect">
            <a:avLst/>
          </a:prstGeom>
        </p:spPr>
      </p:pic>
      <p:pic>
        <p:nvPicPr>
          <p:cNvPr id="16" name="Picture 15" descr="SES - Scenario Details-Green-Five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380" y="3429000"/>
            <a:ext cx="2505540" cy="341997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3487" y="2254181"/>
            <a:ext cx="8089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EDIT</a:t>
            </a:r>
          </a:p>
          <a:p>
            <a:r>
              <a:rPr lang="en-US" dirty="0" smtClean="0"/>
              <a:t>THIS</a:t>
            </a:r>
          </a:p>
          <a:p>
            <a:r>
              <a:rPr lang="en-US" dirty="0" smtClean="0"/>
              <a:t>PAGE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3487" y="3598427"/>
            <a:ext cx="8089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EDIT</a:t>
            </a:r>
          </a:p>
          <a:p>
            <a:r>
              <a:rPr lang="en-US" dirty="0" smtClean="0"/>
              <a:t>THIS</a:t>
            </a:r>
          </a:p>
          <a:p>
            <a:r>
              <a:rPr lang="en-US" dirty="0" smtClean="0"/>
              <a:t>PAGE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211115" y="233512"/>
            <a:ext cx="1365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3"/>
                </a:solidFill>
              </a:rPr>
              <a:t>GALAPAGOS</a:t>
            </a:r>
            <a:endParaRPr lang="en-US" b="1" dirty="0">
              <a:solidFill>
                <a:schemeClr val="accent3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08130" y="233512"/>
            <a:ext cx="1365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3"/>
                </a:solidFill>
              </a:rPr>
              <a:t>GALAPAGOS</a:t>
            </a:r>
            <a:endParaRPr lang="en-US" b="1" dirty="0">
              <a:solidFill>
                <a:schemeClr val="accent3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209054" y="233512"/>
            <a:ext cx="1365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3"/>
                </a:solidFill>
              </a:rPr>
              <a:t>GALAPAGOS</a:t>
            </a:r>
            <a:endParaRPr lang="en-US" b="1" dirty="0">
              <a:solidFill>
                <a:schemeClr val="accent3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11115" y="3668376"/>
            <a:ext cx="1365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3"/>
                </a:solidFill>
              </a:rPr>
              <a:t>GALAPAGOS</a:t>
            </a:r>
            <a:endParaRPr lang="en-US" b="1" dirty="0">
              <a:solidFill>
                <a:schemeClr val="accent3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708130" y="3668376"/>
            <a:ext cx="1365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3"/>
                </a:solidFill>
              </a:rPr>
              <a:t>GALAPAGOS</a:t>
            </a:r>
            <a:endParaRPr lang="en-US" b="1" dirty="0">
              <a:solidFill>
                <a:schemeClr val="accent3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209054" y="3668376"/>
            <a:ext cx="1365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3"/>
                </a:solidFill>
              </a:rPr>
              <a:t>GALAPAGOS</a:t>
            </a:r>
            <a:endParaRPr lang="en-US" b="1" dirty="0">
              <a:solidFill>
                <a:schemeClr val="accent3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895233" y="713969"/>
            <a:ext cx="2003908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200" b="1" dirty="0" smtClean="0">
                <a:solidFill>
                  <a:schemeClr val="accent3">
                    <a:lumMod val="75000"/>
                  </a:schemeClr>
                </a:solidFill>
              </a:rPr>
              <a:t>1. </a:t>
            </a:r>
            <a:r>
              <a:rPr lang="en-US" sz="1200" dirty="0" smtClean="0">
                <a:solidFill>
                  <a:schemeClr val="accent3">
                    <a:lumMod val="75000"/>
                  </a:schemeClr>
                </a:solidFill>
              </a:rPr>
              <a:t>CREATIVE ELITE DIRECTS ASSEMBLY-LINE STYLE INNOVATION</a:t>
            </a:r>
            <a:endParaRPr lang="en-US" sz="12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</a:pPr>
            <a:r>
              <a:rPr lang="en-US" sz="1200" b="1" dirty="0" smtClean="0">
                <a:solidFill>
                  <a:schemeClr val="accent3">
                    <a:lumMod val="75000"/>
                  </a:schemeClr>
                </a:solidFill>
              </a:rPr>
              <a:t>2. </a:t>
            </a:r>
            <a:r>
              <a:rPr lang="en-US" sz="1200" dirty="0" smtClean="0">
                <a:solidFill>
                  <a:schemeClr val="accent3">
                    <a:lumMod val="75000"/>
                  </a:schemeClr>
                </a:solidFill>
              </a:rPr>
              <a:t>INNOVATION THROUGH BRUTE FORCE e.g. large labs</a:t>
            </a:r>
            <a:endParaRPr lang="en-US" sz="12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</a:pPr>
            <a:r>
              <a:rPr lang="en-US" sz="1200" b="1" dirty="0" smtClean="0">
                <a:solidFill>
                  <a:schemeClr val="accent3">
                    <a:lumMod val="75000"/>
                  </a:schemeClr>
                </a:solidFill>
              </a:rPr>
              <a:t>3. </a:t>
            </a:r>
            <a:r>
              <a:rPr lang="en-US" sz="1200" dirty="0" smtClean="0">
                <a:solidFill>
                  <a:schemeClr val="accent3">
                    <a:lumMod val="75000"/>
                  </a:schemeClr>
                </a:solidFill>
              </a:rPr>
              <a:t>INNOVATIVE PRODUCTS WITH LIMITED DIFFUSION</a:t>
            </a:r>
            <a:endParaRPr lang="en-US" sz="120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890934" y="4168369"/>
            <a:ext cx="2095766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200" b="1" dirty="0" smtClean="0">
                <a:solidFill>
                  <a:schemeClr val="accent3">
                    <a:lumMod val="75000"/>
                  </a:schemeClr>
                </a:solidFill>
              </a:rPr>
              <a:t>4. </a:t>
            </a:r>
            <a:r>
              <a:rPr lang="en-US" sz="1200" dirty="0" smtClean="0">
                <a:solidFill>
                  <a:schemeClr val="accent3">
                    <a:lumMod val="75000"/>
                  </a:schemeClr>
                </a:solidFill>
              </a:rPr>
              <a:t>INNOVATION HAMPERED BY LACK OF KNOWLEDGE FLOWS</a:t>
            </a:r>
            <a:endParaRPr lang="en-US" sz="12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</a:pPr>
            <a:r>
              <a:rPr lang="en-US" sz="1200" b="1" dirty="0" smtClean="0">
                <a:solidFill>
                  <a:schemeClr val="accent3">
                    <a:lumMod val="75000"/>
                  </a:schemeClr>
                </a:solidFill>
              </a:rPr>
              <a:t>5. </a:t>
            </a:r>
            <a:r>
              <a:rPr lang="en-US" sz="1200" dirty="0" smtClean="0">
                <a:solidFill>
                  <a:schemeClr val="accent3">
                    <a:lumMod val="75000"/>
                  </a:schemeClr>
                </a:solidFill>
              </a:rPr>
              <a:t>UNIVERSITIES STRONG FORCE AMID INDUSTRY FRAGMENTATION</a:t>
            </a:r>
            <a:endParaRPr lang="en-US" sz="12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</a:pPr>
            <a:r>
              <a:rPr lang="en-US" sz="1200" b="1" dirty="0" smtClean="0">
                <a:solidFill>
                  <a:schemeClr val="accent3">
                    <a:lumMod val="75000"/>
                  </a:schemeClr>
                </a:solidFill>
              </a:rPr>
              <a:t>6. </a:t>
            </a:r>
            <a:r>
              <a:rPr lang="en-US" sz="1200" dirty="0" smtClean="0">
                <a:solidFill>
                  <a:schemeClr val="accent3">
                    <a:lumMod val="75000"/>
                  </a:schemeClr>
                </a:solidFill>
              </a:rPr>
              <a:t>EUROPEAN COMPANIES PARTNER WITH INDIVINDUAL COMPANIES</a:t>
            </a:r>
            <a:endParaRPr lang="en-US" sz="120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92247" y="713969"/>
            <a:ext cx="2091468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200" b="1" dirty="0" smtClean="0">
                <a:solidFill>
                  <a:schemeClr val="accent3">
                    <a:lumMod val="75000"/>
                  </a:schemeClr>
                </a:solidFill>
              </a:rPr>
              <a:t>1. </a:t>
            </a:r>
            <a:r>
              <a:rPr lang="en-US" sz="1200" dirty="0" smtClean="0">
                <a:solidFill>
                  <a:schemeClr val="accent3">
                    <a:lumMod val="75000"/>
                  </a:schemeClr>
                </a:solidFill>
              </a:rPr>
              <a:t>CHINESE COMPANIES LEAD IN LIFE SCIENCE INNOVATION</a:t>
            </a:r>
            <a:endParaRPr lang="en-US" sz="12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</a:pPr>
            <a:r>
              <a:rPr lang="en-US" sz="1200" b="1" dirty="0" smtClean="0">
                <a:solidFill>
                  <a:schemeClr val="accent3">
                    <a:lumMod val="75000"/>
                  </a:schemeClr>
                </a:solidFill>
              </a:rPr>
              <a:t>2. </a:t>
            </a:r>
            <a:r>
              <a:rPr lang="en-US" sz="1200" dirty="0" smtClean="0">
                <a:solidFill>
                  <a:schemeClr val="accent3">
                    <a:lumMod val="75000"/>
                  </a:schemeClr>
                </a:solidFill>
              </a:rPr>
              <a:t>ALLIANCES RATHER THAN ECOSYSTEMS DRIVE INNOVATION</a:t>
            </a:r>
            <a:endParaRPr lang="en-US" sz="12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</a:pPr>
            <a:r>
              <a:rPr lang="en-US" sz="1200" b="1" dirty="0" smtClean="0">
                <a:solidFill>
                  <a:schemeClr val="accent3">
                    <a:lumMod val="75000"/>
                  </a:schemeClr>
                </a:solidFill>
              </a:rPr>
              <a:t>3. </a:t>
            </a:r>
            <a:r>
              <a:rPr lang="en-US" sz="1200" dirty="0" smtClean="0">
                <a:solidFill>
                  <a:schemeClr val="accent3">
                    <a:lumMod val="75000"/>
                  </a:schemeClr>
                </a:solidFill>
              </a:rPr>
              <a:t>UNIVERSITIES MAJOR SOURCE OF NEW KNOWLDGE</a:t>
            </a:r>
            <a:endParaRPr lang="en-US" sz="120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387948" y="4168369"/>
            <a:ext cx="2030106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200" b="1" dirty="0" smtClean="0">
                <a:solidFill>
                  <a:schemeClr val="accent3">
                    <a:lumMod val="75000"/>
                  </a:schemeClr>
                </a:solidFill>
              </a:rPr>
              <a:t>4. </a:t>
            </a:r>
            <a:r>
              <a:rPr lang="en-US" sz="1200" dirty="0" smtClean="0">
                <a:solidFill>
                  <a:schemeClr val="accent3">
                    <a:lumMod val="75000"/>
                  </a:schemeClr>
                </a:solidFill>
              </a:rPr>
              <a:t>ADAPTATION OF GLOBAL IDEAS TO CHINESE MARKETS</a:t>
            </a:r>
            <a:endParaRPr lang="en-US" sz="12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</a:pPr>
            <a:r>
              <a:rPr lang="en-US" sz="1200" b="1" dirty="0" smtClean="0">
                <a:solidFill>
                  <a:schemeClr val="accent3">
                    <a:lumMod val="75000"/>
                  </a:schemeClr>
                </a:solidFill>
              </a:rPr>
              <a:t>5. </a:t>
            </a:r>
            <a:r>
              <a:rPr lang="en-US" sz="1200" dirty="0" smtClean="0">
                <a:solidFill>
                  <a:schemeClr val="accent3">
                    <a:lumMod val="75000"/>
                  </a:schemeClr>
                </a:solidFill>
              </a:rPr>
              <a:t>INABILITY TO PUSH LARGE SHIFTS NEEDED FOR SUSTAINABILITY</a:t>
            </a:r>
            <a:endParaRPr lang="en-US" sz="12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</a:pPr>
            <a:r>
              <a:rPr lang="en-US" sz="1200" b="1" dirty="0" smtClean="0">
                <a:solidFill>
                  <a:schemeClr val="accent3">
                    <a:lumMod val="75000"/>
                  </a:schemeClr>
                </a:solidFill>
              </a:rPr>
              <a:t>6. </a:t>
            </a:r>
            <a:r>
              <a:rPr lang="en-US" sz="1200" dirty="0" smtClean="0">
                <a:solidFill>
                  <a:schemeClr val="accent3">
                    <a:lumMod val="75000"/>
                  </a:schemeClr>
                </a:solidFill>
              </a:rPr>
              <a:t>CHINA LOOKING TO EUROPE AS PARTNER FOR REVITALIZING INNOVATION</a:t>
            </a:r>
            <a:endParaRPr lang="en-US" sz="120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912710" y="713969"/>
            <a:ext cx="2153652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200" b="1" dirty="0" smtClean="0">
                <a:solidFill>
                  <a:schemeClr val="accent3">
                    <a:lumMod val="75000"/>
                  </a:schemeClr>
                </a:solidFill>
              </a:rPr>
              <a:t>1. </a:t>
            </a:r>
            <a:r>
              <a:rPr lang="en-US" sz="1200" dirty="0" smtClean="0">
                <a:solidFill>
                  <a:schemeClr val="accent3">
                    <a:lumMod val="75000"/>
                  </a:schemeClr>
                </a:solidFill>
              </a:rPr>
              <a:t>CHINESE RESEARCHERS LEAD IN BRAIN SCIENCE AND GENE EDITING</a:t>
            </a:r>
            <a:endParaRPr lang="en-US" sz="12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</a:pPr>
            <a:r>
              <a:rPr lang="en-US" sz="1200" b="1" dirty="0" smtClean="0">
                <a:solidFill>
                  <a:schemeClr val="accent3">
                    <a:lumMod val="75000"/>
                  </a:schemeClr>
                </a:solidFill>
              </a:rPr>
              <a:t>2. </a:t>
            </a:r>
            <a:r>
              <a:rPr lang="en-US" sz="1200" dirty="0" smtClean="0">
                <a:solidFill>
                  <a:schemeClr val="accent3">
                    <a:lumMod val="75000"/>
                  </a:schemeClr>
                </a:solidFill>
              </a:rPr>
              <a:t>SMALL NUMBER OF CHINESE INNOVATION GIANTS AMONG GLOBAL LEADERS</a:t>
            </a:r>
            <a:endParaRPr lang="en-US" sz="12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</a:pPr>
            <a:r>
              <a:rPr lang="en-US" sz="1200" b="1" dirty="0" smtClean="0">
                <a:solidFill>
                  <a:schemeClr val="accent3">
                    <a:lumMod val="75000"/>
                  </a:schemeClr>
                </a:solidFill>
              </a:rPr>
              <a:t>3. </a:t>
            </a:r>
            <a:r>
              <a:rPr lang="en-US" sz="1200" dirty="0" smtClean="0">
                <a:solidFill>
                  <a:schemeClr val="accent3">
                    <a:lumMod val="75000"/>
                  </a:schemeClr>
                </a:solidFill>
              </a:rPr>
              <a:t>HOPES OF INNOVATION-DRIVEN GROWTH REMAIN UNREALIZED</a:t>
            </a:r>
            <a:endParaRPr lang="en-US" sz="120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908411" y="4168369"/>
            <a:ext cx="2157951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200" dirty="0" smtClean="0">
                <a:solidFill>
                  <a:schemeClr val="accent3">
                    <a:lumMod val="75000"/>
                  </a:schemeClr>
                </a:solidFill>
              </a:rPr>
              <a:t>4. </a:t>
            </a:r>
            <a:r>
              <a:rPr lang="en-US" sz="1200" dirty="0" smtClean="0">
                <a:solidFill>
                  <a:schemeClr val="accent3">
                    <a:lumMod val="75000"/>
                  </a:schemeClr>
                </a:solidFill>
              </a:rPr>
              <a:t>MUTUAL TRUST BETWEEN EUROPE AND CHINA</a:t>
            </a:r>
            <a:endParaRPr lang="en-US" sz="12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</a:pPr>
            <a:r>
              <a:rPr lang="en-US" sz="1200" dirty="0" smtClean="0">
                <a:solidFill>
                  <a:schemeClr val="accent3">
                    <a:lumMod val="75000"/>
                  </a:schemeClr>
                </a:solidFill>
              </a:rPr>
              <a:t>5.</a:t>
            </a:r>
            <a:r>
              <a:rPr lang="en-US" sz="12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1200" dirty="0" smtClean="0">
                <a:solidFill>
                  <a:schemeClr val="accent3">
                    <a:lumMod val="75000"/>
                  </a:schemeClr>
                </a:solidFill>
              </a:rPr>
              <a:t>WEAK SYSTEM-LEVEL INTEGRATION, STRONG INDIVINDUAL EU-CHINA LINKS</a:t>
            </a:r>
            <a:endParaRPr lang="en-US" sz="12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</a:pPr>
            <a:r>
              <a:rPr lang="en-US" sz="1200" dirty="0" smtClean="0">
                <a:solidFill>
                  <a:schemeClr val="accent3">
                    <a:lumMod val="75000"/>
                  </a:schemeClr>
                </a:solidFill>
              </a:rPr>
              <a:t>6.</a:t>
            </a:r>
            <a:r>
              <a:rPr lang="en-US" sz="12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1200" dirty="0" smtClean="0">
                <a:solidFill>
                  <a:schemeClr val="accent3">
                    <a:lumMod val="75000"/>
                  </a:schemeClr>
                </a:solidFill>
              </a:rPr>
              <a:t>LARGE CHALLENGES (e.g. Environmental) REMAIN UNSOLVED</a:t>
            </a:r>
            <a:endParaRPr lang="en-US" sz="120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767908" y="138824"/>
            <a:ext cx="441147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fr-BE" dirty="0" smtClean="0">
                <a:solidFill>
                  <a:srgbClr val="83A34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en-GB" dirty="0">
              <a:solidFill>
                <a:srgbClr val="83A34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767908" y="3598427"/>
            <a:ext cx="441147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fr-BE" dirty="0" smtClean="0">
                <a:solidFill>
                  <a:srgbClr val="83A34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en-GB" dirty="0">
              <a:solidFill>
                <a:srgbClr val="83A34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09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-972726" y="3429000"/>
            <a:ext cx="11089453" cy="0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SES - Scenario Detailrs - Green 5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380" y="0"/>
            <a:ext cx="2505540" cy="3419970"/>
          </a:xfrm>
          <a:prstGeom prst="rect">
            <a:avLst/>
          </a:prstGeom>
        </p:spPr>
      </p:pic>
      <p:pic>
        <p:nvPicPr>
          <p:cNvPr id="6" name="Picture 5" descr="SES - Scenario Detailrs - Green 10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920" y="0"/>
            <a:ext cx="2505540" cy="3419970"/>
          </a:xfrm>
          <a:prstGeom prst="rect">
            <a:avLst/>
          </a:prstGeom>
        </p:spPr>
      </p:pic>
      <p:pic>
        <p:nvPicPr>
          <p:cNvPr id="7" name="Picture 6" descr="SES - Scenario Detailrs - Green 20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-2"/>
            <a:ext cx="2505540" cy="3419970"/>
          </a:xfrm>
          <a:prstGeom prst="rect">
            <a:avLst/>
          </a:prstGeom>
        </p:spPr>
      </p:pic>
      <p:pic>
        <p:nvPicPr>
          <p:cNvPr id="15" name="Picture 14" descr="SES - Scenario Detailrs - Green 5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380" y="3419970"/>
            <a:ext cx="2505540" cy="3419970"/>
          </a:xfrm>
          <a:prstGeom prst="rect">
            <a:avLst/>
          </a:prstGeom>
        </p:spPr>
      </p:pic>
      <p:pic>
        <p:nvPicPr>
          <p:cNvPr id="16" name="Picture 15" descr="SES - Scenario Detailrs - Green 10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920" y="3419970"/>
            <a:ext cx="2505540" cy="3419970"/>
          </a:xfrm>
          <a:prstGeom prst="rect">
            <a:avLst/>
          </a:prstGeom>
        </p:spPr>
      </p:pic>
      <p:pic>
        <p:nvPicPr>
          <p:cNvPr id="17" name="Picture 16" descr="SES - Scenario Detailrs - Green 20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3419970"/>
            <a:ext cx="2505540" cy="3419970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7499976" y="1362570"/>
            <a:ext cx="782507" cy="6931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BE" sz="36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en-GB" sz="36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7499975" y="4783368"/>
            <a:ext cx="782507" cy="6931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BE" sz="36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en-GB" sz="36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7237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-972726" y="3429000"/>
            <a:ext cx="11089453" cy="0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SES - Scenario Details-Red-Twenty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9030"/>
            <a:ext cx="2505540" cy="3419970"/>
          </a:xfrm>
          <a:prstGeom prst="rect">
            <a:avLst/>
          </a:prstGeom>
        </p:spPr>
      </p:pic>
      <p:pic>
        <p:nvPicPr>
          <p:cNvPr id="11" name="Picture 10" descr="SES - Scenario Details-Red-Twenty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3438030"/>
            <a:ext cx="2505540" cy="3419970"/>
          </a:xfrm>
          <a:prstGeom prst="rect">
            <a:avLst/>
          </a:prstGeom>
        </p:spPr>
      </p:pic>
      <p:pic>
        <p:nvPicPr>
          <p:cNvPr id="3" name="Picture 2" descr="SES - Scenario Details-Red-Ten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920" y="0"/>
            <a:ext cx="2505540" cy="3419970"/>
          </a:xfrm>
          <a:prstGeom prst="rect">
            <a:avLst/>
          </a:prstGeom>
        </p:spPr>
      </p:pic>
      <p:pic>
        <p:nvPicPr>
          <p:cNvPr id="12" name="Picture 11" descr="SES - Scenario Details-Red-Ten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920" y="3419970"/>
            <a:ext cx="2505540" cy="3419970"/>
          </a:xfrm>
          <a:prstGeom prst="rect">
            <a:avLst/>
          </a:prstGeom>
        </p:spPr>
      </p:pic>
      <p:pic>
        <p:nvPicPr>
          <p:cNvPr id="13" name="Picture 12" descr="SES - Scenario Details-Red-Five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380" y="18060"/>
            <a:ext cx="2505540" cy="3419970"/>
          </a:xfrm>
          <a:prstGeom prst="rect">
            <a:avLst/>
          </a:prstGeom>
        </p:spPr>
      </p:pic>
      <p:pic>
        <p:nvPicPr>
          <p:cNvPr id="14" name="Picture 13" descr="SES - Scenario Details-Red-Five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380" y="3438030"/>
            <a:ext cx="2505540" cy="341997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3487" y="2254181"/>
            <a:ext cx="8089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EDIT</a:t>
            </a:r>
          </a:p>
          <a:p>
            <a:r>
              <a:rPr lang="en-US" dirty="0" smtClean="0"/>
              <a:t>THIS</a:t>
            </a:r>
          </a:p>
          <a:p>
            <a:r>
              <a:rPr lang="en-US" dirty="0" smtClean="0"/>
              <a:t>PAGE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3487" y="3598427"/>
            <a:ext cx="8089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EDIT</a:t>
            </a:r>
          </a:p>
          <a:p>
            <a:r>
              <a:rPr lang="en-US" dirty="0" smtClean="0"/>
              <a:t>THIS</a:t>
            </a:r>
          </a:p>
          <a:p>
            <a:r>
              <a:rPr lang="en-US" dirty="0" smtClean="0"/>
              <a:t>PAGE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211115" y="233512"/>
            <a:ext cx="16257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/>
                </a:solidFill>
              </a:rPr>
              <a:t>Scenario Name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08130" y="233512"/>
            <a:ext cx="16257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/>
                </a:solidFill>
              </a:rPr>
              <a:t>Scenario Name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09054" y="233512"/>
            <a:ext cx="16257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/>
                </a:solidFill>
              </a:rPr>
              <a:t>Scenario Name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11115" y="3668376"/>
            <a:ext cx="16257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/>
                </a:solidFill>
              </a:rPr>
              <a:t>Scenario Name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08130" y="3668376"/>
            <a:ext cx="16257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/>
                </a:solidFill>
              </a:rPr>
              <a:t>Scenario Name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209054" y="3668376"/>
            <a:ext cx="16257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/>
                </a:solidFill>
              </a:rPr>
              <a:t>Scenario Name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95232" y="713969"/>
            <a:ext cx="7729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1. XXX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2. XXX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3. XXX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890933" y="4168369"/>
            <a:ext cx="7729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4. XXX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5. XXX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6. XXX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411786" y="713969"/>
            <a:ext cx="7729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1. XXX</a:t>
            </a:r>
          </a:p>
          <a:p>
            <a:r>
              <a:rPr lang="en-US" dirty="0">
                <a:solidFill>
                  <a:schemeClr val="accent2"/>
                </a:solidFill>
              </a:rPr>
              <a:t>2. XXX</a:t>
            </a:r>
          </a:p>
          <a:p>
            <a:r>
              <a:rPr lang="en-US" dirty="0">
                <a:solidFill>
                  <a:schemeClr val="accent2"/>
                </a:solidFill>
              </a:rPr>
              <a:t>3. XXX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407487" y="4168369"/>
            <a:ext cx="7729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4. XXX</a:t>
            </a:r>
          </a:p>
          <a:p>
            <a:r>
              <a:rPr lang="en-US" dirty="0">
                <a:solidFill>
                  <a:schemeClr val="accent2"/>
                </a:solidFill>
              </a:rPr>
              <a:t>5. XXX</a:t>
            </a:r>
          </a:p>
          <a:p>
            <a:r>
              <a:rPr lang="en-US" dirty="0">
                <a:solidFill>
                  <a:schemeClr val="accent2"/>
                </a:solidFill>
              </a:rPr>
              <a:t>6. XXX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93170" y="713969"/>
            <a:ext cx="7729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1. XXX</a:t>
            </a:r>
          </a:p>
          <a:p>
            <a:r>
              <a:rPr lang="en-US" dirty="0">
                <a:solidFill>
                  <a:schemeClr val="accent2"/>
                </a:solidFill>
              </a:rPr>
              <a:t>2. XXX</a:t>
            </a:r>
          </a:p>
          <a:p>
            <a:r>
              <a:rPr lang="en-US" dirty="0">
                <a:solidFill>
                  <a:schemeClr val="accent2"/>
                </a:solidFill>
              </a:rPr>
              <a:t>3. XXX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888871" y="4168369"/>
            <a:ext cx="7729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4. XXX</a:t>
            </a:r>
          </a:p>
          <a:p>
            <a:r>
              <a:rPr lang="en-US" dirty="0">
                <a:solidFill>
                  <a:schemeClr val="accent2"/>
                </a:solidFill>
              </a:rPr>
              <a:t>5. XXX</a:t>
            </a:r>
          </a:p>
          <a:p>
            <a:r>
              <a:rPr lang="en-US" dirty="0">
                <a:solidFill>
                  <a:schemeClr val="accent2"/>
                </a:solidFill>
              </a:rPr>
              <a:t>6. XXX</a:t>
            </a:r>
          </a:p>
        </p:txBody>
      </p:sp>
    </p:spTree>
    <p:extLst>
      <p:ext uri="{BB962C8B-B14F-4D97-AF65-F5344CB8AC3E}">
        <p14:creationId xmlns:p14="http://schemas.microsoft.com/office/powerpoint/2010/main" val="9476476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-972726" y="3429000"/>
            <a:ext cx="11089453" cy="0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SES - Scenario Detailrs - Red 5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380" y="9030"/>
            <a:ext cx="2505540" cy="3419970"/>
          </a:xfrm>
          <a:prstGeom prst="rect">
            <a:avLst/>
          </a:prstGeom>
        </p:spPr>
      </p:pic>
      <p:pic>
        <p:nvPicPr>
          <p:cNvPr id="3" name="Picture 2" descr="SES - Scenario Detailrs - Red 10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920" y="9030"/>
            <a:ext cx="2505540" cy="3419970"/>
          </a:xfrm>
          <a:prstGeom prst="rect">
            <a:avLst/>
          </a:prstGeom>
        </p:spPr>
      </p:pic>
      <p:pic>
        <p:nvPicPr>
          <p:cNvPr id="8" name="Picture 7" descr="SES - Scenario Detailrs - Red 20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18060"/>
            <a:ext cx="2505540" cy="3419970"/>
          </a:xfrm>
          <a:prstGeom prst="rect">
            <a:avLst/>
          </a:prstGeom>
        </p:spPr>
      </p:pic>
      <p:pic>
        <p:nvPicPr>
          <p:cNvPr id="12" name="Picture 11" descr="SES - Scenario Detailrs - Red 5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380" y="3429000"/>
            <a:ext cx="2505540" cy="3419970"/>
          </a:xfrm>
          <a:prstGeom prst="rect">
            <a:avLst/>
          </a:prstGeom>
        </p:spPr>
      </p:pic>
      <p:pic>
        <p:nvPicPr>
          <p:cNvPr id="13" name="Picture 12" descr="SES - Scenario Detailrs - Red 10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920" y="3438030"/>
            <a:ext cx="2505540" cy="3419970"/>
          </a:xfrm>
          <a:prstGeom prst="rect">
            <a:avLst/>
          </a:prstGeom>
        </p:spPr>
      </p:pic>
      <p:pic>
        <p:nvPicPr>
          <p:cNvPr id="14" name="Picture 13" descr="SES - Scenario Detailrs - Red 20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3429000"/>
            <a:ext cx="2505540" cy="3419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4162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-972726" y="3429000"/>
            <a:ext cx="11089453" cy="0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SES - Scenario Details-Twenty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9030"/>
            <a:ext cx="2505540" cy="3419970"/>
          </a:xfrm>
          <a:prstGeom prst="rect">
            <a:avLst/>
          </a:prstGeom>
        </p:spPr>
      </p:pic>
      <p:pic>
        <p:nvPicPr>
          <p:cNvPr id="15" name="Picture 14" descr="SES - Scenario Details-Twenty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3429000"/>
            <a:ext cx="2505540" cy="3419970"/>
          </a:xfrm>
          <a:prstGeom prst="rect">
            <a:avLst/>
          </a:prstGeom>
        </p:spPr>
      </p:pic>
      <p:pic>
        <p:nvPicPr>
          <p:cNvPr id="7" name="Picture 6" descr="SES - Scenario Details-Ten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920" y="9030"/>
            <a:ext cx="2505540" cy="3419970"/>
          </a:xfrm>
          <a:prstGeom prst="rect">
            <a:avLst/>
          </a:prstGeom>
        </p:spPr>
      </p:pic>
      <p:pic>
        <p:nvPicPr>
          <p:cNvPr id="16" name="Picture 15" descr="SES - Scenario Details-Ten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920" y="3438030"/>
            <a:ext cx="2505540" cy="3419970"/>
          </a:xfrm>
          <a:prstGeom prst="rect">
            <a:avLst/>
          </a:prstGeom>
        </p:spPr>
      </p:pic>
      <p:pic>
        <p:nvPicPr>
          <p:cNvPr id="8" name="Picture 7" descr="SES - Scenario Details-Yellow-Five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380" y="0"/>
            <a:ext cx="2505540" cy="3419970"/>
          </a:xfrm>
          <a:prstGeom prst="rect">
            <a:avLst/>
          </a:prstGeom>
        </p:spPr>
      </p:pic>
      <p:pic>
        <p:nvPicPr>
          <p:cNvPr id="17" name="Picture 16" descr="SES - Scenario Details-Yellow-Five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380" y="3438030"/>
            <a:ext cx="2505540" cy="341997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3487" y="2254181"/>
            <a:ext cx="8089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EDIT</a:t>
            </a:r>
          </a:p>
          <a:p>
            <a:r>
              <a:rPr lang="en-US" dirty="0" smtClean="0"/>
              <a:t>THIS</a:t>
            </a:r>
          </a:p>
          <a:p>
            <a:r>
              <a:rPr lang="en-US" dirty="0" smtClean="0"/>
              <a:t>PAGE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3487" y="3598427"/>
            <a:ext cx="8089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EDIT</a:t>
            </a:r>
          </a:p>
          <a:p>
            <a:r>
              <a:rPr lang="en-US" dirty="0" smtClean="0"/>
              <a:t>THIS</a:t>
            </a:r>
          </a:p>
          <a:p>
            <a:r>
              <a:rPr lang="en-US" dirty="0" smtClean="0"/>
              <a:t>PAGE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2211342" y="233512"/>
            <a:ext cx="1596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CC00"/>
                </a:solidFill>
              </a:rPr>
              <a:t>Scenario name</a:t>
            </a:r>
            <a:endParaRPr lang="en-US" b="1" dirty="0">
              <a:solidFill>
                <a:srgbClr val="FFCC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08354" y="233512"/>
            <a:ext cx="1596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FFCC00"/>
                </a:solidFill>
              </a:rPr>
              <a:t>Scenario name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209278" y="233512"/>
            <a:ext cx="1596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FFCC00"/>
                </a:solidFill>
              </a:rPr>
              <a:t>Scenario name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211339" y="3668376"/>
            <a:ext cx="1596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FFCC00"/>
                </a:solidFill>
              </a:rPr>
              <a:t>Scenario name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708354" y="3668376"/>
            <a:ext cx="1596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FFCC00"/>
                </a:solidFill>
              </a:rPr>
              <a:t>Scenario name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209278" y="3668376"/>
            <a:ext cx="1596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FFCC00"/>
                </a:solidFill>
              </a:rPr>
              <a:t>Scenario name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895232" y="713969"/>
            <a:ext cx="20729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CC00"/>
                </a:solidFill>
              </a:rPr>
              <a:t>1. XXX</a:t>
            </a:r>
          </a:p>
          <a:p>
            <a:r>
              <a:rPr lang="en-US" dirty="0" smtClean="0">
                <a:solidFill>
                  <a:srgbClr val="FFCC00"/>
                </a:solidFill>
              </a:rPr>
              <a:t>2. XXX</a:t>
            </a:r>
          </a:p>
          <a:p>
            <a:r>
              <a:rPr lang="en-US" dirty="0" smtClean="0">
                <a:solidFill>
                  <a:srgbClr val="FFCC00"/>
                </a:solidFill>
              </a:rPr>
              <a:t>3. XXX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890933" y="4168369"/>
            <a:ext cx="21634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CC00"/>
                </a:solidFill>
              </a:rPr>
              <a:t>4. XXX</a:t>
            </a:r>
          </a:p>
          <a:p>
            <a:r>
              <a:rPr lang="en-US" dirty="0" smtClean="0">
                <a:solidFill>
                  <a:srgbClr val="FFCC00"/>
                </a:solidFill>
              </a:rPr>
              <a:t>5. XXX</a:t>
            </a:r>
          </a:p>
          <a:p>
            <a:r>
              <a:rPr lang="en-US" dirty="0" smtClean="0">
                <a:solidFill>
                  <a:srgbClr val="FFCC00"/>
                </a:solidFill>
              </a:rPr>
              <a:t>6. XXX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321834" y="4168369"/>
            <a:ext cx="21824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CC00"/>
                </a:solidFill>
              </a:rPr>
              <a:t>4. XXX</a:t>
            </a:r>
          </a:p>
          <a:p>
            <a:r>
              <a:rPr lang="en-US" dirty="0">
                <a:solidFill>
                  <a:srgbClr val="FFCC00"/>
                </a:solidFill>
              </a:rPr>
              <a:t>5. XXX</a:t>
            </a:r>
          </a:p>
          <a:p>
            <a:r>
              <a:rPr lang="en-US" dirty="0">
                <a:solidFill>
                  <a:srgbClr val="FFCC00"/>
                </a:solidFill>
              </a:rPr>
              <a:t>6. XXX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912710" y="713969"/>
            <a:ext cx="20760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CC00"/>
                </a:solidFill>
              </a:rPr>
              <a:t>1. XXX</a:t>
            </a:r>
          </a:p>
          <a:p>
            <a:r>
              <a:rPr lang="en-US" dirty="0">
                <a:solidFill>
                  <a:srgbClr val="FFCC00"/>
                </a:solidFill>
              </a:rPr>
              <a:t>2. XXX</a:t>
            </a:r>
          </a:p>
          <a:p>
            <a:r>
              <a:rPr lang="en-US" dirty="0">
                <a:solidFill>
                  <a:srgbClr val="FFCC00"/>
                </a:solidFill>
              </a:rPr>
              <a:t>3. XXX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908410" y="4168369"/>
            <a:ext cx="20803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CC00"/>
                </a:solidFill>
              </a:rPr>
              <a:t>4. XXX</a:t>
            </a:r>
          </a:p>
          <a:p>
            <a:r>
              <a:rPr lang="en-US" dirty="0">
                <a:solidFill>
                  <a:srgbClr val="FFCC00"/>
                </a:solidFill>
              </a:rPr>
              <a:t>5. XXX</a:t>
            </a:r>
          </a:p>
          <a:p>
            <a:r>
              <a:rPr lang="en-US" dirty="0">
                <a:solidFill>
                  <a:srgbClr val="FFCC00"/>
                </a:solidFill>
              </a:rPr>
              <a:t>6. XXX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498556" y="713969"/>
            <a:ext cx="20057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CC00"/>
                </a:solidFill>
              </a:rPr>
              <a:t>1. XXX</a:t>
            </a:r>
          </a:p>
          <a:p>
            <a:r>
              <a:rPr lang="en-US" dirty="0">
                <a:solidFill>
                  <a:srgbClr val="FFCC00"/>
                </a:solidFill>
              </a:rPr>
              <a:t>2. XXX</a:t>
            </a:r>
          </a:p>
          <a:p>
            <a:r>
              <a:rPr lang="en-US" dirty="0">
                <a:solidFill>
                  <a:srgbClr val="FFCC00"/>
                </a:solidFill>
              </a:rPr>
              <a:t>3. XXX</a:t>
            </a:r>
          </a:p>
        </p:txBody>
      </p:sp>
      <p:sp>
        <p:nvSpPr>
          <p:cNvPr id="2" name="Rectangle 1"/>
          <p:cNvSpPr/>
          <p:nvPr/>
        </p:nvSpPr>
        <p:spPr>
          <a:xfrm>
            <a:off x="6767908" y="138824"/>
            <a:ext cx="441146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fr-BE" dirty="0">
                <a:solidFill>
                  <a:srgbClr val="FF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en-GB" dirty="0">
              <a:solidFill>
                <a:srgbClr val="FFCC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767908" y="3598427"/>
            <a:ext cx="441146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fr-BE" dirty="0">
                <a:solidFill>
                  <a:srgbClr val="FF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en-GB" dirty="0">
              <a:solidFill>
                <a:srgbClr val="FFCC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334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-972726" y="3429000"/>
            <a:ext cx="11089453" cy="0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SES - Scenario Details - Yellow 20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0"/>
            <a:ext cx="2505540" cy="3419970"/>
          </a:xfrm>
          <a:prstGeom prst="rect">
            <a:avLst/>
          </a:prstGeom>
        </p:spPr>
      </p:pic>
      <p:pic>
        <p:nvPicPr>
          <p:cNvPr id="6" name="Picture 5" descr="SES - Scenario Details - Yellow 10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920" y="0"/>
            <a:ext cx="2505540" cy="3419970"/>
          </a:xfrm>
          <a:prstGeom prst="rect">
            <a:avLst/>
          </a:prstGeom>
        </p:spPr>
      </p:pic>
      <p:pic>
        <p:nvPicPr>
          <p:cNvPr id="7" name="Picture 6" descr="SES - Scenario Details - Yellow 5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380" y="0"/>
            <a:ext cx="2505540" cy="3419970"/>
          </a:xfrm>
          <a:prstGeom prst="rect">
            <a:avLst/>
          </a:prstGeom>
        </p:spPr>
      </p:pic>
      <p:pic>
        <p:nvPicPr>
          <p:cNvPr id="15" name="Picture 14" descr="SES - Scenario Details - Yellow 20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3450950"/>
            <a:ext cx="2505540" cy="3419970"/>
          </a:xfrm>
          <a:prstGeom prst="rect">
            <a:avLst/>
          </a:prstGeom>
        </p:spPr>
      </p:pic>
      <p:pic>
        <p:nvPicPr>
          <p:cNvPr id="16" name="Picture 15" descr="SES - Scenario Details - Yellow 10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920" y="3450950"/>
            <a:ext cx="2505540" cy="3419970"/>
          </a:xfrm>
          <a:prstGeom prst="rect">
            <a:avLst/>
          </a:prstGeom>
        </p:spPr>
      </p:pic>
      <p:pic>
        <p:nvPicPr>
          <p:cNvPr id="17" name="Picture 16" descr="SES - Scenario Details - Yellow 5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380" y="3450950"/>
            <a:ext cx="2505540" cy="3419970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7499976" y="1362570"/>
            <a:ext cx="782507" cy="6931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BE" sz="3600" dirty="0" smtClean="0">
                <a:solidFill>
                  <a:srgbClr val="FF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en-GB" sz="3600" dirty="0">
              <a:solidFill>
                <a:srgbClr val="FFCC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7499975" y="4814348"/>
            <a:ext cx="782507" cy="6931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BE" sz="3600" dirty="0" smtClean="0">
                <a:solidFill>
                  <a:srgbClr val="FF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en-GB" sz="3600" dirty="0">
              <a:solidFill>
                <a:srgbClr val="FFCC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12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</TotalTime>
  <Words>533</Words>
  <Application>Microsoft Macintosh PowerPoint</Application>
  <PresentationFormat>Προβολή στην οθόνη (4:3)</PresentationFormat>
  <Paragraphs>130</Paragraphs>
  <Slides>8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2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8</vt:i4>
      </vt:variant>
    </vt:vector>
  </HeadingPairs>
  <TitlesOfParts>
    <vt:vector size="11" baseType="lpstr">
      <vt:lpstr>Calibri</vt:lpstr>
      <vt:lpstr>Arial</vt:lpstr>
      <vt:lpstr>Office Theme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MacBook</dc:creator>
  <cp:lastModifiedBy>Epameinondas Christophilopoulos</cp:lastModifiedBy>
  <cp:revision>45</cp:revision>
  <cp:lastPrinted>2016-12-02T14:19:49Z</cp:lastPrinted>
  <dcterms:created xsi:type="dcterms:W3CDTF">2015-02-19T13:16:46Z</dcterms:created>
  <dcterms:modified xsi:type="dcterms:W3CDTF">2017-04-30T11:42:21Z</dcterms:modified>
</cp:coreProperties>
</file>