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304" r:id="rId2"/>
    <p:sldId id="257" r:id="rId3"/>
    <p:sldId id="297" r:id="rId4"/>
    <p:sldId id="302" r:id="rId5"/>
    <p:sldId id="258" r:id="rId6"/>
    <p:sldId id="259" r:id="rId7"/>
    <p:sldId id="303" r:id="rId8"/>
    <p:sldId id="265" r:id="rId9"/>
    <p:sldId id="308" r:id="rId10"/>
    <p:sldId id="309" r:id="rId11"/>
    <p:sldId id="310" r:id="rId12"/>
    <p:sldId id="306" r:id="rId13"/>
    <p:sldId id="305" r:id="rId14"/>
    <p:sldId id="283" r:id="rId15"/>
    <p:sldId id="284" r:id="rId16"/>
    <p:sldId id="291" r:id="rId17"/>
    <p:sldId id="307" r:id="rId18"/>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F2F2"/>
    <a:srgbClr val="6C76A0"/>
    <a:srgbClr val="E3E5ED"/>
    <a:srgbClr val="53B95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essuno stile, nessuna grigli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Stile chi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F170632-B99B-4CDA-AB45-4B6090700531}"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GB"/>
        </a:p>
      </dgm:t>
    </dgm:pt>
    <dgm:pt modelId="{9B6DE4A7-50EC-4C88-B8C4-C57D5AAA8520}">
      <dgm:prSet phldrT="[Testo]" custT="1"/>
      <dgm:spPr>
        <a:solidFill>
          <a:schemeClr val="tx2"/>
        </a:solidFill>
      </dgm:spPr>
      <dgm:t>
        <a:bodyPr/>
        <a:lstStyle/>
        <a:p>
          <a:r>
            <a:rPr lang="en-US" sz="3600" b="1" dirty="0"/>
            <a:t>General Objective </a:t>
          </a:r>
          <a:endParaRPr lang="en-GB" sz="3600" dirty="0"/>
        </a:p>
      </dgm:t>
    </dgm:pt>
    <dgm:pt modelId="{F3E0243C-3D48-4B88-9347-C3E00B9E279A}" type="parTrans" cxnId="{032682D0-77B2-4B5B-9BC1-69F24F8B02F8}">
      <dgm:prSet/>
      <dgm:spPr/>
      <dgm:t>
        <a:bodyPr/>
        <a:lstStyle/>
        <a:p>
          <a:endParaRPr lang="en-GB"/>
        </a:p>
      </dgm:t>
    </dgm:pt>
    <dgm:pt modelId="{223F40B0-178F-4140-9557-6DC4C07A2874}" type="sibTrans" cxnId="{032682D0-77B2-4B5B-9BC1-69F24F8B02F8}">
      <dgm:prSet/>
      <dgm:spPr/>
      <dgm:t>
        <a:bodyPr/>
        <a:lstStyle/>
        <a:p>
          <a:endParaRPr lang="en-GB"/>
        </a:p>
      </dgm:t>
    </dgm:pt>
    <dgm:pt modelId="{0D6DF224-2E57-4752-A44C-4EBF3765D093}">
      <dgm:prSet phldrT="[Testo]" custT="1"/>
      <dgm:spPr/>
      <dgm:t>
        <a:bodyPr/>
        <a:lstStyle/>
        <a:p>
          <a:r>
            <a:rPr lang="en-US" sz="3600" b="1" dirty="0"/>
            <a:t>Specific Objectives</a:t>
          </a:r>
          <a:endParaRPr lang="en-GB" sz="3600" dirty="0"/>
        </a:p>
      </dgm:t>
    </dgm:pt>
    <dgm:pt modelId="{FCCB6560-5A86-4167-B9C3-56FCA8AE65D8}" type="parTrans" cxnId="{F0390C31-BD54-4616-8C68-CE57D6AB038C}">
      <dgm:prSet/>
      <dgm:spPr/>
      <dgm:t>
        <a:bodyPr/>
        <a:lstStyle/>
        <a:p>
          <a:endParaRPr lang="en-GB"/>
        </a:p>
      </dgm:t>
    </dgm:pt>
    <dgm:pt modelId="{36D6AD55-74AC-454D-AC49-DC9AC2930C5F}" type="sibTrans" cxnId="{F0390C31-BD54-4616-8C68-CE57D6AB038C}">
      <dgm:prSet/>
      <dgm:spPr/>
      <dgm:t>
        <a:bodyPr/>
        <a:lstStyle/>
        <a:p>
          <a:endParaRPr lang="en-GB"/>
        </a:p>
      </dgm:t>
    </dgm:pt>
    <dgm:pt modelId="{60B70D3F-63C8-406C-AECA-EA6EEAFC969B}">
      <dgm:prSet phldrT="[Testo]" custT="1"/>
      <dgm:spPr/>
      <dgm:t>
        <a:bodyPr/>
        <a:lstStyle/>
        <a:p>
          <a:pPr marL="360000">
            <a:spcBef>
              <a:spcPts val="600"/>
            </a:spcBef>
            <a:spcAft>
              <a:spcPts val="1200"/>
            </a:spcAft>
          </a:pPr>
          <a:r>
            <a:rPr lang="en-US" sz="1400" dirty="0"/>
            <a:t>Explore the </a:t>
          </a:r>
          <a:r>
            <a:rPr lang="en-US" sz="1400" b="1" dirty="0"/>
            <a:t>main issues affecting social sustainability </a:t>
          </a:r>
          <a:r>
            <a:rPr lang="en-US" sz="1400" dirty="0"/>
            <a:t>of the study area</a:t>
          </a:r>
          <a:endParaRPr lang="en-GB" sz="1400" dirty="0"/>
        </a:p>
      </dgm:t>
    </dgm:pt>
    <dgm:pt modelId="{BCFDFA20-7EE1-43EA-B20E-BC5C54F45D0A}" type="parTrans" cxnId="{D63562AD-2E7F-4C96-8B90-FFFEDC2661BF}">
      <dgm:prSet/>
      <dgm:spPr/>
      <dgm:t>
        <a:bodyPr/>
        <a:lstStyle/>
        <a:p>
          <a:endParaRPr lang="en-GB"/>
        </a:p>
      </dgm:t>
    </dgm:pt>
    <dgm:pt modelId="{B0A96E6E-3D20-471B-B27D-A57D29D98E45}" type="sibTrans" cxnId="{D63562AD-2E7F-4C96-8B90-FFFEDC2661BF}">
      <dgm:prSet/>
      <dgm:spPr/>
      <dgm:t>
        <a:bodyPr/>
        <a:lstStyle/>
        <a:p>
          <a:endParaRPr lang="en-GB"/>
        </a:p>
      </dgm:t>
    </dgm:pt>
    <dgm:pt modelId="{E65A9B63-DC54-4834-AC96-E628BE22750F}">
      <dgm:prSet phldrT="[Testo]" custT="1"/>
      <dgm:spPr/>
      <dgm:t>
        <a:bodyPr/>
        <a:lstStyle/>
        <a:p>
          <a:pPr marL="360000">
            <a:spcBef>
              <a:spcPts val="600"/>
            </a:spcBef>
            <a:spcAft>
              <a:spcPts val="1200"/>
            </a:spcAft>
          </a:pPr>
          <a:r>
            <a:rPr lang="en-US" sz="1400" dirty="0"/>
            <a:t>Identify and evaluate the capacity of the case as local development </a:t>
          </a:r>
          <a:r>
            <a:rPr lang="en-US" sz="1400" b="1" dirty="0"/>
            <a:t>success model</a:t>
          </a:r>
          <a:endParaRPr lang="en-GB" sz="1400" dirty="0"/>
        </a:p>
      </dgm:t>
    </dgm:pt>
    <dgm:pt modelId="{F070DC95-DCBF-4732-9C46-12D1637543F7}" type="parTrans" cxnId="{6C8BC2CF-6DC6-4EC6-B152-E766F6760F31}">
      <dgm:prSet/>
      <dgm:spPr/>
      <dgm:t>
        <a:bodyPr/>
        <a:lstStyle/>
        <a:p>
          <a:endParaRPr lang="en-GB"/>
        </a:p>
      </dgm:t>
    </dgm:pt>
    <dgm:pt modelId="{B51952B1-913A-4FF8-9A36-D29265FCF70E}" type="sibTrans" cxnId="{6C8BC2CF-6DC6-4EC6-B152-E766F6760F31}">
      <dgm:prSet/>
      <dgm:spPr/>
      <dgm:t>
        <a:bodyPr/>
        <a:lstStyle/>
        <a:p>
          <a:endParaRPr lang="en-GB"/>
        </a:p>
      </dgm:t>
    </dgm:pt>
    <dgm:pt modelId="{C4F299C6-FDF5-408E-ADF4-6370A87B5DB5}">
      <dgm:prSet phldrT="[Testo]" custT="1"/>
      <dgm:spPr/>
      <dgm:t>
        <a:bodyPr/>
        <a:lstStyle/>
        <a:p>
          <a:pPr marL="360000">
            <a:spcBef>
              <a:spcPts val="0"/>
            </a:spcBef>
            <a:spcAft>
              <a:spcPts val="0"/>
            </a:spcAft>
          </a:pPr>
          <a:r>
            <a:rPr lang="en-US" sz="1400" dirty="0"/>
            <a:t>Study the main relations among </a:t>
          </a:r>
          <a:r>
            <a:rPr lang="en-US" sz="1400" b="1" dirty="0"/>
            <a:t>relevant stakeholders </a:t>
          </a:r>
          <a:r>
            <a:rPr lang="en-US" sz="1400" dirty="0"/>
            <a:t>and their </a:t>
          </a:r>
          <a:r>
            <a:rPr lang="en-US" sz="1400" b="1" dirty="0"/>
            <a:t>perceptions about NBS</a:t>
          </a:r>
          <a:endParaRPr lang="en-GB" sz="1400" dirty="0"/>
        </a:p>
      </dgm:t>
    </dgm:pt>
    <dgm:pt modelId="{6F153346-6C14-4CB0-A5CD-CF8C1C569293}" type="parTrans" cxnId="{DCB0C77F-3CEE-4824-9F51-85782C0784AA}">
      <dgm:prSet/>
      <dgm:spPr/>
      <dgm:t>
        <a:bodyPr/>
        <a:lstStyle/>
        <a:p>
          <a:endParaRPr lang="it-IT"/>
        </a:p>
      </dgm:t>
    </dgm:pt>
    <dgm:pt modelId="{BD45BFF3-CA55-4789-B346-7A38F10CE401}" type="sibTrans" cxnId="{DCB0C77F-3CEE-4824-9F51-85782C0784AA}">
      <dgm:prSet/>
      <dgm:spPr/>
      <dgm:t>
        <a:bodyPr/>
        <a:lstStyle/>
        <a:p>
          <a:endParaRPr lang="it-IT"/>
        </a:p>
      </dgm:t>
    </dgm:pt>
    <dgm:pt modelId="{2E610B3C-644F-4616-9663-4D99A12B577A}">
      <dgm:prSet phldrT="[Testo]" custT="1"/>
      <dgm:spPr>
        <a:solidFill>
          <a:schemeClr val="accent1">
            <a:lumMod val="60000"/>
            <a:lumOff val="40000"/>
            <a:alpha val="90000"/>
          </a:schemeClr>
        </a:solidFill>
      </dgm:spPr>
      <dgm:t>
        <a:bodyPr/>
        <a:lstStyle/>
        <a:p>
          <a:pPr marL="114300">
            <a:lnSpc>
              <a:spcPct val="90000"/>
            </a:lnSpc>
            <a:spcAft>
              <a:spcPct val="15000"/>
            </a:spcAft>
          </a:pPr>
          <a:endParaRPr lang="en-GB" sz="1400" dirty="0"/>
        </a:p>
      </dgm:t>
    </dgm:pt>
    <dgm:pt modelId="{C9489E08-11F8-4C73-98D3-F5213BAA083F}" type="parTrans" cxnId="{8831306C-3932-4E3C-9839-DA741387E774}">
      <dgm:prSet/>
      <dgm:spPr/>
      <dgm:t>
        <a:bodyPr/>
        <a:lstStyle/>
        <a:p>
          <a:endParaRPr lang="it-IT"/>
        </a:p>
      </dgm:t>
    </dgm:pt>
    <dgm:pt modelId="{DF494B1E-1112-4BDE-B9ED-B84ADD819A53}" type="sibTrans" cxnId="{8831306C-3932-4E3C-9839-DA741387E774}">
      <dgm:prSet/>
      <dgm:spPr/>
      <dgm:t>
        <a:bodyPr/>
        <a:lstStyle/>
        <a:p>
          <a:endParaRPr lang="it-IT"/>
        </a:p>
      </dgm:t>
    </dgm:pt>
    <dgm:pt modelId="{C1D52DA9-EC81-48BA-9261-5E87BEB0A825}">
      <dgm:prSet phldrT="[Testo]" custT="1"/>
      <dgm:spPr/>
      <dgm:t>
        <a:bodyPr/>
        <a:lstStyle/>
        <a:p>
          <a:pPr marL="171450">
            <a:spcBef>
              <a:spcPts val="0"/>
            </a:spcBef>
            <a:spcAft>
              <a:spcPts val="0"/>
            </a:spcAft>
          </a:pPr>
          <a:endParaRPr lang="en-GB" sz="1700" dirty="0"/>
        </a:p>
      </dgm:t>
    </dgm:pt>
    <dgm:pt modelId="{5CF4FFE3-8A48-4EE2-BB32-149054C1BEE6}" type="parTrans" cxnId="{F4BAC811-46C6-457D-AACD-8E91FDEA34DA}">
      <dgm:prSet/>
      <dgm:spPr/>
      <dgm:t>
        <a:bodyPr/>
        <a:lstStyle/>
        <a:p>
          <a:endParaRPr lang="it-IT"/>
        </a:p>
      </dgm:t>
    </dgm:pt>
    <dgm:pt modelId="{4BC6B6F3-80DF-43C5-9E61-3DF5EA297D0D}" type="sibTrans" cxnId="{F4BAC811-46C6-457D-AACD-8E91FDEA34DA}">
      <dgm:prSet/>
      <dgm:spPr/>
      <dgm:t>
        <a:bodyPr/>
        <a:lstStyle/>
        <a:p>
          <a:endParaRPr lang="it-IT"/>
        </a:p>
      </dgm:t>
    </dgm:pt>
    <dgm:pt modelId="{3B3B8FDB-DC77-4786-B756-094D8FA1F819}">
      <dgm:prSet phldrT="[Testo]" custT="1"/>
      <dgm:spPr/>
      <dgm:t>
        <a:bodyPr/>
        <a:lstStyle/>
        <a:p>
          <a:pPr marL="360000">
            <a:spcBef>
              <a:spcPts val="0"/>
            </a:spcBef>
            <a:spcAft>
              <a:spcPts val="0"/>
            </a:spcAft>
          </a:pPr>
          <a:endParaRPr lang="en-GB" sz="1400" dirty="0"/>
        </a:p>
      </dgm:t>
    </dgm:pt>
    <dgm:pt modelId="{48473C6E-C1A1-4665-AE84-1579058CB3C2}" type="sibTrans" cxnId="{7970E8F2-9879-4BCB-8A00-DDA2F87939F4}">
      <dgm:prSet/>
      <dgm:spPr/>
      <dgm:t>
        <a:bodyPr/>
        <a:lstStyle/>
        <a:p>
          <a:endParaRPr lang="it-IT"/>
        </a:p>
      </dgm:t>
    </dgm:pt>
    <dgm:pt modelId="{E859C45E-A0CA-4A1E-9F33-A712A220B781}" type="parTrans" cxnId="{7970E8F2-9879-4BCB-8A00-DDA2F87939F4}">
      <dgm:prSet/>
      <dgm:spPr/>
      <dgm:t>
        <a:bodyPr/>
        <a:lstStyle/>
        <a:p>
          <a:endParaRPr lang="it-IT"/>
        </a:p>
      </dgm:t>
    </dgm:pt>
    <dgm:pt modelId="{897B46B0-D1A8-43E1-9361-FDD538CD873F}">
      <dgm:prSet phldrT="[Testo]" custT="1"/>
      <dgm:spPr>
        <a:solidFill>
          <a:schemeClr val="accent1">
            <a:lumMod val="60000"/>
            <a:lumOff val="40000"/>
            <a:alpha val="90000"/>
          </a:schemeClr>
        </a:solidFill>
      </dgm:spPr>
      <dgm:t>
        <a:bodyPr/>
        <a:lstStyle/>
        <a:p>
          <a:pPr marL="360000">
            <a:lnSpc>
              <a:spcPct val="90000"/>
            </a:lnSpc>
            <a:spcAft>
              <a:spcPts val="0"/>
            </a:spcAft>
          </a:pPr>
          <a:r>
            <a:rPr lang="en-US" sz="1400" dirty="0"/>
            <a:t>Collecting and </a:t>
          </a:r>
          <a:r>
            <a:rPr lang="en-US" sz="1400" dirty="0" err="1"/>
            <a:t>analysing</a:t>
          </a:r>
          <a:r>
            <a:rPr lang="en-US" sz="1400" dirty="0"/>
            <a:t> the issues affecting the </a:t>
          </a:r>
          <a:r>
            <a:rPr lang="en-US" sz="1400" b="1" dirty="0"/>
            <a:t>social sustainability </a:t>
          </a:r>
          <a:r>
            <a:rPr lang="en-US" sz="1400" dirty="0"/>
            <a:t>of the application of a NBS </a:t>
          </a:r>
          <a:r>
            <a:rPr lang="en-US" sz="1400" dirty="0" smtClean="0"/>
            <a:t>in </a:t>
          </a:r>
          <a:r>
            <a:rPr lang="en-GB" sz="1400" dirty="0" smtClean="0"/>
            <a:t>the treatment of manure from the SASA pig livestock</a:t>
          </a:r>
          <a:endParaRPr lang="en-GB" sz="1400" dirty="0"/>
        </a:p>
      </dgm:t>
    </dgm:pt>
    <dgm:pt modelId="{413CD26C-B297-4D6D-A1F0-5C556A2AB9DA}" type="parTrans" cxnId="{E432342C-1397-49A0-A726-3E7412A43EB5}">
      <dgm:prSet/>
      <dgm:spPr/>
      <dgm:t>
        <a:bodyPr/>
        <a:lstStyle/>
        <a:p>
          <a:endParaRPr lang="it-IT"/>
        </a:p>
      </dgm:t>
    </dgm:pt>
    <dgm:pt modelId="{331BDF7B-49B1-4B43-B831-3820D4A792DE}" type="sibTrans" cxnId="{E432342C-1397-49A0-A726-3E7412A43EB5}">
      <dgm:prSet/>
      <dgm:spPr/>
      <dgm:t>
        <a:bodyPr/>
        <a:lstStyle/>
        <a:p>
          <a:endParaRPr lang="it-IT"/>
        </a:p>
      </dgm:t>
    </dgm:pt>
    <dgm:pt modelId="{51DEB994-A1B5-4560-870A-72F2118543EE}" type="pres">
      <dgm:prSet presAssocID="{9F170632-B99B-4CDA-AB45-4B6090700531}" presName="Name0" presStyleCnt="0">
        <dgm:presLayoutVars>
          <dgm:dir/>
          <dgm:animLvl val="lvl"/>
          <dgm:resizeHandles/>
        </dgm:presLayoutVars>
      </dgm:prSet>
      <dgm:spPr/>
      <dgm:t>
        <a:bodyPr/>
        <a:lstStyle/>
        <a:p>
          <a:endParaRPr lang="it-IT"/>
        </a:p>
      </dgm:t>
    </dgm:pt>
    <dgm:pt modelId="{5389B739-5DC0-493C-8FE6-000BD9267A90}" type="pres">
      <dgm:prSet presAssocID="{9B6DE4A7-50EC-4C88-B8C4-C57D5AAA8520}" presName="linNode" presStyleCnt="0"/>
      <dgm:spPr/>
    </dgm:pt>
    <dgm:pt modelId="{667AC0BB-93B2-43C7-B9F2-2E97A5F448BE}" type="pres">
      <dgm:prSet presAssocID="{9B6DE4A7-50EC-4C88-B8C4-C57D5AAA8520}" presName="parentShp" presStyleLbl="node1" presStyleIdx="0" presStyleCnt="2">
        <dgm:presLayoutVars>
          <dgm:bulletEnabled val="1"/>
        </dgm:presLayoutVars>
      </dgm:prSet>
      <dgm:spPr/>
      <dgm:t>
        <a:bodyPr/>
        <a:lstStyle/>
        <a:p>
          <a:endParaRPr lang="it-IT"/>
        </a:p>
      </dgm:t>
    </dgm:pt>
    <dgm:pt modelId="{C2F87274-AC6B-4400-B089-A7CB5436E6E2}" type="pres">
      <dgm:prSet presAssocID="{9B6DE4A7-50EC-4C88-B8C4-C57D5AAA8520}" presName="childShp" presStyleLbl="bgAccFollowNode1" presStyleIdx="0" presStyleCnt="2" custScaleX="88616" custLinFactNeighborX="6173" custLinFactNeighborY="-220">
        <dgm:presLayoutVars>
          <dgm:bulletEnabled val="1"/>
        </dgm:presLayoutVars>
      </dgm:prSet>
      <dgm:spPr/>
      <dgm:t>
        <a:bodyPr/>
        <a:lstStyle/>
        <a:p>
          <a:endParaRPr lang="it-IT"/>
        </a:p>
      </dgm:t>
    </dgm:pt>
    <dgm:pt modelId="{45CF606B-1475-4247-A86F-CACFA6EBAE08}" type="pres">
      <dgm:prSet presAssocID="{223F40B0-178F-4140-9557-6DC4C07A2874}" presName="spacing" presStyleCnt="0"/>
      <dgm:spPr/>
    </dgm:pt>
    <dgm:pt modelId="{4CF2322E-B244-45F1-8D5F-29202C35A729}" type="pres">
      <dgm:prSet presAssocID="{0D6DF224-2E57-4752-A44C-4EBF3765D093}" presName="linNode" presStyleCnt="0"/>
      <dgm:spPr/>
    </dgm:pt>
    <dgm:pt modelId="{479FC5DF-0CF2-4E8A-A6D6-8EC9C024392D}" type="pres">
      <dgm:prSet presAssocID="{0D6DF224-2E57-4752-A44C-4EBF3765D093}" presName="parentShp" presStyleLbl="node1" presStyleIdx="1" presStyleCnt="2" custScaleY="149044">
        <dgm:presLayoutVars>
          <dgm:bulletEnabled val="1"/>
        </dgm:presLayoutVars>
      </dgm:prSet>
      <dgm:spPr/>
      <dgm:t>
        <a:bodyPr/>
        <a:lstStyle/>
        <a:p>
          <a:endParaRPr lang="it-IT"/>
        </a:p>
      </dgm:t>
    </dgm:pt>
    <dgm:pt modelId="{4B99B9C9-612D-441F-A317-CB10256EDC1A}" type="pres">
      <dgm:prSet presAssocID="{0D6DF224-2E57-4752-A44C-4EBF3765D093}" presName="childShp" presStyleLbl="bgAccFollowNode1" presStyleIdx="1" presStyleCnt="2" custScaleX="88800" custScaleY="190736" custLinFactY="100000" custLinFactNeighborX="88852" custLinFactNeighborY="116647">
        <dgm:presLayoutVars>
          <dgm:bulletEnabled val="1"/>
        </dgm:presLayoutVars>
      </dgm:prSet>
      <dgm:spPr/>
      <dgm:t>
        <a:bodyPr/>
        <a:lstStyle/>
        <a:p>
          <a:endParaRPr lang="it-IT"/>
        </a:p>
      </dgm:t>
    </dgm:pt>
  </dgm:ptLst>
  <dgm:cxnLst>
    <dgm:cxn modelId="{F4BAC811-46C6-457D-AACD-8E91FDEA34DA}" srcId="{0D6DF224-2E57-4752-A44C-4EBF3765D093}" destId="{C1D52DA9-EC81-48BA-9261-5E87BEB0A825}" srcOrd="0" destOrd="0" parTransId="{5CF4FFE3-8A48-4EE2-BB32-149054C1BEE6}" sibTransId="{4BC6B6F3-80DF-43C5-9E61-3DF5EA297D0D}"/>
    <dgm:cxn modelId="{46AD63EF-CE3F-4315-8FF6-75E3821675F4}" type="presOf" srcId="{C1D52DA9-EC81-48BA-9261-5E87BEB0A825}" destId="{4B99B9C9-612D-441F-A317-CB10256EDC1A}" srcOrd="0" destOrd="0" presId="urn:microsoft.com/office/officeart/2005/8/layout/vList6"/>
    <dgm:cxn modelId="{DCB0C77F-3CEE-4824-9F51-85782C0784AA}" srcId="{0D6DF224-2E57-4752-A44C-4EBF3765D093}" destId="{C4F299C6-FDF5-408E-ADF4-6370A87B5DB5}" srcOrd="1" destOrd="0" parTransId="{6F153346-6C14-4CB0-A5CD-CF8C1C569293}" sibTransId="{BD45BFF3-CA55-4789-B346-7A38F10CE401}"/>
    <dgm:cxn modelId="{1F0FA992-674C-4E29-B57C-113F22BAA4EF}" type="presOf" srcId="{3B3B8FDB-DC77-4786-B756-094D8FA1F819}" destId="{4B99B9C9-612D-441F-A317-CB10256EDC1A}" srcOrd="0" destOrd="2" presId="urn:microsoft.com/office/officeart/2005/8/layout/vList6"/>
    <dgm:cxn modelId="{F0390C31-BD54-4616-8C68-CE57D6AB038C}" srcId="{9F170632-B99B-4CDA-AB45-4B6090700531}" destId="{0D6DF224-2E57-4752-A44C-4EBF3765D093}" srcOrd="1" destOrd="0" parTransId="{FCCB6560-5A86-4167-B9C3-56FCA8AE65D8}" sibTransId="{36D6AD55-74AC-454D-AC49-DC9AC2930C5F}"/>
    <dgm:cxn modelId="{8C0FD3A4-484E-47D1-B659-6DA657986D39}" type="presOf" srcId="{9B6DE4A7-50EC-4C88-B8C4-C57D5AAA8520}" destId="{667AC0BB-93B2-43C7-B9F2-2E97A5F448BE}" srcOrd="0" destOrd="0" presId="urn:microsoft.com/office/officeart/2005/8/layout/vList6"/>
    <dgm:cxn modelId="{F96EBAB7-E776-4E29-A6B0-8977C77D18F6}" type="presOf" srcId="{60B70D3F-63C8-406C-AECA-EA6EEAFC969B}" destId="{4B99B9C9-612D-441F-A317-CB10256EDC1A}" srcOrd="0" destOrd="3" presId="urn:microsoft.com/office/officeart/2005/8/layout/vList6"/>
    <dgm:cxn modelId="{8831306C-3932-4E3C-9839-DA741387E774}" srcId="{9B6DE4A7-50EC-4C88-B8C4-C57D5AAA8520}" destId="{2E610B3C-644F-4616-9663-4D99A12B577A}" srcOrd="0" destOrd="0" parTransId="{C9489E08-11F8-4C73-98D3-F5213BAA083F}" sibTransId="{DF494B1E-1112-4BDE-B9ED-B84ADD819A53}"/>
    <dgm:cxn modelId="{D63562AD-2E7F-4C96-8B90-FFFEDC2661BF}" srcId="{0D6DF224-2E57-4752-A44C-4EBF3765D093}" destId="{60B70D3F-63C8-406C-AECA-EA6EEAFC969B}" srcOrd="3" destOrd="0" parTransId="{BCFDFA20-7EE1-43EA-B20E-BC5C54F45D0A}" sibTransId="{B0A96E6E-3D20-471B-B27D-A57D29D98E45}"/>
    <dgm:cxn modelId="{6C8BC2CF-6DC6-4EC6-B152-E766F6760F31}" srcId="{0D6DF224-2E57-4752-A44C-4EBF3765D093}" destId="{E65A9B63-DC54-4834-AC96-E628BE22750F}" srcOrd="4" destOrd="0" parTransId="{F070DC95-DCBF-4732-9C46-12D1637543F7}" sibTransId="{B51952B1-913A-4FF8-9A36-D29265FCF70E}"/>
    <dgm:cxn modelId="{CF2722DB-20B4-4BFE-A933-5BB8A4A60E26}" type="presOf" srcId="{0D6DF224-2E57-4752-A44C-4EBF3765D093}" destId="{479FC5DF-0CF2-4E8A-A6D6-8EC9C024392D}" srcOrd="0" destOrd="0" presId="urn:microsoft.com/office/officeart/2005/8/layout/vList6"/>
    <dgm:cxn modelId="{19307E1F-72A4-401D-B66F-C3D836006B7D}" type="presOf" srcId="{897B46B0-D1A8-43E1-9361-FDD538CD873F}" destId="{C2F87274-AC6B-4400-B089-A7CB5436E6E2}" srcOrd="0" destOrd="1" presId="urn:microsoft.com/office/officeart/2005/8/layout/vList6"/>
    <dgm:cxn modelId="{B26F1D7B-5C7A-4D4F-A071-36A96F9CC8A7}" type="presOf" srcId="{C4F299C6-FDF5-408E-ADF4-6370A87B5DB5}" destId="{4B99B9C9-612D-441F-A317-CB10256EDC1A}" srcOrd="0" destOrd="1" presId="urn:microsoft.com/office/officeart/2005/8/layout/vList6"/>
    <dgm:cxn modelId="{7970E8F2-9879-4BCB-8A00-DDA2F87939F4}" srcId="{0D6DF224-2E57-4752-A44C-4EBF3765D093}" destId="{3B3B8FDB-DC77-4786-B756-094D8FA1F819}" srcOrd="2" destOrd="0" parTransId="{E859C45E-A0CA-4A1E-9F33-A712A220B781}" sibTransId="{48473C6E-C1A1-4665-AE84-1579058CB3C2}"/>
    <dgm:cxn modelId="{032682D0-77B2-4B5B-9BC1-69F24F8B02F8}" srcId="{9F170632-B99B-4CDA-AB45-4B6090700531}" destId="{9B6DE4A7-50EC-4C88-B8C4-C57D5AAA8520}" srcOrd="0" destOrd="0" parTransId="{F3E0243C-3D48-4B88-9347-C3E00B9E279A}" sibTransId="{223F40B0-178F-4140-9557-6DC4C07A2874}"/>
    <dgm:cxn modelId="{C9CD2DB6-E5C0-46DA-A2F5-4FEC902D290B}" type="presOf" srcId="{E65A9B63-DC54-4834-AC96-E628BE22750F}" destId="{4B99B9C9-612D-441F-A317-CB10256EDC1A}" srcOrd="0" destOrd="4" presId="urn:microsoft.com/office/officeart/2005/8/layout/vList6"/>
    <dgm:cxn modelId="{7C6B470B-64AE-4EB0-A7E8-D080D24A295A}" type="presOf" srcId="{9F170632-B99B-4CDA-AB45-4B6090700531}" destId="{51DEB994-A1B5-4560-870A-72F2118543EE}" srcOrd="0" destOrd="0" presId="urn:microsoft.com/office/officeart/2005/8/layout/vList6"/>
    <dgm:cxn modelId="{E432342C-1397-49A0-A726-3E7412A43EB5}" srcId="{9B6DE4A7-50EC-4C88-B8C4-C57D5AAA8520}" destId="{897B46B0-D1A8-43E1-9361-FDD538CD873F}" srcOrd="1" destOrd="0" parTransId="{413CD26C-B297-4D6D-A1F0-5C556A2AB9DA}" sibTransId="{331BDF7B-49B1-4B43-B831-3820D4A792DE}"/>
    <dgm:cxn modelId="{ECC10DC2-5B52-480F-B17D-E6F2F4DA8B72}" type="presOf" srcId="{2E610B3C-644F-4616-9663-4D99A12B577A}" destId="{C2F87274-AC6B-4400-B089-A7CB5436E6E2}" srcOrd="0" destOrd="0" presId="urn:microsoft.com/office/officeart/2005/8/layout/vList6"/>
    <dgm:cxn modelId="{8F997B38-471F-41AD-B2D3-33E3B35CAF2B}" type="presParOf" srcId="{51DEB994-A1B5-4560-870A-72F2118543EE}" destId="{5389B739-5DC0-493C-8FE6-000BD9267A90}" srcOrd="0" destOrd="0" presId="urn:microsoft.com/office/officeart/2005/8/layout/vList6"/>
    <dgm:cxn modelId="{BAB73431-3470-422A-8E5D-691A16713B61}" type="presParOf" srcId="{5389B739-5DC0-493C-8FE6-000BD9267A90}" destId="{667AC0BB-93B2-43C7-B9F2-2E97A5F448BE}" srcOrd="0" destOrd="0" presId="urn:microsoft.com/office/officeart/2005/8/layout/vList6"/>
    <dgm:cxn modelId="{EE20D07C-04C7-4B58-B1FC-5EC31E52F8DC}" type="presParOf" srcId="{5389B739-5DC0-493C-8FE6-000BD9267A90}" destId="{C2F87274-AC6B-4400-B089-A7CB5436E6E2}" srcOrd="1" destOrd="0" presId="urn:microsoft.com/office/officeart/2005/8/layout/vList6"/>
    <dgm:cxn modelId="{D2A55E96-AD4B-44E9-8D31-65FC6F6164BB}" type="presParOf" srcId="{51DEB994-A1B5-4560-870A-72F2118543EE}" destId="{45CF606B-1475-4247-A86F-CACFA6EBAE08}" srcOrd="1" destOrd="0" presId="urn:microsoft.com/office/officeart/2005/8/layout/vList6"/>
    <dgm:cxn modelId="{6D826BE4-3DA6-4EEC-80F4-5E35F74618E7}" type="presParOf" srcId="{51DEB994-A1B5-4560-870A-72F2118543EE}" destId="{4CF2322E-B244-45F1-8D5F-29202C35A729}" srcOrd="2" destOrd="0" presId="urn:microsoft.com/office/officeart/2005/8/layout/vList6"/>
    <dgm:cxn modelId="{55685E53-B03E-4D55-89AE-B4AE1F20CD9A}" type="presParOf" srcId="{4CF2322E-B244-45F1-8D5F-29202C35A729}" destId="{479FC5DF-0CF2-4E8A-A6D6-8EC9C024392D}" srcOrd="0" destOrd="0" presId="urn:microsoft.com/office/officeart/2005/8/layout/vList6"/>
    <dgm:cxn modelId="{F01931F7-1132-4B3E-AA61-4D2F0612C5BD}" type="presParOf" srcId="{4CF2322E-B244-45F1-8D5F-29202C35A729}" destId="{4B99B9C9-612D-441F-A317-CB10256EDC1A}"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2550067-D399-4683-8B71-97654D448FA4}" type="doc">
      <dgm:prSet loTypeId="urn:microsoft.com/office/officeart/2005/8/layout/radial5" loCatId="cycle" qsTypeId="urn:microsoft.com/office/officeart/2005/8/quickstyle/simple1" qsCatId="simple" csTypeId="urn:microsoft.com/office/officeart/2005/8/colors/colorful3" csCatId="colorful" phldr="1"/>
      <dgm:spPr/>
      <dgm:t>
        <a:bodyPr/>
        <a:lstStyle/>
        <a:p>
          <a:endParaRPr lang="en-GB"/>
        </a:p>
      </dgm:t>
    </dgm:pt>
    <dgm:pt modelId="{51A5D6D6-538D-4293-8A52-27DE1759F487}">
      <dgm:prSet phldrT="[Testo]"/>
      <dgm:spPr/>
      <dgm:t>
        <a:bodyPr/>
        <a:lstStyle/>
        <a:p>
          <a:r>
            <a:rPr lang="en-GB" b="1" dirty="0"/>
            <a:t>BENEFITS</a:t>
          </a:r>
        </a:p>
      </dgm:t>
    </dgm:pt>
    <dgm:pt modelId="{AE7F44A3-0A61-44DE-BFF3-06BD974E4DBB}" type="parTrans" cxnId="{B83E0A44-0D3F-4B0B-8DD5-920F4876E250}">
      <dgm:prSet/>
      <dgm:spPr/>
      <dgm:t>
        <a:bodyPr/>
        <a:lstStyle/>
        <a:p>
          <a:endParaRPr lang="en-GB"/>
        </a:p>
      </dgm:t>
    </dgm:pt>
    <dgm:pt modelId="{175C0A6B-FD98-4C6E-A7CA-9A483A6D5167}" type="sibTrans" cxnId="{B83E0A44-0D3F-4B0B-8DD5-920F4876E250}">
      <dgm:prSet/>
      <dgm:spPr/>
      <dgm:t>
        <a:bodyPr/>
        <a:lstStyle/>
        <a:p>
          <a:endParaRPr lang="en-GB"/>
        </a:p>
      </dgm:t>
    </dgm:pt>
    <dgm:pt modelId="{3FE4D43C-AADF-4C85-B5F5-B1E2A800E684}">
      <dgm:prSet phldrT="[Testo]"/>
      <dgm:spPr>
        <a:solidFill>
          <a:srgbClr val="00B0F0"/>
        </a:solidFill>
      </dgm:spPr>
      <dgm:t>
        <a:bodyPr/>
        <a:lstStyle/>
        <a:p>
          <a:r>
            <a:rPr lang="en-GB" dirty="0" smtClean="0"/>
            <a:t>Climate change mitigation</a:t>
          </a:r>
          <a:endParaRPr lang="en-GB" dirty="0"/>
        </a:p>
      </dgm:t>
    </dgm:pt>
    <dgm:pt modelId="{96383A62-AFF0-47E6-BCE3-57F4A0435652}" type="parTrans" cxnId="{F0B78B4A-9B06-442F-A1C5-14B95CB8E77E}">
      <dgm:prSet/>
      <dgm:spPr>
        <a:solidFill>
          <a:srgbClr val="00B0F0"/>
        </a:solidFill>
      </dgm:spPr>
      <dgm:t>
        <a:bodyPr/>
        <a:lstStyle/>
        <a:p>
          <a:endParaRPr lang="en-GB"/>
        </a:p>
      </dgm:t>
    </dgm:pt>
    <dgm:pt modelId="{401B04AC-C09A-4D62-8627-60B04B0DC59A}" type="sibTrans" cxnId="{F0B78B4A-9B06-442F-A1C5-14B95CB8E77E}">
      <dgm:prSet/>
      <dgm:spPr/>
      <dgm:t>
        <a:bodyPr/>
        <a:lstStyle/>
        <a:p>
          <a:endParaRPr lang="en-GB"/>
        </a:p>
      </dgm:t>
    </dgm:pt>
    <dgm:pt modelId="{C462D821-5C24-414C-BF41-9270902DA80D}">
      <dgm:prSet phldrT="[Testo]"/>
      <dgm:spPr>
        <a:solidFill>
          <a:srgbClr val="7030A0"/>
        </a:solidFill>
      </dgm:spPr>
      <dgm:t>
        <a:bodyPr/>
        <a:lstStyle/>
        <a:p>
          <a:r>
            <a:rPr lang="en-GB" dirty="0" smtClean="0"/>
            <a:t>Nuisance</a:t>
          </a:r>
          <a:endParaRPr lang="en-GB" dirty="0"/>
        </a:p>
      </dgm:t>
    </dgm:pt>
    <dgm:pt modelId="{FCB085D9-F679-4A6D-A286-80C043FFE979}" type="parTrans" cxnId="{4CE124AA-55EE-4819-B83B-CCC70792A267}">
      <dgm:prSet/>
      <dgm:spPr>
        <a:solidFill>
          <a:srgbClr val="7030A0"/>
        </a:solidFill>
      </dgm:spPr>
      <dgm:t>
        <a:bodyPr/>
        <a:lstStyle/>
        <a:p>
          <a:endParaRPr lang="en-GB"/>
        </a:p>
      </dgm:t>
    </dgm:pt>
    <dgm:pt modelId="{BC13EAB4-8D69-4C1B-9F31-6A96F524F40E}" type="sibTrans" cxnId="{4CE124AA-55EE-4819-B83B-CCC70792A267}">
      <dgm:prSet/>
      <dgm:spPr/>
      <dgm:t>
        <a:bodyPr/>
        <a:lstStyle/>
        <a:p>
          <a:endParaRPr lang="en-GB"/>
        </a:p>
      </dgm:t>
    </dgm:pt>
    <dgm:pt modelId="{56D86F60-1827-4698-9DDB-180B98EAD403}">
      <dgm:prSet phldrT="[Testo]"/>
      <dgm:spPr>
        <a:solidFill>
          <a:srgbClr val="6C76A0"/>
        </a:solidFill>
      </dgm:spPr>
      <dgm:t>
        <a:bodyPr/>
        <a:lstStyle/>
        <a:p>
          <a:r>
            <a:rPr lang="en-GB" dirty="0" smtClean="0"/>
            <a:t>Simple maintenance</a:t>
          </a:r>
          <a:endParaRPr lang="en-GB" dirty="0"/>
        </a:p>
      </dgm:t>
    </dgm:pt>
    <dgm:pt modelId="{CA332302-A506-4389-BC9A-56C4978631C6}" type="parTrans" cxnId="{167716A5-3676-4992-96E7-C49F9FAA60E5}">
      <dgm:prSet/>
      <dgm:spPr>
        <a:solidFill>
          <a:srgbClr val="6C76A0"/>
        </a:solidFill>
      </dgm:spPr>
      <dgm:t>
        <a:bodyPr/>
        <a:lstStyle/>
        <a:p>
          <a:endParaRPr lang="en-GB"/>
        </a:p>
      </dgm:t>
    </dgm:pt>
    <dgm:pt modelId="{321CC5BD-A8EB-47B0-9507-1C15AA000B30}" type="sibTrans" cxnId="{167716A5-3676-4992-96E7-C49F9FAA60E5}">
      <dgm:prSet/>
      <dgm:spPr/>
      <dgm:t>
        <a:bodyPr/>
        <a:lstStyle/>
        <a:p>
          <a:endParaRPr lang="en-GB"/>
        </a:p>
      </dgm:t>
    </dgm:pt>
    <dgm:pt modelId="{52E14327-0F37-44B0-ABCF-2EB5ED1BF8AF}">
      <dgm:prSet phldrT="[Testo]"/>
      <dgm:spPr>
        <a:solidFill>
          <a:srgbClr val="0070C0"/>
        </a:solidFill>
      </dgm:spPr>
      <dgm:t>
        <a:bodyPr/>
        <a:lstStyle/>
        <a:p>
          <a:r>
            <a:rPr lang="en-GB" dirty="0" smtClean="0"/>
            <a:t>Landscape integration</a:t>
          </a:r>
          <a:endParaRPr lang="en-GB" dirty="0"/>
        </a:p>
      </dgm:t>
    </dgm:pt>
    <dgm:pt modelId="{95F3BF84-3C07-4333-AE02-749DD381714D}" type="parTrans" cxnId="{013D3D86-8DDE-496A-A7BC-8B9A87DEB4B1}">
      <dgm:prSet/>
      <dgm:spPr>
        <a:solidFill>
          <a:srgbClr val="0070C0"/>
        </a:solidFill>
      </dgm:spPr>
      <dgm:t>
        <a:bodyPr/>
        <a:lstStyle/>
        <a:p>
          <a:endParaRPr lang="en-GB"/>
        </a:p>
      </dgm:t>
    </dgm:pt>
    <dgm:pt modelId="{86F052FC-D28A-4B98-85A5-E913FABBEC74}" type="sibTrans" cxnId="{013D3D86-8DDE-496A-A7BC-8B9A87DEB4B1}">
      <dgm:prSet/>
      <dgm:spPr/>
      <dgm:t>
        <a:bodyPr/>
        <a:lstStyle/>
        <a:p>
          <a:endParaRPr lang="en-GB"/>
        </a:p>
      </dgm:t>
    </dgm:pt>
    <dgm:pt modelId="{76D1B84B-B6B1-4950-9145-FD82E402A6C5}">
      <dgm:prSet phldrT="[Testo]"/>
      <dgm:spPr/>
      <dgm:t>
        <a:bodyPr/>
        <a:lstStyle/>
        <a:p>
          <a:r>
            <a:rPr lang="en-GB" dirty="0"/>
            <a:t>Biodiversity</a:t>
          </a:r>
        </a:p>
      </dgm:t>
    </dgm:pt>
    <dgm:pt modelId="{79F43740-E9B9-40A0-AFCD-764F6E44035A}" type="parTrans" cxnId="{0A8837AE-5F52-43B5-8535-A0C31CB0AA7D}">
      <dgm:prSet/>
      <dgm:spPr/>
      <dgm:t>
        <a:bodyPr/>
        <a:lstStyle/>
        <a:p>
          <a:endParaRPr lang="en-GB"/>
        </a:p>
      </dgm:t>
    </dgm:pt>
    <dgm:pt modelId="{40B73D5C-6C54-4E92-994A-D025D50BABF7}" type="sibTrans" cxnId="{0A8837AE-5F52-43B5-8535-A0C31CB0AA7D}">
      <dgm:prSet/>
      <dgm:spPr/>
      <dgm:t>
        <a:bodyPr/>
        <a:lstStyle/>
        <a:p>
          <a:endParaRPr lang="en-GB"/>
        </a:p>
      </dgm:t>
    </dgm:pt>
    <dgm:pt modelId="{21DF2141-8A51-4271-BB2E-61ADF3408565}" type="pres">
      <dgm:prSet presAssocID="{62550067-D399-4683-8B71-97654D448FA4}" presName="Name0" presStyleCnt="0">
        <dgm:presLayoutVars>
          <dgm:chMax val="1"/>
          <dgm:dir/>
          <dgm:animLvl val="ctr"/>
          <dgm:resizeHandles val="exact"/>
        </dgm:presLayoutVars>
      </dgm:prSet>
      <dgm:spPr/>
      <dgm:t>
        <a:bodyPr/>
        <a:lstStyle/>
        <a:p>
          <a:endParaRPr lang="it-IT"/>
        </a:p>
      </dgm:t>
    </dgm:pt>
    <dgm:pt modelId="{3DB115CD-0C76-4C6F-8DDB-93C0A4BF1C54}" type="pres">
      <dgm:prSet presAssocID="{51A5D6D6-538D-4293-8A52-27DE1759F487}" presName="centerShape" presStyleLbl="node0" presStyleIdx="0" presStyleCnt="1"/>
      <dgm:spPr/>
      <dgm:t>
        <a:bodyPr/>
        <a:lstStyle/>
        <a:p>
          <a:endParaRPr lang="it-IT"/>
        </a:p>
      </dgm:t>
    </dgm:pt>
    <dgm:pt modelId="{93C40E8A-4874-463C-A832-4AFD074AD0D1}" type="pres">
      <dgm:prSet presAssocID="{96383A62-AFF0-47E6-BCE3-57F4A0435652}" presName="parTrans" presStyleLbl="sibTrans2D1" presStyleIdx="0" presStyleCnt="5"/>
      <dgm:spPr/>
      <dgm:t>
        <a:bodyPr/>
        <a:lstStyle/>
        <a:p>
          <a:endParaRPr lang="it-IT"/>
        </a:p>
      </dgm:t>
    </dgm:pt>
    <dgm:pt modelId="{CB4A4EB2-2795-40D8-BBA7-5D1A208A6B23}" type="pres">
      <dgm:prSet presAssocID="{96383A62-AFF0-47E6-BCE3-57F4A0435652}" presName="connectorText" presStyleLbl="sibTrans2D1" presStyleIdx="0" presStyleCnt="5"/>
      <dgm:spPr/>
      <dgm:t>
        <a:bodyPr/>
        <a:lstStyle/>
        <a:p>
          <a:endParaRPr lang="it-IT"/>
        </a:p>
      </dgm:t>
    </dgm:pt>
    <dgm:pt modelId="{C5FE7520-75F3-4C18-92F7-5D02A9C572E6}" type="pres">
      <dgm:prSet presAssocID="{3FE4D43C-AADF-4C85-B5F5-B1E2A800E684}" presName="node" presStyleLbl="node1" presStyleIdx="0" presStyleCnt="5">
        <dgm:presLayoutVars>
          <dgm:bulletEnabled val="1"/>
        </dgm:presLayoutVars>
      </dgm:prSet>
      <dgm:spPr/>
      <dgm:t>
        <a:bodyPr/>
        <a:lstStyle/>
        <a:p>
          <a:endParaRPr lang="it-IT"/>
        </a:p>
      </dgm:t>
    </dgm:pt>
    <dgm:pt modelId="{6BF94BD6-E944-4D34-B639-A5E35C76AF59}" type="pres">
      <dgm:prSet presAssocID="{79F43740-E9B9-40A0-AFCD-764F6E44035A}" presName="parTrans" presStyleLbl="sibTrans2D1" presStyleIdx="1" presStyleCnt="5"/>
      <dgm:spPr/>
      <dgm:t>
        <a:bodyPr/>
        <a:lstStyle/>
        <a:p>
          <a:endParaRPr lang="it-IT"/>
        </a:p>
      </dgm:t>
    </dgm:pt>
    <dgm:pt modelId="{EFDE68AF-8078-459E-AC17-2EE41F12CD04}" type="pres">
      <dgm:prSet presAssocID="{79F43740-E9B9-40A0-AFCD-764F6E44035A}" presName="connectorText" presStyleLbl="sibTrans2D1" presStyleIdx="1" presStyleCnt="5"/>
      <dgm:spPr/>
      <dgm:t>
        <a:bodyPr/>
        <a:lstStyle/>
        <a:p>
          <a:endParaRPr lang="it-IT"/>
        </a:p>
      </dgm:t>
    </dgm:pt>
    <dgm:pt modelId="{F7040721-EEBE-4FD8-8310-3EF136D14515}" type="pres">
      <dgm:prSet presAssocID="{76D1B84B-B6B1-4950-9145-FD82E402A6C5}" presName="node" presStyleLbl="node1" presStyleIdx="1" presStyleCnt="5">
        <dgm:presLayoutVars>
          <dgm:bulletEnabled val="1"/>
        </dgm:presLayoutVars>
      </dgm:prSet>
      <dgm:spPr/>
      <dgm:t>
        <a:bodyPr/>
        <a:lstStyle/>
        <a:p>
          <a:endParaRPr lang="it-IT"/>
        </a:p>
      </dgm:t>
    </dgm:pt>
    <dgm:pt modelId="{79A70A81-EA89-4FB6-A115-ACA2C6EB0E1D}" type="pres">
      <dgm:prSet presAssocID="{FCB085D9-F679-4A6D-A286-80C043FFE979}" presName="parTrans" presStyleLbl="sibTrans2D1" presStyleIdx="2" presStyleCnt="5"/>
      <dgm:spPr/>
      <dgm:t>
        <a:bodyPr/>
        <a:lstStyle/>
        <a:p>
          <a:endParaRPr lang="it-IT"/>
        </a:p>
      </dgm:t>
    </dgm:pt>
    <dgm:pt modelId="{BBEE983A-699F-4714-AA3C-D9583F510E1D}" type="pres">
      <dgm:prSet presAssocID="{FCB085D9-F679-4A6D-A286-80C043FFE979}" presName="connectorText" presStyleLbl="sibTrans2D1" presStyleIdx="2" presStyleCnt="5"/>
      <dgm:spPr/>
      <dgm:t>
        <a:bodyPr/>
        <a:lstStyle/>
        <a:p>
          <a:endParaRPr lang="it-IT"/>
        </a:p>
      </dgm:t>
    </dgm:pt>
    <dgm:pt modelId="{167DB117-BF5B-4A41-9DD3-27EE3B412A51}" type="pres">
      <dgm:prSet presAssocID="{C462D821-5C24-414C-BF41-9270902DA80D}" presName="node" presStyleLbl="node1" presStyleIdx="2" presStyleCnt="5">
        <dgm:presLayoutVars>
          <dgm:bulletEnabled val="1"/>
        </dgm:presLayoutVars>
      </dgm:prSet>
      <dgm:spPr/>
      <dgm:t>
        <a:bodyPr/>
        <a:lstStyle/>
        <a:p>
          <a:endParaRPr lang="it-IT"/>
        </a:p>
      </dgm:t>
    </dgm:pt>
    <dgm:pt modelId="{7AB955D2-B12F-4703-906D-24283258237E}" type="pres">
      <dgm:prSet presAssocID="{CA332302-A506-4389-BC9A-56C4978631C6}" presName="parTrans" presStyleLbl="sibTrans2D1" presStyleIdx="3" presStyleCnt="5"/>
      <dgm:spPr/>
      <dgm:t>
        <a:bodyPr/>
        <a:lstStyle/>
        <a:p>
          <a:endParaRPr lang="it-IT"/>
        </a:p>
      </dgm:t>
    </dgm:pt>
    <dgm:pt modelId="{5ED72E16-BDB6-4FFF-98F2-7A545B4A7DBC}" type="pres">
      <dgm:prSet presAssocID="{CA332302-A506-4389-BC9A-56C4978631C6}" presName="connectorText" presStyleLbl="sibTrans2D1" presStyleIdx="3" presStyleCnt="5"/>
      <dgm:spPr/>
      <dgm:t>
        <a:bodyPr/>
        <a:lstStyle/>
        <a:p>
          <a:endParaRPr lang="it-IT"/>
        </a:p>
      </dgm:t>
    </dgm:pt>
    <dgm:pt modelId="{003A0A9B-E88D-4D6E-A80D-6E76CC226D9F}" type="pres">
      <dgm:prSet presAssocID="{56D86F60-1827-4698-9DDB-180B98EAD403}" presName="node" presStyleLbl="node1" presStyleIdx="3" presStyleCnt="5">
        <dgm:presLayoutVars>
          <dgm:bulletEnabled val="1"/>
        </dgm:presLayoutVars>
      </dgm:prSet>
      <dgm:spPr/>
      <dgm:t>
        <a:bodyPr/>
        <a:lstStyle/>
        <a:p>
          <a:endParaRPr lang="it-IT"/>
        </a:p>
      </dgm:t>
    </dgm:pt>
    <dgm:pt modelId="{466A0B11-7102-438C-91BA-40B4626830FE}" type="pres">
      <dgm:prSet presAssocID="{95F3BF84-3C07-4333-AE02-749DD381714D}" presName="parTrans" presStyleLbl="sibTrans2D1" presStyleIdx="4" presStyleCnt="5"/>
      <dgm:spPr/>
      <dgm:t>
        <a:bodyPr/>
        <a:lstStyle/>
        <a:p>
          <a:endParaRPr lang="it-IT"/>
        </a:p>
      </dgm:t>
    </dgm:pt>
    <dgm:pt modelId="{E2E8BB86-551C-4D6F-BC79-822F4A5CE76A}" type="pres">
      <dgm:prSet presAssocID="{95F3BF84-3C07-4333-AE02-749DD381714D}" presName="connectorText" presStyleLbl="sibTrans2D1" presStyleIdx="4" presStyleCnt="5"/>
      <dgm:spPr/>
      <dgm:t>
        <a:bodyPr/>
        <a:lstStyle/>
        <a:p>
          <a:endParaRPr lang="it-IT"/>
        </a:p>
      </dgm:t>
    </dgm:pt>
    <dgm:pt modelId="{810B330F-320D-4A1F-93D4-04CF302EFE6D}" type="pres">
      <dgm:prSet presAssocID="{52E14327-0F37-44B0-ABCF-2EB5ED1BF8AF}" presName="node" presStyleLbl="node1" presStyleIdx="4" presStyleCnt="5">
        <dgm:presLayoutVars>
          <dgm:bulletEnabled val="1"/>
        </dgm:presLayoutVars>
      </dgm:prSet>
      <dgm:spPr/>
      <dgm:t>
        <a:bodyPr/>
        <a:lstStyle/>
        <a:p>
          <a:endParaRPr lang="it-IT"/>
        </a:p>
      </dgm:t>
    </dgm:pt>
  </dgm:ptLst>
  <dgm:cxnLst>
    <dgm:cxn modelId="{75B9EB15-1259-4B8A-B55A-619C57802C62}" type="presOf" srcId="{52E14327-0F37-44B0-ABCF-2EB5ED1BF8AF}" destId="{810B330F-320D-4A1F-93D4-04CF302EFE6D}" srcOrd="0" destOrd="0" presId="urn:microsoft.com/office/officeart/2005/8/layout/radial5"/>
    <dgm:cxn modelId="{4CE124AA-55EE-4819-B83B-CCC70792A267}" srcId="{51A5D6D6-538D-4293-8A52-27DE1759F487}" destId="{C462D821-5C24-414C-BF41-9270902DA80D}" srcOrd="2" destOrd="0" parTransId="{FCB085D9-F679-4A6D-A286-80C043FFE979}" sibTransId="{BC13EAB4-8D69-4C1B-9F31-6A96F524F40E}"/>
    <dgm:cxn modelId="{4CE31E9A-0078-417D-B860-4ED6831471A1}" type="presOf" srcId="{FCB085D9-F679-4A6D-A286-80C043FFE979}" destId="{BBEE983A-699F-4714-AA3C-D9583F510E1D}" srcOrd="1" destOrd="0" presId="urn:microsoft.com/office/officeart/2005/8/layout/radial5"/>
    <dgm:cxn modelId="{1CF65F53-7AF2-44F6-B8F9-991C080BE217}" type="presOf" srcId="{51A5D6D6-538D-4293-8A52-27DE1759F487}" destId="{3DB115CD-0C76-4C6F-8DDB-93C0A4BF1C54}" srcOrd="0" destOrd="0" presId="urn:microsoft.com/office/officeart/2005/8/layout/radial5"/>
    <dgm:cxn modelId="{BFAAE822-2177-41B9-BBA3-8598F6427E3B}" type="presOf" srcId="{FCB085D9-F679-4A6D-A286-80C043FFE979}" destId="{79A70A81-EA89-4FB6-A115-ACA2C6EB0E1D}" srcOrd="0" destOrd="0" presId="urn:microsoft.com/office/officeart/2005/8/layout/radial5"/>
    <dgm:cxn modelId="{0A8837AE-5F52-43B5-8535-A0C31CB0AA7D}" srcId="{51A5D6D6-538D-4293-8A52-27DE1759F487}" destId="{76D1B84B-B6B1-4950-9145-FD82E402A6C5}" srcOrd="1" destOrd="0" parTransId="{79F43740-E9B9-40A0-AFCD-764F6E44035A}" sibTransId="{40B73D5C-6C54-4E92-994A-D025D50BABF7}"/>
    <dgm:cxn modelId="{4193B60C-D4EB-456C-A340-B8817675ED77}" type="presOf" srcId="{76D1B84B-B6B1-4950-9145-FD82E402A6C5}" destId="{F7040721-EEBE-4FD8-8310-3EF136D14515}" srcOrd="0" destOrd="0" presId="urn:microsoft.com/office/officeart/2005/8/layout/radial5"/>
    <dgm:cxn modelId="{AE62C377-4203-4236-8518-9314A1B03CEF}" type="presOf" srcId="{95F3BF84-3C07-4333-AE02-749DD381714D}" destId="{466A0B11-7102-438C-91BA-40B4626830FE}" srcOrd="0" destOrd="0" presId="urn:microsoft.com/office/officeart/2005/8/layout/radial5"/>
    <dgm:cxn modelId="{9A62914B-049F-4E57-88E8-990AFBEFD56E}" type="presOf" srcId="{56D86F60-1827-4698-9DDB-180B98EAD403}" destId="{003A0A9B-E88D-4D6E-A80D-6E76CC226D9F}" srcOrd="0" destOrd="0" presId="urn:microsoft.com/office/officeart/2005/8/layout/radial5"/>
    <dgm:cxn modelId="{6A5A8C39-4D87-4071-B3F9-070C03C6B0E2}" type="presOf" srcId="{3FE4D43C-AADF-4C85-B5F5-B1E2A800E684}" destId="{C5FE7520-75F3-4C18-92F7-5D02A9C572E6}" srcOrd="0" destOrd="0" presId="urn:microsoft.com/office/officeart/2005/8/layout/radial5"/>
    <dgm:cxn modelId="{2DD5D0CD-8765-4A97-AEAB-B26BBCC8068F}" type="presOf" srcId="{CA332302-A506-4389-BC9A-56C4978631C6}" destId="{5ED72E16-BDB6-4FFF-98F2-7A545B4A7DBC}" srcOrd="1" destOrd="0" presId="urn:microsoft.com/office/officeart/2005/8/layout/radial5"/>
    <dgm:cxn modelId="{3C107928-F74B-451B-B602-7204785DE6DA}" type="presOf" srcId="{79F43740-E9B9-40A0-AFCD-764F6E44035A}" destId="{6BF94BD6-E944-4D34-B639-A5E35C76AF59}" srcOrd="0" destOrd="0" presId="urn:microsoft.com/office/officeart/2005/8/layout/radial5"/>
    <dgm:cxn modelId="{F0B78B4A-9B06-442F-A1C5-14B95CB8E77E}" srcId="{51A5D6D6-538D-4293-8A52-27DE1759F487}" destId="{3FE4D43C-AADF-4C85-B5F5-B1E2A800E684}" srcOrd="0" destOrd="0" parTransId="{96383A62-AFF0-47E6-BCE3-57F4A0435652}" sibTransId="{401B04AC-C09A-4D62-8627-60B04B0DC59A}"/>
    <dgm:cxn modelId="{B83E0A44-0D3F-4B0B-8DD5-920F4876E250}" srcId="{62550067-D399-4683-8B71-97654D448FA4}" destId="{51A5D6D6-538D-4293-8A52-27DE1759F487}" srcOrd="0" destOrd="0" parTransId="{AE7F44A3-0A61-44DE-BFF3-06BD974E4DBB}" sibTransId="{175C0A6B-FD98-4C6E-A7CA-9A483A6D5167}"/>
    <dgm:cxn modelId="{12345C95-47A9-4C81-A6C4-EE92D63BE2B0}" type="presOf" srcId="{CA332302-A506-4389-BC9A-56C4978631C6}" destId="{7AB955D2-B12F-4703-906D-24283258237E}" srcOrd="0" destOrd="0" presId="urn:microsoft.com/office/officeart/2005/8/layout/radial5"/>
    <dgm:cxn modelId="{638A13B3-44E1-4815-80FF-8D9F42843BD4}" type="presOf" srcId="{96383A62-AFF0-47E6-BCE3-57F4A0435652}" destId="{93C40E8A-4874-463C-A832-4AFD074AD0D1}" srcOrd="0" destOrd="0" presId="urn:microsoft.com/office/officeart/2005/8/layout/radial5"/>
    <dgm:cxn modelId="{9CC14DBC-EE5D-4E22-A2E4-F94F518A4E99}" type="presOf" srcId="{95F3BF84-3C07-4333-AE02-749DD381714D}" destId="{E2E8BB86-551C-4D6F-BC79-822F4A5CE76A}" srcOrd="1" destOrd="0" presId="urn:microsoft.com/office/officeart/2005/8/layout/radial5"/>
    <dgm:cxn modelId="{013D3D86-8DDE-496A-A7BC-8B9A87DEB4B1}" srcId="{51A5D6D6-538D-4293-8A52-27DE1759F487}" destId="{52E14327-0F37-44B0-ABCF-2EB5ED1BF8AF}" srcOrd="4" destOrd="0" parTransId="{95F3BF84-3C07-4333-AE02-749DD381714D}" sibTransId="{86F052FC-D28A-4B98-85A5-E913FABBEC74}"/>
    <dgm:cxn modelId="{167716A5-3676-4992-96E7-C49F9FAA60E5}" srcId="{51A5D6D6-538D-4293-8A52-27DE1759F487}" destId="{56D86F60-1827-4698-9DDB-180B98EAD403}" srcOrd="3" destOrd="0" parTransId="{CA332302-A506-4389-BC9A-56C4978631C6}" sibTransId="{321CC5BD-A8EB-47B0-9507-1C15AA000B30}"/>
    <dgm:cxn modelId="{2E8DBD58-6FF0-4F63-B771-E84B81D7F506}" type="presOf" srcId="{96383A62-AFF0-47E6-BCE3-57F4A0435652}" destId="{CB4A4EB2-2795-40D8-BBA7-5D1A208A6B23}" srcOrd="1" destOrd="0" presId="urn:microsoft.com/office/officeart/2005/8/layout/radial5"/>
    <dgm:cxn modelId="{0EE0ABC4-FA80-42C4-B58A-B1DB9C998CB9}" type="presOf" srcId="{62550067-D399-4683-8B71-97654D448FA4}" destId="{21DF2141-8A51-4271-BB2E-61ADF3408565}" srcOrd="0" destOrd="0" presId="urn:microsoft.com/office/officeart/2005/8/layout/radial5"/>
    <dgm:cxn modelId="{DE90E53E-4F5F-4888-9D1F-650BCF05A7EA}" type="presOf" srcId="{C462D821-5C24-414C-BF41-9270902DA80D}" destId="{167DB117-BF5B-4A41-9DD3-27EE3B412A51}" srcOrd="0" destOrd="0" presId="urn:microsoft.com/office/officeart/2005/8/layout/radial5"/>
    <dgm:cxn modelId="{9E6AFFB9-95D1-4F01-8328-081782AE3F47}" type="presOf" srcId="{79F43740-E9B9-40A0-AFCD-764F6E44035A}" destId="{EFDE68AF-8078-459E-AC17-2EE41F12CD04}" srcOrd="1" destOrd="0" presId="urn:microsoft.com/office/officeart/2005/8/layout/radial5"/>
    <dgm:cxn modelId="{26C68158-71A1-428D-B486-DDF7E1EDE88F}" type="presParOf" srcId="{21DF2141-8A51-4271-BB2E-61ADF3408565}" destId="{3DB115CD-0C76-4C6F-8DDB-93C0A4BF1C54}" srcOrd="0" destOrd="0" presId="urn:microsoft.com/office/officeart/2005/8/layout/radial5"/>
    <dgm:cxn modelId="{5B1F12CA-F5BD-4AA2-AC47-9A39B040195D}" type="presParOf" srcId="{21DF2141-8A51-4271-BB2E-61ADF3408565}" destId="{93C40E8A-4874-463C-A832-4AFD074AD0D1}" srcOrd="1" destOrd="0" presId="urn:microsoft.com/office/officeart/2005/8/layout/radial5"/>
    <dgm:cxn modelId="{1D171DD4-C31E-4F14-A792-3A422C62D12D}" type="presParOf" srcId="{93C40E8A-4874-463C-A832-4AFD074AD0D1}" destId="{CB4A4EB2-2795-40D8-BBA7-5D1A208A6B23}" srcOrd="0" destOrd="0" presId="urn:microsoft.com/office/officeart/2005/8/layout/radial5"/>
    <dgm:cxn modelId="{1C886E93-BD68-4A7A-8C7B-6BBC31B7D1B2}" type="presParOf" srcId="{21DF2141-8A51-4271-BB2E-61ADF3408565}" destId="{C5FE7520-75F3-4C18-92F7-5D02A9C572E6}" srcOrd="2" destOrd="0" presId="urn:microsoft.com/office/officeart/2005/8/layout/radial5"/>
    <dgm:cxn modelId="{8715406F-3B7E-45C3-8C57-2286BE2F4EF7}" type="presParOf" srcId="{21DF2141-8A51-4271-BB2E-61ADF3408565}" destId="{6BF94BD6-E944-4D34-B639-A5E35C76AF59}" srcOrd="3" destOrd="0" presId="urn:microsoft.com/office/officeart/2005/8/layout/radial5"/>
    <dgm:cxn modelId="{E5D106B3-B0D7-4938-8363-02003D5287FD}" type="presParOf" srcId="{6BF94BD6-E944-4D34-B639-A5E35C76AF59}" destId="{EFDE68AF-8078-459E-AC17-2EE41F12CD04}" srcOrd="0" destOrd="0" presId="urn:microsoft.com/office/officeart/2005/8/layout/radial5"/>
    <dgm:cxn modelId="{F29277A6-6E3A-43D1-BB06-B1DA0B7616DF}" type="presParOf" srcId="{21DF2141-8A51-4271-BB2E-61ADF3408565}" destId="{F7040721-EEBE-4FD8-8310-3EF136D14515}" srcOrd="4" destOrd="0" presId="urn:microsoft.com/office/officeart/2005/8/layout/radial5"/>
    <dgm:cxn modelId="{926454B8-ED7E-47FE-A281-8EBBD2295E28}" type="presParOf" srcId="{21DF2141-8A51-4271-BB2E-61ADF3408565}" destId="{79A70A81-EA89-4FB6-A115-ACA2C6EB0E1D}" srcOrd="5" destOrd="0" presId="urn:microsoft.com/office/officeart/2005/8/layout/radial5"/>
    <dgm:cxn modelId="{0B2CE468-8E11-44BC-93DB-74994F2CA83B}" type="presParOf" srcId="{79A70A81-EA89-4FB6-A115-ACA2C6EB0E1D}" destId="{BBEE983A-699F-4714-AA3C-D9583F510E1D}" srcOrd="0" destOrd="0" presId="urn:microsoft.com/office/officeart/2005/8/layout/radial5"/>
    <dgm:cxn modelId="{BD4A62FE-C0CB-42ED-8CF3-F66C4550E7B7}" type="presParOf" srcId="{21DF2141-8A51-4271-BB2E-61ADF3408565}" destId="{167DB117-BF5B-4A41-9DD3-27EE3B412A51}" srcOrd="6" destOrd="0" presId="urn:microsoft.com/office/officeart/2005/8/layout/radial5"/>
    <dgm:cxn modelId="{8D2931B6-0FDA-4034-8059-BC3D9019D412}" type="presParOf" srcId="{21DF2141-8A51-4271-BB2E-61ADF3408565}" destId="{7AB955D2-B12F-4703-906D-24283258237E}" srcOrd="7" destOrd="0" presId="urn:microsoft.com/office/officeart/2005/8/layout/radial5"/>
    <dgm:cxn modelId="{42010860-8D30-44B5-84AF-E4E38DB65992}" type="presParOf" srcId="{7AB955D2-B12F-4703-906D-24283258237E}" destId="{5ED72E16-BDB6-4FFF-98F2-7A545B4A7DBC}" srcOrd="0" destOrd="0" presId="urn:microsoft.com/office/officeart/2005/8/layout/radial5"/>
    <dgm:cxn modelId="{F7130BB8-8591-45FF-AD28-5C74C48D1819}" type="presParOf" srcId="{21DF2141-8A51-4271-BB2E-61ADF3408565}" destId="{003A0A9B-E88D-4D6E-A80D-6E76CC226D9F}" srcOrd="8" destOrd="0" presId="urn:microsoft.com/office/officeart/2005/8/layout/radial5"/>
    <dgm:cxn modelId="{D7283FA2-F9DB-4C5F-9380-F19B8301C83A}" type="presParOf" srcId="{21DF2141-8A51-4271-BB2E-61ADF3408565}" destId="{466A0B11-7102-438C-91BA-40B4626830FE}" srcOrd="9" destOrd="0" presId="urn:microsoft.com/office/officeart/2005/8/layout/radial5"/>
    <dgm:cxn modelId="{55C63E7C-E0D2-4821-9BB4-443F21611F6C}" type="presParOf" srcId="{466A0B11-7102-438C-91BA-40B4626830FE}" destId="{E2E8BB86-551C-4D6F-BC79-822F4A5CE76A}" srcOrd="0" destOrd="0" presId="urn:microsoft.com/office/officeart/2005/8/layout/radial5"/>
    <dgm:cxn modelId="{DF458A70-4270-4F42-B1CB-63E6DBFA2845}" type="presParOf" srcId="{21DF2141-8A51-4271-BB2E-61ADF3408565}" destId="{810B330F-320D-4A1F-93D4-04CF302EFE6D}" srcOrd="10"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F87274-AC6B-4400-B089-A7CB5436E6E2}">
      <dsp:nvSpPr>
        <dsp:cNvPr id="0" name=""/>
        <dsp:cNvSpPr/>
      </dsp:nvSpPr>
      <dsp:spPr>
        <a:xfrm>
          <a:off x="4014180" y="4"/>
          <a:ext cx="4651523" cy="1708008"/>
        </a:xfrm>
        <a:prstGeom prst="rightArrow">
          <a:avLst>
            <a:gd name="adj1" fmla="val 75000"/>
            <a:gd name="adj2" fmla="val 50000"/>
          </a:avLst>
        </a:prstGeom>
        <a:solidFill>
          <a:schemeClr val="accent1">
            <a:lumMod val="60000"/>
            <a:lumOff val="40000"/>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endParaRPr lang="en-GB" sz="1400" kern="1200" dirty="0"/>
        </a:p>
        <a:p>
          <a:pPr marL="360000" lvl="1" indent="-114300" algn="l" defTabSz="622300">
            <a:lnSpc>
              <a:spcPct val="90000"/>
            </a:lnSpc>
            <a:spcBef>
              <a:spcPct val="0"/>
            </a:spcBef>
            <a:spcAft>
              <a:spcPts val="0"/>
            </a:spcAft>
            <a:buChar char="••"/>
          </a:pPr>
          <a:r>
            <a:rPr lang="en-US" sz="1400" kern="1200" dirty="0"/>
            <a:t>Collecting and </a:t>
          </a:r>
          <a:r>
            <a:rPr lang="en-US" sz="1400" kern="1200" dirty="0" err="1"/>
            <a:t>analysing</a:t>
          </a:r>
          <a:r>
            <a:rPr lang="en-US" sz="1400" kern="1200" dirty="0"/>
            <a:t> the issues affecting the </a:t>
          </a:r>
          <a:r>
            <a:rPr lang="en-US" sz="1400" b="1" kern="1200" dirty="0"/>
            <a:t>social sustainability </a:t>
          </a:r>
          <a:r>
            <a:rPr lang="en-US" sz="1400" kern="1200" dirty="0"/>
            <a:t>of the application of a NBS </a:t>
          </a:r>
          <a:r>
            <a:rPr lang="en-US" sz="1400" kern="1200" dirty="0" smtClean="0"/>
            <a:t>in </a:t>
          </a:r>
          <a:r>
            <a:rPr lang="en-GB" sz="1400" kern="1200" dirty="0" smtClean="0"/>
            <a:t>the treatment of manure from the SASA pig livestock</a:t>
          </a:r>
          <a:endParaRPr lang="en-GB" sz="1400" kern="1200" dirty="0"/>
        </a:p>
      </dsp:txBody>
      <dsp:txXfrm>
        <a:off x="4014180" y="213505"/>
        <a:ext cx="4011020" cy="1281006"/>
      </dsp:txXfrm>
    </dsp:sp>
    <dsp:sp modelId="{667AC0BB-93B2-43C7-B9F2-2E97A5F448BE}">
      <dsp:nvSpPr>
        <dsp:cNvPr id="0" name=""/>
        <dsp:cNvSpPr/>
      </dsp:nvSpPr>
      <dsp:spPr>
        <a:xfrm>
          <a:off x="298777" y="3761"/>
          <a:ext cx="3499385" cy="1708008"/>
        </a:xfrm>
        <a:prstGeom prst="roundRect">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a:lnSpc>
              <a:spcPct val="90000"/>
            </a:lnSpc>
            <a:spcBef>
              <a:spcPct val="0"/>
            </a:spcBef>
            <a:spcAft>
              <a:spcPct val="35000"/>
            </a:spcAft>
          </a:pPr>
          <a:r>
            <a:rPr lang="en-US" sz="3600" b="1" kern="1200" dirty="0"/>
            <a:t>General Objective </a:t>
          </a:r>
          <a:endParaRPr lang="en-GB" sz="3600" kern="1200" dirty="0"/>
        </a:p>
      </dsp:txBody>
      <dsp:txXfrm>
        <a:off x="382155" y="87139"/>
        <a:ext cx="3332629" cy="1541252"/>
      </dsp:txXfrm>
    </dsp:sp>
    <dsp:sp modelId="{4B99B9C9-612D-441F-A317-CB10256EDC1A}">
      <dsp:nvSpPr>
        <dsp:cNvPr id="0" name=""/>
        <dsp:cNvSpPr/>
      </dsp:nvSpPr>
      <dsp:spPr>
        <a:xfrm>
          <a:off x="4091834" y="1886332"/>
          <a:ext cx="4656629" cy="3257787"/>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795" tIns="10795" rIns="10795" bIns="10795" numCol="1" spcCol="1270" anchor="t" anchorCtr="0">
          <a:noAutofit/>
        </a:bodyPr>
        <a:lstStyle/>
        <a:p>
          <a:pPr marL="171450" lvl="1" indent="-171450" algn="l" defTabSz="755650">
            <a:lnSpc>
              <a:spcPct val="90000"/>
            </a:lnSpc>
            <a:spcBef>
              <a:spcPct val="0"/>
            </a:spcBef>
            <a:spcAft>
              <a:spcPts val="0"/>
            </a:spcAft>
            <a:buChar char="••"/>
          </a:pPr>
          <a:endParaRPr lang="en-GB" sz="1700" kern="1200" dirty="0"/>
        </a:p>
        <a:p>
          <a:pPr marL="360000" lvl="1" indent="-114300" algn="l" defTabSz="622300">
            <a:lnSpc>
              <a:spcPct val="90000"/>
            </a:lnSpc>
            <a:spcBef>
              <a:spcPct val="0"/>
            </a:spcBef>
            <a:spcAft>
              <a:spcPts val="0"/>
            </a:spcAft>
            <a:buChar char="••"/>
          </a:pPr>
          <a:r>
            <a:rPr lang="en-US" sz="1400" kern="1200" dirty="0"/>
            <a:t>Study the main relations among </a:t>
          </a:r>
          <a:r>
            <a:rPr lang="en-US" sz="1400" b="1" kern="1200" dirty="0"/>
            <a:t>relevant stakeholders </a:t>
          </a:r>
          <a:r>
            <a:rPr lang="en-US" sz="1400" kern="1200" dirty="0"/>
            <a:t>and their </a:t>
          </a:r>
          <a:r>
            <a:rPr lang="en-US" sz="1400" b="1" kern="1200" dirty="0"/>
            <a:t>perceptions about NBS</a:t>
          </a:r>
          <a:endParaRPr lang="en-GB" sz="1400" kern="1200" dirty="0"/>
        </a:p>
        <a:p>
          <a:pPr marL="360000" lvl="1" indent="-114300" algn="l" defTabSz="622300">
            <a:lnSpc>
              <a:spcPct val="90000"/>
            </a:lnSpc>
            <a:spcBef>
              <a:spcPct val="0"/>
            </a:spcBef>
            <a:spcAft>
              <a:spcPts val="0"/>
            </a:spcAft>
            <a:buChar char="••"/>
          </a:pPr>
          <a:endParaRPr lang="en-GB" sz="1400" kern="1200" dirty="0"/>
        </a:p>
        <a:p>
          <a:pPr marL="360000" lvl="1" indent="-114300" algn="l" defTabSz="622300">
            <a:lnSpc>
              <a:spcPct val="90000"/>
            </a:lnSpc>
            <a:spcBef>
              <a:spcPct val="0"/>
            </a:spcBef>
            <a:spcAft>
              <a:spcPts val="1200"/>
            </a:spcAft>
            <a:buChar char="••"/>
          </a:pPr>
          <a:r>
            <a:rPr lang="en-US" sz="1400" kern="1200" dirty="0"/>
            <a:t>Explore the </a:t>
          </a:r>
          <a:r>
            <a:rPr lang="en-US" sz="1400" b="1" kern="1200" dirty="0"/>
            <a:t>main issues affecting social sustainability </a:t>
          </a:r>
          <a:r>
            <a:rPr lang="en-US" sz="1400" kern="1200" dirty="0"/>
            <a:t>of the study area</a:t>
          </a:r>
          <a:endParaRPr lang="en-GB" sz="1400" kern="1200" dirty="0"/>
        </a:p>
        <a:p>
          <a:pPr marL="360000" lvl="1" indent="-114300" algn="l" defTabSz="622300">
            <a:lnSpc>
              <a:spcPct val="90000"/>
            </a:lnSpc>
            <a:spcBef>
              <a:spcPct val="0"/>
            </a:spcBef>
            <a:spcAft>
              <a:spcPts val="1200"/>
            </a:spcAft>
            <a:buChar char="••"/>
          </a:pPr>
          <a:r>
            <a:rPr lang="en-US" sz="1400" kern="1200" dirty="0"/>
            <a:t>Identify and evaluate the capacity of the case as local development </a:t>
          </a:r>
          <a:r>
            <a:rPr lang="en-US" sz="1400" b="1" kern="1200" dirty="0"/>
            <a:t>success model</a:t>
          </a:r>
          <a:endParaRPr lang="en-GB" sz="1400" kern="1200" dirty="0"/>
        </a:p>
      </dsp:txBody>
      <dsp:txXfrm>
        <a:off x="4091834" y="2293555"/>
        <a:ext cx="3434959" cy="2443341"/>
      </dsp:txXfrm>
    </dsp:sp>
    <dsp:sp modelId="{479FC5DF-0CF2-4E8A-A6D6-8EC9C024392D}">
      <dsp:nvSpPr>
        <dsp:cNvPr id="0" name=""/>
        <dsp:cNvSpPr/>
      </dsp:nvSpPr>
      <dsp:spPr>
        <a:xfrm>
          <a:off x="297933" y="2238622"/>
          <a:ext cx="3495968" cy="254568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a:lnSpc>
              <a:spcPct val="90000"/>
            </a:lnSpc>
            <a:spcBef>
              <a:spcPct val="0"/>
            </a:spcBef>
            <a:spcAft>
              <a:spcPct val="35000"/>
            </a:spcAft>
          </a:pPr>
          <a:r>
            <a:rPr lang="en-US" sz="3600" b="1" kern="1200" dirty="0"/>
            <a:t>Specific Objectives</a:t>
          </a:r>
          <a:endParaRPr lang="en-GB" sz="3600" kern="1200" dirty="0"/>
        </a:p>
      </dsp:txBody>
      <dsp:txXfrm>
        <a:off x="422203" y="2362892"/>
        <a:ext cx="3247428" cy="229714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B115CD-0C76-4C6F-8DDB-93C0A4BF1C54}">
      <dsp:nvSpPr>
        <dsp:cNvPr id="0" name=""/>
        <dsp:cNvSpPr/>
      </dsp:nvSpPr>
      <dsp:spPr>
        <a:xfrm>
          <a:off x="2702040" y="1611402"/>
          <a:ext cx="1148647" cy="1148647"/>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GB" sz="1500" b="1" kern="1200" dirty="0"/>
            <a:t>BENEFITS</a:t>
          </a:r>
        </a:p>
      </dsp:txBody>
      <dsp:txXfrm>
        <a:off x="2870255" y="1779617"/>
        <a:ext cx="812217" cy="812217"/>
      </dsp:txXfrm>
    </dsp:sp>
    <dsp:sp modelId="{93C40E8A-4874-463C-A832-4AFD074AD0D1}">
      <dsp:nvSpPr>
        <dsp:cNvPr id="0" name=""/>
        <dsp:cNvSpPr/>
      </dsp:nvSpPr>
      <dsp:spPr>
        <a:xfrm rot="16200000">
          <a:off x="3154148" y="1192455"/>
          <a:ext cx="244430" cy="390540"/>
        </a:xfrm>
        <a:prstGeom prst="rightArrow">
          <a:avLst>
            <a:gd name="adj1" fmla="val 60000"/>
            <a:gd name="adj2" fmla="val 50000"/>
          </a:avLst>
        </a:prstGeom>
        <a:solidFill>
          <a:srgbClr val="00B0F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GB" sz="1100" kern="1200"/>
        </a:p>
      </dsp:txBody>
      <dsp:txXfrm>
        <a:off x="3190813" y="1307228"/>
        <a:ext cx="171101" cy="234324"/>
      </dsp:txXfrm>
    </dsp:sp>
    <dsp:sp modelId="{C5FE7520-75F3-4C18-92F7-5D02A9C572E6}">
      <dsp:nvSpPr>
        <dsp:cNvPr id="0" name=""/>
        <dsp:cNvSpPr/>
      </dsp:nvSpPr>
      <dsp:spPr>
        <a:xfrm>
          <a:off x="2702040" y="1566"/>
          <a:ext cx="1148647" cy="1148647"/>
        </a:xfrm>
        <a:prstGeom prst="ellipse">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GB" sz="1100" kern="1200" dirty="0" smtClean="0"/>
            <a:t>Climate change mitigation</a:t>
          </a:r>
          <a:endParaRPr lang="en-GB" sz="1100" kern="1200" dirty="0"/>
        </a:p>
      </dsp:txBody>
      <dsp:txXfrm>
        <a:off x="2870255" y="169781"/>
        <a:ext cx="812217" cy="812217"/>
      </dsp:txXfrm>
    </dsp:sp>
    <dsp:sp modelId="{6BF94BD6-E944-4D34-B639-A5E35C76AF59}">
      <dsp:nvSpPr>
        <dsp:cNvPr id="0" name=""/>
        <dsp:cNvSpPr/>
      </dsp:nvSpPr>
      <dsp:spPr>
        <a:xfrm rot="20520000">
          <a:off x="3913092" y="1743860"/>
          <a:ext cx="244430" cy="390540"/>
        </a:xfrm>
        <a:prstGeom prst="rightArrow">
          <a:avLst>
            <a:gd name="adj1" fmla="val 60000"/>
            <a:gd name="adj2" fmla="val 50000"/>
          </a:avLst>
        </a:prstGeom>
        <a:solidFill>
          <a:schemeClr val="accent3">
            <a:hueOff val="2812566"/>
            <a:satOff val="-4220"/>
            <a:lumOff val="-686"/>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GB" sz="1100" kern="1200"/>
        </a:p>
      </dsp:txBody>
      <dsp:txXfrm>
        <a:off x="3914886" y="1833298"/>
        <a:ext cx="171101" cy="234324"/>
      </dsp:txXfrm>
    </dsp:sp>
    <dsp:sp modelId="{F7040721-EEBE-4FD8-8310-3EF136D14515}">
      <dsp:nvSpPr>
        <dsp:cNvPr id="0" name=""/>
        <dsp:cNvSpPr/>
      </dsp:nvSpPr>
      <dsp:spPr>
        <a:xfrm>
          <a:off x="4233085" y="1113935"/>
          <a:ext cx="1148647" cy="1148647"/>
        </a:xfrm>
        <a:prstGeom prst="ellipse">
          <a:avLst/>
        </a:prstGeom>
        <a:solidFill>
          <a:schemeClr val="accent3">
            <a:hueOff val="2812566"/>
            <a:satOff val="-4220"/>
            <a:lumOff val="-68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GB" sz="1100" kern="1200" dirty="0"/>
            <a:t>Biodiversity</a:t>
          </a:r>
        </a:p>
      </dsp:txBody>
      <dsp:txXfrm>
        <a:off x="4401300" y="1282150"/>
        <a:ext cx="812217" cy="812217"/>
      </dsp:txXfrm>
    </dsp:sp>
    <dsp:sp modelId="{79A70A81-EA89-4FB6-A115-ACA2C6EB0E1D}">
      <dsp:nvSpPr>
        <dsp:cNvPr id="0" name=""/>
        <dsp:cNvSpPr/>
      </dsp:nvSpPr>
      <dsp:spPr>
        <a:xfrm rot="3240000">
          <a:off x="3623201" y="2636051"/>
          <a:ext cx="244430" cy="390540"/>
        </a:xfrm>
        <a:prstGeom prst="rightArrow">
          <a:avLst>
            <a:gd name="adj1" fmla="val 60000"/>
            <a:gd name="adj2" fmla="val 50000"/>
          </a:avLst>
        </a:prstGeom>
        <a:solidFill>
          <a:srgbClr val="7030A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GB" sz="1100" kern="1200"/>
        </a:p>
      </dsp:txBody>
      <dsp:txXfrm>
        <a:off x="3638315" y="2684497"/>
        <a:ext cx="171101" cy="234324"/>
      </dsp:txXfrm>
    </dsp:sp>
    <dsp:sp modelId="{167DB117-BF5B-4A41-9DD3-27EE3B412A51}">
      <dsp:nvSpPr>
        <dsp:cNvPr id="0" name=""/>
        <dsp:cNvSpPr/>
      </dsp:nvSpPr>
      <dsp:spPr>
        <a:xfrm>
          <a:off x="3648278" y="2913786"/>
          <a:ext cx="1148647" cy="1148647"/>
        </a:xfrm>
        <a:prstGeom prst="ellipse">
          <a:avLst/>
        </a:prstGeom>
        <a:solidFill>
          <a:srgbClr val="7030A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GB" sz="1100" kern="1200" dirty="0" smtClean="0"/>
            <a:t>Nuisance</a:t>
          </a:r>
          <a:endParaRPr lang="en-GB" sz="1100" kern="1200" dirty="0"/>
        </a:p>
      </dsp:txBody>
      <dsp:txXfrm>
        <a:off x="3816493" y="3082001"/>
        <a:ext cx="812217" cy="812217"/>
      </dsp:txXfrm>
    </dsp:sp>
    <dsp:sp modelId="{7AB955D2-B12F-4703-906D-24283258237E}">
      <dsp:nvSpPr>
        <dsp:cNvPr id="0" name=""/>
        <dsp:cNvSpPr/>
      </dsp:nvSpPr>
      <dsp:spPr>
        <a:xfrm rot="7560000">
          <a:off x="2685096" y="2636051"/>
          <a:ext cx="244430" cy="390540"/>
        </a:xfrm>
        <a:prstGeom prst="rightArrow">
          <a:avLst>
            <a:gd name="adj1" fmla="val 60000"/>
            <a:gd name="adj2" fmla="val 50000"/>
          </a:avLst>
        </a:prstGeom>
        <a:solidFill>
          <a:srgbClr val="6C76A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GB" sz="1100" kern="1200"/>
        </a:p>
      </dsp:txBody>
      <dsp:txXfrm rot="10800000">
        <a:off x="2743311" y="2684497"/>
        <a:ext cx="171101" cy="234324"/>
      </dsp:txXfrm>
    </dsp:sp>
    <dsp:sp modelId="{003A0A9B-E88D-4D6E-A80D-6E76CC226D9F}">
      <dsp:nvSpPr>
        <dsp:cNvPr id="0" name=""/>
        <dsp:cNvSpPr/>
      </dsp:nvSpPr>
      <dsp:spPr>
        <a:xfrm>
          <a:off x="1755802" y="2913786"/>
          <a:ext cx="1148647" cy="1148647"/>
        </a:xfrm>
        <a:prstGeom prst="ellipse">
          <a:avLst/>
        </a:prstGeom>
        <a:solidFill>
          <a:srgbClr val="6C76A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GB" sz="1100" kern="1200" dirty="0" smtClean="0"/>
            <a:t>Simple maintenance</a:t>
          </a:r>
          <a:endParaRPr lang="en-GB" sz="1100" kern="1200" dirty="0"/>
        </a:p>
      </dsp:txBody>
      <dsp:txXfrm>
        <a:off x="1924017" y="3082001"/>
        <a:ext cx="812217" cy="812217"/>
      </dsp:txXfrm>
    </dsp:sp>
    <dsp:sp modelId="{466A0B11-7102-438C-91BA-40B4626830FE}">
      <dsp:nvSpPr>
        <dsp:cNvPr id="0" name=""/>
        <dsp:cNvSpPr/>
      </dsp:nvSpPr>
      <dsp:spPr>
        <a:xfrm rot="11880000">
          <a:off x="2395205" y="1743860"/>
          <a:ext cx="244430" cy="390540"/>
        </a:xfrm>
        <a:prstGeom prst="rightArrow">
          <a:avLst>
            <a:gd name="adj1" fmla="val 60000"/>
            <a:gd name="adj2" fmla="val 50000"/>
          </a:avLst>
        </a:prstGeom>
        <a:solidFill>
          <a:srgbClr val="0070C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GB" sz="1100" kern="1200"/>
        </a:p>
      </dsp:txBody>
      <dsp:txXfrm rot="10800000">
        <a:off x="2466740" y="1833298"/>
        <a:ext cx="171101" cy="234324"/>
      </dsp:txXfrm>
    </dsp:sp>
    <dsp:sp modelId="{810B330F-320D-4A1F-93D4-04CF302EFE6D}">
      <dsp:nvSpPr>
        <dsp:cNvPr id="0" name=""/>
        <dsp:cNvSpPr/>
      </dsp:nvSpPr>
      <dsp:spPr>
        <a:xfrm>
          <a:off x="1170995" y="1113935"/>
          <a:ext cx="1148647" cy="1148647"/>
        </a:xfrm>
        <a:prstGeom prst="ellipse">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GB" sz="1100" kern="1200" dirty="0" smtClean="0"/>
            <a:t>Landscape integration</a:t>
          </a:r>
          <a:endParaRPr lang="en-GB" sz="1100" kern="1200" dirty="0"/>
        </a:p>
      </dsp:txBody>
      <dsp:txXfrm>
        <a:off x="1339210" y="1282150"/>
        <a:ext cx="812217" cy="812217"/>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EC53527-A133-424E-922F-7E75E4F5E0F1}" type="datetimeFigureOut">
              <a:rPr lang="en-GB" smtClean="0"/>
              <a:pPr/>
              <a:t>25/06/2021</a:t>
            </a:fld>
            <a:endParaRPr lang="en-GB"/>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820611-0108-49D7-B014-8B01C53E86E7}" type="slidenum">
              <a:rPr lang="en-GB" smtClean="0"/>
              <a:pPr/>
              <a:t>‹N›</a:t>
            </a:fld>
            <a:endParaRPr lang="en-GB"/>
          </a:p>
        </p:txBody>
      </p:sp>
    </p:spTree>
    <p:extLst>
      <p:ext uri="{BB962C8B-B14F-4D97-AF65-F5344CB8AC3E}">
        <p14:creationId xmlns:p14="http://schemas.microsoft.com/office/powerpoint/2010/main" val="17276469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4B6055F8-1D02-4417-9241-55C834FD9970}" type="datetimeFigureOut">
              <a:rPr lang="it-IT" smtClean="0"/>
              <a:pPr/>
              <a:t>25/06/2021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4B6055F8-1D02-4417-9241-55C834FD9970}" type="datetimeFigureOut">
              <a:rPr lang="it-IT" smtClean="0"/>
              <a:pPr/>
              <a:t>25/06/2021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4B6055F8-1D02-4417-9241-55C834FD9970}" type="datetimeFigureOut">
              <a:rPr lang="it-IT" smtClean="0"/>
              <a:pPr/>
              <a:t>25/06/2021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4B6055F8-1D02-4417-9241-55C834FD9970}" type="datetimeFigureOut">
              <a:rPr lang="it-IT" smtClean="0"/>
              <a:pPr/>
              <a:t>25/06/2021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4B6055F8-1D02-4417-9241-55C834FD9970}" type="datetimeFigureOut">
              <a:rPr lang="it-IT" smtClean="0"/>
              <a:pPr/>
              <a:t>25/06/2021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4B6055F8-1D02-4417-9241-55C834FD9970}" type="datetimeFigureOut">
              <a:rPr lang="it-IT" smtClean="0"/>
              <a:pPr/>
              <a:t>25/06/2021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4B6055F8-1D02-4417-9241-55C834FD9970}" type="datetimeFigureOut">
              <a:rPr lang="it-IT" smtClean="0"/>
              <a:pPr/>
              <a:t>25/06/2021</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4B6055F8-1D02-4417-9241-55C834FD9970}" type="datetimeFigureOut">
              <a:rPr lang="it-IT" smtClean="0"/>
              <a:pPr/>
              <a:t>25/06/2021</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4B6055F8-1D02-4417-9241-55C834FD9970}" type="datetimeFigureOut">
              <a:rPr lang="it-IT" smtClean="0"/>
              <a:pPr/>
              <a:t>25/06/2021</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4B6055F8-1D02-4417-9241-55C834FD9970}" type="datetimeFigureOut">
              <a:rPr lang="it-IT" smtClean="0"/>
              <a:pPr/>
              <a:t>25/06/2021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4B6055F8-1D02-4417-9241-55C834FD9970}" type="datetimeFigureOut">
              <a:rPr lang="it-IT" smtClean="0"/>
              <a:pPr/>
              <a:t>25/06/2021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6055F8-1D02-4417-9241-55C834FD9970}" type="datetimeFigureOut">
              <a:rPr lang="it-IT" smtClean="0"/>
              <a:pPr/>
              <a:t>25/06/2021</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07B441-5312-499D-93C3-6E37886527FA}"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iridra.com/" TargetMode="Externa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hyperlink" Target="mailto:info@iridra.com"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4.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4.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iridra.com/" TargetMode="External"/><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info@iridra.com"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14"/>
          <p:cNvSpPr/>
          <p:nvPr/>
        </p:nvSpPr>
        <p:spPr>
          <a:xfrm>
            <a:off x="0" y="2875620"/>
            <a:ext cx="9144000" cy="2412000"/>
          </a:xfrm>
          <a:prstGeom prst="rect">
            <a:avLst/>
          </a:prstGeom>
          <a:solidFill>
            <a:srgbClr val="0070C0">
              <a:alpha val="6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CasellaDiTesto 8"/>
          <p:cNvSpPr txBox="1"/>
          <p:nvPr/>
        </p:nvSpPr>
        <p:spPr>
          <a:xfrm>
            <a:off x="4121696" y="3023618"/>
            <a:ext cx="5184576" cy="1323439"/>
          </a:xfrm>
          <a:prstGeom prst="rect">
            <a:avLst/>
          </a:prstGeom>
          <a:noFill/>
        </p:spPr>
        <p:txBody>
          <a:bodyPr wrap="square" rtlCol="0">
            <a:spAutoFit/>
          </a:bodyPr>
          <a:lstStyle/>
          <a:p>
            <a:pPr lvl="0" algn="ctr" fontAlgn="base">
              <a:spcBef>
                <a:spcPct val="0"/>
              </a:spcBef>
            </a:pPr>
            <a:r>
              <a:rPr lang="it-IT" sz="3200" b="1" dirty="0" err="1">
                <a:latin typeface="Calibri" pitchFamily="34" charset="0"/>
                <a:cs typeface="Arial" pitchFamily="34" charset="0"/>
              </a:rPr>
              <a:t>Lot</a:t>
            </a:r>
            <a:r>
              <a:rPr lang="it-IT" sz="3200" b="1" dirty="0">
                <a:latin typeface="Calibri" pitchFamily="34" charset="0"/>
                <a:cs typeface="Arial" pitchFamily="34" charset="0"/>
              </a:rPr>
              <a:t> </a:t>
            </a:r>
            <a:r>
              <a:rPr lang="it-IT" sz="3200" b="1" dirty="0" smtClean="0">
                <a:latin typeface="Calibri" pitchFamily="34" charset="0"/>
                <a:cs typeface="Arial" pitchFamily="34" charset="0"/>
              </a:rPr>
              <a:t>2</a:t>
            </a:r>
            <a:endParaRPr lang="it-IT" sz="3200" b="1" dirty="0">
              <a:latin typeface="Calibri" pitchFamily="34" charset="0"/>
              <a:cs typeface="Arial" pitchFamily="34" charset="0"/>
            </a:endParaRPr>
          </a:p>
          <a:p>
            <a:pPr lvl="0" algn="ctr" fontAlgn="base">
              <a:spcBef>
                <a:spcPct val="0"/>
              </a:spcBef>
            </a:pPr>
            <a:r>
              <a:rPr lang="it-IT" sz="2400" b="1" dirty="0" smtClean="0">
                <a:latin typeface="Calibri" pitchFamily="34" charset="0"/>
                <a:cs typeface="Arial" pitchFamily="34" charset="0"/>
              </a:rPr>
              <a:t>TSM </a:t>
            </a:r>
            <a:r>
              <a:rPr lang="it-IT" sz="2400" b="1" dirty="0">
                <a:latin typeface="Calibri" pitchFamily="34" charset="0"/>
                <a:cs typeface="Arial" pitchFamily="34" charset="0"/>
              </a:rPr>
              <a:t>in a Continental Environment</a:t>
            </a:r>
            <a:r>
              <a:rPr lang="it-IT" sz="2400" dirty="0">
                <a:latin typeface="Times New Roman" pitchFamily="18" charset="0"/>
                <a:cs typeface="Arial" pitchFamily="34" charset="0"/>
              </a:rPr>
              <a:t> </a:t>
            </a:r>
            <a:r>
              <a:rPr lang="it-IT" sz="2400" b="1" dirty="0" err="1">
                <a:latin typeface="Calibri" pitchFamily="34" charset="0"/>
                <a:cs typeface="Arial" pitchFamily="34" charset="0"/>
              </a:rPr>
              <a:t>Feasibility</a:t>
            </a:r>
            <a:r>
              <a:rPr lang="it-IT" sz="2400" b="1" dirty="0">
                <a:latin typeface="Calibri" pitchFamily="34" charset="0"/>
                <a:cs typeface="Arial" pitchFamily="34" charset="0"/>
              </a:rPr>
              <a:t> Study</a:t>
            </a:r>
            <a:endParaRPr lang="en-GB" sz="2400" dirty="0"/>
          </a:p>
        </p:txBody>
      </p:sp>
      <p:sp>
        <p:nvSpPr>
          <p:cNvPr id="11" name="Rettangolo 10"/>
          <p:cNvSpPr/>
          <p:nvPr/>
        </p:nvSpPr>
        <p:spPr>
          <a:xfrm>
            <a:off x="107504" y="352085"/>
            <a:ext cx="9144000" cy="1384995"/>
          </a:xfrm>
          <a:prstGeom prst="rect">
            <a:avLst/>
          </a:prstGeom>
        </p:spPr>
        <p:txBody>
          <a:bodyPr wrap="square">
            <a:spAutoFit/>
          </a:bodyPr>
          <a:lstStyle/>
          <a:p>
            <a:pPr lvl="0" algn="ctr" fontAlgn="base">
              <a:spcBef>
                <a:spcPct val="0"/>
              </a:spcBef>
            </a:pPr>
            <a:r>
              <a:rPr lang="it-IT" sz="2800" b="1" dirty="0">
                <a:solidFill>
                  <a:schemeClr val="tx2">
                    <a:lumMod val="60000"/>
                    <a:lumOff val="40000"/>
                  </a:schemeClr>
                </a:solidFill>
                <a:latin typeface="Calibri" pitchFamily="34" charset="0"/>
                <a:cs typeface="Arial" pitchFamily="34" charset="0"/>
              </a:rPr>
              <a:t>NATURE-BASED SOLUTIONS</a:t>
            </a:r>
          </a:p>
          <a:p>
            <a:pPr lvl="0" algn="ctr" fontAlgn="base">
              <a:spcBef>
                <a:spcPct val="0"/>
              </a:spcBef>
            </a:pPr>
            <a:r>
              <a:rPr lang="it-IT" sz="2800" b="1" dirty="0">
                <a:solidFill>
                  <a:schemeClr val="tx2">
                    <a:lumMod val="60000"/>
                    <a:lumOff val="40000"/>
                  </a:schemeClr>
                </a:solidFill>
                <a:latin typeface="Calibri" pitchFamily="34" charset="0"/>
                <a:cs typeface="Arial" pitchFamily="34" charset="0"/>
              </a:rPr>
              <a:t> FOR CLIMATE CHANGE ADAPTATION </a:t>
            </a:r>
          </a:p>
          <a:p>
            <a:pPr lvl="0" algn="ctr" fontAlgn="base">
              <a:spcBef>
                <a:spcPct val="0"/>
              </a:spcBef>
            </a:pPr>
            <a:r>
              <a:rPr lang="it-IT" sz="2800" b="1" dirty="0">
                <a:solidFill>
                  <a:schemeClr val="tx2">
                    <a:lumMod val="60000"/>
                    <a:lumOff val="40000"/>
                  </a:schemeClr>
                </a:solidFill>
                <a:latin typeface="Calibri" pitchFamily="34" charset="0"/>
                <a:cs typeface="Arial" pitchFamily="34" charset="0"/>
              </a:rPr>
              <a:t>AND WATER POLLUTION IN AGRICULTURAL REGIONS</a:t>
            </a:r>
          </a:p>
        </p:txBody>
      </p:sp>
      <p:sp>
        <p:nvSpPr>
          <p:cNvPr id="12" name="Rettangolo 11"/>
          <p:cNvSpPr/>
          <p:nvPr/>
        </p:nvSpPr>
        <p:spPr>
          <a:xfrm>
            <a:off x="5047097" y="4733969"/>
            <a:ext cx="3619933" cy="369332"/>
          </a:xfrm>
          <a:prstGeom prst="rect">
            <a:avLst/>
          </a:prstGeom>
        </p:spPr>
        <p:txBody>
          <a:bodyPr wrap="square">
            <a:spAutoFit/>
          </a:bodyPr>
          <a:lstStyle/>
          <a:p>
            <a:r>
              <a:rPr lang="en-US" dirty="0">
                <a:solidFill>
                  <a:schemeClr val="bg1"/>
                </a:solidFill>
              </a:rPr>
              <a:t>Dr. Fabio Masi        </a:t>
            </a:r>
            <a:r>
              <a:rPr lang="en-GB" dirty="0" smtClean="0">
                <a:solidFill>
                  <a:schemeClr val="bg1"/>
                </a:solidFill>
              </a:rPr>
              <a:t>25</a:t>
            </a:r>
            <a:r>
              <a:rPr lang="en-GB" baseline="30000" dirty="0" smtClean="0">
                <a:solidFill>
                  <a:schemeClr val="bg1"/>
                </a:solidFill>
              </a:rPr>
              <a:t>th</a:t>
            </a:r>
            <a:r>
              <a:rPr lang="en-GB" dirty="0" smtClean="0">
                <a:solidFill>
                  <a:schemeClr val="bg1"/>
                </a:solidFill>
              </a:rPr>
              <a:t> June 2021</a:t>
            </a:r>
            <a:endParaRPr lang="en-GB" dirty="0">
              <a:solidFill>
                <a:schemeClr val="bg1"/>
              </a:solidFill>
            </a:endParaRPr>
          </a:p>
        </p:txBody>
      </p:sp>
      <p:pic>
        <p:nvPicPr>
          <p:cNvPr id="14" name="Immagine 13" descr="logo iridra"/>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92280" y="6235441"/>
            <a:ext cx="1861704" cy="478710"/>
          </a:xfrm>
          <a:prstGeom prst="rect">
            <a:avLst/>
          </a:prstGeom>
          <a:noFill/>
          <a:ln>
            <a:noFill/>
          </a:ln>
        </p:spPr>
      </p:pic>
      <p:sp>
        <p:nvSpPr>
          <p:cNvPr id="10" name="Rettangolo 9">
            <a:extLst>
              <a:ext uri="{FF2B5EF4-FFF2-40B4-BE49-F238E27FC236}">
                <a16:creationId xmlns:a16="http://schemas.microsoft.com/office/drawing/2014/main" xmlns="" id="{0FA5D98F-06B1-4A72-BE3B-2DCB72881116}"/>
              </a:ext>
            </a:extLst>
          </p:cNvPr>
          <p:cNvSpPr/>
          <p:nvPr/>
        </p:nvSpPr>
        <p:spPr>
          <a:xfrm>
            <a:off x="1331640" y="6164550"/>
            <a:ext cx="1861705" cy="523220"/>
          </a:xfrm>
          <a:prstGeom prst="rect">
            <a:avLst/>
          </a:prstGeom>
        </p:spPr>
        <p:txBody>
          <a:bodyPr wrap="square">
            <a:spAutoFit/>
          </a:bodyPr>
          <a:lstStyle/>
          <a:p>
            <a:r>
              <a:rPr lang="it-IT" sz="1400" dirty="0">
                <a:solidFill>
                  <a:schemeClr val="tx1">
                    <a:lumMod val="65000"/>
                    <a:lumOff val="35000"/>
                  </a:schemeClr>
                </a:solidFill>
                <a:hlinkClick r:id="rId3">
                  <a:extLst>
                    <a:ext uri="{A12FA001-AC4F-418D-AE19-62706E023703}">
                      <ahyp:hlinkClr xmlns:ahyp="http://schemas.microsoft.com/office/drawing/2018/hyperlinkcolor" xmlns="" val="tx"/>
                    </a:ext>
                  </a:extLst>
                </a:hlinkClick>
              </a:rPr>
              <a:t>www.iridra.com</a:t>
            </a:r>
            <a:r>
              <a:rPr lang="it-IT" sz="1400" dirty="0">
                <a:solidFill>
                  <a:schemeClr val="tx1">
                    <a:lumMod val="65000"/>
                    <a:lumOff val="35000"/>
                  </a:schemeClr>
                </a:solidFill>
              </a:rPr>
              <a:t>     </a:t>
            </a:r>
          </a:p>
          <a:p>
            <a:r>
              <a:rPr lang="it-IT" sz="1400" dirty="0">
                <a:solidFill>
                  <a:schemeClr val="tx1">
                    <a:lumMod val="65000"/>
                    <a:lumOff val="35000"/>
                  </a:schemeClr>
                </a:solidFill>
                <a:hlinkClick r:id="rId4">
                  <a:extLst>
                    <a:ext uri="{A12FA001-AC4F-418D-AE19-62706E023703}">
                      <ahyp:hlinkClr xmlns:ahyp="http://schemas.microsoft.com/office/drawing/2018/hyperlinkcolor" xmlns="" val="tx"/>
                    </a:ext>
                  </a:extLst>
                </a:hlinkClick>
              </a:rPr>
              <a:t>info@iridra.com</a:t>
            </a:r>
            <a:endParaRPr lang="en-GB" sz="1400" dirty="0">
              <a:solidFill>
                <a:schemeClr val="tx1">
                  <a:lumMod val="65000"/>
                  <a:lumOff val="35000"/>
                </a:schemeClr>
              </a:solidFill>
            </a:endParaRPr>
          </a:p>
        </p:txBody>
      </p:sp>
      <p:pic>
        <p:nvPicPr>
          <p:cNvPr id="13" name="Immagine 12">
            <a:extLst>
              <a:ext uri="{FF2B5EF4-FFF2-40B4-BE49-F238E27FC236}">
                <a16:creationId xmlns:a16="http://schemas.microsoft.com/office/drawing/2014/main" xmlns="" id="{191C92C2-773A-43DD-8BFF-A311C0F8F147}"/>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5387" y="6232888"/>
            <a:ext cx="782238" cy="411306"/>
          </a:xfrm>
          <a:prstGeom prst="rect">
            <a:avLst/>
          </a:prstGeom>
        </p:spPr>
      </p:pic>
      <p:pic>
        <p:nvPicPr>
          <p:cNvPr id="15" name="Immagine 14"/>
          <p:cNvPicPr>
            <a:picLocks noChangeAspect="1"/>
          </p:cNvPicPr>
          <p:nvPr/>
        </p:nvPicPr>
        <p:blipFill>
          <a:blip r:embed="rId6" cstate="screen">
            <a:extLst>
              <a:ext uri="{28A0092B-C50C-407E-A947-70E740481C1C}">
                <a14:useLocalDpi xmlns:a14="http://schemas.microsoft.com/office/drawing/2010/main"/>
              </a:ext>
            </a:extLst>
          </a:blip>
          <a:srcRect/>
          <a:stretch>
            <a:fillRect/>
          </a:stretch>
        </p:blipFill>
        <p:spPr bwMode="auto">
          <a:xfrm>
            <a:off x="424713" y="2709406"/>
            <a:ext cx="3534711" cy="225743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4"/>
          <p:cNvSpPr/>
          <p:nvPr/>
        </p:nvSpPr>
        <p:spPr>
          <a:xfrm>
            <a:off x="0" y="0"/>
            <a:ext cx="9144000" cy="1044000"/>
          </a:xfrm>
          <a:prstGeom prst="rect">
            <a:avLst/>
          </a:prstGeom>
          <a:solidFill>
            <a:srgbClr val="0070C0">
              <a:alpha val="6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olo 1"/>
          <p:cNvSpPr>
            <a:spLocks noGrp="1"/>
          </p:cNvSpPr>
          <p:nvPr>
            <p:ph type="title"/>
          </p:nvPr>
        </p:nvSpPr>
        <p:spPr>
          <a:xfrm>
            <a:off x="611560" y="105098"/>
            <a:ext cx="8229600" cy="778098"/>
          </a:xfrm>
        </p:spPr>
        <p:txBody>
          <a:bodyPr>
            <a:normAutofit fontScale="90000"/>
          </a:bodyPr>
          <a:lstStyle/>
          <a:p>
            <a:r>
              <a:rPr lang="en-GB" sz="4900" b="1" dirty="0"/>
              <a:t>COST ANALYSIS</a:t>
            </a:r>
            <a:endParaRPr lang="en-GB" sz="3600" dirty="0"/>
          </a:p>
        </p:txBody>
      </p:sp>
      <p:sp>
        <p:nvSpPr>
          <p:cNvPr id="9" name="CasellaDiTesto 8"/>
          <p:cNvSpPr txBox="1"/>
          <p:nvPr/>
        </p:nvSpPr>
        <p:spPr>
          <a:xfrm>
            <a:off x="1223628" y="5719219"/>
            <a:ext cx="6696744" cy="523220"/>
          </a:xfrm>
          <a:prstGeom prst="rect">
            <a:avLst/>
          </a:prstGeom>
          <a:noFill/>
        </p:spPr>
        <p:txBody>
          <a:bodyPr wrap="square" rtlCol="0">
            <a:spAutoFit/>
          </a:bodyPr>
          <a:lstStyle/>
          <a:p>
            <a:r>
              <a:rPr lang="en-GB" sz="1400" b="1" dirty="0"/>
              <a:t>Table 2. </a:t>
            </a:r>
            <a:r>
              <a:rPr lang="en-GB" sz="1400" dirty="0"/>
              <a:t>The table shows the investment costs and O&amp;M costs of </a:t>
            </a:r>
            <a:r>
              <a:rPr lang="en-GB" sz="1400" dirty="0" smtClean="0"/>
              <a:t>the four alternatives considering a lifetime of 20 years</a:t>
            </a:r>
            <a:endParaRPr lang="en-GB" b="1" dirty="0"/>
          </a:p>
        </p:txBody>
      </p:sp>
      <p:pic>
        <p:nvPicPr>
          <p:cNvPr id="8" name="Immagine 7" descr="logo iridra">
            <a:extLst>
              <a:ext uri="{FF2B5EF4-FFF2-40B4-BE49-F238E27FC236}">
                <a16:creationId xmlns:a16="http://schemas.microsoft.com/office/drawing/2014/main" xmlns="" id="{33B39A87-088E-45CC-B799-4710E650CA14}"/>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93052" y="6525345"/>
            <a:ext cx="986872" cy="253760"/>
          </a:xfrm>
          <a:prstGeom prst="rect">
            <a:avLst/>
          </a:prstGeom>
          <a:noFill/>
          <a:ln>
            <a:noFill/>
          </a:ln>
        </p:spPr>
      </p:pic>
      <p:graphicFrame>
        <p:nvGraphicFramePr>
          <p:cNvPr id="6" name="Tabella 5"/>
          <p:cNvGraphicFramePr>
            <a:graphicFrameLocks noGrp="1"/>
          </p:cNvGraphicFramePr>
          <p:nvPr>
            <p:extLst>
              <p:ext uri="{D42A27DB-BD31-4B8C-83A1-F6EECF244321}">
                <p14:modId xmlns:p14="http://schemas.microsoft.com/office/powerpoint/2010/main" val="1907914217"/>
              </p:ext>
            </p:extLst>
          </p:nvPr>
        </p:nvGraphicFramePr>
        <p:xfrm>
          <a:off x="395536" y="1628802"/>
          <a:ext cx="8208967" cy="3929614"/>
        </p:xfrm>
        <a:graphic>
          <a:graphicData uri="http://schemas.openxmlformats.org/drawingml/2006/table">
            <a:tbl>
              <a:tblPr firstRow="1" firstCol="1" bandRow="1"/>
              <a:tblGrid>
                <a:gridCol w="2006673">
                  <a:extLst>
                    <a:ext uri="{9D8B030D-6E8A-4147-A177-3AD203B41FA5}">
                      <a16:colId xmlns:a16="http://schemas.microsoft.com/office/drawing/2014/main" xmlns="" val="4045913294"/>
                    </a:ext>
                  </a:extLst>
                </a:gridCol>
                <a:gridCol w="599375">
                  <a:extLst>
                    <a:ext uri="{9D8B030D-6E8A-4147-A177-3AD203B41FA5}">
                      <a16:colId xmlns:a16="http://schemas.microsoft.com/office/drawing/2014/main" xmlns="" val="169597519"/>
                    </a:ext>
                  </a:extLst>
                </a:gridCol>
                <a:gridCol w="1316982">
                  <a:extLst>
                    <a:ext uri="{9D8B030D-6E8A-4147-A177-3AD203B41FA5}">
                      <a16:colId xmlns:a16="http://schemas.microsoft.com/office/drawing/2014/main" xmlns="" val="3286141831"/>
                    </a:ext>
                  </a:extLst>
                </a:gridCol>
                <a:gridCol w="1436856">
                  <a:extLst>
                    <a:ext uri="{9D8B030D-6E8A-4147-A177-3AD203B41FA5}">
                      <a16:colId xmlns:a16="http://schemas.microsoft.com/office/drawing/2014/main" xmlns="" val="3343497460"/>
                    </a:ext>
                  </a:extLst>
                </a:gridCol>
                <a:gridCol w="1435214">
                  <a:extLst>
                    <a:ext uri="{9D8B030D-6E8A-4147-A177-3AD203B41FA5}">
                      <a16:colId xmlns:a16="http://schemas.microsoft.com/office/drawing/2014/main" xmlns="" val="4060001112"/>
                    </a:ext>
                  </a:extLst>
                </a:gridCol>
                <a:gridCol w="1413867">
                  <a:extLst>
                    <a:ext uri="{9D8B030D-6E8A-4147-A177-3AD203B41FA5}">
                      <a16:colId xmlns:a16="http://schemas.microsoft.com/office/drawing/2014/main" xmlns="" val="532974484"/>
                    </a:ext>
                  </a:extLst>
                </a:gridCol>
              </a:tblGrid>
              <a:tr h="417304">
                <a:tc gridSpan="6">
                  <a:txBody>
                    <a:bodyPr/>
                    <a:lstStyle/>
                    <a:p>
                      <a:pPr algn="ctr">
                        <a:spcBef>
                          <a:spcPts val="600"/>
                        </a:spcBef>
                        <a:spcAft>
                          <a:spcPts val="600"/>
                        </a:spcAft>
                      </a:pPr>
                      <a:r>
                        <a:rPr lang="en-GB" sz="1200" kern="1200" dirty="0">
                          <a:solidFill>
                            <a:schemeClr val="tx1"/>
                          </a:solidFill>
                          <a:latin typeface="Verdana"/>
                          <a:ea typeface="Calibri"/>
                          <a:cs typeface="Times New Roman"/>
                        </a:rPr>
                        <a:t> </a:t>
                      </a:r>
                      <a:r>
                        <a:rPr lang="en-GB" sz="1200" b="1" kern="1200" dirty="0" smtClean="0">
                          <a:solidFill>
                            <a:schemeClr val="tx1"/>
                          </a:solidFill>
                          <a:latin typeface="Verdana"/>
                          <a:ea typeface="Calibri"/>
                          <a:cs typeface="Times New Roman"/>
                        </a:rPr>
                        <a:t>Soil </a:t>
                      </a:r>
                      <a:r>
                        <a:rPr lang="en-GB" sz="1200" b="1" kern="1200" dirty="0">
                          <a:solidFill>
                            <a:schemeClr val="tx1"/>
                          </a:solidFill>
                          <a:latin typeface="Verdana"/>
                          <a:ea typeface="Calibri"/>
                          <a:cs typeface="Times New Roman"/>
                        </a:rPr>
                        <a:t>discharge scenario</a:t>
                      </a:r>
                      <a:endParaRPr lang="it-IT" sz="1200" b="1" kern="1200" dirty="0">
                        <a:solidFill>
                          <a:schemeClr val="tx1"/>
                        </a:solidFill>
                        <a:latin typeface="Verdan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pPr algn="ctr">
                        <a:spcBef>
                          <a:spcPts val="600"/>
                        </a:spcBef>
                        <a:spcAft>
                          <a:spcPts val="600"/>
                        </a:spcAft>
                      </a:pPr>
                      <a:endParaRPr lang="it-IT" sz="1200" kern="1200" dirty="0">
                        <a:solidFill>
                          <a:schemeClr val="tx1"/>
                        </a:solidFill>
                        <a:latin typeface="Verdan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pPr algn="ctr">
                        <a:spcBef>
                          <a:spcPts val="600"/>
                        </a:spcBef>
                        <a:spcAft>
                          <a:spcPts val="0"/>
                        </a:spcAft>
                      </a:pPr>
                      <a:endParaRPr lang="it-IT" sz="1200" b="1" kern="1200" dirty="0">
                        <a:solidFill>
                          <a:schemeClr val="tx1"/>
                        </a:solidFill>
                        <a:latin typeface="Verdan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xmlns="" val="180866844"/>
                  </a:ext>
                </a:extLst>
              </a:tr>
              <a:tr h="1286688">
                <a:tc>
                  <a:txBody>
                    <a:bodyPr/>
                    <a:lstStyle/>
                    <a:p>
                      <a:endParaRPr lang="it-IT" sz="1200" kern="1200" dirty="0">
                        <a:solidFill>
                          <a:schemeClr val="tx1"/>
                        </a:solidFill>
                        <a:latin typeface="Verdan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spcBef>
                          <a:spcPts val="600"/>
                        </a:spcBef>
                        <a:spcAft>
                          <a:spcPts val="600"/>
                        </a:spcAft>
                      </a:pPr>
                      <a:r>
                        <a:rPr lang="en-GB" sz="1200" b="1" kern="1200" dirty="0">
                          <a:solidFill>
                            <a:schemeClr val="tx1"/>
                          </a:solidFill>
                          <a:latin typeface="Verdana"/>
                          <a:ea typeface="Calibri"/>
                          <a:cs typeface="Times New Roman"/>
                        </a:rPr>
                        <a:t>Unit</a:t>
                      </a:r>
                      <a:endParaRPr lang="it-IT" sz="1200" b="1" kern="1200" dirty="0">
                        <a:solidFill>
                          <a:schemeClr val="tx1"/>
                        </a:solidFill>
                        <a:latin typeface="Verdan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spcBef>
                          <a:spcPts val="600"/>
                        </a:spcBef>
                        <a:spcAft>
                          <a:spcPts val="0"/>
                        </a:spcAft>
                      </a:pPr>
                      <a:r>
                        <a:rPr lang="en-GB" sz="1200" b="1" kern="1200" dirty="0">
                          <a:solidFill>
                            <a:schemeClr val="tx1"/>
                          </a:solidFill>
                          <a:latin typeface="Verdana"/>
                          <a:ea typeface="Calibri"/>
                          <a:cs typeface="Times New Roman"/>
                        </a:rPr>
                        <a:t>A1</a:t>
                      </a:r>
                      <a:endParaRPr lang="it-IT" sz="1200" b="1" kern="1200" dirty="0">
                        <a:solidFill>
                          <a:schemeClr val="tx1"/>
                        </a:solidFill>
                        <a:latin typeface="Verdana"/>
                        <a:ea typeface="Calibri"/>
                        <a:cs typeface="Times New Roman"/>
                      </a:endParaRPr>
                    </a:p>
                    <a:p>
                      <a:pPr algn="ctr">
                        <a:spcBef>
                          <a:spcPts val="600"/>
                        </a:spcBef>
                        <a:spcAft>
                          <a:spcPts val="0"/>
                        </a:spcAft>
                      </a:pPr>
                      <a:r>
                        <a:rPr lang="en-GB" sz="1200" b="1" kern="1200" dirty="0">
                          <a:solidFill>
                            <a:schemeClr val="tx1"/>
                          </a:solidFill>
                          <a:latin typeface="Verdana"/>
                          <a:ea typeface="Calibri"/>
                          <a:cs typeface="Times New Roman"/>
                        </a:rPr>
                        <a:t>MBR </a:t>
                      </a:r>
                      <a:endParaRPr lang="it-IT" sz="1200" b="1" kern="1200" dirty="0">
                        <a:solidFill>
                          <a:schemeClr val="tx1"/>
                        </a:solidFill>
                        <a:latin typeface="Verdan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spcBef>
                          <a:spcPts val="600"/>
                        </a:spcBef>
                        <a:spcAft>
                          <a:spcPts val="0"/>
                        </a:spcAft>
                      </a:pPr>
                      <a:r>
                        <a:rPr lang="en-GB" sz="1200" b="1" kern="1200" dirty="0">
                          <a:solidFill>
                            <a:schemeClr val="tx1"/>
                          </a:solidFill>
                          <a:latin typeface="Verdana"/>
                          <a:ea typeface="Calibri"/>
                          <a:cs typeface="Times New Roman"/>
                        </a:rPr>
                        <a:t>A2</a:t>
                      </a:r>
                      <a:endParaRPr lang="it-IT" sz="1200" b="1" kern="1200" dirty="0">
                        <a:solidFill>
                          <a:schemeClr val="tx1"/>
                        </a:solidFill>
                        <a:latin typeface="Verdana"/>
                        <a:ea typeface="Calibri"/>
                        <a:cs typeface="Times New Roman"/>
                      </a:endParaRPr>
                    </a:p>
                    <a:p>
                      <a:pPr algn="ctr">
                        <a:spcBef>
                          <a:spcPts val="600"/>
                        </a:spcBef>
                        <a:spcAft>
                          <a:spcPts val="0"/>
                        </a:spcAft>
                      </a:pPr>
                      <a:r>
                        <a:rPr lang="en-GB" sz="1200" b="1" kern="1200" dirty="0">
                          <a:solidFill>
                            <a:schemeClr val="tx1"/>
                          </a:solidFill>
                          <a:latin typeface="Verdana"/>
                          <a:ea typeface="Calibri"/>
                          <a:cs typeface="Times New Roman"/>
                        </a:rPr>
                        <a:t>Upgrade AEW</a:t>
                      </a:r>
                      <a:endParaRPr lang="it-IT" sz="1200" b="1" kern="1200" dirty="0">
                        <a:solidFill>
                          <a:schemeClr val="tx1"/>
                        </a:solidFill>
                        <a:latin typeface="Verdan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spcBef>
                          <a:spcPts val="600"/>
                        </a:spcBef>
                        <a:spcAft>
                          <a:spcPts val="0"/>
                        </a:spcAft>
                      </a:pPr>
                      <a:r>
                        <a:rPr lang="en-GB" sz="1200" b="1" kern="1200" dirty="0">
                          <a:solidFill>
                            <a:schemeClr val="tx1"/>
                          </a:solidFill>
                          <a:latin typeface="Verdana"/>
                          <a:ea typeface="Calibri"/>
                          <a:cs typeface="Times New Roman"/>
                        </a:rPr>
                        <a:t>A3</a:t>
                      </a:r>
                      <a:endParaRPr lang="it-IT" sz="1200" b="1" kern="1200" dirty="0">
                        <a:solidFill>
                          <a:schemeClr val="tx1"/>
                        </a:solidFill>
                        <a:latin typeface="Verdana"/>
                        <a:ea typeface="Calibri"/>
                        <a:cs typeface="Times New Roman"/>
                      </a:endParaRPr>
                    </a:p>
                    <a:p>
                      <a:pPr algn="ctr">
                        <a:spcBef>
                          <a:spcPts val="600"/>
                        </a:spcBef>
                        <a:spcAft>
                          <a:spcPts val="0"/>
                        </a:spcAft>
                      </a:pPr>
                      <a:r>
                        <a:rPr lang="en-GB" sz="1200" b="1" kern="1200" dirty="0">
                          <a:solidFill>
                            <a:schemeClr val="tx1"/>
                          </a:solidFill>
                          <a:latin typeface="Verdana"/>
                          <a:ea typeface="Calibri"/>
                          <a:cs typeface="Times New Roman"/>
                        </a:rPr>
                        <a:t>Upgrade AEW </a:t>
                      </a:r>
                      <a:endParaRPr lang="it-IT" sz="1200" b="1" kern="1200" dirty="0">
                        <a:solidFill>
                          <a:schemeClr val="tx1"/>
                        </a:solidFill>
                        <a:latin typeface="Verdana"/>
                        <a:ea typeface="Calibri"/>
                        <a:cs typeface="Times New Roman"/>
                      </a:endParaRPr>
                    </a:p>
                    <a:p>
                      <a:pPr algn="ctr">
                        <a:spcBef>
                          <a:spcPts val="600"/>
                        </a:spcBef>
                        <a:spcAft>
                          <a:spcPts val="0"/>
                        </a:spcAft>
                      </a:pPr>
                      <a:r>
                        <a:rPr lang="en-GB" sz="1200" b="1" kern="1200" dirty="0">
                          <a:solidFill>
                            <a:schemeClr val="tx1"/>
                          </a:solidFill>
                          <a:latin typeface="Verdana"/>
                          <a:ea typeface="Calibri"/>
                          <a:cs typeface="Times New Roman"/>
                        </a:rPr>
                        <a:t>+ stripping</a:t>
                      </a:r>
                      <a:endParaRPr lang="it-IT" sz="1200" b="1" kern="1200" dirty="0">
                        <a:solidFill>
                          <a:schemeClr val="tx1"/>
                        </a:solidFill>
                        <a:latin typeface="Verdan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spcBef>
                          <a:spcPts val="600"/>
                        </a:spcBef>
                        <a:spcAft>
                          <a:spcPts val="0"/>
                        </a:spcAft>
                      </a:pPr>
                      <a:r>
                        <a:rPr lang="en-GB" sz="1200" b="1" kern="1200" dirty="0">
                          <a:solidFill>
                            <a:schemeClr val="tx1"/>
                          </a:solidFill>
                          <a:latin typeface="Verdana"/>
                          <a:ea typeface="Calibri"/>
                          <a:cs typeface="Times New Roman"/>
                        </a:rPr>
                        <a:t>A4</a:t>
                      </a:r>
                      <a:endParaRPr lang="it-IT" sz="1200" b="1" kern="1200" dirty="0">
                        <a:solidFill>
                          <a:schemeClr val="tx1"/>
                        </a:solidFill>
                        <a:latin typeface="Verdana"/>
                        <a:ea typeface="Calibri"/>
                        <a:cs typeface="Times New Roman"/>
                      </a:endParaRPr>
                    </a:p>
                    <a:p>
                      <a:pPr algn="ctr">
                        <a:spcBef>
                          <a:spcPts val="600"/>
                        </a:spcBef>
                        <a:spcAft>
                          <a:spcPts val="0"/>
                        </a:spcAft>
                      </a:pPr>
                      <a:r>
                        <a:rPr lang="en-GB" sz="1200" b="1" kern="1200" dirty="0">
                          <a:solidFill>
                            <a:schemeClr val="tx1"/>
                          </a:solidFill>
                          <a:latin typeface="Verdana"/>
                          <a:ea typeface="Calibri"/>
                          <a:cs typeface="Times New Roman"/>
                        </a:rPr>
                        <a:t>Passive NBS</a:t>
                      </a:r>
                      <a:endParaRPr lang="it-IT" sz="1200" b="1" kern="1200" dirty="0">
                        <a:solidFill>
                          <a:schemeClr val="tx1"/>
                        </a:solidFill>
                        <a:latin typeface="Verdan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xmlns="" val="1600613092"/>
                  </a:ext>
                </a:extLst>
              </a:tr>
              <a:tr h="417304">
                <a:tc>
                  <a:txBody>
                    <a:bodyPr/>
                    <a:lstStyle/>
                    <a:p>
                      <a:pPr algn="just">
                        <a:spcBef>
                          <a:spcPts val="600"/>
                        </a:spcBef>
                        <a:spcAft>
                          <a:spcPts val="600"/>
                        </a:spcAft>
                      </a:pPr>
                      <a:r>
                        <a:rPr lang="en-GB" sz="1200" b="1" kern="1200">
                          <a:solidFill>
                            <a:schemeClr val="tx1"/>
                          </a:solidFill>
                          <a:latin typeface="Verdana"/>
                          <a:ea typeface="Calibri"/>
                          <a:cs typeface="Times New Roman"/>
                        </a:rPr>
                        <a:t>Investment</a:t>
                      </a:r>
                      <a:endParaRPr lang="it-IT" sz="1200" b="1" kern="1200">
                        <a:solidFill>
                          <a:schemeClr val="tx1"/>
                        </a:solidFill>
                        <a:latin typeface="Verdan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600"/>
                        </a:spcAft>
                      </a:pPr>
                      <a:r>
                        <a:rPr lang="en-GB" sz="1200" kern="1200">
                          <a:solidFill>
                            <a:schemeClr val="tx1"/>
                          </a:solidFill>
                          <a:latin typeface="Verdana"/>
                          <a:ea typeface="Calibri"/>
                          <a:cs typeface="Times New Roman"/>
                        </a:rPr>
                        <a:t>€</a:t>
                      </a:r>
                      <a:endParaRPr lang="it-IT" sz="1200" kern="1200">
                        <a:solidFill>
                          <a:schemeClr val="tx1"/>
                        </a:solidFill>
                        <a:latin typeface="Verdan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600"/>
                        </a:spcBef>
                        <a:spcAft>
                          <a:spcPts val="600"/>
                        </a:spcAft>
                      </a:pPr>
                      <a:r>
                        <a:rPr lang="en-GB" sz="1200" kern="1200" dirty="0">
                          <a:solidFill>
                            <a:schemeClr val="tx1"/>
                          </a:solidFill>
                          <a:latin typeface="Verdana"/>
                          <a:ea typeface="Calibri"/>
                          <a:cs typeface="Times New Roman"/>
                        </a:rPr>
                        <a:t>1,576,000 </a:t>
                      </a:r>
                      <a:endParaRPr lang="it-IT" sz="1200" kern="1200" dirty="0">
                        <a:solidFill>
                          <a:schemeClr val="tx1"/>
                        </a:solidFill>
                        <a:latin typeface="Verdan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600"/>
                        </a:spcBef>
                        <a:spcAft>
                          <a:spcPts val="600"/>
                        </a:spcAft>
                      </a:pPr>
                      <a:r>
                        <a:rPr lang="en-GB" sz="1200" kern="1200" dirty="0">
                          <a:solidFill>
                            <a:schemeClr val="tx1"/>
                          </a:solidFill>
                          <a:latin typeface="Verdana"/>
                          <a:ea typeface="Calibri"/>
                          <a:cs typeface="Times New Roman"/>
                        </a:rPr>
                        <a:t> 1,256,000 </a:t>
                      </a:r>
                      <a:endParaRPr lang="it-IT" sz="1200" kern="1200" dirty="0">
                        <a:solidFill>
                          <a:schemeClr val="tx1"/>
                        </a:solidFill>
                        <a:latin typeface="Verdan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600"/>
                        </a:spcBef>
                        <a:spcAft>
                          <a:spcPts val="600"/>
                        </a:spcAft>
                      </a:pPr>
                      <a:r>
                        <a:rPr lang="en-GB" sz="1200" kern="1200">
                          <a:solidFill>
                            <a:schemeClr val="tx1"/>
                          </a:solidFill>
                          <a:latin typeface="Verdana"/>
                          <a:ea typeface="Calibri"/>
                          <a:cs typeface="Times New Roman"/>
                        </a:rPr>
                        <a:t> 1,247,000 </a:t>
                      </a:r>
                      <a:endParaRPr lang="it-IT" sz="1200" kern="1200">
                        <a:solidFill>
                          <a:schemeClr val="tx1"/>
                        </a:solidFill>
                        <a:latin typeface="Verdan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600"/>
                        </a:spcBef>
                        <a:spcAft>
                          <a:spcPts val="600"/>
                        </a:spcAft>
                      </a:pPr>
                      <a:r>
                        <a:rPr lang="en-GB" sz="1200" kern="1200">
                          <a:solidFill>
                            <a:schemeClr val="tx1"/>
                          </a:solidFill>
                          <a:latin typeface="Verdana"/>
                          <a:ea typeface="Calibri"/>
                          <a:cs typeface="Times New Roman"/>
                        </a:rPr>
                        <a:t> 2,715,200 </a:t>
                      </a:r>
                      <a:endParaRPr lang="it-IT" sz="1200" kern="1200">
                        <a:solidFill>
                          <a:schemeClr val="tx1"/>
                        </a:solidFill>
                        <a:latin typeface="Verdan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779008148"/>
                  </a:ext>
                </a:extLst>
              </a:tr>
              <a:tr h="417304">
                <a:tc>
                  <a:txBody>
                    <a:bodyPr/>
                    <a:lstStyle/>
                    <a:p>
                      <a:pPr algn="just">
                        <a:spcBef>
                          <a:spcPts val="600"/>
                        </a:spcBef>
                        <a:spcAft>
                          <a:spcPts val="600"/>
                        </a:spcAft>
                      </a:pPr>
                      <a:r>
                        <a:rPr lang="en-GB" sz="1200" b="1" kern="1200">
                          <a:solidFill>
                            <a:schemeClr val="tx1"/>
                          </a:solidFill>
                          <a:latin typeface="Verdana"/>
                          <a:ea typeface="Calibri"/>
                          <a:cs typeface="Times New Roman"/>
                        </a:rPr>
                        <a:t>OPEX</a:t>
                      </a:r>
                      <a:endParaRPr lang="it-IT" sz="1200" b="1" kern="1200">
                        <a:solidFill>
                          <a:schemeClr val="tx1"/>
                        </a:solidFill>
                        <a:latin typeface="Verdan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600"/>
                        </a:spcAft>
                      </a:pPr>
                      <a:r>
                        <a:rPr lang="en-GB" sz="1200" kern="1200">
                          <a:solidFill>
                            <a:schemeClr val="tx1"/>
                          </a:solidFill>
                          <a:latin typeface="Verdana"/>
                          <a:ea typeface="Calibri"/>
                          <a:cs typeface="Times New Roman"/>
                        </a:rPr>
                        <a:t>€/yr</a:t>
                      </a:r>
                      <a:endParaRPr lang="it-IT" sz="1200" kern="1200">
                        <a:solidFill>
                          <a:schemeClr val="tx1"/>
                        </a:solidFill>
                        <a:latin typeface="Verdan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600"/>
                        </a:spcBef>
                        <a:spcAft>
                          <a:spcPts val="600"/>
                        </a:spcAft>
                      </a:pPr>
                      <a:r>
                        <a:rPr lang="en-GB" sz="1200" kern="1200">
                          <a:solidFill>
                            <a:schemeClr val="tx1"/>
                          </a:solidFill>
                          <a:latin typeface="Verdana"/>
                          <a:ea typeface="Calibri"/>
                          <a:cs typeface="Times New Roman"/>
                        </a:rPr>
                        <a:t> 383,800 </a:t>
                      </a:r>
                      <a:endParaRPr lang="it-IT" sz="1200" kern="1200">
                        <a:solidFill>
                          <a:schemeClr val="tx1"/>
                        </a:solidFill>
                        <a:latin typeface="Verdan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600"/>
                        </a:spcBef>
                        <a:spcAft>
                          <a:spcPts val="600"/>
                        </a:spcAft>
                      </a:pPr>
                      <a:r>
                        <a:rPr lang="en-GB" sz="1200" kern="1200" dirty="0">
                          <a:solidFill>
                            <a:schemeClr val="tx1"/>
                          </a:solidFill>
                          <a:latin typeface="Verdana"/>
                          <a:ea typeface="Calibri"/>
                          <a:cs typeface="Times New Roman"/>
                        </a:rPr>
                        <a:t> 211,100 </a:t>
                      </a:r>
                      <a:endParaRPr lang="it-IT" sz="1200" kern="1200" dirty="0">
                        <a:solidFill>
                          <a:schemeClr val="tx1"/>
                        </a:solidFill>
                        <a:latin typeface="Verdan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600"/>
                        </a:spcBef>
                        <a:spcAft>
                          <a:spcPts val="600"/>
                        </a:spcAft>
                      </a:pPr>
                      <a:r>
                        <a:rPr lang="en-GB" sz="1200" kern="1200" dirty="0">
                          <a:solidFill>
                            <a:schemeClr val="tx1"/>
                          </a:solidFill>
                          <a:latin typeface="Verdana"/>
                          <a:ea typeface="Calibri"/>
                          <a:cs typeface="Times New Roman"/>
                        </a:rPr>
                        <a:t> 217,600 </a:t>
                      </a:r>
                      <a:endParaRPr lang="it-IT" sz="1200" kern="1200" dirty="0">
                        <a:solidFill>
                          <a:schemeClr val="tx1"/>
                        </a:solidFill>
                        <a:latin typeface="Verdan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600"/>
                        </a:spcBef>
                        <a:spcAft>
                          <a:spcPts val="600"/>
                        </a:spcAft>
                      </a:pPr>
                      <a:r>
                        <a:rPr lang="en-GB" sz="1200" kern="1200">
                          <a:solidFill>
                            <a:schemeClr val="tx1"/>
                          </a:solidFill>
                          <a:latin typeface="Verdana"/>
                          <a:ea typeface="Calibri"/>
                          <a:cs typeface="Times New Roman"/>
                        </a:rPr>
                        <a:t> 88,700 </a:t>
                      </a:r>
                      <a:endParaRPr lang="it-IT" sz="1200" kern="1200">
                        <a:solidFill>
                          <a:schemeClr val="tx1"/>
                        </a:solidFill>
                        <a:latin typeface="Verdan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716052362"/>
                  </a:ext>
                </a:extLst>
              </a:tr>
              <a:tr h="417304">
                <a:tc>
                  <a:txBody>
                    <a:bodyPr/>
                    <a:lstStyle/>
                    <a:p>
                      <a:pPr algn="just">
                        <a:spcBef>
                          <a:spcPts val="600"/>
                        </a:spcBef>
                        <a:spcAft>
                          <a:spcPts val="600"/>
                        </a:spcAft>
                      </a:pPr>
                      <a:r>
                        <a:rPr lang="en-GB" sz="1200" b="1" kern="1200">
                          <a:solidFill>
                            <a:schemeClr val="tx1"/>
                          </a:solidFill>
                          <a:latin typeface="Verdana"/>
                          <a:ea typeface="Calibri"/>
                          <a:cs typeface="Times New Roman"/>
                        </a:rPr>
                        <a:t>Lifetime</a:t>
                      </a:r>
                      <a:endParaRPr lang="it-IT" sz="1200" b="1" kern="1200">
                        <a:solidFill>
                          <a:schemeClr val="tx1"/>
                        </a:solidFill>
                        <a:latin typeface="Verdan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600"/>
                        </a:spcAft>
                      </a:pPr>
                      <a:r>
                        <a:rPr lang="en-GB" sz="1200" kern="1200">
                          <a:solidFill>
                            <a:schemeClr val="tx1"/>
                          </a:solidFill>
                          <a:latin typeface="Verdana"/>
                          <a:ea typeface="Calibri"/>
                          <a:cs typeface="Times New Roman"/>
                        </a:rPr>
                        <a:t>yr</a:t>
                      </a:r>
                      <a:endParaRPr lang="it-IT" sz="1200" kern="1200">
                        <a:solidFill>
                          <a:schemeClr val="tx1"/>
                        </a:solidFill>
                        <a:latin typeface="Verdan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600"/>
                        </a:spcBef>
                        <a:spcAft>
                          <a:spcPts val="600"/>
                        </a:spcAft>
                      </a:pPr>
                      <a:r>
                        <a:rPr lang="en-GB" sz="1200" kern="1200">
                          <a:solidFill>
                            <a:schemeClr val="tx1"/>
                          </a:solidFill>
                          <a:latin typeface="Verdana"/>
                          <a:ea typeface="Calibri"/>
                          <a:cs typeface="Times New Roman"/>
                        </a:rPr>
                        <a:t>20 </a:t>
                      </a:r>
                      <a:endParaRPr lang="it-IT" sz="1200" kern="1200">
                        <a:solidFill>
                          <a:schemeClr val="tx1"/>
                        </a:solidFill>
                        <a:latin typeface="Verdan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600"/>
                        </a:spcBef>
                        <a:spcAft>
                          <a:spcPts val="600"/>
                        </a:spcAft>
                      </a:pPr>
                      <a:r>
                        <a:rPr lang="en-GB" sz="1200" kern="1200">
                          <a:solidFill>
                            <a:schemeClr val="tx1"/>
                          </a:solidFill>
                          <a:latin typeface="Verdana"/>
                          <a:ea typeface="Calibri"/>
                          <a:cs typeface="Times New Roman"/>
                        </a:rPr>
                        <a:t>20</a:t>
                      </a:r>
                      <a:endParaRPr lang="it-IT" sz="1200" kern="1200">
                        <a:solidFill>
                          <a:schemeClr val="tx1"/>
                        </a:solidFill>
                        <a:latin typeface="Verdan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600"/>
                        </a:spcBef>
                        <a:spcAft>
                          <a:spcPts val="600"/>
                        </a:spcAft>
                      </a:pPr>
                      <a:r>
                        <a:rPr lang="en-GB" sz="1200" kern="1200" dirty="0">
                          <a:solidFill>
                            <a:schemeClr val="tx1"/>
                          </a:solidFill>
                          <a:latin typeface="Verdana"/>
                          <a:ea typeface="Calibri"/>
                          <a:cs typeface="Times New Roman"/>
                        </a:rPr>
                        <a:t>20</a:t>
                      </a:r>
                      <a:endParaRPr lang="it-IT" sz="1200" kern="1200" dirty="0">
                        <a:solidFill>
                          <a:schemeClr val="tx1"/>
                        </a:solidFill>
                        <a:latin typeface="Verdan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600"/>
                        </a:spcBef>
                        <a:spcAft>
                          <a:spcPts val="600"/>
                        </a:spcAft>
                      </a:pPr>
                      <a:r>
                        <a:rPr lang="en-GB" sz="1200" kern="1200">
                          <a:solidFill>
                            <a:schemeClr val="tx1"/>
                          </a:solidFill>
                          <a:latin typeface="Verdana"/>
                          <a:ea typeface="Calibri"/>
                          <a:cs typeface="Times New Roman"/>
                        </a:rPr>
                        <a:t>20</a:t>
                      </a:r>
                      <a:endParaRPr lang="it-IT" sz="1200" kern="1200">
                        <a:solidFill>
                          <a:schemeClr val="tx1"/>
                        </a:solidFill>
                        <a:latin typeface="Verdan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272711041"/>
                  </a:ext>
                </a:extLst>
              </a:tr>
              <a:tr h="973710">
                <a:tc>
                  <a:txBody>
                    <a:bodyPr/>
                    <a:lstStyle/>
                    <a:p>
                      <a:pPr algn="just">
                        <a:spcBef>
                          <a:spcPts val="600"/>
                        </a:spcBef>
                        <a:spcAft>
                          <a:spcPts val="600"/>
                        </a:spcAft>
                      </a:pPr>
                      <a:r>
                        <a:rPr lang="en-GB" sz="1200" b="1" kern="1200" dirty="0">
                          <a:solidFill>
                            <a:schemeClr val="tx1"/>
                          </a:solidFill>
                          <a:latin typeface="Verdana"/>
                          <a:ea typeface="Calibri"/>
                          <a:cs typeface="Times New Roman"/>
                        </a:rPr>
                        <a:t>Discounted Costs </a:t>
                      </a:r>
                      <a:endParaRPr lang="it-IT" sz="1200" b="1" kern="1200" dirty="0">
                        <a:solidFill>
                          <a:schemeClr val="tx1"/>
                        </a:solidFill>
                        <a:latin typeface="Verdana"/>
                        <a:ea typeface="Calibri"/>
                        <a:cs typeface="Times New Roman"/>
                      </a:endParaRPr>
                    </a:p>
                    <a:p>
                      <a:pPr algn="just">
                        <a:spcBef>
                          <a:spcPts val="600"/>
                        </a:spcBef>
                        <a:spcAft>
                          <a:spcPts val="600"/>
                        </a:spcAft>
                      </a:pPr>
                      <a:r>
                        <a:rPr lang="en-GB" sz="1200" b="1" kern="1200" dirty="0">
                          <a:solidFill>
                            <a:schemeClr val="tx1"/>
                          </a:solidFill>
                          <a:latin typeface="Verdana"/>
                          <a:ea typeface="Calibri"/>
                          <a:cs typeface="Times New Roman"/>
                        </a:rPr>
                        <a:t>(T= 20 y; i= 5%)</a:t>
                      </a:r>
                      <a:endParaRPr lang="it-IT" sz="1200" b="1" kern="1200" dirty="0">
                        <a:solidFill>
                          <a:schemeClr val="tx1"/>
                        </a:solidFill>
                        <a:latin typeface="Verdan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600"/>
                        </a:spcAft>
                      </a:pPr>
                      <a:r>
                        <a:rPr lang="en-GB" sz="1200" kern="1200">
                          <a:solidFill>
                            <a:schemeClr val="tx1"/>
                          </a:solidFill>
                          <a:latin typeface="Verdana"/>
                          <a:ea typeface="Calibri"/>
                          <a:cs typeface="Times New Roman"/>
                        </a:rPr>
                        <a:t>€</a:t>
                      </a:r>
                      <a:endParaRPr lang="it-IT" sz="1200" kern="1200">
                        <a:solidFill>
                          <a:schemeClr val="tx1"/>
                        </a:solidFill>
                        <a:latin typeface="Verdan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600"/>
                        </a:spcBef>
                        <a:spcAft>
                          <a:spcPts val="600"/>
                        </a:spcAft>
                      </a:pPr>
                      <a:r>
                        <a:rPr lang="en-GB" sz="1200" kern="1200">
                          <a:solidFill>
                            <a:schemeClr val="tx1"/>
                          </a:solidFill>
                          <a:latin typeface="Verdana"/>
                          <a:ea typeface="Calibri"/>
                          <a:cs typeface="Times New Roman"/>
                        </a:rPr>
                        <a:t>6,358,996 </a:t>
                      </a:r>
                      <a:endParaRPr lang="it-IT" sz="1200" kern="1200">
                        <a:solidFill>
                          <a:schemeClr val="tx1"/>
                        </a:solidFill>
                        <a:latin typeface="Verdan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600"/>
                        </a:spcBef>
                        <a:spcAft>
                          <a:spcPts val="600"/>
                        </a:spcAft>
                      </a:pPr>
                      <a:r>
                        <a:rPr lang="en-GB" sz="1200" kern="1200">
                          <a:solidFill>
                            <a:schemeClr val="tx1"/>
                          </a:solidFill>
                          <a:latin typeface="Verdana"/>
                          <a:ea typeface="Calibri"/>
                          <a:cs typeface="Times New Roman"/>
                        </a:rPr>
                        <a:t> 3,806,773 </a:t>
                      </a:r>
                      <a:endParaRPr lang="it-IT" sz="1200" kern="1200">
                        <a:solidFill>
                          <a:schemeClr val="tx1"/>
                        </a:solidFill>
                        <a:latin typeface="Verdan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600"/>
                        </a:spcBef>
                        <a:spcAft>
                          <a:spcPts val="600"/>
                        </a:spcAft>
                      </a:pPr>
                      <a:r>
                        <a:rPr lang="en-GB" sz="1200" kern="1200" dirty="0">
                          <a:solidFill>
                            <a:schemeClr val="tx1"/>
                          </a:solidFill>
                          <a:latin typeface="Verdana"/>
                          <a:ea typeface="Calibri"/>
                          <a:cs typeface="Times New Roman"/>
                        </a:rPr>
                        <a:t> 3,878,777 </a:t>
                      </a:r>
                      <a:endParaRPr lang="it-IT" sz="1200" kern="1200" dirty="0">
                        <a:solidFill>
                          <a:schemeClr val="tx1"/>
                        </a:solidFill>
                        <a:latin typeface="Verdan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600"/>
                        </a:spcBef>
                        <a:spcAft>
                          <a:spcPts val="600"/>
                        </a:spcAft>
                      </a:pPr>
                      <a:r>
                        <a:rPr lang="en-GB" sz="1200" kern="1200" dirty="0">
                          <a:solidFill>
                            <a:schemeClr val="tx1"/>
                          </a:solidFill>
                          <a:latin typeface="Verdana"/>
                          <a:ea typeface="Calibri"/>
                          <a:cs typeface="Times New Roman"/>
                        </a:rPr>
                        <a:t> 3,111,398 </a:t>
                      </a:r>
                      <a:endParaRPr lang="it-IT" sz="1200" kern="1200" dirty="0">
                        <a:solidFill>
                          <a:schemeClr val="tx1"/>
                        </a:solidFill>
                        <a:latin typeface="Verdan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978379922"/>
                  </a:ext>
                </a:extLst>
              </a:tr>
            </a:tbl>
          </a:graphicData>
        </a:graphic>
      </p:graphicFrame>
    </p:spTree>
    <p:extLst>
      <p:ext uri="{BB962C8B-B14F-4D97-AF65-F5344CB8AC3E}">
        <p14:creationId xmlns:p14="http://schemas.microsoft.com/office/powerpoint/2010/main" val="2766592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4"/>
          <p:cNvSpPr/>
          <p:nvPr/>
        </p:nvSpPr>
        <p:spPr>
          <a:xfrm>
            <a:off x="0" y="0"/>
            <a:ext cx="9144000" cy="1044000"/>
          </a:xfrm>
          <a:prstGeom prst="rect">
            <a:avLst/>
          </a:prstGeom>
          <a:solidFill>
            <a:srgbClr val="0070C0">
              <a:alpha val="6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olo 1"/>
          <p:cNvSpPr>
            <a:spLocks noGrp="1"/>
          </p:cNvSpPr>
          <p:nvPr>
            <p:ph type="title"/>
          </p:nvPr>
        </p:nvSpPr>
        <p:spPr>
          <a:xfrm>
            <a:off x="611560" y="105098"/>
            <a:ext cx="8229600" cy="778098"/>
          </a:xfrm>
        </p:spPr>
        <p:txBody>
          <a:bodyPr>
            <a:normAutofit fontScale="90000"/>
          </a:bodyPr>
          <a:lstStyle/>
          <a:p>
            <a:r>
              <a:rPr lang="en-GB" sz="4900" b="1" dirty="0"/>
              <a:t>COST ANALYSIS</a:t>
            </a:r>
            <a:endParaRPr lang="en-GB" sz="3600" dirty="0"/>
          </a:p>
        </p:txBody>
      </p:sp>
      <p:sp>
        <p:nvSpPr>
          <p:cNvPr id="9" name="CasellaDiTesto 8"/>
          <p:cNvSpPr txBox="1"/>
          <p:nvPr/>
        </p:nvSpPr>
        <p:spPr>
          <a:xfrm>
            <a:off x="1223628" y="5719219"/>
            <a:ext cx="6696744" cy="523220"/>
          </a:xfrm>
          <a:prstGeom prst="rect">
            <a:avLst/>
          </a:prstGeom>
          <a:noFill/>
        </p:spPr>
        <p:txBody>
          <a:bodyPr wrap="square" rtlCol="0">
            <a:spAutoFit/>
          </a:bodyPr>
          <a:lstStyle/>
          <a:p>
            <a:r>
              <a:rPr lang="en-GB" sz="1400" b="1" dirty="0"/>
              <a:t>Table </a:t>
            </a:r>
            <a:r>
              <a:rPr lang="en-GB" sz="1400" b="1" dirty="0" smtClean="0"/>
              <a:t>3. </a:t>
            </a:r>
            <a:r>
              <a:rPr lang="en-GB" sz="1400" dirty="0"/>
              <a:t>The table shows the investment costs and O&amp;M costs of the four alternatives considering a lifetime of 20 years</a:t>
            </a:r>
            <a:endParaRPr lang="en-GB" b="1" dirty="0"/>
          </a:p>
        </p:txBody>
      </p:sp>
      <p:pic>
        <p:nvPicPr>
          <p:cNvPr id="8" name="Immagine 7" descr="logo iridra">
            <a:extLst>
              <a:ext uri="{FF2B5EF4-FFF2-40B4-BE49-F238E27FC236}">
                <a16:creationId xmlns:a16="http://schemas.microsoft.com/office/drawing/2014/main" xmlns="" id="{33B39A87-088E-45CC-B799-4710E650CA14}"/>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93052" y="6525345"/>
            <a:ext cx="986872" cy="253760"/>
          </a:xfrm>
          <a:prstGeom prst="rect">
            <a:avLst/>
          </a:prstGeom>
          <a:noFill/>
          <a:ln>
            <a:noFill/>
          </a:ln>
        </p:spPr>
      </p:pic>
      <p:graphicFrame>
        <p:nvGraphicFramePr>
          <p:cNvPr id="6" name="Tabella 5"/>
          <p:cNvGraphicFramePr>
            <a:graphicFrameLocks noGrp="1"/>
          </p:cNvGraphicFramePr>
          <p:nvPr>
            <p:extLst>
              <p:ext uri="{D42A27DB-BD31-4B8C-83A1-F6EECF244321}">
                <p14:modId xmlns:p14="http://schemas.microsoft.com/office/powerpoint/2010/main" val="4079876052"/>
              </p:ext>
            </p:extLst>
          </p:nvPr>
        </p:nvGraphicFramePr>
        <p:xfrm>
          <a:off x="395536" y="1628802"/>
          <a:ext cx="8208967" cy="3929614"/>
        </p:xfrm>
        <a:graphic>
          <a:graphicData uri="http://schemas.openxmlformats.org/drawingml/2006/table">
            <a:tbl>
              <a:tblPr firstRow="1" firstCol="1" bandRow="1"/>
              <a:tblGrid>
                <a:gridCol w="2006673">
                  <a:extLst>
                    <a:ext uri="{9D8B030D-6E8A-4147-A177-3AD203B41FA5}">
                      <a16:colId xmlns:a16="http://schemas.microsoft.com/office/drawing/2014/main" xmlns="" val="4045913294"/>
                    </a:ext>
                  </a:extLst>
                </a:gridCol>
                <a:gridCol w="599375">
                  <a:extLst>
                    <a:ext uri="{9D8B030D-6E8A-4147-A177-3AD203B41FA5}">
                      <a16:colId xmlns:a16="http://schemas.microsoft.com/office/drawing/2014/main" xmlns="" val="169597519"/>
                    </a:ext>
                  </a:extLst>
                </a:gridCol>
                <a:gridCol w="1316982">
                  <a:extLst>
                    <a:ext uri="{9D8B030D-6E8A-4147-A177-3AD203B41FA5}">
                      <a16:colId xmlns:a16="http://schemas.microsoft.com/office/drawing/2014/main" xmlns="" val="3286141831"/>
                    </a:ext>
                  </a:extLst>
                </a:gridCol>
                <a:gridCol w="1436856">
                  <a:extLst>
                    <a:ext uri="{9D8B030D-6E8A-4147-A177-3AD203B41FA5}">
                      <a16:colId xmlns:a16="http://schemas.microsoft.com/office/drawing/2014/main" xmlns="" val="3343497460"/>
                    </a:ext>
                  </a:extLst>
                </a:gridCol>
                <a:gridCol w="1435214">
                  <a:extLst>
                    <a:ext uri="{9D8B030D-6E8A-4147-A177-3AD203B41FA5}">
                      <a16:colId xmlns:a16="http://schemas.microsoft.com/office/drawing/2014/main" xmlns="" val="4060001112"/>
                    </a:ext>
                  </a:extLst>
                </a:gridCol>
                <a:gridCol w="1413867">
                  <a:extLst>
                    <a:ext uri="{9D8B030D-6E8A-4147-A177-3AD203B41FA5}">
                      <a16:colId xmlns:a16="http://schemas.microsoft.com/office/drawing/2014/main" xmlns="" val="532974484"/>
                    </a:ext>
                  </a:extLst>
                </a:gridCol>
              </a:tblGrid>
              <a:tr h="417304">
                <a:tc gridSpan="6">
                  <a:txBody>
                    <a:bodyPr/>
                    <a:lstStyle/>
                    <a:p>
                      <a:pPr algn="ctr">
                        <a:spcBef>
                          <a:spcPts val="600"/>
                        </a:spcBef>
                        <a:spcAft>
                          <a:spcPts val="600"/>
                        </a:spcAft>
                      </a:pPr>
                      <a:r>
                        <a:rPr lang="en-GB" sz="1200" kern="1200" dirty="0">
                          <a:solidFill>
                            <a:schemeClr val="tx1"/>
                          </a:solidFill>
                          <a:latin typeface="Verdana"/>
                          <a:ea typeface="Calibri"/>
                          <a:cs typeface="Times New Roman"/>
                        </a:rPr>
                        <a:t> </a:t>
                      </a:r>
                      <a:r>
                        <a:rPr lang="en-GB" sz="1200" b="1" kern="1200" dirty="0" smtClean="0">
                          <a:solidFill>
                            <a:schemeClr val="tx1"/>
                          </a:solidFill>
                          <a:latin typeface="Verdana"/>
                          <a:ea typeface="Calibri"/>
                          <a:cs typeface="Times New Roman"/>
                        </a:rPr>
                        <a:t>Surface water discharge scenario</a:t>
                      </a:r>
                      <a:endParaRPr lang="it-IT" sz="1200" b="1" kern="1200" dirty="0">
                        <a:solidFill>
                          <a:schemeClr val="tx1"/>
                        </a:solidFill>
                        <a:latin typeface="Verdan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pPr algn="ctr">
                        <a:spcBef>
                          <a:spcPts val="600"/>
                        </a:spcBef>
                        <a:spcAft>
                          <a:spcPts val="600"/>
                        </a:spcAft>
                      </a:pPr>
                      <a:endParaRPr lang="it-IT" sz="1200" kern="1200" dirty="0">
                        <a:solidFill>
                          <a:schemeClr val="tx1"/>
                        </a:solidFill>
                        <a:latin typeface="Verdan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pPr algn="ctr">
                        <a:spcBef>
                          <a:spcPts val="600"/>
                        </a:spcBef>
                        <a:spcAft>
                          <a:spcPts val="0"/>
                        </a:spcAft>
                      </a:pPr>
                      <a:endParaRPr lang="it-IT" sz="1200" b="1" kern="1200" dirty="0">
                        <a:solidFill>
                          <a:schemeClr val="tx1"/>
                        </a:solidFill>
                        <a:latin typeface="Verdan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xmlns="" val="180866844"/>
                  </a:ext>
                </a:extLst>
              </a:tr>
              <a:tr h="1286688">
                <a:tc>
                  <a:txBody>
                    <a:bodyPr/>
                    <a:lstStyle/>
                    <a:p>
                      <a:endParaRPr lang="it-IT" sz="1200" kern="1200" dirty="0">
                        <a:solidFill>
                          <a:schemeClr val="tx1"/>
                        </a:solidFill>
                        <a:latin typeface="Verdan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spcBef>
                          <a:spcPts val="600"/>
                        </a:spcBef>
                        <a:spcAft>
                          <a:spcPts val="600"/>
                        </a:spcAft>
                      </a:pPr>
                      <a:r>
                        <a:rPr lang="en-GB" sz="1200" b="1" kern="1200" dirty="0">
                          <a:solidFill>
                            <a:schemeClr val="tx1"/>
                          </a:solidFill>
                          <a:latin typeface="Verdana"/>
                          <a:ea typeface="Calibri"/>
                          <a:cs typeface="Times New Roman"/>
                        </a:rPr>
                        <a:t>Unit</a:t>
                      </a:r>
                      <a:endParaRPr lang="it-IT" sz="1200" b="1" kern="1200" dirty="0">
                        <a:solidFill>
                          <a:schemeClr val="tx1"/>
                        </a:solidFill>
                        <a:latin typeface="Verdan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spcBef>
                          <a:spcPts val="600"/>
                        </a:spcBef>
                        <a:spcAft>
                          <a:spcPts val="0"/>
                        </a:spcAft>
                      </a:pPr>
                      <a:r>
                        <a:rPr lang="en-GB" sz="1200" b="1" kern="1200" dirty="0">
                          <a:solidFill>
                            <a:schemeClr val="tx1"/>
                          </a:solidFill>
                          <a:latin typeface="Verdana"/>
                          <a:ea typeface="Calibri"/>
                          <a:cs typeface="Times New Roman"/>
                        </a:rPr>
                        <a:t>A1</a:t>
                      </a:r>
                      <a:endParaRPr lang="it-IT" sz="1200" b="1" kern="1200" dirty="0">
                        <a:solidFill>
                          <a:schemeClr val="tx1"/>
                        </a:solidFill>
                        <a:latin typeface="Verdana"/>
                        <a:ea typeface="Calibri"/>
                        <a:cs typeface="Times New Roman"/>
                      </a:endParaRPr>
                    </a:p>
                    <a:p>
                      <a:pPr algn="ctr">
                        <a:spcBef>
                          <a:spcPts val="600"/>
                        </a:spcBef>
                        <a:spcAft>
                          <a:spcPts val="0"/>
                        </a:spcAft>
                      </a:pPr>
                      <a:r>
                        <a:rPr lang="en-GB" sz="1200" b="1" kern="1200" dirty="0">
                          <a:solidFill>
                            <a:schemeClr val="tx1"/>
                          </a:solidFill>
                          <a:latin typeface="Verdana"/>
                          <a:ea typeface="Calibri"/>
                          <a:cs typeface="Times New Roman"/>
                        </a:rPr>
                        <a:t>MBR </a:t>
                      </a:r>
                      <a:endParaRPr lang="it-IT" sz="1200" b="1" kern="1200" dirty="0">
                        <a:solidFill>
                          <a:schemeClr val="tx1"/>
                        </a:solidFill>
                        <a:latin typeface="Verdan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spcBef>
                          <a:spcPts val="600"/>
                        </a:spcBef>
                        <a:spcAft>
                          <a:spcPts val="0"/>
                        </a:spcAft>
                      </a:pPr>
                      <a:r>
                        <a:rPr lang="en-GB" sz="1200" b="1" kern="1200" dirty="0">
                          <a:solidFill>
                            <a:schemeClr val="tx1"/>
                          </a:solidFill>
                          <a:latin typeface="Verdana"/>
                          <a:ea typeface="Calibri"/>
                          <a:cs typeface="Times New Roman"/>
                        </a:rPr>
                        <a:t>A2</a:t>
                      </a:r>
                      <a:endParaRPr lang="it-IT" sz="1200" b="1" kern="1200" dirty="0">
                        <a:solidFill>
                          <a:schemeClr val="tx1"/>
                        </a:solidFill>
                        <a:latin typeface="Verdana"/>
                        <a:ea typeface="Calibri"/>
                        <a:cs typeface="Times New Roman"/>
                      </a:endParaRPr>
                    </a:p>
                    <a:p>
                      <a:pPr algn="ctr">
                        <a:spcBef>
                          <a:spcPts val="600"/>
                        </a:spcBef>
                        <a:spcAft>
                          <a:spcPts val="0"/>
                        </a:spcAft>
                      </a:pPr>
                      <a:r>
                        <a:rPr lang="en-GB" sz="1200" b="1" kern="1200" dirty="0">
                          <a:solidFill>
                            <a:schemeClr val="tx1"/>
                          </a:solidFill>
                          <a:latin typeface="Verdana"/>
                          <a:ea typeface="Calibri"/>
                          <a:cs typeface="Times New Roman"/>
                        </a:rPr>
                        <a:t>Upgrade AEW</a:t>
                      </a:r>
                      <a:endParaRPr lang="it-IT" sz="1200" b="1" kern="1200" dirty="0">
                        <a:solidFill>
                          <a:schemeClr val="tx1"/>
                        </a:solidFill>
                        <a:latin typeface="Verdan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spcBef>
                          <a:spcPts val="600"/>
                        </a:spcBef>
                        <a:spcAft>
                          <a:spcPts val="0"/>
                        </a:spcAft>
                      </a:pPr>
                      <a:r>
                        <a:rPr lang="en-GB" sz="1200" b="1" kern="1200" dirty="0">
                          <a:solidFill>
                            <a:schemeClr val="tx1"/>
                          </a:solidFill>
                          <a:latin typeface="Verdana"/>
                          <a:ea typeface="Calibri"/>
                          <a:cs typeface="Times New Roman"/>
                        </a:rPr>
                        <a:t>A3</a:t>
                      </a:r>
                      <a:endParaRPr lang="it-IT" sz="1200" b="1" kern="1200" dirty="0">
                        <a:solidFill>
                          <a:schemeClr val="tx1"/>
                        </a:solidFill>
                        <a:latin typeface="Verdana"/>
                        <a:ea typeface="Calibri"/>
                        <a:cs typeface="Times New Roman"/>
                      </a:endParaRPr>
                    </a:p>
                    <a:p>
                      <a:pPr algn="ctr">
                        <a:spcBef>
                          <a:spcPts val="600"/>
                        </a:spcBef>
                        <a:spcAft>
                          <a:spcPts val="0"/>
                        </a:spcAft>
                      </a:pPr>
                      <a:r>
                        <a:rPr lang="en-GB" sz="1200" b="1" kern="1200" dirty="0">
                          <a:solidFill>
                            <a:schemeClr val="tx1"/>
                          </a:solidFill>
                          <a:latin typeface="Verdana"/>
                          <a:ea typeface="Calibri"/>
                          <a:cs typeface="Times New Roman"/>
                        </a:rPr>
                        <a:t>Upgrade AEW </a:t>
                      </a:r>
                      <a:endParaRPr lang="it-IT" sz="1200" b="1" kern="1200" dirty="0">
                        <a:solidFill>
                          <a:schemeClr val="tx1"/>
                        </a:solidFill>
                        <a:latin typeface="Verdana"/>
                        <a:ea typeface="Calibri"/>
                        <a:cs typeface="Times New Roman"/>
                      </a:endParaRPr>
                    </a:p>
                    <a:p>
                      <a:pPr algn="ctr">
                        <a:spcBef>
                          <a:spcPts val="600"/>
                        </a:spcBef>
                        <a:spcAft>
                          <a:spcPts val="0"/>
                        </a:spcAft>
                      </a:pPr>
                      <a:r>
                        <a:rPr lang="en-GB" sz="1200" b="1" kern="1200" dirty="0">
                          <a:solidFill>
                            <a:schemeClr val="tx1"/>
                          </a:solidFill>
                          <a:latin typeface="Verdana"/>
                          <a:ea typeface="Calibri"/>
                          <a:cs typeface="Times New Roman"/>
                        </a:rPr>
                        <a:t>+ stripping</a:t>
                      </a:r>
                      <a:endParaRPr lang="it-IT" sz="1200" b="1" kern="1200" dirty="0">
                        <a:solidFill>
                          <a:schemeClr val="tx1"/>
                        </a:solidFill>
                        <a:latin typeface="Verdan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spcBef>
                          <a:spcPts val="600"/>
                        </a:spcBef>
                        <a:spcAft>
                          <a:spcPts val="0"/>
                        </a:spcAft>
                      </a:pPr>
                      <a:r>
                        <a:rPr lang="en-GB" sz="1200" b="1" kern="1200" dirty="0">
                          <a:solidFill>
                            <a:schemeClr val="tx1"/>
                          </a:solidFill>
                          <a:latin typeface="Verdana"/>
                          <a:ea typeface="Calibri"/>
                          <a:cs typeface="Times New Roman"/>
                        </a:rPr>
                        <a:t>A4</a:t>
                      </a:r>
                      <a:endParaRPr lang="it-IT" sz="1200" b="1" kern="1200" dirty="0">
                        <a:solidFill>
                          <a:schemeClr val="tx1"/>
                        </a:solidFill>
                        <a:latin typeface="Verdana"/>
                        <a:ea typeface="Calibri"/>
                        <a:cs typeface="Times New Roman"/>
                      </a:endParaRPr>
                    </a:p>
                    <a:p>
                      <a:pPr algn="ctr">
                        <a:spcBef>
                          <a:spcPts val="600"/>
                        </a:spcBef>
                        <a:spcAft>
                          <a:spcPts val="0"/>
                        </a:spcAft>
                      </a:pPr>
                      <a:r>
                        <a:rPr lang="en-GB" sz="1200" b="1" kern="1200" dirty="0">
                          <a:solidFill>
                            <a:schemeClr val="tx1"/>
                          </a:solidFill>
                          <a:latin typeface="Verdana"/>
                          <a:ea typeface="Calibri"/>
                          <a:cs typeface="Times New Roman"/>
                        </a:rPr>
                        <a:t>Passive NBS</a:t>
                      </a:r>
                      <a:endParaRPr lang="it-IT" sz="1200" b="1" kern="1200" dirty="0">
                        <a:solidFill>
                          <a:schemeClr val="tx1"/>
                        </a:solidFill>
                        <a:latin typeface="Verdan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xmlns="" val="1600613092"/>
                  </a:ext>
                </a:extLst>
              </a:tr>
              <a:tr h="417304">
                <a:tc>
                  <a:txBody>
                    <a:bodyPr/>
                    <a:lstStyle/>
                    <a:p>
                      <a:pPr algn="just">
                        <a:spcBef>
                          <a:spcPts val="600"/>
                        </a:spcBef>
                        <a:spcAft>
                          <a:spcPts val="600"/>
                        </a:spcAft>
                      </a:pPr>
                      <a:r>
                        <a:rPr lang="en-GB" sz="1200" b="1" kern="1200" dirty="0">
                          <a:solidFill>
                            <a:schemeClr val="tx1"/>
                          </a:solidFill>
                          <a:latin typeface="Verdana"/>
                          <a:ea typeface="Calibri"/>
                          <a:cs typeface="Times New Roman"/>
                        </a:rPr>
                        <a:t>Investment</a:t>
                      </a:r>
                      <a:endParaRPr lang="it-IT" sz="1200" b="1" kern="1200" dirty="0">
                        <a:solidFill>
                          <a:schemeClr val="tx1"/>
                        </a:solidFill>
                        <a:latin typeface="Verdan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600"/>
                        </a:spcAft>
                      </a:pPr>
                      <a:r>
                        <a:rPr lang="en-GB" sz="1200" kern="1200" dirty="0">
                          <a:solidFill>
                            <a:schemeClr val="tx1"/>
                          </a:solidFill>
                          <a:latin typeface="Verdana"/>
                          <a:ea typeface="Calibri"/>
                          <a:cs typeface="Times New Roman"/>
                        </a:rPr>
                        <a:t>€</a:t>
                      </a:r>
                      <a:endParaRPr lang="it-IT" sz="1200" kern="1200" dirty="0">
                        <a:solidFill>
                          <a:schemeClr val="tx1"/>
                        </a:solidFill>
                        <a:latin typeface="Verdan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600"/>
                        </a:spcBef>
                        <a:spcAft>
                          <a:spcPts val="600"/>
                        </a:spcAft>
                      </a:pPr>
                      <a:r>
                        <a:rPr lang="en-GB" sz="1200" kern="1200" dirty="0">
                          <a:solidFill>
                            <a:schemeClr val="tx1"/>
                          </a:solidFill>
                          <a:latin typeface="Verdana"/>
                          <a:ea typeface="Calibri"/>
                          <a:cs typeface="Times New Roman"/>
                        </a:rPr>
                        <a:t> 1,456,000 </a:t>
                      </a:r>
                      <a:endParaRPr lang="it-IT" sz="1200" kern="1200" dirty="0">
                        <a:solidFill>
                          <a:schemeClr val="tx1"/>
                        </a:solidFill>
                        <a:latin typeface="Verdan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600"/>
                        </a:spcBef>
                        <a:spcAft>
                          <a:spcPts val="600"/>
                        </a:spcAft>
                      </a:pPr>
                      <a:r>
                        <a:rPr lang="en-GB" sz="1200" kern="1200">
                          <a:solidFill>
                            <a:schemeClr val="tx1"/>
                          </a:solidFill>
                          <a:latin typeface="Verdana"/>
                          <a:ea typeface="Calibri"/>
                          <a:cs typeface="Times New Roman"/>
                        </a:rPr>
                        <a:t> 1,438,200 </a:t>
                      </a:r>
                      <a:endParaRPr lang="it-IT" sz="1200" kern="1200">
                        <a:solidFill>
                          <a:schemeClr val="tx1"/>
                        </a:solidFill>
                        <a:latin typeface="Verdan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600"/>
                        </a:spcBef>
                        <a:spcAft>
                          <a:spcPts val="600"/>
                        </a:spcAft>
                      </a:pPr>
                      <a:r>
                        <a:rPr lang="en-GB" sz="1200" kern="1200">
                          <a:solidFill>
                            <a:schemeClr val="tx1"/>
                          </a:solidFill>
                          <a:latin typeface="Verdana"/>
                          <a:ea typeface="Calibri"/>
                          <a:cs typeface="Times New Roman"/>
                        </a:rPr>
                        <a:t> 1,320,800 </a:t>
                      </a:r>
                      <a:endParaRPr lang="it-IT" sz="1200" kern="1200">
                        <a:solidFill>
                          <a:schemeClr val="tx1"/>
                        </a:solidFill>
                        <a:latin typeface="Verdan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600"/>
                        </a:spcBef>
                        <a:spcAft>
                          <a:spcPts val="600"/>
                        </a:spcAft>
                      </a:pPr>
                      <a:r>
                        <a:rPr lang="en-GB" sz="1200" kern="1200">
                          <a:solidFill>
                            <a:schemeClr val="tx1"/>
                          </a:solidFill>
                          <a:latin typeface="Verdana"/>
                          <a:ea typeface="Calibri"/>
                          <a:cs typeface="Times New Roman"/>
                        </a:rPr>
                        <a:t> 2,554,200 </a:t>
                      </a:r>
                      <a:endParaRPr lang="it-IT" sz="1200" kern="1200">
                        <a:solidFill>
                          <a:schemeClr val="tx1"/>
                        </a:solidFill>
                        <a:latin typeface="Verdan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779008148"/>
                  </a:ext>
                </a:extLst>
              </a:tr>
              <a:tr h="417304">
                <a:tc>
                  <a:txBody>
                    <a:bodyPr/>
                    <a:lstStyle/>
                    <a:p>
                      <a:pPr algn="just">
                        <a:spcBef>
                          <a:spcPts val="600"/>
                        </a:spcBef>
                        <a:spcAft>
                          <a:spcPts val="600"/>
                        </a:spcAft>
                      </a:pPr>
                      <a:r>
                        <a:rPr lang="en-GB" sz="1200" b="1" kern="1200">
                          <a:solidFill>
                            <a:schemeClr val="tx1"/>
                          </a:solidFill>
                          <a:latin typeface="Verdana"/>
                          <a:ea typeface="Calibri"/>
                          <a:cs typeface="Times New Roman"/>
                        </a:rPr>
                        <a:t>OPEX</a:t>
                      </a:r>
                      <a:endParaRPr lang="it-IT" sz="1200" b="1" kern="1200">
                        <a:solidFill>
                          <a:schemeClr val="tx1"/>
                        </a:solidFill>
                        <a:latin typeface="Verdan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600"/>
                        </a:spcAft>
                      </a:pPr>
                      <a:r>
                        <a:rPr lang="en-GB" sz="1200" kern="1200">
                          <a:solidFill>
                            <a:schemeClr val="tx1"/>
                          </a:solidFill>
                          <a:latin typeface="Verdana"/>
                          <a:ea typeface="Calibri"/>
                          <a:cs typeface="Times New Roman"/>
                        </a:rPr>
                        <a:t>€/yr</a:t>
                      </a:r>
                      <a:endParaRPr lang="it-IT" sz="1200" kern="1200">
                        <a:solidFill>
                          <a:schemeClr val="tx1"/>
                        </a:solidFill>
                        <a:latin typeface="Verdan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600"/>
                        </a:spcBef>
                        <a:spcAft>
                          <a:spcPts val="600"/>
                        </a:spcAft>
                      </a:pPr>
                      <a:r>
                        <a:rPr lang="en-GB" sz="1200" kern="1200" dirty="0">
                          <a:solidFill>
                            <a:schemeClr val="tx1"/>
                          </a:solidFill>
                          <a:latin typeface="Verdana"/>
                          <a:ea typeface="Calibri"/>
                          <a:cs typeface="Times New Roman"/>
                        </a:rPr>
                        <a:t> 319,800 </a:t>
                      </a:r>
                      <a:endParaRPr lang="it-IT" sz="1200" kern="1200" dirty="0">
                        <a:solidFill>
                          <a:schemeClr val="tx1"/>
                        </a:solidFill>
                        <a:latin typeface="Verdan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600"/>
                        </a:spcBef>
                        <a:spcAft>
                          <a:spcPts val="600"/>
                        </a:spcAft>
                      </a:pPr>
                      <a:r>
                        <a:rPr lang="en-GB" sz="1200" kern="1200" dirty="0">
                          <a:solidFill>
                            <a:schemeClr val="tx1"/>
                          </a:solidFill>
                          <a:latin typeface="Verdana"/>
                          <a:ea typeface="Calibri"/>
                          <a:cs typeface="Times New Roman"/>
                        </a:rPr>
                        <a:t> 172,600 </a:t>
                      </a:r>
                      <a:endParaRPr lang="it-IT" sz="1200" kern="1200" dirty="0">
                        <a:solidFill>
                          <a:schemeClr val="tx1"/>
                        </a:solidFill>
                        <a:latin typeface="Verdan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600"/>
                        </a:spcBef>
                        <a:spcAft>
                          <a:spcPts val="600"/>
                        </a:spcAft>
                      </a:pPr>
                      <a:r>
                        <a:rPr lang="en-GB" sz="1200" kern="1200">
                          <a:solidFill>
                            <a:schemeClr val="tx1"/>
                          </a:solidFill>
                          <a:latin typeface="Verdana"/>
                          <a:ea typeface="Calibri"/>
                          <a:cs typeface="Times New Roman"/>
                        </a:rPr>
                        <a:t> 154,600 </a:t>
                      </a:r>
                      <a:endParaRPr lang="it-IT" sz="1200" kern="1200">
                        <a:solidFill>
                          <a:schemeClr val="tx1"/>
                        </a:solidFill>
                        <a:latin typeface="Verdan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600"/>
                        </a:spcBef>
                        <a:spcAft>
                          <a:spcPts val="600"/>
                        </a:spcAft>
                      </a:pPr>
                      <a:r>
                        <a:rPr lang="en-GB" sz="1200" kern="1200">
                          <a:solidFill>
                            <a:schemeClr val="tx1"/>
                          </a:solidFill>
                          <a:latin typeface="Verdana"/>
                          <a:ea typeface="Calibri"/>
                          <a:cs typeface="Times New Roman"/>
                        </a:rPr>
                        <a:t> 87,100 </a:t>
                      </a:r>
                      <a:endParaRPr lang="it-IT" sz="1200" kern="1200">
                        <a:solidFill>
                          <a:schemeClr val="tx1"/>
                        </a:solidFill>
                        <a:latin typeface="Verdan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716052362"/>
                  </a:ext>
                </a:extLst>
              </a:tr>
              <a:tr h="417304">
                <a:tc>
                  <a:txBody>
                    <a:bodyPr/>
                    <a:lstStyle/>
                    <a:p>
                      <a:pPr algn="just">
                        <a:spcBef>
                          <a:spcPts val="600"/>
                        </a:spcBef>
                        <a:spcAft>
                          <a:spcPts val="600"/>
                        </a:spcAft>
                      </a:pPr>
                      <a:r>
                        <a:rPr lang="en-GB" sz="1200" b="1" kern="1200">
                          <a:solidFill>
                            <a:schemeClr val="tx1"/>
                          </a:solidFill>
                          <a:latin typeface="Verdana"/>
                          <a:ea typeface="Calibri"/>
                          <a:cs typeface="Times New Roman"/>
                        </a:rPr>
                        <a:t>Lifetime</a:t>
                      </a:r>
                      <a:endParaRPr lang="it-IT" sz="1200" b="1" kern="1200">
                        <a:solidFill>
                          <a:schemeClr val="tx1"/>
                        </a:solidFill>
                        <a:latin typeface="Verdan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600"/>
                        </a:spcAft>
                      </a:pPr>
                      <a:r>
                        <a:rPr lang="en-GB" sz="1200" kern="1200">
                          <a:solidFill>
                            <a:schemeClr val="tx1"/>
                          </a:solidFill>
                          <a:latin typeface="Verdana"/>
                          <a:ea typeface="Calibri"/>
                          <a:cs typeface="Times New Roman"/>
                        </a:rPr>
                        <a:t>yr</a:t>
                      </a:r>
                      <a:endParaRPr lang="it-IT" sz="1200" kern="1200">
                        <a:solidFill>
                          <a:schemeClr val="tx1"/>
                        </a:solidFill>
                        <a:latin typeface="Verdan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600"/>
                        </a:spcBef>
                        <a:spcAft>
                          <a:spcPts val="600"/>
                        </a:spcAft>
                      </a:pPr>
                      <a:r>
                        <a:rPr lang="en-GB" sz="1200" kern="1200">
                          <a:solidFill>
                            <a:schemeClr val="tx1"/>
                          </a:solidFill>
                          <a:latin typeface="Verdana"/>
                          <a:ea typeface="Calibri"/>
                          <a:cs typeface="Times New Roman"/>
                        </a:rPr>
                        <a:t>20</a:t>
                      </a:r>
                      <a:endParaRPr lang="it-IT" sz="1200" kern="1200">
                        <a:solidFill>
                          <a:schemeClr val="tx1"/>
                        </a:solidFill>
                        <a:latin typeface="Verdan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600"/>
                        </a:spcBef>
                        <a:spcAft>
                          <a:spcPts val="600"/>
                        </a:spcAft>
                      </a:pPr>
                      <a:r>
                        <a:rPr lang="en-GB" sz="1200" kern="1200" dirty="0">
                          <a:solidFill>
                            <a:schemeClr val="tx1"/>
                          </a:solidFill>
                          <a:latin typeface="Verdana"/>
                          <a:ea typeface="Calibri"/>
                          <a:cs typeface="Times New Roman"/>
                        </a:rPr>
                        <a:t>20</a:t>
                      </a:r>
                      <a:endParaRPr lang="it-IT" sz="1200" kern="1200" dirty="0">
                        <a:solidFill>
                          <a:schemeClr val="tx1"/>
                        </a:solidFill>
                        <a:latin typeface="Verdan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600"/>
                        </a:spcBef>
                        <a:spcAft>
                          <a:spcPts val="600"/>
                        </a:spcAft>
                      </a:pPr>
                      <a:r>
                        <a:rPr lang="en-GB" sz="1200" kern="1200">
                          <a:solidFill>
                            <a:schemeClr val="tx1"/>
                          </a:solidFill>
                          <a:latin typeface="Verdana"/>
                          <a:ea typeface="Calibri"/>
                          <a:cs typeface="Times New Roman"/>
                        </a:rPr>
                        <a:t>20</a:t>
                      </a:r>
                      <a:endParaRPr lang="it-IT" sz="1200" kern="1200">
                        <a:solidFill>
                          <a:schemeClr val="tx1"/>
                        </a:solidFill>
                        <a:latin typeface="Verdan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600"/>
                        </a:spcBef>
                        <a:spcAft>
                          <a:spcPts val="600"/>
                        </a:spcAft>
                      </a:pPr>
                      <a:r>
                        <a:rPr lang="en-GB" sz="1200" kern="1200">
                          <a:solidFill>
                            <a:schemeClr val="tx1"/>
                          </a:solidFill>
                          <a:latin typeface="Verdana"/>
                          <a:ea typeface="Calibri"/>
                          <a:cs typeface="Times New Roman"/>
                        </a:rPr>
                        <a:t>20</a:t>
                      </a:r>
                      <a:endParaRPr lang="it-IT" sz="1200" kern="1200">
                        <a:solidFill>
                          <a:schemeClr val="tx1"/>
                        </a:solidFill>
                        <a:latin typeface="Verdan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272711041"/>
                  </a:ext>
                </a:extLst>
              </a:tr>
              <a:tr h="973710">
                <a:tc>
                  <a:txBody>
                    <a:bodyPr/>
                    <a:lstStyle/>
                    <a:p>
                      <a:pPr algn="just">
                        <a:spcBef>
                          <a:spcPts val="600"/>
                        </a:spcBef>
                        <a:spcAft>
                          <a:spcPts val="600"/>
                        </a:spcAft>
                      </a:pPr>
                      <a:r>
                        <a:rPr lang="en-GB" sz="1200" b="1" kern="1200" dirty="0">
                          <a:solidFill>
                            <a:schemeClr val="tx1"/>
                          </a:solidFill>
                          <a:latin typeface="Verdana"/>
                          <a:ea typeface="Calibri"/>
                          <a:cs typeface="Times New Roman"/>
                        </a:rPr>
                        <a:t>Discounted Costs </a:t>
                      </a:r>
                      <a:endParaRPr lang="it-IT" sz="1200" b="1" kern="1200" dirty="0">
                        <a:solidFill>
                          <a:schemeClr val="tx1"/>
                        </a:solidFill>
                        <a:latin typeface="Verdana"/>
                        <a:ea typeface="Calibri"/>
                        <a:cs typeface="Times New Roman"/>
                      </a:endParaRPr>
                    </a:p>
                    <a:p>
                      <a:pPr algn="just">
                        <a:spcBef>
                          <a:spcPts val="600"/>
                        </a:spcBef>
                        <a:spcAft>
                          <a:spcPts val="600"/>
                        </a:spcAft>
                      </a:pPr>
                      <a:r>
                        <a:rPr lang="en-GB" sz="1200" b="1" kern="1200" dirty="0">
                          <a:solidFill>
                            <a:schemeClr val="tx1"/>
                          </a:solidFill>
                          <a:latin typeface="Verdana"/>
                          <a:ea typeface="Calibri"/>
                          <a:cs typeface="Times New Roman"/>
                        </a:rPr>
                        <a:t>(T= 20 y; i= 5%)</a:t>
                      </a:r>
                      <a:endParaRPr lang="it-IT" sz="1200" b="1" kern="1200" dirty="0">
                        <a:solidFill>
                          <a:schemeClr val="tx1"/>
                        </a:solidFill>
                        <a:latin typeface="Verdan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600"/>
                        </a:spcAft>
                      </a:pPr>
                      <a:r>
                        <a:rPr lang="en-GB" sz="1200" kern="1200">
                          <a:solidFill>
                            <a:schemeClr val="tx1"/>
                          </a:solidFill>
                          <a:latin typeface="Verdana"/>
                          <a:ea typeface="Calibri"/>
                          <a:cs typeface="Times New Roman"/>
                        </a:rPr>
                        <a:t>€</a:t>
                      </a:r>
                      <a:endParaRPr lang="it-IT" sz="1200" kern="1200">
                        <a:solidFill>
                          <a:schemeClr val="tx1"/>
                        </a:solidFill>
                        <a:latin typeface="Verdan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600"/>
                        </a:spcBef>
                        <a:spcAft>
                          <a:spcPts val="600"/>
                        </a:spcAft>
                      </a:pPr>
                      <a:r>
                        <a:rPr lang="en-GB" sz="1200" kern="1200">
                          <a:solidFill>
                            <a:schemeClr val="tx1"/>
                          </a:solidFill>
                          <a:latin typeface="Verdana"/>
                          <a:ea typeface="Calibri"/>
                          <a:cs typeface="Times New Roman"/>
                        </a:rPr>
                        <a:t> 5,441.415 </a:t>
                      </a:r>
                      <a:endParaRPr lang="it-IT" sz="1200" kern="1200">
                        <a:solidFill>
                          <a:schemeClr val="tx1"/>
                        </a:solidFill>
                        <a:latin typeface="Verdan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600"/>
                        </a:spcBef>
                        <a:spcAft>
                          <a:spcPts val="600"/>
                        </a:spcAft>
                      </a:pPr>
                      <a:r>
                        <a:rPr lang="en-GB" sz="1200" kern="1200" dirty="0">
                          <a:solidFill>
                            <a:schemeClr val="tx1"/>
                          </a:solidFill>
                          <a:latin typeface="Verdana"/>
                          <a:ea typeface="Calibri"/>
                          <a:cs typeface="Times New Roman"/>
                        </a:rPr>
                        <a:t> 3,589,178 </a:t>
                      </a:r>
                      <a:endParaRPr lang="it-IT" sz="1200" kern="1200" dirty="0">
                        <a:solidFill>
                          <a:schemeClr val="tx1"/>
                        </a:solidFill>
                        <a:latin typeface="Verdan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600"/>
                        </a:spcBef>
                        <a:spcAft>
                          <a:spcPts val="600"/>
                        </a:spcAft>
                      </a:pPr>
                      <a:r>
                        <a:rPr lang="en-GB" sz="1200" kern="1200" dirty="0">
                          <a:solidFill>
                            <a:schemeClr val="tx1"/>
                          </a:solidFill>
                          <a:latin typeface="Verdana"/>
                          <a:ea typeface="Calibri"/>
                          <a:cs typeface="Times New Roman"/>
                        </a:rPr>
                        <a:t> 3,247,458 </a:t>
                      </a:r>
                      <a:endParaRPr lang="it-IT" sz="1200" kern="1200" dirty="0">
                        <a:solidFill>
                          <a:schemeClr val="tx1"/>
                        </a:solidFill>
                        <a:latin typeface="Verdan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600"/>
                        </a:spcBef>
                        <a:spcAft>
                          <a:spcPts val="600"/>
                        </a:spcAft>
                      </a:pPr>
                      <a:r>
                        <a:rPr lang="en-GB" sz="1200" kern="1200" dirty="0">
                          <a:solidFill>
                            <a:schemeClr val="tx1"/>
                          </a:solidFill>
                          <a:latin typeface="Verdana"/>
                          <a:ea typeface="Calibri"/>
                          <a:cs typeface="Times New Roman"/>
                        </a:rPr>
                        <a:t> 3,639,659 </a:t>
                      </a:r>
                      <a:endParaRPr lang="it-IT" sz="1200" kern="1200" dirty="0">
                        <a:solidFill>
                          <a:schemeClr val="tx1"/>
                        </a:solidFill>
                        <a:latin typeface="Verdan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978379922"/>
                  </a:ext>
                </a:extLst>
              </a:tr>
            </a:tbl>
          </a:graphicData>
        </a:graphic>
      </p:graphicFrame>
    </p:spTree>
    <p:extLst>
      <p:ext uri="{BB962C8B-B14F-4D97-AF65-F5344CB8AC3E}">
        <p14:creationId xmlns:p14="http://schemas.microsoft.com/office/powerpoint/2010/main" val="35467198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a 3"/>
          <p:cNvGraphicFramePr/>
          <p:nvPr>
            <p:extLst>
              <p:ext uri="{D42A27DB-BD31-4B8C-83A1-F6EECF244321}">
                <p14:modId xmlns:p14="http://schemas.microsoft.com/office/powerpoint/2010/main" val="3282623038"/>
              </p:ext>
            </p:extLst>
          </p:nvPr>
        </p:nvGraphicFramePr>
        <p:xfrm>
          <a:off x="197768" y="1412776"/>
          <a:ext cx="8748464" cy="51441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14"/>
          <p:cNvSpPr/>
          <p:nvPr/>
        </p:nvSpPr>
        <p:spPr>
          <a:xfrm>
            <a:off x="0" y="0"/>
            <a:ext cx="9144000" cy="1044000"/>
          </a:xfrm>
          <a:prstGeom prst="rect">
            <a:avLst/>
          </a:prstGeom>
          <a:solidFill>
            <a:srgbClr val="0070C0">
              <a:alpha val="6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Titolo 1"/>
          <p:cNvSpPr>
            <a:spLocks noGrp="1"/>
          </p:cNvSpPr>
          <p:nvPr>
            <p:ph type="title"/>
          </p:nvPr>
        </p:nvSpPr>
        <p:spPr>
          <a:xfrm>
            <a:off x="457200" y="-49500"/>
            <a:ext cx="8229600" cy="1143000"/>
          </a:xfrm>
        </p:spPr>
        <p:txBody>
          <a:bodyPr/>
          <a:lstStyle/>
          <a:p>
            <a:r>
              <a:rPr lang="en-GB" b="1" dirty="0"/>
              <a:t>Social Analysis</a:t>
            </a:r>
          </a:p>
        </p:txBody>
      </p:sp>
      <p:pic>
        <p:nvPicPr>
          <p:cNvPr id="7" name="Immagine 6" descr="logo iridra">
            <a:extLst>
              <a:ext uri="{FF2B5EF4-FFF2-40B4-BE49-F238E27FC236}">
                <a16:creationId xmlns:a16="http://schemas.microsoft.com/office/drawing/2014/main" xmlns="" id="{AD90B728-6C19-4252-85BC-9340FAB77DD1}"/>
              </a:ext>
            </a:extLst>
          </p:cNvPr>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993052" y="6525345"/>
            <a:ext cx="986872" cy="25376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581291" y="1208456"/>
            <a:ext cx="8568952" cy="1323439"/>
          </a:xfrm>
          <a:prstGeom prst="rect">
            <a:avLst/>
          </a:prstGeom>
          <a:noFill/>
        </p:spPr>
        <p:txBody>
          <a:bodyPr wrap="square" rtlCol="0">
            <a:spAutoFit/>
          </a:bodyPr>
          <a:lstStyle/>
          <a:p>
            <a:pPr marL="285750" indent="-285750">
              <a:buFont typeface="Arial" panose="020B0604020202020204" pitchFamily="34" charset="0"/>
              <a:buChar char="•"/>
            </a:pPr>
            <a:r>
              <a:rPr lang="en-US" sz="1600" b="1" dirty="0"/>
              <a:t>Costs and benefits </a:t>
            </a:r>
            <a:r>
              <a:rPr lang="en-US" sz="1600" dirty="0"/>
              <a:t>identified have been quantified using </a:t>
            </a:r>
            <a:r>
              <a:rPr lang="en-US" sz="1600" b="1" dirty="0"/>
              <a:t>specific </a:t>
            </a:r>
            <a:r>
              <a:rPr lang="en-US" sz="1600" b="1" dirty="0" smtClean="0"/>
              <a:t>indicators</a:t>
            </a:r>
          </a:p>
          <a:p>
            <a:pPr marL="285750" indent="-285750">
              <a:buFont typeface="Arial" panose="020B0604020202020204" pitchFamily="34" charset="0"/>
              <a:buChar char="•"/>
            </a:pPr>
            <a:r>
              <a:rPr lang="en-US" sz="1600" dirty="0" smtClean="0"/>
              <a:t>To </a:t>
            </a:r>
            <a:r>
              <a:rPr lang="en-US" sz="1600" dirty="0"/>
              <a:t>assess the direct and indirect benefits of the different possible solutions a </a:t>
            </a:r>
            <a:r>
              <a:rPr lang="en-US" sz="1600" b="1" dirty="0"/>
              <a:t>Multi Criteria  Analysis (MCA)</a:t>
            </a:r>
            <a:r>
              <a:rPr lang="en-US" sz="1600" dirty="0"/>
              <a:t> was applied</a:t>
            </a:r>
          </a:p>
          <a:p>
            <a:pPr marL="285750" indent="-285750">
              <a:buFont typeface="Arial" panose="020B0604020202020204" pitchFamily="34" charset="0"/>
              <a:buChar char="•"/>
            </a:pPr>
            <a:r>
              <a:rPr lang="en-US" sz="1600" dirty="0" smtClean="0"/>
              <a:t>The </a:t>
            </a:r>
            <a:r>
              <a:rPr lang="en-US" sz="1600" dirty="0"/>
              <a:t>side benefits of the </a:t>
            </a:r>
            <a:r>
              <a:rPr lang="en-US" sz="1600" b="1" dirty="0"/>
              <a:t>different alternatives </a:t>
            </a:r>
            <a:r>
              <a:rPr lang="en-US" sz="1600" dirty="0"/>
              <a:t>in </a:t>
            </a:r>
            <a:r>
              <a:rPr lang="en-US" sz="1600" b="1" dirty="0"/>
              <a:t>both scenarios </a:t>
            </a:r>
            <a:r>
              <a:rPr lang="en-US" sz="1600" dirty="0"/>
              <a:t>were compared</a:t>
            </a:r>
            <a:endParaRPr lang="en-GB" sz="1600" dirty="0"/>
          </a:p>
          <a:p>
            <a:pPr indent="-360000">
              <a:buFont typeface="Arial" pitchFamily="34" charset="0"/>
              <a:buChar char="•"/>
            </a:pPr>
            <a:endParaRPr lang="en-US" sz="1600" b="1" dirty="0"/>
          </a:p>
        </p:txBody>
      </p:sp>
      <p:sp>
        <p:nvSpPr>
          <p:cNvPr id="5" name="Rettangolo 4"/>
          <p:cNvSpPr/>
          <p:nvPr/>
        </p:nvSpPr>
        <p:spPr>
          <a:xfrm>
            <a:off x="581291" y="1686538"/>
            <a:ext cx="8424936" cy="338554"/>
          </a:xfrm>
          <a:prstGeom prst="rect">
            <a:avLst/>
          </a:prstGeom>
        </p:spPr>
        <p:txBody>
          <a:bodyPr wrap="square">
            <a:spAutoFit/>
          </a:bodyPr>
          <a:lstStyle/>
          <a:p>
            <a:r>
              <a:rPr lang="en-US" sz="1600" dirty="0" smtClean="0"/>
              <a:t> </a:t>
            </a:r>
          </a:p>
        </p:txBody>
      </p:sp>
      <p:sp>
        <p:nvSpPr>
          <p:cNvPr id="6" name="Rectangle 14"/>
          <p:cNvSpPr/>
          <p:nvPr/>
        </p:nvSpPr>
        <p:spPr>
          <a:xfrm>
            <a:off x="0" y="0"/>
            <a:ext cx="9144000" cy="1044000"/>
          </a:xfrm>
          <a:prstGeom prst="rect">
            <a:avLst/>
          </a:prstGeom>
          <a:solidFill>
            <a:srgbClr val="0070C0">
              <a:alpha val="6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Titolo 1"/>
          <p:cNvSpPr txBox="1">
            <a:spLocks/>
          </p:cNvSpPr>
          <p:nvPr/>
        </p:nvSpPr>
        <p:spPr>
          <a:xfrm>
            <a:off x="0" y="-49500"/>
            <a:ext cx="9144000" cy="11430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3600" b="1" i="0" u="none" strike="noStrike" kern="1200" cap="none" spc="0" normalizeH="0" baseline="0" noProof="0" dirty="0">
                <a:ln>
                  <a:noFill/>
                </a:ln>
                <a:solidFill>
                  <a:schemeClr val="tx1"/>
                </a:solidFill>
                <a:effectLst/>
                <a:uLnTx/>
                <a:uFillTx/>
                <a:latin typeface="+mj-lt"/>
                <a:ea typeface="+mj-ea"/>
                <a:cs typeface="+mj-cs"/>
              </a:rPr>
              <a:t>Quantification of Direct and Indirect Benefits</a:t>
            </a:r>
            <a:endParaRPr kumimoji="0" lang="en-GB" sz="3600" b="0" i="0" u="none" strike="noStrike" kern="1200" cap="none" spc="0" normalizeH="0" baseline="0" noProof="0" dirty="0">
              <a:ln>
                <a:noFill/>
              </a:ln>
              <a:solidFill>
                <a:schemeClr val="tx1"/>
              </a:solidFill>
              <a:effectLst/>
              <a:uLnTx/>
              <a:uFillTx/>
              <a:latin typeface="+mj-lt"/>
              <a:ea typeface="+mj-ea"/>
              <a:cs typeface="+mj-cs"/>
            </a:endParaRPr>
          </a:p>
        </p:txBody>
      </p:sp>
      <p:graphicFrame>
        <p:nvGraphicFramePr>
          <p:cNvPr id="20" name="Diagramma 19"/>
          <p:cNvGraphicFramePr/>
          <p:nvPr>
            <p:extLst>
              <p:ext uri="{D42A27DB-BD31-4B8C-83A1-F6EECF244321}">
                <p14:modId xmlns:p14="http://schemas.microsoft.com/office/powerpoint/2010/main" val="1268023052"/>
              </p:ext>
            </p:extLst>
          </p:nvPr>
        </p:nvGraphicFramePr>
        <p:xfrm>
          <a:off x="1043608" y="2391693"/>
          <a:ext cx="6552728"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1" name="Callout 1 20"/>
          <p:cNvSpPr/>
          <p:nvPr/>
        </p:nvSpPr>
        <p:spPr>
          <a:xfrm>
            <a:off x="6639172" y="2620634"/>
            <a:ext cx="2195736" cy="1077880"/>
          </a:xfrm>
          <a:prstGeom prst="borderCallout1">
            <a:avLst>
              <a:gd name="adj1" fmla="val 60283"/>
              <a:gd name="adj2" fmla="val -6164"/>
              <a:gd name="adj3" fmla="val 87757"/>
              <a:gd name="adj4" fmla="val -19680"/>
            </a:avLst>
          </a:prstGeom>
          <a:solidFill>
            <a:srgbClr val="53B958"/>
          </a:solidFill>
          <a:ln>
            <a:solidFill>
              <a:srgbClr val="53B95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360000" algn="ctr"/>
            <a:r>
              <a:rPr lang="en-US" sz="1600" dirty="0"/>
              <a:t>reed beds </a:t>
            </a:r>
            <a:r>
              <a:rPr lang="en-US" sz="1600" dirty="0" smtClean="0"/>
              <a:t>could </a:t>
            </a:r>
            <a:r>
              <a:rPr lang="en-US" sz="1600" dirty="0"/>
              <a:t>contribute to the landscape diversification</a:t>
            </a:r>
            <a:endParaRPr lang="en-GB" sz="1600" b="1" dirty="0">
              <a:solidFill>
                <a:prstClr val="black"/>
              </a:solidFill>
            </a:endParaRPr>
          </a:p>
        </p:txBody>
      </p:sp>
      <p:sp>
        <p:nvSpPr>
          <p:cNvPr id="22" name="Callout 1 21"/>
          <p:cNvSpPr/>
          <p:nvPr/>
        </p:nvSpPr>
        <p:spPr>
          <a:xfrm>
            <a:off x="6588224" y="5275320"/>
            <a:ext cx="2016224" cy="1107658"/>
          </a:xfrm>
          <a:prstGeom prst="borderCallout1">
            <a:avLst>
              <a:gd name="adj1" fmla="val 57659"/>
              <a:gd name="adj2" fmla="val -8783"/>
              <a:gd name="adj3" fmla="val 57240"/>
              <a:gd name="adj4" fmla="val -34560"/>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odors caused </a:t>
            </a:r>
            <a:r>
              <a:rPr lang="en-US" sz="1600" dirty="0"/>
              <a:t>by the </a:t>
            </a:r>
            <a:r>
              <a:rPr lang="en-US" sz="1600" dirty="0" smtClean="0"/>
              <a:t>spreading of manure on fields</a:t>
            </a:r>
            <a:endParaRPr lang="en-GB" sz="1600" dirty="0"/>
          </a:p>
        </p:txBody>
      </p:sp>
      <p:sp>
        <p:nvSpPr>
          <p:cNvPr id="23" name="Callout 1 22"/>
          <p:cNvSpPr/>
          <p:nvPr/>
        </p:nvSpPr>
        <p:spPr>
          <a:xfrm rot="10800000" flipV="1">
            <a:off x="323528" y="2751924"/>
            <a:ext cx="1800200" cy="936104"/>
          </a:xfrm>
          <a:prstGeom prst="borderCallout1">
            <a:avLst>
              <a:gd name="adj1" fmla="val 63521"/>
              <a:gd name="adj2" fmla="val -4882"/>
              <a:gd name="adj3" fmla="val 89097"/>
              <a:gd name="adj4" fmla="val -17054"/>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Visual impact </a:t>
            </a:r>
            <a:r>
              <a:rPr lang="en-US" sz="1600" dirty="0" smtClean="0"/>
              <a:t>in </a:t>
            </a:r>
            <a:r>
              <a:rPr lang="en-US" sz="1600" dirty="0"/>
              <a:t>terms of landscape integration </a:t>
            </a:r>
            <a:endParaRPr lang="en-GB" sz="1600" dirty="0"/>
          </a:p>
        </p:txBody>
      </p:sp>
      <p:sp>
        <p:nvSpPr>
          <p:cNvPr id="26" name="Callout 1 25"/>
          <p:cNvSpPr/>
          <p:nvPr/>
        </p:nvSpPr>
        <p:spPr>
          <a:xfrm rot="10800000" flipV="1">
            <a:off x="467544" y="5275320"/>
            <a:ext cx="1728192" cy="1180373"/>
          </a:xfrm>
          <a:prstGeom prst="borderCallout1">
            <a:avLst>
              <a:gd name="adj1" fmla="val 54363"/>
              <a:gd name="adj2" fmla="val -6608"/>
              <a:gd name="adj3" fmla="val 54251"/>
              <a:gd name="adj4" fmla="val -27388"/>
            </a:avLst>
          </a:prstGeom>
          <a:solidFill>
            <a:srgbClr val="6C76A0"/>
          </a:solidFill>
          <a:ln>
            <a:solidFill>
              <a:srgbClr val="6C76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1"/>
                </a:solidFill>
              </a:rPr>
              <a:t>key role of simple </a:t>
            </a:r>
            <a:r>
              <a:rPr lang="en-US" sz="1600" dirty="0" smtClean="0">
                <a:solidFill>
                  <a:schemeClr val="bg1"/>
                </a:solidFill>
              </a:rPr>
              <a:t>O&amp;M </a:t>
            </a:r>
            <a:r>
              <a:rPr lang="en-US" sz="1600" dirty="0">
                <a:solidFill>
                  <a:schemeClr val="bg1"/>
                </a:solidFill>
              </a:rPr>
              <a:t>of the manure treatment plant </a:t>
            </a:r>
            <a:endParaRPr lang="en-GB" sz="1600" dirty="0">
              <a:solidFill>
                <a:schemeClr val="bg1"/>
              </a:solidFill>
            </a:endParaRPr>
          </a:p>
        </p:txBody>
      </p:sp>
      <p:pic>
        <p:nvPicPr>
          <p:cNvPr id="11" name="Immagine 10" descr="logo iridra">
            <a:extLst>
              <a:ext uri="{FF2B5EF4-FFF2-40B4-BE49-F238E27FC236}">
                <a16:creationId xmlns:a16="http://schemas.microsoft.com/office/drawing/2014/main" xmlns="" id="{F513B38D-5DEA-4401-92B7-56C08F16080E}"/>
              </a:ext>
            </a:extLst>
          </p:cNvPr>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993052" y="6525345"/>
            <a:ext cx="986872" cy="25376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p:cNvSpPr/>
          <p:nvPr/>
        </p:nvSpPr>
        <p:spPr>
          <a:xfrm>
            <a:off x="0" y="0"/>
            <a:ext cx="9144000" cy="1044000"/>
          </a:xfrm>
          <a:prstGeom prst="rect">
            <a:avLst/>
          </a:prstGeom>
          <a:solidFill>
            <a:srgbClr val="0070C0">
              <a:alpha val="6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Titolo 1"/>
          <p:cNvSpPr>
            <a:spLocks noGrp="1"/>
          </p:cNvSpPr>
          <p:nvPr>
            <p:ph type="title"/>
          </p:nvPr>
        </p:nvSpPr>
        <p:spPr>
          <a:xfrm>
            <a:off x="457200" y="-27384"/>
            <a:ext cx="8229600" cy="1143000"/>
          </a:xfrm>
        </p:spPr>
        <p:txBody>
          <a:bodyPr>
            <a:normAutofit/>
          </a:bodyPr>
          <a:lstStyle/>
          <a:p>
            <a:r>
              <a:rPr lang="en-GB" sz="3200" b="1" dirty="0"/>
              <a:t>Quantification of Direct and Indirect Benefits</a:t>
            </a:r>
            <a:endParaRPr lang="en-GB" sz="3200" dirty="0"/>
          </a:p>
        </p:txBody>
      </p:sp>
      <p:sp>
        <p:nvSpPr>
          <p:cNvPr id="9" name="CasellaDiTesto 8"/>
          <p:cNvSpPr txBox="1"/>
          <p:nvPr/>
        </p:nvSpPr>
        <p:spPr>
          <a:xfrm>
            <a:off x="1519378" y="2788474"/>
            <a:ext cx="6105244" cy="276999"/>
          </a:xfrm>
          <a:prstGeom prst="rect">
            <a:avLst/>
          </a:prstGeom>
          <a:noFill/>
        </p:spPr>
        <p:txBody>
          <a:bodyPr wrap="square" rtlCol="0">
            <a:spAutoFit/>
          </a:bodyPr>
          <a:lstStyle/>
          <a:p>
            <a:r>
              <a:rPr lang="en-GB" sz="1200" b="1" dirty="0"/>
              <a:t>Table </a:t>
            </a:r>
            <a:r>
              <a:rPr lang="en-GB" sz="1200" b="1" dirty="0" smtClean="0"/>
              <a:t>4. </a:t>
            </a:r>
            <a:r>
              <a:rPr lang="en-GB" sz="1200" dirty="0"/>
              <a:t>The table </a:t>
            </a:r>
            <a:r>
              <a:rPr lang="en-GB" sz="1200" dirty="0" smtClean="0"/>
              <a:t>shows the </a:t>
            </a:r>
            <a:r>
              <a:rPr lang="en-US" sz="1200" dirty="0"/>
              <a:t>comparison among the 4 treatment </a:t>
            </a:r>
            <a:r>
              <a:rPr lang="en-US" sz="1200" dirty="0" smtClean="0"/>
              <a:t>alternatives </a:t>
            </a:r>
            <a:r>
              <a:rPr lang="en-US" sz="1200" dirty="0"/>
              <a:t>in both scenarios</a:t>
            </a:r>
            <a:endParaRPr lang="en-GB" dirty="0">
              <a:solidFill>
                <a:srgbClr val="FF0000"/>
              </a:solidFill>
            </a:endParaRPr>
          </a:p>
        </p:txBody>
      </p:sp>
      <p:pic>
        <p:nvPicPr>
          <p:cNvPr id="6" name="Immagine 5" descr="logo iridra">
            <a:extLst>
              <a:ext uri="{FF2B5EF4-FFF2-40B4-BE49-F238E27FC236}">
                <a16:creationId xmlns:a16="http://schemas.microsoft.com/office/drawing/2014/main" xmlns="" id="{2F1CDB94-0096-4952-B012-678FC48AB917}"/>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93052" y="6525345"/>
            <a:ext cx="986872" cy="253760"/>
          </a:xfrm>
          <a:prstGeom prst="rect">
            <a:avLst/>
          </a:prstGeom>
          <a:noFill/>
          <a:ln>
            <a:noFill/>
          </a:ln>
        </p:spPr>
      </p:pic>
      <p:graphicFrame>
        <p:nvGraphicFramePr>
          <p:cNvPr id="7" name="Tabella 6"/>
          <p:cNvGraphicFramePr>
            <a:graphicFrameLocks noGrp="1"/>
          </p:cNvGraphicFramePr>
          <p:nvPr>
            <p:extLst>
              <p:ext uri="{D42A27DB-BD31-4B8C-83A1-F6EECF244321}">
                <p14:modId xmlns:p14="http://schemas.microsoft.com/office/powerpoint/2010/main" val="3209546488"/>
              </p:ext>
            </p:extLst>
          </p:nvPr>
        </p:nvGraphicFramePr>
        <p:xfrm>
          <a:off x="611560" y="1143000"/>
          <a:ext cx="7920880" cy="1565920"/>
        </p:xfrm>
        <a:graphic>
          <a:graphicData uri="http://schemas.openxmlformats.org/drawingml/2006/table">
            <a:tbl>
              <a:tblPr firstRow="1" firstCol="1" bandRow="1"/>
              <a:tblGrid>
                <a:gridCol w="2592288">
                  <a:extLst>
                    <a:ext uri="{9D8B030D-6E8A-4147-A177-3AD203B41FA5}">
                      <a16:colId xmlns:a16="http://schemas.microsoft.com/office/drawing/2014/main" xmlns="" val="1980932502"/>
                    </a:ext>
                  </a:extLst>
                </a:gridCol>
                <a:gridCol w="1368152">
                  <a:extLst>
                    <a:ext uri="{9D8B030D-6E8A-4147-A177-3AD203B41FA5}">
                      <a16:colId xmlns:a16="http://schemas.microsoft.com/office/drawing/2014/main" xmlns="" val="9450216"/>
                    </a:ext>
                  </a:extLst>
                </a:gridCol>
                <a:gridCol w="990110">
                  <a:extLst>
                    <a:ext uri="{9D8B030D-6E8A-4147-A177-3AD203B41FA5}">
                      <a16:colId xmlns:a16="http://schemas.microsoft.com/office/drawing/2014/main" xmlns="" val="1596857745"/>
                    </a:ext>
                  </a:extLst>
                </a:gridCol>
                <a:gridCol w="990110">
                  <a:extLst>
                    <a:ext uri="{9D8B030D-6E8A-4147-A177-3AD203B41FA5}">
                      <a16:colId xmlns:a16="http://schemas.microsoft.com/office/drawing/2014/main" xmlns="" val="4043582891"/>
                    </a:ext>
                  </a:extLst>
                </a:gridCol>
                <a:gridCol w="990110">
                  <a:extLst>
                    <a:ext uri="{9D8B030D-6E8A-4147-A177-3AD203B41FA5}">
                      <a16:colId xmlns:a16="http://schemas.microsoft.com/office/drawing/2014/main" xmlns="" val="4093941751"/>
                    </a:ext>
                  </a:extLst>
                </a:gridCol>
                <a:gridCol w="990110">
                  <a:extLst>
                    <a:ext uri="{9D8B030D-6E8A-4147-A177-3AD203B41FA5}">
                      <a16:colId xmlns:a16="http://schemas.microsoft.com/office/drawing/2014/main" xmlns="" val="872455539"/>
                    </a:ext>
                  </a:extLst>
                </a:gridCol>
              </a:tblGrid>
              <a:tr h="631419">
                <a:tc>
                  <a:txBody>
                    <a:bodyPr/>
                    <a:lstStyle/>
                    <a:p>
                      <a:pPr algn="just">
                        <a:spcBef>
                          <a:spcPts val="600"/>
                        </a:spcBef>
                        <a:spcAft>
                          <a:spcPts val="600"/>
                        </a:spcAft>
                      </a:pPr>
                      <a:r>
                        <a:rPr lang="en-GB" sz="1200" dirty="0">
                          <a:effectLst/>
                          <a:latin typeface="Verdana" panose="020B0604030504040204" pitchFamily="34" charset="0"/>
                          <a:ea typeface="Calibri" panose="020F0502020204030204" pitchFamily="34" charset="0"/>
                          <a:cs typeface="Times New Roman" panose="02020603050405020304" pitchFamily="18" charset="0"/>
                        </a:rPr>
                        <a:t> </a:t>
                      </a:r>
                      <a:endParaRPr lang="it-IT" sz="1200" dirty="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just">
                        <a:spcBef>
                          <a:spcPts val="600"/>
                        </a:spcBef>
                        <a:spcAft>
                          <a:spcPts val="600"/>
                        </a:spcAft>
                      </a:pPr>
                      <a:r>
                        <a:rPr lang="en-GB" sz="1200" b="1" dirty="0">
                          <a:effectLst/>
                          <a:latin typeface="Verdana" panose="020B0604030504040204" pitchFamily="34" charset="0"/>
                          <a:ea typeface="Calibri" panose="020F0502020204030204" pitchFamily="34" charset="0"/>
                          <a:cs typeface="Times New Roman" panose="02020603050405020304" pitchFamily="18" charset="0"/>
                        </a:rPr>
                        <a:t>Scenario</a:t>
                      </a:r>
                      <a:endParaRPr lang="it-IT" sz="1200" dirty="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spcBef>
                          <a:spcPts val="600"/>
                        </a:spcBef>
                        <a:spcAft>
                          <a:spcPts val="600"/>
                        </a:spcAft>
                      </a:pPr>
                      <a:r>
                        <a:rPr lang="en-GB" sz="1200" b="1">
                          <a:effectLst/>
                          <a:latin typeface="Verdana" panose="020B0604030504040204" pitchFamily="34" charset="0"/>
                          <a:ea typeface="Calibri" panose="020F0502020204030204" pitchFamily="34" charset="0"/>
                          <a:cs typeface="Times New Roman" panose="02020603050405020304" pitchFamily="18" charset="0"/>
                        </a:rPr>
                        <a:t>A1</a:t>
                      </a:r>
                      <a:br>
                        <a:rPr lang="en-GB" sz="1200" b="1">
                          <a:effectLst/>
                          <a:latin typeface="Verdana" panose="020B0604030504040204" pitchFamily="34" charset="0"/>
                          <a:ea typeface="Calibri" panose="020F0502020204030204" pitchFamily="34" charset="0"/>
                          <a:cs typeface="Times New Roman" panose="02020603050405020304" pitchFamily="18" charset="0"/>
                        </a:rPr>
                      </a:br>
                      <a:r>
                        <a:rPr lang="en-GB" sz="1200" b="1">
                          <a:effectLst/>
                          <a:latin typeface="Verdana" panose="020B0604030504040204" pitchFamily="34" charset="0"/>
                          <a:ea typeface="Calibri" panose="020F0502020204030204" pitchFamily="34" charset="0"/>
                          <a:cs typeface="Times New Roman" panose="02020603050405020304" pitchFamily="18" charset="0"/>
                        </a:rPr>
                        <a:t>MBR</a:t>
                      </a:r>
                      <a:endParaRPr lang="it-IT" sz="120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spcBef>
                          <a:spcPts val="600"/>
                        </a:spcBef>
                        <a:spcAft>
                          <a:spcPts val="600"/>
                        </a:spcAft>
                      </a:pPr>
                      <a:r>
                        <a:rPr lang="en-GB" sz="1200" b="1">
                          <a:effectLst/>
                          <a:latin typeface="Verdana" panose="020B0604030504040204" pitchFamily="34" charset="0"/>
                          <a:ea typeface="Calibri" panose="020F0502020204030204" pitchFamily="34" charset="0"/>
                          <a:cs typeface="Times New Roman" panose="02020603050405020304" pitchFamily="18" charset="0"/>
                        </a:rPr>
                        <a:t>A2</a:t>
                      </a:r>
                      <a:br>
                        <a:rPr lang="en-GB" sz="1200" b="1">
                          <a:effectLst/>
                          <a:latin typeface="Verdana" panose="020B0604030504040204" pitchFamily="34" charset="0"/>
                          <a:ea typeface="Calibri" panose="020F0502020204030204" pitchFamily="34" charset="0"/>
                          <a:cs typeface="Times New Roman" panose="02020603050405020304" pitchFamily="18" charset="0"/>
                        </a:rPr>
                      </a:br>
                      <a:r>
                        <a:rPr lang="en-GB" sz="1200" b="1">
                          <a:effectLst/>
                          <a:latin typeface="Verdana" panose="020B0604030504040204" pitchFamily="34" charset="0"/>
                          <a:ea typeface="Calibri" panose="020F0502020204030204" pitchFamily="34" charset="0"/>
                          <a:cs typeface="Times New Roman" panose="02020603050405020304" pitchFamily="18" charset="0"/>
                        </a:rPr>
                        <a:t>AEW</a:t>
                      </a:r>
                      <a:endParaRPr lang="it-IT" sz="120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spcBef>
                          <a:spcPts val="600"/>
                        </a:spcBef>
                        <a:spcAft>
                          <a:spcPts val="600"/>
                        </a:spcAft>
                      </a:pPr>
                      <a:r>
                        <a:rPr lang="en-GB" sz="1200" b="1">
                          <a:effectLst/>
                          <a:latin typeface="Verdana" panose="020B0604030504040204" pitchFamily="34" charset="0"/>
                          <a:ea typeface="Calibri" panose="020F0502020204030204" pitchFamily="34" charset="0"/>
                          <a:cs typeface="Times New Roman" panose="02020603050405020304" pitchFamily="18" charset="0"/>
                        </a:rPr>
                        <a:t>A3</a:t>
                      </a:r>
                      <a:br>
                        <a:rPr lang="en-GB" sz="1200" b="1">
                          <a:effectLst/>
                          <a:latin typeface="Verdana" panose="020B0604030504040204" pitchFamily="34" charset="0"/>
                          <a:ea typeface="Calibri" panose="020F0502020204030204" pitchFamily="34" charset="0"/>
                          <a:cs typeface="Times New Roman" panose="02020603050405020304" pitchFamily="18" charset="0"/>
                        </a:rPr>
                      </a:br>
                      <a:r>
                        <a:rPr lang="en-GB" sz="1200" b="1">
                          <a:effectLst/>
                          <a:latin typeface="Verdana" panose="020B0604030504040204" pitchFamily="34" charset="0"/>
                          <a:ea typeface="Calibri" panose="020F0502020204030204" pitchFamily="34" charset="0"/>
                          <a:cs typeface="Times New Roman" panose="02020603050405020304" pitchFamily="18" charset="0"/>
                        </a:rPr>
                        <a:t>AEW + strip.</a:t>
                      </a:r>
                      <a:endParaRPr lang="it-IT" sz="120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spcBef>
                          <a:spcPts val="600"/>
                        </a:spcBef>
                        <a:spcAft>
                          <a:spcPts val="600"/>
                        </a:spcAft>
                      </a:pPr>
                      <a:r>
                        <a:rPr lang="en-GB" sz="1200" b="1">
                          <a:effectLst/>
                          <a:latin typeface="Verdana" panose="020B0604030504040204" pitchFamily="34" charset="0"/>
                          <a:ea typeface="Calibri" panose="020F0502020204030204" pitchFamily="34" charset="0"/>
                          <a:cs typeface="Times New Roman" panose="02020603050405020304" pitchFamily="18" charset="0"/>
                        </a:rPr>
                        <a:t>A4</a:t>
                      </a:r>
                      <a:br>
                        <a:rPr lang="en-GB" sz="1200" b="1">
                          <a:effectLst/>
                          <a:latin typeface="Verdana" panose="020B0604030504040204" pitchFamily="34" charset="0"/>
                          <a:ea typeface="Calibri" panose="020F0502020204030204" pitchFamily="34" charset="0"/>
                          <a:cs typeface="Times New Roman" panose="02020603050405020304" pitchFamily="18" charset="0"/>
                        </a:rPr>
                      </a:br>
                      <a:r>
                        <a:rPr lang="en-GB" sz="1200" b="1">
                          <a:effectLst/>
                          <a:latin typeface="Verdana" panose="020B0604030504040204" pitchFamily="34" charset="0"/>
                          <a:ea typeface="Calibri" panose="020F0502020204030204" pitchFamily="34" charset="0"/>
                          <a:cs typeface="Times New Roman" panose="02020603050405020304" pitchFamily="18" charset="0"/>
                        </a:rPr>
                        <a:t>passive NBS</a:t>
                      </a:r>
                      <a:endParaRPr lang="it-IT" sz="120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xmlns="" val="3195917060"/>
                  </a:ext>
                </a:extLst>
              </a:tr>
              <a:tr h="454623">
                <a:tc rowSpan="2">
                  <a:txBody>
                    <a:bodyPr/>
                    <a:lstStyle/>
                    <a:p>
                      <a:pPr algn="ctr">
                        <a:spcBef>
                          <a:spcPts val="600"/>
                        </a:spcBef>
                        <a:spcAft>
                          <a:spcPts val="600"/>
                        </a:spcAft>
                      </a:pPr>
                      <a:r>
                        <a:rPr lang="en-GB" sz="1200" b="1" dirty="0">
                          <a:effectLst/>
                          <a:latin typeface="Verdana" panose="020B0604030504040204" pitchFamily="34" charset="0"/>
                          <a:ea typeface="Calibri" panose="020F0502020204030204" pitchFamily="34" charset="0"/>
                          <a:cs typeface="Times New Roman" panose="02020603050405020304" pitchFamily="18" charset="0"/>
                        </a:rPr>
                        <a:t>Final rank of the 4 alternatives under the 2 scenarios (S1, S2</a:t>
                      </a:r>
                      <a:r>
                        <a:rPr lang="en-GB" sz="1200" b="1" dirty="0" smtClean="0">
                          <a:effectLst/>
                          <a:latin typeface="Verdana" panose="020B0604030504040204" pitchFamily="34" charset="0"/>
                          <a:ea typeface="Calibri" panose="020F0502020204030204" pitchFamily="34" charset="0"/>
                          <a:cs typeface="Times New Roman" panose="02020603050405020304" pitchFamily="18" charset="0"/>
                        </a:rPr>
                        <a:t>)</a:t>
                      </a:r>
                      <a:endParaRPr lang="it-IT" sz="1200" dirty="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600"/>
                        </a:spcBef>
                        <a:spcAft>
                          <a:spcPts val="600"/>
                        </a:spcAft>
                      </a:pPr>
                      <a:r>
                        <a:rPr lang="en-GB" sz="1200" dirty="0">
                          <a:effectLst/>
                          <a:latin typeface="Verdana" panose="020B0604030504040204" pitchFamily="34" charset="0"/>
                          <a:ea typeface="Calibri" panose="020F0502020204030204" pitchFamily="34" charset="0"/>
                          <a:cs typeface="Times New Roman" panose="02020603050405020304" pitchFamily="18" charset="0"/>
                        </a:rPr>
                        <a:t>S1 (discharge on soil)</a:t>
                      </a:r>
                      <a:endParaRPr lang="it-IT" sz="1200" dirty="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600"/>
                        </a:spcAft>
                      </a:pPr>
                      <a:r>
                        <a:rPr lang="en-GB" sz="1200" dirty="0">
                          <a:effectLst/>
                          <a:latin typeface="Verdana" panose="020B0604030504040204" pitchFamily="34" charset="0"/>
                          <a:ea typeface="Calibri" panose="020F0502020204030204" pitchFamily="34" charset="0"/>
                          <a:cs typeface="Times New Roman" panose="02020603050405020304" pitchFamily="18" charset="0"/>
                        </a:rPr>
                        <a:t>0.29</a:t>
                      </a:r>
                      <a:endParaRPr lang="it-IT" sz="1200" dirty="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B479"/>
                    </a:solidFill>
                  </a:tcPr>
                </a:tc>
                <a:tc>
                  <a:txBody>
                    <a:bodyPr/>
                    <a:lstStyle/>
                    <a:p>
                      <a:pPr algn="ctr">
                        <a:spcBef>
                          <a:spcPts val="600"/>
                        </a:spcBef>
                        <a:spcAft>
                          <a:spcPts val="600"/>
                        </a:spcAft>
                      </a:pPr>
                      <a:r>
                        <a:rPr lang="en-GB" sz="1200" dirty="0">
                          <a:effectLst/>
                          <a:latin typeface="Verdana" panose="020B0604030504040204" pitchFamily="34" charset="0"/>
                          <a:ea typeface="Calibri" panose="020F0502020204030204" pitchFamily="34" charset="0"/>
                          <a:cs typeface="Times New Roman" panose="02020603050405020304" pitchFamily="18" charset="0"/>
                        </a:rPr>
                        <a:t>0.67</a:t>
                      </a:r>
                      <a:endParaRPr lang="it-IT" sz="1200" dirty="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DD82"/>
                    </a:solidFill>
                  </a:tcPr>
                </a:tc>
                <a:tc>
                  <a:txBody>
                    <a:bodyPr/>
                    <a:lstStyle/>
                    <a:p>
                      <a:pPr algn="ctr">
                        <a:spcBef>
                          <a:spcPts val="600"/>
                        </a:spcBef>
                        <a:spcAft>
                          <a:spcPts val="600"/>
                        </a:spcAft>
                      </a:pPr>
                      <a:r>
                        <a:rPr lang="en-GB" sz="1200" dirty="0">
                          <a:effectLst/>
                          <a:latin typeface="Verdana" panose="020B0604030504040204" pitchFamily="34" charset="0"/>
                          <a:ea typeface="Calibri" panose="020F0502020204030204" pitchFamily="34" charset="0"/>
                          <a:cs typeface="Times New Roman" panose="02020603050405020304" pitchFamily="18" charset="0"/>
                        </a:rPr>
                        <a:t>0.60</a:t>
                      </a:r>
                      <a:endParaRPr lang="it-IT" sz="1200" dirty="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FE283"/>
                    </a:solidFill>
                  </a:tcPr>
                </a:tc>
                <a:tc>
                  <a:txBody>
                    <a:bodyPr/>
                    <a:lstStyle/>
                    <a:p>
                      <a:pPr algn="ctr">
                        <a:spcBef>
                          <a:spcPts val="600"/>
                        </a:spcBef>
                        <a:spcAft>
                          <a:spcPts val="600"/>
                        </a:spcAft>
                      </a:pPr>
                      <a:r>
                        <a:rPr lang="en-GB" sz="1200">
                          <a:effectLst/>
                          <a:latin typeface="Verdana" panose="020B0604030504040204" pitchFamily="34" charset="0"/>
                          <a:ea typeface="Calibri" panose="020F0502020204030204" pitchFamily="34" charset="0"/>
                          <a:cs typeface="Times New Roman" panose="02020603050405020304" pitchFamily="18" charset="0"/>
                        </a:rPr>
                        <a:t>0.66</a:t>
                      </a:r>
                      <a:endParaRPr lang="it-IT" sz="120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EDD82"/>
                    </a:solidFill>
                  </a:tcPr>
                </a:tc>
                <a:extLst>
                  <a:ext uri="{0D108BD9-81ED-4DB2-BD59-A6C34878D82A}">
                    <a16:rowId xmlns:a16="http://schemas.microsoft.com/office/drawing/2014/main" xmlns="" val="1952987069"/>
                  </a:ext>
                </a:extLst>
              </a:tr>
              <a:tr h="479878">
                <a:tc vMerge="1">
                  <a:txBody>
                    <a:bodyPr/>
                    <a:lstStyle/>
                    <a:p>
                      <a:pPr algn="just">
                        <a:spcBef>
                          <a:spcPts val="600"/>
                        </a:spcBef>
                        <a:spcAft>
                          <a:spcPts val="600"/>
                        </a:spcAft>
                      </a:pPr>
                      <a:endParaRPr lang="it-IT" sz="1200" dirty="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just">
                        <a:spcBef>
                          <a:spcPts val="600"/>
                        </a:spcBef>
                        <a:spcAft>
                          <a:spcPts val="600"/>
                        </a:spcAft>
                      </a:pPr>
                      <a:r>
                        <a:rPr lang="en-GB" sz="1200">
                          <a:effectLst/>
                          <a:latin typeface="Verdana" panose="020B0604030504040204" pitchFamily="34" charset="0"/>
                          <a:ea typeface="Calibri" panose="020F0502020204030204" pitchFamily="34" charset="0"/>
                          <a:cs typeface="Times New Roman" panose="02020603050405020304" pitchFamily="18" charset="0"/>
                        </a:rPr>
                        <a:t>S2  (discharge in water)</a:t>
                      </a:r>
                      <a:endParaRPr lang="it-IT" sz="120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600"/>
                        </a:spcAft>
                      </a:pPr>
                      <a:r>
                        <a:rPr lang="en-GB" sz="1200" dirty="0">
                          <a:effectLst/>
                          <a:latin typeface="Verdana" panose="020B0604030504040204" pitchFamily="34" charset="0"/>
                          <a:ea typeface="Calibri" panose="020F0502020204030204" pitchFamily="34" charset="0"/>
                          <a:cs typeface="Times New Roman" panose="02020603050405020304" pitchFamily="18" charset="0"/>
                        </a:rPr>
                        <a:t>0.35</a:t>
                      </a:r>
                      <a:endParaRPr lang="it-IT" sz="1200" dirty="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C37C"/>
                    </a:solidFill>
                  </a:tcPr>
                </a:tc>
                <a:tc>
                  <a:txBody>
                    <a:bodyPr/>
                    <a:lstStyle/>
                    <a:p>
                      <a:pPr algn="ctr">
                        <a:spcBef>
                          <a:spcPts val="600"/>
                        </a:spcBef>
                        <a:spcAft>
                          <a:spcPts val="600"/>
                        </a:spcAft>
                      </a:pPr>
                      <a:r>
                        <a:rPr lang="en-GB" sz="1200" dirty="0">
                          <a:effectLst/>
                          <a:latin typeface="Verdana" panose="020B0604030504040204" pitchFamily="34" charset="0"/>
                          <a:ea typeface="Calibri" panose="020F0502020204030204" pitchFamily="34" charset="0"/>
                          <a:cs typeface="Times New Roman" panose="02020603050405020304" pitchFamily="18" charset="0"/>
                        </a:rPr>
                        <a:t>0.68</a:t>
                      </a:r>
                      <a:endParaRPr lang="it-IT" sz="1200" dirty="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7DB81"/>
                    </a:solidFill>
                  </a:tcPr>
                </a:tc>
                <a:tc>
                  <a:txBody>
                    <a:bodyPr/>
                    <a:lstStyle/>
                    <a:p>
                      <a:pPr algn="ctr">
                        <a:spcBef>
                          <a:spcPts val="600"/>
                        </a:spcBef>
                        <a:spcAft>
                          <a:spcPts val="600"/>
                        </a:spcAft>
                      </a:pPr>
                      <a:r>
                        <a:rPr lang="en-GB" sz="1200" dirty="0">
                          <a:effectLst/>
                          <a:latin typeface="Verdana" panose="020B0604030504040204" pitchFamily="34" charset="0"/>
                          <a:ea typeface="Calibri" panose="020F0502020204030204" pitchFamily="34" charset="0"/>
                          <a:cs typeface="Times New Roman" panose="02020603050405020304" pitchFamily="18" charset="0"/>
                        </a:rPr>
                        <a:t>0.67</a:t>
                      </a:r>
                      <a:endParaRPr lang="it-IT" sz="1200" dirty="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ADC81"/>
                    </a:solidFill>
                  </a:tcPr>
                </a:tc>
                <a:tc>
                  <a:txBody>
                    <a:bodyPr/>
                    <a:lstStyle/>
                    <a:p>
                      <a:pPr algn="ctr">
                        <a:spcBef>
                          <a:spcPts val="600"/>
                        </a:spcBef>
                        <a:spcAft>
                          <a:spcPts val="600"/>
                        </a:spcAft>
                      </a:pPr>
                      <a:r>
                        <a:rPr lang="en-GB" sz="1200" dirty="0">
                          <a:effectLst/>
                          <a:latin typeface="Verdana" panose="020B0604030504040204" pitchFamily="34" charset="0"/>
                          <a:ea typeface="Calibri" panose="020F0502020204030204" pitchFamily="34" charset="0"/>
                          <a:cs typeface="Times New Roman" panose="02020603050405020304" pitchFamily="18" charset="0"/>
                        </a:rPr>
                        <a:t>0.63</a:t>
                      </a:r>
                      <a:endParaRPr lang="it-IT" sz="1200" dirty="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082"/>
                    </a:solidFill>
                  </a:tcPr>
                </a:tc>
                <a:extLst>
                  <a:ext uri="{0D108BD9-81ED-4DB2-BD59-A6C34878D82A}">
                    <a16:rowId xmlns:a16="http://schemas.microsoft.com/office/drawing/2014/main" xmlns="" val="1836657462"/>
                  </a:ext>
                </a:extLst>
              </a:tr>
            </a:tbl>
          </a:graphicData>
        </a:graphic>
      </p:graphicFrame>
      <p:pic>
        <p:nvPicPr>
          <p:cNvPr id="13" name="Immagine 12"/>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bwMode="auto">
          <a:xfrm>
            <a:off x="421820" y="3137089"/>
            <a:ext cx="4159600" cy="3240000"/>
          </a:xfrm>
          <a:prstGeom prst="rect">
            <a:avLst/>
          </a:prstGeom>
          <a:noFill/>
        </p:spPr>
      </p:pic>
      <p:pic>
        <p:nvPicPr>
          <p:cNvPr id="14" name="Immagine 13"/>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4691420" y="3137090"/>
            <a:ext cx="4136960" cy="3240000"/>
          </a:xfrm>
          <a:prstGeom prst="rect">
            <a:avLst/>
          </a:prstGeom>
          <a:noFill/>
        </p:spPr>
      </p:pic>
      <p:sp>
        <p:nvSpPr>
          <p:cNvPr id="15" name="Rettangolo 14"/>
          <p:cNvSpPr/>
          <p:nvPr/>
        </p:nvSpPr>
        <p:spPr>
          <a:xfrm>
            <a:off x="956320" y="6396335"/>
            <a:ext cx="7470200" cy="461665"/>
          </a:xfrm>
          <a:prstGeom prst="rect">
            <a:avLst/>
          </a:prstGeom>
        </p:spPr>
        <p:txBody>
          <a:bodyPr wrap="square">
            <a:spAutoFit/>
          </a:bodyPr>
          <a:lstStyle/>
          <a:p>
            <a:r>
              <a:rPr lang="en-GB" sz="1200" b="1" dirty="0" smtClean="0"/>
              <a:t>Figure 5</a:t>
            </a:r>
            <a:r>
              <a:rPr lang="en-GB" sz="1200" dirty="0" smtClean="0"/>
              <a:t>. Graphical representation of the criteria performances for all the alternatives and the two considered scenarios</a:t>
            </a:r>
            <a:endParaRPr lang="it-IT" sz="12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asellaDiTesto 8"/>
          <p:cNvSpPr txBox="1"/>
          <p:nvPr/>
        </p:nvSpPr>
        <p:spPr>
          <a:xfrm>
            <a:off x="251520" y="1424650"/>
            <a:ext cx="8424936" cy="1754326"/>
          </a:xfrm>
          <a:prstGeom prst="rect">
            <a:avLst/>
          </a:prstGeom>
          <a:noFill/>
        </p:spPr>
        <p:txBody>
          <a:bodyPr wrap="square" rtlCol="0">
            <a:spAutoFit/>
          </a:bodyPr>
          <a:lstStyle/>
          <a:p>
            <a:r>
              <a:rPr lang="en-GB" dirty="0"/>
              <a:t>The </a:t>
            </a:r>
            <a:r>
              <a:rPr lang="en-GB" b="1" dirty="0"/>
              <a:t>business model </a:t>
            </a:r>
            <a:r>
              <a:rPr lang="en-GB" dirty="0"/>
              <a:t>of the </a:t>
            </a:r>
            <a:r>
              <a:rPr lang="en-GB" dirty="0" err="1"/>
              <a:t>analyzed</a:t>
            </a:r>
            <a:r>
              <a:rPr lang="en-GB" dirty="0"/>
              <a:t> case study is mainly based on the </a:t>
            </a:r>
            <a:r>
              <a:rPr lang="en-GB" b="1" dirty="0" smtClean="0"/>
              <a:t>market</a:t>
            </a:r>
            <a:r>
              <a:rPr lang="en-GB" dirty="0" smtClean="0"/>
              <a:t>, since the hybrid NBS requires lower </a:t>
            </a:r>
            <a:r>
              <a:rPr lang="en-GB" b="1" dirty="0"/>
              <a:t>maintenance </a:t>
            </a:r>
            <a:r>
              <a:rPr lang="en-GB" b="1" dirty="0" smtClean="0"/>
              <a:t>costs </a:t>
            </a:r>
            <a:r>
              <a:rPr lang="en-GB" dirty="0" smtClean="0"/>
              <a:t>compared to the MBR system. In </a:t>
            </a:r>
            <a:r>
              <a:rPr lang="en-GB" dirty="0"/>
              <a:t>Italy very few pig farms treat their manure, as most of them </a:t>
            </a:r>
            <a:r>
              <a:rPr lang="en-GB" b="1" dirty="0"/>
              <a:t>spread</a:t>
            </a:r>
            <a:r>
              <a:rPr lang="en-GB" dirty="0"/>
              <a:t> the manure on the fields since it is the most </a:t>
            </a:r>
            <a:r>
              <a:rPr lang="en-GB" b="1" dirty="0"/>
              <a:t>cost-effective</a:t>
            </a:r>
            <a:r>
              <a:rPr lang="en-GB" dirty="0"/>
              <a:t> solution. </a:t>
            </a:r>
            <a:endParaRPr lang="en-GB" dirty="0" smtClean="0"/>
          </a:p>
          <a:p>
            <a:r>
              <a:rPr lang="en-US" dirty="0" smtClean="0"/>
              <a:t>The </a:t>
            </a:r>
            <a:r>
              <a:rPr lang="en-US" b="1" dirty="0"/>
              <a:t>main conditions </a:t>
            </a:r>
            <a:r>
              <a:rPr lang="en-US" dirty="0"/>
              <a:t>that </a:t>
            </a:r>
            <a:r>
              <a:rPr lang="en-US" dirty="0" smtClean="0"/>
              <a:t>would allow </a:t>
            </a:r>
            <a:r>
              <a:rPr lang="en-US" dirty="0"/>
              <a:t>the </a:t>
            </a:r>
            <a:r>
              <a:rPr lang="en-US" dirty="0" smtClean="0"/>
              <a:t>SASA pig farm business </a:t>
            </a:r>
            <a:r>
              <a:rPr lang="en-US" dirty="0"/>
              <a:t>model being </a:t>
            </a:r>
            <a:r>
              <a:rPr lang="en-US" b="1" dirty="0"/>
              <a:t>effective</a:t>
            </a:r>
            <a:r>
              <a:rPr lang="en-US" dirty="0"/>
              <a:t> in the </a:t>
            </a:r>
            <a:r>
              <a:rPr lang="en-US" b="1" dirty="0"/>
              <a:t>realization</a:t>
            </a:r>
            <a:r>
              <a:rPr lang="en-US" dirty="0"/>
              <a:t> and </a:t>
            </a:r>
            <a:r>
              <a:rPr lang="en-US" b="1" dirty="0"/>
              <a:t>maintenance of NBS </a:t>
            </a:r>
            <a:r>
              <a:rPr lang="en-US" dirty="0"/>
              <a:t>for </a:t>
            </a:r>
            <a:r>
              <a:rPr lang="en-US" dirty="0" smtClean="0"/>
              <a:t>pig manure treatment are</a:t>
            </a:r>
            <a:r>
              <a:rPr lang="en-US" dirty="0"/>
              <a:t>: </a:t>
            </a:r>
          </a:p>
        </p:txBody>
      </p:sp>
      <p:sp>
        <p:nvSpPr>
          <p:cNvPr id="5" name="Rectangle 14"/>
          <p:cNvSpPr/>
          <p:nvPr/>
        </p:nvSpPr>
        <p:spPr>
          <a:xfrm>
            <a:off x="0" y="0"/>
            <a:ext cx="9144000" cy="1044000"/>
          </a:xfrm>
          <a:prstGeom prst="rect">
            <a:avLst/>
          </a:prstGeom>
          <a:solidFill>
            <a:srgbClr val="0070C0">
              <a:alpha val="6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olo 1"/>
          <p:cNvSpPr>
            <a:spLocks noGrp="1"/>
          </p:cNvSpPr>
          <p:nvPr>
            <p:ph type="title"/>
          </p:nvPr>
        </p:nvSpPr>
        <p:spPr>
          <a:xfrm>
            <a:off x="457200" y="-72285"/>
            <a:ext cx="8229600" cy="1143000"/>
          </a:xfrm>
        </p:spPr>
        <p:txBody>
          <a:bodyPr>
            <a:normAutofit/>
          </a:bodyPr>
          <a:lstStyle/>
          <a:p>
            <a:r>
              <a:rPr lang="en-GB" b="1" dirty="0"/>
              <a:t>Business Model Analysis</a:t>
            </a:r>
            <a:endParaRPr lang="en-GB" dirty="0"/>
          </a:p>
        </p:txBody>
      </p:sp>
      <p:pic>
        <p:nvPicPr>
          <p:cNvPr id="7" name="Immagine 6" descr="logo iridra">
            <a:extLst>
              <a:ext uri="{FF2B5EF4-FFF2-40B4-BE49-F238E27FC236}">
                <a16:creationId xmlns:a16="http://schemas.microsoft.com/office/drawing/2014/main" xmlns="" id="{A60D88F0-C6B8-406B-BB42-B03B3AEB3E7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93052" y="6525345"/>
            <a:ext cx="986872" cy="253760"/>
          </a:xfrm>
          <a:prstGeom prst="rect">
            <a:avLst/>
          </a:prstGeom>
          <a:noFill/>
          <a:ln>
            <a:noFill/>
          </a:ln>
        </p:spPr>
      </p:pic>
      <p:pic>
        <p:nvPicPr>
          <p:cNvPr id="10" name="Immagine 9" descr="BMchart.jpg"/>
          <p:cNvPicPr>
            <a:picLocks noChangeAspect="1"/>
          </p:cNvPicPr>
          <p:nvPr/>
        </p:nvPicPr>
        <p:blipFill rotWithShape="1">
          <a:blip r:embed="rId3" cstate="screen">
            <a:extLst>
              <a:ext uri="{28A0092B-C50C-407E-A947-70E740481C1C}">
                <a14:useLocalDpi xmlns:a14="http://schemas.microsoft.com/office/drawing/2010/main"/>
              </a:ext>
            </a:extLst>
          </a:blip>
          <a:srcRect t="4841" b="6813"/>
          <a:stretch/>
        </p:blipFill>
        <p:spPr>
          <a:xfrm>
            <a:off x="1692275" y="3178406"/>
            <a:ext cx="5552957" cy="3679594"/>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4"/>
          <p:cNvSpPr/>
          <p:nvPr/>
        </p:nvSpPr>
        <p:spPr>
          <a:xfrm>
            <a:off x="0" y="0"/>
            <a:ext cx="9144000" cy="1044000"/>
          </a:xfrm>
          <a:prstGeom prst="rect">
            <a:avLst/>
          </a:prstGeom>
          <a:solidFill>
            <a:srgbClr val="0070C0">
              <a:alpha val="6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olo 1"/>
          <p:cNvSpPr>
            <a:spLocks noGrp="1"/>
          </p:cNvSpPr>
          <p:nvPr>
            <p:ph type="title"/>
          </p:nvPr>
        </p:nvSpPr>
        <p:spPr>
          <a:xfrm>
            <a:off x="611560" y="-76477"/>
            <a:ext cx="8229600" cy="1143000"/>
          </a:xfrm>
        </p:spPr>
        <p:txBody>
          <a:bodyPr/>
          <a:lstStyle/>
          <a:p>
            <a:r>
              <a:rPr lang="en-GB" b="1" dirty="0"/>
              <a:t>Conclusions</a:t>
            </a:r>
            <a:endParaRPr lang="en-GB" dirty="0"/>
          </a:p>
        </p:txBody>
      </p:sp>
      <p:sp>
        <p:nvSpPr>
          <p:cNvPr id="4" name="Rettangolo 3"/>
          <p:cNvSpPr/>
          <p:nvPr/>
        </p:nvSpPr>
        <p:spPr>
          <a:xfrm>
            <a:off x="549896" y="1628800"/>
            <a:ext cx="8352928" cy="4416594"/>
          </a:xfrm>
          <a:prstGeom prst="rect">
            <a:avLst/>
          </a:prstGeom>
        </p:spPr>
        <p:txBody>
          <a:bodyPr wrap="square">
            <a:spAutoFit/>
          </a:bodyPr>
          <a:lstStyle/>
          <a:p>
            <a:endParaRPr lang="en-US" dirty="0"/>
          </a:p>
          <a:p>
            <a:r>
              <a:rPr lang="en-US" dirty="0"/>
              <a:t>In conclusion, </a:t>
            </a:r>
            <a:r>
              <a:rPr lang="en-US" dirty="0" smtClean="0"/>
              <a:t>the </a:t>
            </a:r>
            <a:r>
              <a:rPr lang="en-US" dirty="0"/>
              <a:t>analyzed case study shows that NBS could be a solution for the treatment of swine </a:t>
            </a:r>
            <a:r>
              <a:rPr lang="en-US" dirty="0" smtClean="0"/>
              <a:t>manure:</a:t>
            </a:r>
          </a:p>
          <a:p>
            <a:endParaRPr lang="en-US" dirty="0" smtClean="0"/>
          </a:p>
          <a:p>
            <a:pPr marL="645750" indent="-285750">
              <a:spcBef>
                <a:spcPts val="600"/>
              </a:spcBef>
              <a:spcAft>
                <a:spcPts val="1200"/>
              </a:spcAft>
              <a:buFont typeface="Arial" panose="020B0604020202020204" pitchFamily="34" charset="0"/>
              <a:buChar char="•"/>
            </a:pPr>
            <a:r>
              <a:rPr lang="en-GB" b="1" dirty="0" smtClean="0"/>
              <a:t>The </a:t>
            </a:r>
            <a:r>
              <a:rPr lang="en-GB" b="1" dirty="0"/>
              <a:t>NBS shows to be effective in removing the most important pollutants of a </a:t>
            </a:r>
            <a:r>
              <a:rPr lang="en-GB" b="1" dirty="0" smtClean="0"/>
              <a:t>pig farm</a:t>
            </a:r>
            <a:endParaRPr lang="en-US" b="1" dirty="0" smtClean="0"/>
          </a:p>
          <a:p>
            <a:pPr marL="645750" indent="-285750">
              <a:spcBef>
                <a:spcPts val="600"/>
              </a:spcBef>
              <a:spcAft>
                <a:spcPts val="1200"/>
              </a:spcAft>
              <a:buFont typeface="Arial" panose="020B0604020202020204" pitchFamily="34" charset="0"/>
              <a:buChar char="•"/>
            </a:pPr>
            <a:r>
              <a:rPr lang="en-US" b="1" dirty="0" smtClean="0"/>
              <a:t>A </a:t>
            </a:r>
            <a:r>
              <a:rPr lang="en-US" b="1" dirty="0"/>
              <a:t>pig farm may only be interested in setting up a treatment system when fields to spread the pig manure are not available nearby</a:t>
            </a:r>
          </a:p>
          <a:p>
            <a:pPr marL="360000">
              <a:spcBef>
                <a:spcPts val="600"/>
              </a:spcBef>
              <a:spcAft>
                <a:spcPts val="1200"/>
              </a:spcAft>
              <a:buFont typeface="Arial" pitchFamily="34" charset="0"/>
              <a:buChar char="•"/>
            </a:pPr>
            <a:r>
              <a:rPr lang="en-US" b="1" dirty="0"/>
              <a:t>    Reasonable construction and O&amp;M costs </a:t>
            </a:r>
          </a:p>
          <a:p>
            <a:pPr marL="360000">
              <a:spcBef>
                <a:spcPts val="600"/>
              </a:spcBef>
              <a:spcAft>
                <a:spcPts val="1200"/>
              </a:spcAft>
              <a:buFont typeface="Arial" pitchFamily="34" charset="0"/>
              <a:buChar char="•"/>
            </a:pPr>
            <a:r>
              <a:rPr lang="en-US" b="1" dirty="0"/>
              <a:t>    Several benefits </a:t>
            </a:r>
            <a:r>
              <a:rPr lang="en-US" b="1" dirty="0" smtClean="0"/>
              <a:t>provided</a:t>
            </a:r>
          </a:p>
          <a:p>
            <a:pPr marL="645750" indent="-285750">
              <a:spcBef>
                <a:spcPts val="600"/>
              </a:spcBef>
              <a:spcAft>
                <a:spcPts val="1200"/>
              </a:spcAft>
              <a:buFont typeface="Arial" panose="020B0604020202020204" pitchFamily="34" charset="0"/>
              <a:buChar char="•"/>
            </a:pPr>
            <a:r>
              <a:rPr lang="en-GB" b="1" dirty="0" smtClean="0"/>
              <a:t>NBS would </a:t>
            </a:r>
            <a:r>
              <a:rPr lang="en-GB" b="1" dirty="0"/>
              <a:t>highly benefit from a public financial </a:t>
            </a:r>
            <a:r>
              <a:rPr lang="en-GB" b="1" dirty="0" smtClean="0"/>
              <a:t>support and from a legislative </a:t>
            </a:r>
            <a:r>
              <a:rPr lang="en-GB" b="1" dirty="0"/>
              <a:t>framework aimed at promoting the circular economy </a:t>
            </a:r>
            <a:endParaRPr lang="en-US" b="1" dirty="0"/>
          </a:p>
        </p:txBody>
      </p:sp>
      <p:pic>
        <p:nvPicPr>
          <p:cNvPr id="5" name="Immagine 4" descr="logo iridra">
            <a:extLst>
              <a:ext uri="{FF2B5EF4-FFF2-40B4-BE49-F238E27FC236}">
                <a16:creationId xmlns:a16="http://schemas.microsoft.com/office/drawing/2014/main" xmlns="" id="{337D16D3-C2D1-4CC7-B94C-FE506150A1F2}"/>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93052" y="6525345"/>
            <a:ext cx="986872" cy="253760"/>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14"/>
          <p:cNvSpPr/>
          <p:nvPr/>
        </p:nvSpPr>
        <p:spPr>
          <a:xfrm>
            <a:off x="0" y="2875620"/>
            <a:ext cx="9144000" cy="2412000"/>
          </a:xfrm>
          <a:prstGeom prst="rect">
            <a:avLst/>
          </a:prstGeom>
          <a:solidFill>
            <a:srgbClr val="0070C0">
              <a:alpha val="6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fontAlgn="base">
              <a:spcBef>
                <a:spcPct val="0"/>
              </a:spcBef>
            </a:pPr>
            <a:r>
              <a:rPr lang="it-IT" sz="4400" b="1" dirty="0" err="1">
                <a:solidFill>
                  <a:schemeClr val="bg1"/>
                </a:solidFill>
                <a:latin typeface="Calibri" pitchFamily="34" charset="0"/>
                <a:cs typeface="Arial" pitchFamily="34" charset="0"/>
              </a:rPr>
              <a:t>Thank</a:t>
            </a:r>
            <a:r>
              <a:rPr lang="it-IT" sz="4400" b="1" dirty="0">
                <a:solidFill>
                  <a:schemeClr val="bg1"/>
                </a:solidFill>
                <a:latin typeface="Calibri" pitchFamily="34" charset="0"/>
                <a:cs typeface="Arial" pitchFamily="34" charset="0"/>
              </a:rPr>
              <a:t> </a:t>
            </a:r>
            <a:r>
              <a:rPr lang="it-IT" sz="4400" b="1" dirty="0" err="1">
                <a:solidFill>
                  <a:schemeClr val="bg1"/>
                </a:solidFill>
                <a:latin typeface="Calibri" pitchFamily="34" charset="0"/>
                <a:cs typeface="Arial" pitchFamily="34" charset="0"/>
              </a:rPr>
              <a:t>you</a:t>
            </a:r>
            <a:r>
              <a:rPr lang="it-IT" sz="4400" b="1" dirty="0">
                <a:solidFill>
                  <a:schemeClr val="bg1"/>
                </a:solidFill>
                <a:latin typeface="Calibri" pitchFamily="34" charset="0"/>
                <a:cs typeface="Arial" pitchFamily="34" charset="0"/>
              </a:rPr>
              <a:t> </a:t>
            </a:r>
            <a:r>
              <a:rPr lang="it-IT" sz="4400" b="1" dirty="0" err="1">
                <a:solidFill>
                  <a:schemeClr val="bg1"/>
                </a:solidFill>
                <a:latin typeface="Calibri" pitchFamily="34" charset="0"/>
                <a:cs typeface="Arial" pitchFamily="34" charset="0"/>
              </a:rPr>
              <a:t>for</a:t>
            </a:r>
            <a:r>
              <a:rPr lang="it-IT" sz="4400" b="1" dirty="0">
                <a:solidFill>
                  <a:schemeClr val="bg1"/>
                </a:solidFill>
                <a:latin typeface="Calibri" pitchFamily="34" charset="0"/>
                <a:cs typeface="Arial" pitchFamily="34" charset="0"/>
              </a:rPr>
              <a:t> </a:t>
            </a:r>
            <a:r>
              <a:rPr lang="it-IT" sz="4400" b="1" dirty="0" err="1">
                <a:solidFill>
                  <a:schemeClr val="bg1"/>
                </a:solidFill>
                <a:latin typeface="Calibri" pitchFamily="34" charset="0"/>
                <a:cs typeface="Arial" pitchFamily="34" charset="0"/>
              </a:rPr>
              <a:t>your</a:t>
            </a:r>
            <a:r>
              <a:rPr lang="it-IT" sz="4400" b="1" dirty="0">
                <a:solidFill>
                  <a:schemeClr val="bg1"/>
                </a:solidFill>
                <a:latin typeface="Calibri" pitchFamily="34" charset="0"/>
                <a:cs typeface="Arial" pitchFamily="34" charset="0"/>
              </a:rPr>
              <a:t> </a:t>
            </a:r>
            <a:r>
              <a:rPr lang="it-IT" sz="4400" b="1" dirty="0" err="1">
                <a:solidFill>
                  <a:schemeClr val="bg1"/>
                </a:solidFill>
                <a:latin typeface="Calibri" pitchFamily="34" charset="0"/>
                <a:cs typeface="Arial" pitchFamily="34" charset="0"/>
              </a:rPr>
              <a:t>attention</a:t>
            </a:r>
            <a:r>
              <a:rPr lang="it-IT" sz="4400" b="1" dirty="0">
                <a:solidFill>
                  <a:schemeClr val="bg1"/>
                </a:solidFill>
                <a:latin typeface="Calibri" pitchFamily="34" charset="0"/>
                <a:cs typeface="Arial" pitchFamily="34" charset="0"/>
              </a:rPr>
              <a:t>!</a:t>
            </a:r>
            <a:endParaRPr lang="en-GB" sz="4400" b="1" dirty="0">
              <a:solidFill>
                <a:schemeClr val="bg1"/>
              </a:solidFill>
            </a:endParaRPr>
          </a:p>
        </p:txBody>
      </p:sp>
      <p:sp>
        <p:nvSpPr>
          <p:cNvPr id="9" name="CasellaDiTesto 8"/>
          <p:cNvSpPr txBox="1"/>
          <p:nvPr/>
        </p:nvSpPr>
        <p:spPr>
          <a:xfrm>
            <a:off x="683060" y="1552414"/>
            <a:ext cx="7992888" cy="307777"/>
          </a:xfrm>
          <a:prstGeom prst="rect">
            <a:avLst/>
          </a:prstGeom>
          <a:noFill/>
        </p:spPr>
        <p:txBody>
          <a:bodyPr wrap="square" rtlCol="0">
            <a:spAutoFit/>
          </a:bodyPr>
          <a:lstStyle/>
          <a:p>
            <a:pPr lvl="0" algn="ctr" fontAlgn="base">
              <a:spcBef>
                <a:spcPct val="0"/>
              </a:spcBef>
            </a:pPr>
            <a:r>
              <a:rPr lang="it-IT" sz="1400" b="1" dirty="0" err="1">
                <a:latin typeface="Calibri" pitchFamily="34" charset="0"/>
                <a:cs typeface="Arial" pitchFamily="34" charset="0"/>
              </a:rPr>
              <a:t>Lot</a:t>
            </a:r>
            <a:r>
              <a:rPr lang="it-IT" sz="1400" b="1" dirty="0">
                <a:latin typeface="Calibri" pitchFamily="34" charset="0"/>
                <a:cs typeface="Arial" pitchFamily="34" charset="0"/>
              </a:rPr>
              <a:t> </a:t>
            </a:r>
            <a:r>
              <a:rPr lang="it-IT" sz="1400" b="1" dirty="0" smtClean="0">
                <a:latin typeface="Calibri" pitchFamily="34" charset="0"/>
                <a:cs typeface="Arial" pitchFamily="34" charset="0"/>
              </a:rPr>
              <a:t>2 </a:t>
            </a:r>
            <a:r>
              <a:rPr lang="it-IT" sz="1400" b="1" dirty="0">
                <a:latin typeface="Calibri" pitchFamily="34" charset="0"/>
                <a:cs typeface="Arial" pitchFamily="34" charset="0"/>
              </a:rPr>
              <a:t>: </a:t>
            </a:r>
            <a:r>
              <a:rPr lang="it-IT" sz="1400" b="1" dirty="0" smtClean="0">
                <a:latin typeface="Calibri" pitchFamily="34" charset="0"/>
                <a:cs typeface="Arial" pitchFamily="34" charset="0"/>
              </a:rPr>
              <a:t>TSM </a:t>
            </a:r>
            <a:r>
              <a:rPr lang="it-IT" sz="1400" b="1" dirty="0">
                <a:latin typeface="Calibri" pitchFamily="34" charset="0"/>
                <a:cs typeface="Arial" pitchFamily="34" charset="0"/>
              </a:rPr>
              <a:t>in a Continental Environment</a:t>
            </a:r>
            <a:r>
              <a:rPr lang="it-IT" sz="1400" b="1" dirty="0">
                <a:latin typeface="Times New Roman" pitchFamily="18" charset="0"/>
                <a:cs typeface="Arial" pitchFamily="34" charset="0"/>
              </a:rPr>
              <a:t> </a:t>
            </a:r>
            <a:r>
              <a:rPr lang="it-IT" sz="1400" b="1" dirty="0" err="1">
                <a:latin typeface="Calibri" pitchFamily="34" charset="0"/>
                <a:cs typeface="Arial" pitchFamily="34" charset="0"/>
              </a:rPr>
              <a:t>Feasibility</a:t>
            </a:r>
            <a:r>
              <a:rPr lang="it-IT" sz="1400" b="1" dirty="0">
                <a:latin typeface="Calibri" pitchFamily="34" charset="0"/>
                <a:cs typeface="Arial" pitchFamily="34" charset="0"/>
              </a:rPr>
              <a:t> Study</a:t>
            </a:r>
          </a:p>
        </p:txBody>
      </p:sp>
      <p:sp>
        <p:nvSpPr>
          <p:cNvPr id="11" name="Rettangolo 10"/>
          <p:cNvSpPr/>
          <p:nvPr/>
        </p:nvSpPr>
        <p:spPr>
          <a:xfrm>
            <a:off x="107504" y="352085"/>
            <a:ext cx="9144000" cy="1200329"/>
          </a:xfrm>
          <a:prstGeom prst="rect">
            <a:avLst/>
          </a:prstGeom>
        </p:spPr>
        <p:txBody>
          <a:bodyPr wrap="square">
            <a:spAutoFit/>
          </a:bodyPr>
          <a:lstStyle/>
          <a:p>
            <a:pPr lvl="0" algn="ctr" fontAlgn="base">
              <a:spcBef>
                <a:spcPct val="0"/>
              </a:spcBef>
            </a:pPr>
            <a:r>
              <a:rPr lang="it-IT" sz="2400" b="1" dirty="0">
                <a:latin typeface="Calibri" pitchFamily="34" charset="0"/>
                <a:cs typeface="Arial" pitchFamily="34" charset="0"/>
              </a:rPr>
              <a:t>NATURE-BASED SOLUTIONS</a:t>
            </a:r>
          </a:p>
          <a:p>
            <a:pPr lvl="0" algn="ctr" fontAlgn="base">
              <a:spcBef>
                <a:spcPct val="0"/>
              </a:spcBef>
            </a:pPr>
            <a:r>
              <a:rPr lang="it-IT" sz="2400" b="1" dirty="0">
                <a:latin typeface="Calibri" pitchFamily="34" charset="0"/>
                <a:cs typeface="Arial" pitchFamily="34" charset="0"/>
              </a:rPr>
              <a:t> FOR CLIMATE CHANGE ADAPTATION </a:t>
            </a:r>
          </a:p>
          <a:p>
            <a:pPr lvl="0" algn="ctr" fontAlgn="base">
              <a:spcBef>
                <a:spcPct val="0"/>
              </a:spcBef>
            </a:pPr>
            <a:r>
              <a:rPr lang="it-IT" sz="2400" b="1" dirty="0">
                <a:latin typeface="Calibri" pitchFamily="34" charset="0"/>
                <a:cs typeface="Arial" pitchFamily="34" charset="0"/>
              </a:rPr>
              <a:t>AND WATER POLLUTION IN AGRICULTURAL REGIONS</a:t>
            </a:r>
          </a:p>
        </p:txBody>
      </p:sp>
      <p:pic>
        <p:nvPicPr>
          <p:cNvPr id="14" name="Immagine 13" descr="logo iridra"/>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92280" y="6235441"/>
            <a:ext cx="1861704" cy="478710"/>
          </a:xfrm>
          <a:prstGeom prst="rect">
            <a:avLst/>
          </a:prstGeom>
          <a:noFill/>
          <a:ln>
            <a:noFill/>
          </a:ln>
        </p:spPr>
      </p:pic>
      <p:sp>
        <p:nvSpPr>
          <p:cNvPr id="10" name="Rettangolo 9">
            <a:extLst>
              <a:ext uri="{FF2B5EF4-FFF2-40B4-BE49-F238E27FC236}">
                <a16:creationId xmlns:a16="http://schemas.microsoft.com/office/drawing/2014/main" xmlns="" id="{0FA5D98F-06B1-4A72-BE3B-2DCB72881116}"/>
              </a:ext>
            </a:extLst>
          </p:cNvPr>
          <p:cNvSpPr/>
          <p:nvPr/>
        </p:nvSpPr>
        <p:spPr>
          <a:xfrm>
            <a:off x="1342469" y="6235441"/>
            <a:ext cx="1861705" cy="523220"/>
          </a:xfrm>
          <a:prstGeom prst="rect">
            <a:avLst/>
          </a:prstGeom>
        </p:spPr>
        <p:txBody>
          <a:bodyPr wrap="square">
            <a:spAutoFit/>
          </a:bodyPr>
          <a:lstStyle/>
          <a:p>
            <a:r>
              <a:rPr lang="it-IT" sz="1400" dirty="0">
                <a:solidFill>
                  <a:schemeClr val="tx1">
                    <a:lumMod val="65000"/>
                    <a:lumOff val="35000"/>
                  </a:schemeClr>
                </a:solidFill>
                <a:hlinkClick r:id="rId3">
                  <a:extLst>
                    <a:ext uri="{A12FA001-AC4F-418D-AE19-62706E023703}">
                      <ahyp:hlinkClr xmlns:ahyp="http://schemas.microsoft.com/office/drawing/2018/hyperlinkcolor" xmlns="" val="tx"/>
                    </a:ext>
                  </a:extLst>
                </a:hlinkClick>
              </a:rPr>
              <a:t>www.iridra.com</a:t>
            </a:r>
            <a:r>
              <a:rPr lang="it-IT" sz="1400" dirty="0">
                <a:solidFill>
                  <a:schemeClr val="tx1">
                    <a:lumMod val="65000"/>
                    <a:lumOff val="35000"/>
                  </a:schemeClr>
                </a:solidFill>
              </a:rPr>
              <a:t>     </a:t>
            </a:r>
          </a:p>
          <a:p>
            <a:r>
              <a:rPr lang="it-IT" sz="1400" dirty="0">
                <a:solidFill>
                  <a:schemeClr val="tx1">
                    <a:lumMod val="65000"/>
                    <a:lumOff val="35000"/>
                  </a:schemeClr>
                </a:solidFill>
                <a:hlinkClick r:id="rId4">
                  <a:extLst>
                    <a:ext uri="{A12FA001-AC4F-418D-AE19-62706E023703}">
                      <ahyp:hlinkClr xmlns:ahyp="http://schemas.microsoft.com/office/drawing/2018/hyperlinkcolor" xmlns="" val="tx"/>
                    </a:ext>
                  </a:extLst>
                </a:hlinkClick>
              </a:rPr>
              <a:t>info@iridra.com</a:t>
            </a:r>
            <a:endParaRPr lang="en-GB" sz="1400" dirty="0">
              <a:solidFill>
                <a:schemeClr val="tx1">
                  <a:lumMod val="65000"/>
                  <a:lumOff val="35000"/>
                </a:schemeClr>
              </a:solidFill>
            </a:endParaRPr>
          </a:p>
        </p:txBody>
      </p:sp>
      <p:pic>
        <p:nvPicPr>
          <p:cNvPr id="13" name="Immagine 12">
            <a:extLst>
              <a:ext uri="{FF2B5EF4-FFF2-40B4-BE49-F238E27FC236}">
                <a16:creationId xmlns:a16="http://schemas.microsoft.com/office/drawing/2014/main" xmlns="" id="{191C92C2-773A-43DD-8BFF-A311C0F8F147}"/>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95536" y="6302845"/>
            <a:ext cx="782238" cy="411306"/>
          </a:xfrm>
          <a:prstGeom prst="rect">
            <a:avLst/>
          </a:prstGeom>
        </p:spPr>
      </p:pic>
      <p:sp>
        <p:nvSpPr>
          <p:cNvPr id="15" name="CasellaDiTesto 14">
            <a:extLst>
              <a:ext uri="{FF2B5EF4-FFF2-40B4-BE49-F238E27FC236}">
                <a16:creationId xmlns:a16="http://schemas.microsoft.com/office/drawing/2014/main" xmlns="" id="{06E77A64-F2B6-44D2-902B-6E06FBFF5159}"/>
              </a:ext>
            </a:extLst>
          </p:cNvPr>
          <p:cNvSpPr txBox="1"/>
          <p:nvPr/>
        </p:nvSpPr>
        <p:spPr>
          <a:xfrm>
            <a:off x="0" y="6406374"/>
            <a:ext cx="9144000" cy="307777"/>
          </a:xfrm>
          <a:prstGeom prst="rect">
            <a:avLst/>
          </a:prstGeom>
          <a:noFill/>
        </p:spPr>
        <p:txBody>
          <a:bodyPr wrap="square" rtlCol="0">
            <a:spAutoFit/>
          </a:bodyPr>
          <a:lstStyle/>
          <a:p>
            <a:pPr lvl="0" algn="ctr" fontAlgn="base">
              <a:spcBef>
                <a:spcPct val="0"/>
              </a:spcBef>
            </a:pPr>
            <a:r>
              <a:rPr lang="it-IT" sz="1400" b="1" dirty="0">
                <a:latin typeface="Calibri" pitchFamily="34" charset="0"/>
                <a:cs typeface="Arial" pitchFamily="34" charset="0"/>
              </a:rPr>
              <a:t>Dr. </a:t>
            </a:r>
            <a:r>
              <a:rPr lang="it-IT" sz="1400" b="1" dirty="0" err="1">
                <a:latin typeface="Calibri" pitchFamily="34" charset="0"/>
                <a:cs typeface="Arial" pitchFamily="34" charset="0"/>
              </a:rPr>
              <a:t>PhD</a:t>
            </a:r>
            <a:r>
              <a:rPr lang="it-IT" sz="1400" b="1" dirty="0">
                <a:latin typeface="Calibri" pitchFamily="34" charset="0"/>
                <a:cs typeface="Arial" pitchFamily="34" charset="0"/>
              </a:rPr>
              <a:t> FABIO MASI</a:t>
            </a:r>
            <a:endParaRPr lang="en-GB" sz="1400" b="1" dirty="0"/>
          </a:p>
        </p:txBody>
      </p:sp>
    </p:spTree>
    <p:extLst>
      <p:ext uri="{BB962C8B-B14F-4D97-AF65-F5344CB8AC3E}">
        <p14:creationId xmlns:p14="http://schemas.microsoft.com/office/powerpoint/2010/main" val="26165746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4"/>
          <p:cNvSpPr/>
          <p:nvPr/>
        </p:nvSpPr>
        <p:spPr>
          <a:xfrm>
            <a:off x="0" y="0"/>
            <a:ext cx="9144000" cy="1044000"/>
          </a:xfrm>
          <a:prstGeom prst="rect">
            <a:avLst/>
          </a:prstGeom>
          <a:solidFill>
            <a:srgbClr val="0070C0">
              <a:alpha val="6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olo 1"/>
          <p:cNvSpPr>
            <a:spLocks noGrp="1"/>
          </p:cNvSpPr>
          <p:nvPr>
            <p:ph type="title"/>
          </p:nvPr>
        </p:nvSpPr>
        <p:spPr>
          <a:xfrm>
            <a:off x="457200" y="-112667"/>
            <a:ext cx="8229600" cy="1143000"/>
          </a:xfrm>
        </p:spPr>
        <p:txBody>
          <a:bodyPr/>
          <a:lstStyle/>
          <a:p>
            <a:r>
              <a:rPr lang="en-GB" b="1" dirty="0"/>
              <a:t>Objectives</a:t>
            </a:r>
          </a:p>
        </p:txBody>
      </p:sp>
      <p:sp>
        <p:nvSpPr>
          <p:cNvPr id="3" name="Segnaposto contenuto 2"/>
          <p:cNvSpPr>
            <a:spLocks noGrp="1"/>
          </p:cNvSpPr>
          <p:nvPr>
            <p:ph idx="1"/>
          </p:nvPr>
        </p:nvSpPr>
        <p:spPr>
          <a:xfrm>
            <a:off x="323528" y="1268760"/>
            <a:ext cx="8229600" cy="5400600"/>
          </a:xfrm>
        </p:spPr>
        <p:txBody>
          <a:bodyPr>
            <a:normAutofit fontScale="85000" lnSpcReduction="20000"/>
          </a:bodyPr>
          <a:lstStyle/>
          <a:p>
            <a:pPr>
              <a:buNone/>
            </a:pPr>
            <a:endParaRPr lang="en-GB" sz="1400" b="1" dirty="0"/>
          </a:p>
          <a:p>
            <a:pPr>
              <a:lnSpc>
                <a:spcPct val="120000"/>
              </a:lnSpc>
              <a:buNone/>
            </a:pPr>
            <a:r>
              <a:rPr lang="en-US" sz="2100" dirty="0" smtClean="0"/>
              <a:t>The </a:t>
            </a:r>
            <a:r>
              <a:rPr lang="en-US" sz="2100" dirty="0"/>
              <a:t>present study analyses how </a:t>
            </a:r>
            <a:r>
              <a:rPr lang="en-US" sz="2100" b="1" dirty="0"/>
              <a:t>Nature-based solutions (NBS) </a:t>
            </a:r>
            <a:r>
              <a:rPr lang="en-US" sz="2100" dirty="0"/>
              <a:t>may contribute to </a:t>
            </a:r>
            <a:r>
              <a:rPr lang="en-US" sz="2100" b="1" dirty="0"/>
              <a:t>reduce</a:t>
            </a:r>
            <a:r>
              <a:rPr lang="en-US" sz="2100" dirty="0"/>
              <a:t> </a:t>
            </a:r>
            <a:r>
              <a:rPr lang="en-US" sz="2100" b="1" dirty="0"/>
              <a:t>water pollution </a:t>
            </a:r>
            <a:r>
              <a:rPr lang="en-US" sz="2100" dirty="0"/>
              <a:t>by treating pollutant loads generated by farm manure (Nitrogen, Phosphorus), investigating also the potential interest in the so-called </a:t>
            </a:r>
            <a:r>
              <a:rPr lang="en-US" sz="2100" b="1" dirty="0"/>
              <a:t>side-benefits</a:t>
            </a:r>
            <a:r>
              <a:rPr lang="en-US" sz="2100" dirty="0"/>
              <a:t>, i.e., the capability of NBS to also provide </a:t>
            </a:r>
            <a:r>
              <a:rPr lang="en-US" sz="2100" b="1" dirty="0"/>
              <a:t>additional benefits such as biodiversity</a:t>
            </a:r>
            <a:r>
              <a:rPr lang="en-US" sz="2100" dirty="0"/>
              <a:t>. </a:t>
            </a:r>
            <a:endParaRPr lang="en-GB" sz="2100" dirty="0" smtClean="0"/>
          </a:p>
          <a:p>
            <a:pPr>
              <a:buNone/>
            </a:pPr>
            <a:endParaRPr lang="en-GB" sz="2100" b="1" dirty="0"/>
          </a:p>
          <a:p>
            <a:pPr>
              <a:buNone/>
            </a:pPr>
            <a:endParaRPr lang="en-GB" sz="2100" b="1" dirty="0"/>
          </a:p>
          <a:p>
            <a:pPr>
              <a:spcAft>
                <a:spcPts val="600"/>
              </a:spcAft>
              <a:buNone/>
            </a:pPr>
            <a:r>
              <a:rPr lang="en-GB" sz="2100" dirty="0"/>
              <a:t>More specifically the present study will provide evidence to address the following questions:</a:t>
            </a:r>
          </a:p>
          <a:p>
            <a:pPr>
              <a:spcAft>
                <a:spcPts val="1200"/>
              </a:spcAft>
              <a:buNone/>
            </a:pPr>
            <a:endParaRPr lang="it-IT" sz="2100" dirty="0"/>
          </a:p>
          <a:p>
            <a:pPr lvl="0">
              <a:spcAft>
                <a:spcPts val="1200"/>
              </a:spcAft>
            </a:pPr>
            <a:r>
              <a:rPr lang="en-GB" sz="2100" b="1" dirty="0"/>
              <a:t>How can NBS contribute to mitigate </a:t>
            </a:r>
            <a:r>
              <a:rPr lang="en-GB" sz="2100" b="1" dirty="0" smtClean="0"/>
              <a:t>farm </a:t>
            </a:r>
            <a:r>
              <a:rPr lang="en-GB" sz="2100" b="1" dirty="0"/>
              <a:t>water pollution</a:t>
            </a:r>
            <a:r>
              <a:rPr lang="en-GB" sz="2100" dirty="0"/>
              <a:t> (</a:t>
            </a:r>
            <a:r>
              <a:rPr lang="en-GB" sz="2100" dirty="0" smtClean="0"/>
              <a:t>nutrients)?</a:t>
            </a:r>
            <a:endParaRPr lang="it-IT" sz="2100" dirty="0"/>
          </a:p>
          <a:p>
            <a:pPr lvl="0">
              <a:spcAft>
                <a:spcPts val="1200"/>
              </a:spcAft>
            </a:pPr>
            <a:r>
              <a:rPr lang="en-GB" sz="2100" b="1" dirty="0"/>
              <a:t>What are the costs and cost drivers of NBS?</a:t>
            </a:r>
            <a:endParaRPr lang="it-IT" sz="2100" b="1" dirty="0"/>
          </a:p>
          <a:p>
            <a:pPr lvl="0">
              <a:spcAft>
                <a:spcPts val="1200"/>
              </a:spcAft>
            </a:pPr>
            <a:r>
              <a:rPr lang="en-GB" sz="2100" b="1" dirty="0"/>
              <a:t>What are the benefits they deploy?</a:t>
            </a:r>
            <a:endParaRPr lang="it-IT" sz="2100" b="1" dirty="0"/>
          </a:p>
          <a:p>
            <a:pPr lvl="0">
              <a:spcAft>
                <a:spcPts val="1200"/>
              </a:spcAft>
            </a:pPr>
            <a:r>
              <a:rPr lang="en-GB" sz="2100" b="1" dirty="0"/>
              <a:t>What are the technical, capacity, governance, management and financial constraints hampering their take-up?</a:t>
            </a:r>
            <a:endParaRPr lang="it-IT" sz="2100" b="1" dirty="0"/>
          </a:p>
          <a:p>
            <a:pPr>
              <a:buNone/>
            </a:pPr>
            <a:endParaRPr lang="en-GB" sz="2300" b="1" dirty="0"/>
          </a:p>
        </p:txBody>
      </p:sp>
      <p:pic>
        <p:nvPicPr>
          <p:cNvPr id="5" name="Immagine 4" descr="logo iridra">
            <a:extLst>
              <a:ext uri="{FF2B5EF4-FFF2-40B4-BE49-F238E27FC236}">
                <a16:creationId xmlns:a16="http://schemas.microsoft.com/office/drawing/2014/main" xmlns="" id="{853007C0-C82F-45F0-B6D4-D70E4C3B9F99}"/>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93052" y="6525345"/>
            <a:ext cx="986872" cy="25376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4"/>
          <p:cNvSpPr/>
          <p:nvPr/>
        </p:nvSpPr>
        <p:spPr>
          <a:xfrm>
            <a:off x="0" y="0"/>
            <a:ext cx="9144000" cy="1044000"/>
          </a:xfrm>
          <a:prstGeom prst="rect">
            <a:avLst/>
          </a:prstGeom>
          <a:solidFill>
            <a:srgbClr val="0070C0">
              <a:alpha val="6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CasellaDiTesto 4"/>
          <p:cNvSpPr txBox="1"/>
          <p:nvPr/>
        </p:nvSpPr>
        <p:spPr>
          <a:xfrm>
            <a:off x="935596" y="1358468"/>
            <a:ext cx="7272808" cy="5293757"/>
          </a:xfrm>
          <a:prstGeom prst="rect">
            <a:avLst/>
          </a:prstGeom>
          <a:noFill/>
        </p:spPr>
        <p:txBody>
          <a:bodyPr wrap="square" rtlCol="0">
            <a:spAutoFit/>
          </a:bodyPr>
          <a:lstStyle/>
          <a:p>
            <a:pPr marL="285750" indent="-285750">
              <a:buFont typeface="Arial" panose="020B0604020202020204" pitchFamily="34" charset="0"/>
              <a:buChar char="•"/>
            </a:pPr>
            <a:r>
              <a:rPr lang="en-GB" dirty="0" err="1" smtClean="0"/>
              <a:t>Sasa</a:t>
            </a:r>
            <a:r>
              <a:rPr lang="en-GB" dirty="0" smtClean="0"/>
              <a:t> </a:t>
            </a:r>
            <a:r>
              <a:rPr lang="en-GB" dirty="0"/>
              <a:t> </a:t>
            </a:r>
            <a:r>
              <a:rPr lang="en-GB" dirty="0" err="1"/>
              <a:t>Snc</a:t>
            </a:r>
            <a:r>
              <a:rPr lang="en-GB" dirty="0"/>
              <a:t> is a company dedicated to </a:t>
            </a:r>
            <a:r>
              <a:rPr lang="en-GB" b="1" dirty="0"/>
              <a:t>intensive breeding </a:t>
            </a:r>
            <a:r>
              <a:rPr lang="en-GB" dirty="0"/>
              <a:t>for fattening pigs. The facility is located in San Rocco di </a:t>
            </a:r>
            <a:r>
              <a:rPr lang="en-GB" dirty="0" err="1"/>
              <a:t>Piegara</a:t>
            </a:r>
            <a:r>
              <a:rPr lang="en-GB" dirty="0"/>
              <a:t>, in the hearth of the </a:t>
            </a:r>
            <a:r>
              <a:rPr lang="en-GB" b="1" dirty="0" err="1"/>
              <a:t>Lessinia</a:t>
            </a:r>
            <a:r>
              <a:rPr lang="en-GB" b="1" dirty="0"/>
              <a:t> region</a:t>
            </a:r>
            <a:r>
              <a:rPr lang="en-GB" dirty="0"/>
              <a:t>, an area characterized by a strong agricultural vocation linked to traditional products such as chestnuts, cherries, strawberries, wine, and honey. Itineraries and nature trails favour the development of tourism with the presence of hotels, restaurants and </a:t>
            </a:r>
            <a:r>
              <a:rPr lang="en-GB" dirty="0" err="1"/>
              <a:t>agritourisms</a:t>
            </a:r>
            <a:r>
              <a:rPr lang="it-IT" dirty="0"/>
              <a:t> </a:t>
            </a:r>
            <a:r>
              <a:rPr lang="en-GB" dirty="0"/>
              <a:t> </a:t>
            </a:r>
            <a:endParaRPr lang="en-US" dirty="0" smtClean="0"/>
          </a:p>
          <a:p>
            <a:r>
              <a:rPr lang="en-US" dirty="0" smtClean="0"/>
              <a:t> </a:t>
            </a:r>
            <a:endParaRPr lang="en-US" dirty="0"/>
          </a:p>
          <a:p>
            <a:pPr marL="285750" indent="-285750">
              <a:buFont typeface="Arial" panose="020B0604020202020204" pitchFamily="34" charset="0"/>
              <a:buChar char="•"/>
            </a:pPr>
            <a:r>
              <a:rPr lang="en-US" dirty="0" smtClean="0"/>
              <a:t>During </a:t>
            </a:r>
            <a:r>
              <a:rPr lang="en-US" dirty="0"/>
              <a:t>the renewal of the </a:t>
            </a:r>
            <a:r>
              <a:rPr lang="en-US" b="1" dirty="0" err="1"/>
              <a:t>authorisation</a:t>
            </a:r>
            <a:r>
              <a:rPr lang="en-US" b="1" dirty="0"/>
              <a:t> to discharge </a:t>
            </a:r>
            <a:r>
              <a:rPr lang="en-US" dirty="0"/>
              <a:t>the regional </a:t>
            </a:r>
            <a:r>
              <a:rPr lang="en-US" b="1" dirty="0"/>
              <a:t>Environmental Authority (ARPAV) </a:t>
            </a:r>
            <a:r>
              <a:rPr lang="en-US" dirty="0"/>
              <a:t>requested to change the </a:t>
            </a:r>
            <a:r>
              <a:rPr lang="en-US" dirty="0" err="1"/>
              <a:t>authorisation</a:t>
            </a:r>
            <a:r>
              <a:rPr lang="en-US" dirty="0"/>
              <a:t> terms, requiring more stringent </a:t>
            </a:r>
            <a:r>
              <a:rPr lang="en-US" b="1" dirty="0"/>
              <a:t>water quality standards </a:t>
            </a:r>
            <a:r>
              <a:rPr lang="en-US" dirty="0"/>
              <a:t>to discharge on soil.</a:t>
            </a:r>
          </a:p>
          <a:p>
            <a:endParaRPr lang="en-US" dirty="0"/>
          </a:p>
          <a:p>
            <a:pPr>
              <a:buFont typeface="Arial" pitchFamily="34" charset="0"/>
              <a:buChar char="•"/>
            </a:pPr>
            <a:r>
              <a:rPr lang="en-US" dirty="0"/>
              <a:t>     The </a:t>
            </a:r>
            <a:r>
              <a:rPr lang="en-US" dirty="0" smtClean="0"/>
              <a:t>li</a:t>
            </a:r>
            <a:r>
              <a:rPr lang="en-GB" dirty="0" err="1" smtClean="0"/>
              <a:t>mits</a:t>
            </a:r>
            <a:r>
              <a:rPr lang="en-GB" dirty="0" smtClean="0"/>
              <a:t> </a:t>
            </a:r>
            <a:r>
              <a:rPr lang="en-GB" dirty="0"/>
              <a:t>for nitrogen load that can be spread on land</a:t>
            </a:r>
            <a:r>
              <a:rPr lang="en-US" dirty="0" smtClean="0"/>
              <a:t>set by </a:t>
            </a:r>
            <a:r>
              <a:rPr lang="en-US" dirty="0"/>
              <a:t>the </a:t>
            </a:r>
            <a:r>
              <a:rPr lang="en-GB" dirty="0"/>
              <a:t>Italian law 152/2006</a:t>
            </a:r>
            <a:r>
              <a:rPr lang="en-US" dirty="0" smtClean="0"/>
              <a:t>: </a:t>
            </a:r>
          </a:p>
          <a:p>
            <a:pPr>
              <a:buFont typeface="Arial" pitchFamily="34" charset="0"/>
              <a:buChar char="•"/>
            </a:pPr>
            <a:endParaRPr lang="en-US" dirty="0" smtClean="0"/>
          </a:p>
          <a:p>
            <a:pPr marL="800100" lvl="1" indent="-342900">
              <a:buFont typeface="+mj-lt"/>
              <a:buAutoNum type="arabicPeriod"/>
            </a:pPr>
            <a:r>
              <a:rPr lang="en-GB" b="1" dirty="0"/>
              <a:t>170 </a:t>
            </a:r>
            <a:r>
              <a:rPr lang="en-GB" b="1" dirty="0" err="1"/>
              <a:t>kgN</a:t>
            </a:r>
            <a:r>
              <a:rPr lang="en-GB" b="1" dirty="0"/>
              <a:t>/ha/y </a:t>
            </a:r>
            <a:r>
              <a:rPr lang="en-GB" dirty="0"/>
              <a:t>for areas sensitive to nitrate </a:t>
            </a:r>
            <a:r>
              <a:rPr lang="en-GB" dirty="0" smtClean="0"/>
              <a:t>pollution</a:t>
            </a:r>
          </a:p>
          <a:p>
            <a:pPr marL="800100" lvl="1" indent="-342900">
              <a:buFont typeface="+mj-lt"/>
              <a:buAutoNum type="arabicPeriod"/>
            </a:pPr>
            <a:endParaRPr lang="it-IT" dirty="0"/>
          </a:p>
          <a:p>
            <a:pPr marL="800100" lvl="1" indent="-342900">
              <a:buFont typeface="+mj-lt"/>
              <a:buAutoNum type="arabicPeriod"/>
            </a:pPr>
            <a:r>
              <a:rPr lang="en-GB" b="1" dirty="0"/>
              <a:t>340 </a:t>
            </a:r>
            <a:r>
              <a:rPr lang="en-GB" b="1" dirty="0" err="1"/>
              <a:t>kgN</a:t>
            </a:r>
            <a:r>
              <a:rPr lang="en-GB" b="1" dirty="0"/>
              <a:t>/ha/y </a:t>
            </a:r>
            <a:r>
              <a:rPr lang="en-GB" dirty="0"/>
              <a:t>for areas not sensitive to nitrate pollution</a:t>
            </a:r>
            <a:endParaRPr lang="it-IT" dirty="0"/>
          </a:p>
          <a:p>
            <a:pPr marL="342900" indent="-342900"/>
            <a:endParaRPr lang="en-US" sz="1400" dirty="0"/>
          </a:p>
        </p:txBody>
      </p:sp>
      <p:sp>
        <p:nvSpPr>
          <p:cNvPr id="11" name="Titolo 1"/>
          <p:cNvSpPr>
            <a:spLocks noGrp="1"/>
          </p:cNvSpPr>
          <p:nvPr>
            <p:ph type="title"/>
          </p:nvPr>
        </p:nvSpPr>
        <p:spPr>
          <a:xfrm>
            <a:off x="457200" y="-99000"/>
            <a:ext cx="8229600" cy="1143000"/>
          </a:xfrm>
        </p:spPr>
        <p:txBody>
          <a:bodyPr/>
          <a:lstStyle/>
          <a:p>
            <a:r>
              <a:rPr lang="en-GB" b="1" dirty="0"/>
              <a:t>Study Area</a:t>
            </a:r>
          </a:p>
        </p:txBody>
      </p:sp>
      <p:pic>
        <p:nvPicPr>
          <p:cNvPr id="7" name="Immagine 6" descr="logo iridra">
            <a:extLst>
              <a:ext uri="{FF2B5EF4-FFF2-40B4-BE49-F238E27FC236}">
                <a16:creationId xmlns:a16="http://schemas.microsoft.com/office/drawing/2014/main" xmlns="" id="{5534318B-75A3-4E33-8CF2-34A54D7AC574}"/>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93052" y="6525345"/>
            <a:ext cx="986872" cy="25376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14"/>
          <p:cNvSpPr/>
          <p:nvPr/>
        </p:nvSpPr>
        <p:spPr>
          <a:xfrm>
            <a:off x="0" y="0"/>
            <a:ext cx="9144000" cy="1044000"/>
          </a:xfrm>
          <a:prstGeom prst="rect">
            <a:avLst/>
          </a:prstGeom>
          <a:solidFill>
            <a:srgbClr val="0070C0">
              <a:alpha val="6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CasellaDiTesto 3"/>
          <p:cNvSpPr txBox="1"/>
          <p:nvPr/>
        </p:nvSpPr>
        <p:spPr>
          <a:xfrm>
            <a:off x="438100" y="1300638"/>
            <a:ext cx="8496944" cy="923330"/>
          </a:xfrm>
          <a:prstGeom prst="rect">
            <a:avLst/>
          </a:prstGeom>
          <a:noFill/>
        </p:spPr>
        <p:txBody>
          <a:bodyPr wrap="square" rtlCol="0">
            <a:spAutoFit/>
          </a:bodyPr>
          <a:lstStyle/>
          <a:p>
            <a:r>
              <a:rPr lang="en-US" dirty="0" smtClean="0"/>
              <a:t>The </a:t>
            </a:r>
            <a:r>
              <a:rPr lang="en-US" b="1" dirty="0"/>
              <a:t>SASA pig farm </a:t>
            </a:r>
            <a:r>
              <a:rPr lang="en-US" dirty="0"/>
              <a:t>is located in a quite isolated and barely visible hilly position, about 3 km away from the town and about 600 m from the first house. The facility has a maximum capacity of 7848 animals, but it currently hosts 3145</a:t>
            </a:r>
            <a:r>
              <a:rPr lang="en-US" dirty="0" smtClean="0"/>
              <a:t>.</a:t>
            </a:r>
            <a:endParaRPr lang="en-GB" dirty="0"/>
          </a:p>
        </p:txBody>
      </p:sp>
      <p:sp>
        <p:nvSpPr>
          <p:cNvPr id="6" name="CasellaDiTesto 5"/>
          <p:cNvSpPr txBox="1"/>
          <p:nvPr/>
        </p:nvSpPr>
        <p:spPr>
          <a:xfrm>
            <a:off x="1147758" y="5640332"/>
            <a:ext cx="3744416" cy="1138773"/>
          </a:xfrm>
          <a:prstGeom prst="rect">
            <a:avLst/>
          </a:prstGeom>
          <a:noFill/>
        </p:spPr>
        <p:txBody>
          <a:bodyPr wrap="square" rtlCol="0">
            <a:spAutoFit/>
          </a:bodyPr>
          <a:lstStyle/>
          <a:p>
            <a:r>
              <a:rPr lang="en-GB" sz="1200" b="1" dirty="0"/>
              <a:t>Figure 1.</a:t>
            </a:r>
            <a:r>
              <a:rPr lang="en-GB" sz="1200" dirty="0"/>
              <a:t> </a:t>
            </a:r>
            <a:r>
              <a:rPr lang="en-US" sz="1200" dirty="0"/>
              <a:t>Map of the areas defined as vulnerable to nitrates for the Veneto Region (www.regione.veneto.it – Access 17/04/2020). Hatched areas are nitrate vulnerable zones</a:t>
            </a:r>
            <a:r>
              <a:rPr lang="en-US" sz="1200" dirty="0" smtClean="0"/>
              <a:t>.</a:t>
            </a:r>
            <a:endParaRPr lang="it-IT" sz="1400" dirty="0"/>
          </a:p>
          <a:p>
            <a:endParaRPr lang="en-GB" dirty="0"/>
          </a:p>
        </p:txBody>
      </p:sp>
      <p:sp>
        <p:nvSpPr>
          <p:cNvPr id="7" name="Titolo 1"/>
          <p:cNvSpPr>
            <a:spLocks noGrp="1"/>
          </p:cNvSpPr>
          <p:nvPr>
            <p:ph type="title"/>
          </p:nvPr>
        </p:nvSpPr>
        <p:spPr>
          <a:xfrm>
            <a:off x="438100" y="-101719"/>
            <a:ext cx="8229600" cy="1143000"/>
          </a:xfrm>
        </p:spPr>
        <p:txBody>
          <a:bodyPr/>
          <a:lstStyle/>
          <a:p>
            <a:r>
              <a:rPr lang="en-GB" b="1" dirty="0"/>
              <a:t>Study Area</a:t>
            </a:r>
          </a:p>
        </p:txBody>
      </p:sp>
      <p:sp>
        <p:nvSpPr>
          <p:cNvPr id="9" name="Rettangolo 8"/>
          <p:cNvSpPr/>
          <p:nvPr/>
        </p:nvSpPr>
        <p:spPr>
          <a:xfrm>
            <a:off x="438100" y="2627791"/>
            <a:ext cx="2952328" cy="2308324"/>
          </a:xfrm>
          <a:prstGeom prst="rect">
            <a:avLst/>
          </a:prstGeom>
        </p:spPr>
        <p:txBody>
          <a:bodyPr wrap="square">
            <a:spAutoFit/>
          </a:bodyPr>
          <a:lstStyle/>
          <a:p>
            <a:r>
              <a:rPr lang="en-US" dirty="0" err="1"/>
              <a:t>Roverè</a:t>
            </a:r>
            <a:r>
              <a:rPr lang="en-US" dirty="0"/>
              <a:t> Veronese is located, according to the </a:t>
            </a:r>
            <a:r>
              <a:rPr lang="en-US" b="1" dirty="0"/>
              <a:t>National and Regional law</a:t>
            </a:r>
            <a:r>
              <a:rPr lang="en-US" dirty="0"/>
              <a:t> in an area sensitive to </a:t>
            </a:r>
            <a:r>
              <a:rPr lang="en-US" b="1" dirty="0"/>
              <a:t>nitrate pollution</a:t>
            </a:r>
            <a:r>
              <a:rPr lang="en-US" dirty="0"/>
              <a:t>, therefore the possibility of spreading the manure generated by the SASA farm on land is limited. </a:t>
            </a:r>
            <a:endParaRPr lang="it-IT" dirty="0"/>
          </a:p>
        </p:txBody>
      </p:sp>
      <p:pic>
        <p:nvPicPr>
          <p:cNvPr id="10" name="Immagine 9" descr="logo iridra">
            <a:extLst>
              <a:ext uri="{FF2B5EF4-FFF2-40B4-BE49-F238E27FC236}">
                <a16:creationId xmlns:a16="http://schemas.microsoft.com/office/drawing/2014/main" xmlns="" id="{7D492D47-E729-40A6-945A-5A1B48357571}"/>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93052" y="6525345"/>
            <a:ext cx="986872" cy="253760"/>
          </a:xfrm>
          <a:prstGeom prst="rect">
            <a:avLst/>
          </a:prstGeom>
          <a:noFill/>
          <a:ln>
            <a:noFill/>
          </a:ln>
        </p:spPr>
      </p:pic>
      <p:pic>
        <p:nvPicPr>
          <p:cNvPr id="11" name="Immagine 10"/>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932041" y="2142490"/>
            <a:ext cx="3168352" cy="4481909"/>
          </a:xfrm>
          <a:prstGeom prst="rect">
            <a:avLst/>
          </a:prstGeom>
        </p:spPr>
      </p:pic>
      <p:sp>
        <p:nvSpPr>
          <p:cNvPr id="3" name="AutoShape 4"/>
          <p:cNvSpPr>
            <a:spLocks/>
          </p:cNvSpPr>
          <p:nvPr/>
        </p:nvSpPr>
        <p:spPr bwMode="auto">
          <a:xfrm>
            <a:off x="3772172" y="3438953"/>
            <a:ext cx="914400" cy="609600"/>
          </a:xfrm>
          <a:prstGeom prst="accentBorderCallout1">
            <a:avLst>
              <a:gd name="adj1" fmla="val 18750"/>
              <a:gd name="adj2" fmla="val 108333"/>
              <a:gd name="adj3" fmla="val 220883"/>
              <a:gd name="adj4" fmla="val 18059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ts val="600"/>
              </a:spcBef>
              <a:spcAft>
                <a:spcPts val="600"/>
              </a:spcAft>
              <a:buClrTx/>
              <a:buSzTx/>
              <a:buFontTx/>
              <a:buNone/>
              <a:tabLst/>
            </a:pPr>
            <a:r>
              <a:rPr kumimoji="0" lang="en-GB" altLang="it-IT" sz="1000" b="0" i="0" u="none" strike="noStrike" cap="none" normalizeH="0" baseline="0" dirty="0" err="1" smtClean="0">
                <a:ln>
                  <a:noFill/>
                </a:ln>
                <a:solidFill>
                  <a:schemeClr val="tx1"/>
                </a:solidFill>
                <a:effectLst/>
                <a:latin typeface="Verdana" panose="020B0604030504040204" pitchFamily="34" charset="0"/>
              </a:rPr>
              <a:t>Roverè</a:t>
            </a:r>
            <a:r>
              <a:rPr kumimoji="0" lang="en-GB" altLang="it-IT" sz="1000" b="0" i="0" u="none" strike="noStrike" cap="none" normalizeH="0" baseline="0" dirty="0" smtClean="0">
                <a:ln>
                  <a:noFill/>
                </a:ln>
                <a:solidFill>
                  <a:schemeClr val="tx1"/>
                </a:solidFill>
                <a:effectLst/>
                <a:latin typeface="Verdana" panose="020B0604030504040204" pitchFamily="34" charset="0"/>
              </a:rPr>
              <a:t> Veronese</a:t>
            </a:r>
            <a:endParaRPr kumimoji="0" lang="it-IT" altLang="it-IT" sz="1800" b="0" i="0" u="none" strike="noStrike" cap="none" normalizeH="0" baseline="0" dirty="0" smtClean="0">
              <a:ln>
                <a:noFill/>
              </a:ln>
              <a:solidFill>
                <a:schemeClr val="tx1"/>
              </a:solidFill>
              <a:effectLst/>
              <a:latin typeface="Arial"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4"/>
          <p:cNvSpPr/>
          <p:nvPr/>
        </p:nvSpPr>
        <p:spPr>
          <a:xfrm>
            <a:off x="0" y="0"/>
            <a:ext cx="9144000" cy="1044000"/>
          </a:xfrm>
          <a:prstGeom prst="rect">
            <a:avLst/>
          </a:prstGeom>
          <a:solidFill>
            <a:srgbClr val="0070C0">
              <a:alpha val="6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olo 1"/>
          <p:cNvSpPr>
            <a:spLocks noGrp="1"/>
          </p:cNvSpPr>
          <p:nvPr>
            <p:ph type="title"/>
          </p:nvPr>
        </p:nvSpPr>
        <p:spPr>
          <a:xfrm>
            <a:off x="457200" y="-99000"/>
            <a:ext cx="8229600" cy="1143000"/>
          </a:xfrm>
        </p:spPr>
        <p:txBody>
          <a:bodyPr/>
          <a:lstStyle/>
          <a:p>
            <a:r>
              <a:rPr lang="en-GB" b="1" dirty="0"/>
              <a:t>Study Area</a:t>
            </a:r>
          </a:p>
        </p:txBody>
      </p:sp>
      <p:sp>
        <p:nvSpPr>
          <p:cNvPr id="3" name="Segnaposto contenuto 2"/>
          <p:cNvSpPr>
            <a:spLocks noGrp="1"/>
          </p:cNvSpPr>
          <p:nvPr>
            <p:ph idx="1"/>
          </p:nvPr>
        </p:nvSpPr>
        <p:spPr>
          <a:xfrm>
            <a:off x="467544" y="1196752"/>
            <a:ext cx="8229600" cy="2664296"/>
          </a:xfrm>
        </p:spPr>
        <p:txBody>
          <a:bodyPr>
            <a:normAutofit/>
          </a:bodyPr>
          <a:lstStyle/>
          <a:p>
            <a:pPr marL="0">
              <a:spcBef>
                <a:spcPts val="0"/>
              </a:spcBef>
              <a:buNone/>
            </a:pPr>
            <a:r>
              <a:rPr lang="en-US" sz="1600" dirty="0" smtClean="0"/>
              <a:t>The </a:t>
            </a:r>
            <a:r>
              <a:rPr lang="en-US" sz="1600" dirty="0"/>
              <a:t>farm owner decided to install a “Nature Based” treatment system which, thanks to lower operational and maintenance costs, was expected to make the re-opening of the farm financially sustainable. Due to limited available space, the chosen solution was a “hybrid” solution (NB and technological): an </a:t>
            </a:r>
            <a:r>
              <a:rPr lang="en-US" sz="1600" b="1" dirty="0"/>
              <a:t>aerated constructed wetland </a:t>
            </a:r>
            <a:r>
              <a:rPr lang="en-US" sz="1600" dirty="0"/>
              <a:t>(CW) plus a </a:t>
            </a:r>
            <a:r>
              <a:rPr lang="en-US" sz="1600" b="1" dirty="0"/>
              <a:t>reverse osmosis </a:t>
            </a:r>
            <a:r>
              <a:rPr lang="en-US" sz="1600" dirty="0"/>
              <a:t>(RO) final polishing stage. The new system was sized to treat the liquid fraction of the manure produced by half of the farm capability, i.e. 3000 pigs, maintaining the possibility of an upgrade to 6000 pigs </a:t>
            </a:r>
            <a:endParaRPr lang="it-IT" sz="1600" dirty="0"/>
          </a:p>
          <a:p>
            <a:pPr>
              <a:buNone/>
            </a:pPr>
            <a:endParaRPr lang="en-GB" sz="1800" dirty="0"/>
          </a:p>
          <a:p>
            <a:pPr>
              <a:buNone/>
            </a:pPr>
            <a:endParaRPr lang="en-GB" sz="1400" b="1" dirty="0"/>
          </a:p>
          <a:p>
            <a:pPr>
              <a:buNone/>
            </a:pPr>
            <a:endParaRPr lang="en-GB" sz="1400" dirty="0"/>
          </a:p>
        </p:txBody>
      </p:sp>
      <p:sp>
        <p:nvSpPr>
          <p:cNvPr id="7" name="CasellaDiTesto 6"/>
          <p:cNvSpPr txBox="1"/>
          <p:nvPr/>
        </p:nvSpPr>
        <p:spPr>
          <a:xfrm>
            <a:off x="2771184" y="6159641"/>
            <a:ext cx="4464496" cy="276999"/>
          </a:xfrm>
          <a:prstGeom prst="rect">
            <a:avLst/>
          </a:prstGeom>
          <a:noFill/>
        </p:spPr>
        <p:txBody>
          <a:bodyPr wrap="square" rtlCol="0">
            <a:spAutoFit/>
          </a:bodyPr>
          <a:lstStyle/>
          <a:p>
            <a:r>
              <a:rPr lang="en-GB" sz="1200" b="1" dirty="0"/>
              <a:t>Figure 2.</a:t>
            </a:r>
            <a:r>
              <a:rPr lang="en-GB" sz="1200" dirty="0"/>
              <a:t> </a:t>
            </a:r>
            <a:r>
              <a:rPr lang="en-US" sz="1200" dirty="0"/>
              <a:t>Geographical localization of the proposed NBS case study.</a:t>
            </a:r>
            <a:endParaRPr lang="en-GB" dirty="0"/>
          </a:p>
        </p:txBody>
      </p:sp>
      <p:pic>
        <p:nvPicPr>
          <p:cNvPr id="8" name="Immagine 7" descr="logo iridra">
            <a:extLst>
              <a:ext uri="{FF2B5EF4-FFF2-40B4-BE49-F238E27FC236}">
                <a16:creationId xmlns:a16="http://schemas.microsoft.com/office/drawing/2014/main" xmlns="" id="{1965908B-EE7E-4E6A-9B08-535B2AD5E867}"/>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93052" y="6525345"/>
            <a:ext cx="986872" cy="253760"/>
          </a:xfrm>
          <a:prstGeom prst="rect">
            <a:avLst/>
          </a:prstGeom>
          <a:noFill/>
          <a:ln>
            <a:noFill/>
          </a:ln>
        </p:spPr>
      </p:pic>
      <p:pic>
        <p:nvPicPr>
          <p:cNvPr id="2050" name="Immagin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2960253"/>
            <a:ext cx="4971387" cy="2989027"/>
          </a:xfrm>
          <a:prstGeom prst="rect">
            <a:avLst/>
          </a:prstGeom>
          <a:noFill/>
          <a:extLst>
            <a:ext uri="{909E8E84-426E-40DD-AFC4-6F175D3DCCD1}">
              <a14:hiddenFill xmlns:a14="http://schemas.microsoft.com/office/drawing/2010/main">
                <a:solidFill>
                  <a:srgbClr val="FFFFFF"/>
                </a:solidFill>
              </a14:hiddenFill>
            </a:ext>
          </a:extLst>
        </p:spPr>
      </p:pic>
      <p:pic>
        <p:nvPicPr>
          <p:cNvPr id="2049" name="Immagine 717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97405" y="3338580"/>
            <a:ext cx="2876550" cy="2162175"/>
          </a:xfrm>
          <a:prstGeom prst="rect">
            <a:avLst/>
          </a:prstGeom>
          <a:noFill/>
          <a:extLst>
            <a:ext uri="{909E8E84-426E-40DD-AFC4-6F175D3DCCD1}">
              <a14:hiddenFill xmlns:a14="http://schemas.microsoft.com/office/drawing/2010/main">
                <a:solidFill>
                  <a:srgbClr val="FFFFFF"/>
                </a:solidFill>
              </a14:hiddenFill>
            </a:ext>
          </a:extLst>
        </p:spPr>
      </p:pic>
      <p:sp>
        <p:nvSpPr>
          <p:cNvPr id="11" name="Oval 3"/>
          <p:cNvSpPr>
            <a:spLocks noChangeArrowheads="1"/>
          </p:cNvSpPr>
          <p:nvPr/>
        </p:nvSpPr>
        <p:spPr bwMode="auto">
          <a:xfrm>
            <a:off x="2725940" y="4026165"/>
            <a:ext cx="90488" cy="90488"/>
          </a:xfrm>
          <a:prstGeom prst="ellipse">
            <a:avLst/>
          </a:prstGeom>
          <a:solidFill>
            <a:srgbClr val="FFFF00"/>
          </a:solidFill>
          <a:ln w="38100">
            <a:solidFill>
              <a:srgbClr val="FFFF00"/>
            </a:solidFill>
            <a:round/>
            <a:headEnd/>
            <a:tailEnd/>
          </a:ln>
          <a:effectLst>
            <a:outerShdw dist="28398" dir="3806097" algn="ctr" rotWithShape="0">
              <a:srgbClr val="622423">
                <a:alpha val="50000"/>
              </a:srgbClr>
            </a:outerShdw>
          </a:effectLst>
        </p:spPr>
        <p:txBody>
          <a:bodyPr vert="horz" wrap="square" lIns="91440" tIns="45720" rIns="91440" bIns="45720" numCol="1" anchor="t" anchorCtr="0" compatLnSpc="1">
            <a:prstTxWarp prst="textNoShape">
              <a:avLst/>
            </a:prstTxWarp>
          </a:bodyPr>
          <a:lstStyle/>
          <a:p>
            <a:endParaRPr lang="it-IT"/>
          </a:p>
        </p:txBody>
      </p:sp>
      <p:sp>
        <p:nvSpPr>
          <p:cNvPr id="12" name="Rectangle 4"/>
          <p:cNvSpPr>
            <a:spLocks noChangeArrowheads="1"/>
          </p:cNvSpPr>
          <p:nvPr/>
        </p:nvSpPr>
        <p:spPr bwMode="auto">
          <a:xfrm>
            <a:off x="1624013" y="37861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4"/>
          <p:cNvSpPr/>
          <p:nvPr/>
        </p:nvSpPr>
        <p:spPr>
          <a:xfrm>
            <a:off x="0" y="0"/>
            <a:ext cx="9144000" cy="1044000"/>
          </a:xfrm>
          <a:prstGeom prst="rect">
            <a:avLst/>
          </a:prstGeom>
          <a:solidFill>
            <a:srgbClr val="0070C0">
              <a:alpha val="6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Segnaposto contenuto 2"/>
          <p:cNvSpPr>
            <a:spLocks noGrp="1"/>
          </p:cNvSpPr>
          <p:nvPr>
            <p:ph idx="1"/>
          </p:nvPr>
        </p:nvSpPr>
        <p:spPr>
          <a:xfrm>
            <a:off x="-180528" y="1021088"/>
            <a:ext cx="9060760" cy="5184576"/>
          </a:xfrm>
        </p:spPr>
        <p:txBody>
          <a:bodyPr>
            <a:noAutofit/>
          </a:bodyPr>
          <a:lstStyle/>
          <a:p>
            <a:pPr>
              <a:buNone/>
            </a:pPr>
            <a:endParaRPr lang="en-GB" sz="1400" dirty="0"/>
          </a:p>
          <a:p>
            <a:pPr>
              <a:buNone/>
            </a:pPr>
            <a:r>
              <a:rPr lang="en-GB" sz="1400" b="1" dirty="0"/>
              <a:t> 	</a:t>
            </a:r>
            <a:r>
              <a:rPr lang="en-GB" sz="1800" b="1" dirty="0"/>
              <a:t>              </a:t>
            </a:r>
            <a:r>
              <a:rPr lang="en-GB" sz="1800" b="1" dirty="0" smtClean="0"/>
              <a:t>AERATED </a:t>
            </a:r>
            <a:r>
              <a:rPr lang="en-GB" sz="1800" b="1" dirty="0" smtClean="0"/>
              <a:t>CONSTRUCTED WETLAND</a:t>
            </a:r>
            <a:r>
              <a:rPr lang="en-GB" sz="2000" b="1" dirty="0" smtClean="0"/>
              <a:t> </a:t>
            </a:r>
            <a:r>
              <a:rPr lang="en-GB" sz="1800" b="1" dirty="0" smtClean="0"/>
              <a:t>(2240 m</a:t>
            </a:r>
            <a:r>
              <a:rPr lang="en-GB" sz="1800" b="1" baseline="30000" dirty="0" smtClean="0"/>
              <a:t>2</a:t>
            </a:r>
            <a:r>
              <a:rPr lang="en-GB" baseline="30000" dirty="0" smtClean="0"/>
              <a:t> </a:t>
            </a:r>
            <a:r>
              <a:rPr lang="en-GB" sz="1800" b="1" dirty="0" smtClean="0"/>
              <a:t>): </a:t>
            </a:r>
            <a:r>
              <a:rPr lang="en-GB" sz="1800" dirty="0" smtClean="0"/>
              <a:t> </a:t>
            </a:r>
            <a:endParaRPr lang="en-GB" sz="1800" dirty="0"/>
          </a:p>
          <a:p>
            <a:pPr marL="1080000"/>
            <a:r>
              <a:rPr lang="en-US" sz="1600" dirty="0"/>
              <a:t>5 beds, each one of 448 </a:t>
            </a:r>
            <a:r>
              <a:rPr lang="en-GB" sz="1600" dirty="0"/>
              <a:t>m</a:t>
            </a:r>
            <a:r>
              <a:rPr lang="en-GB" sz="1600" baseline="30000" dirty="0"/>
              <a:t>2</a:t>
            </a:r>
            <a:r>
              <a:rPr lang="en-US" sz="1600" dirty="0" smtClean="0"/>
              <a:t>. </a:t>
            </a:r>
            <a:endParaRPr lang="en-US" sz="1600" dirty="0"/>
          </a:p>
          <a:p>
            <a:pPr marL="1080000"/>
            <a:r>
              <a:rPr lang="en-US" sz="1600" dirty="0"/>
              <a:t>Designed </a:t>
            </a:r>
            <a:r>
              <a:rPr lang="en-US" sz="1600" dirty="0" smtClean="0"/>
              <a:t>to </a:t>
            </a:r>
            <a:r>
              <a:rPr lang="en-US" sz="1600" dirty="0"/>
              <a:t>treat the </a:t>
            </a:r>
            <a:r>
              <a:rPr lang="en-US" sz="1600" b="1" dirty="0"/>
              <a:t>swine wastewater </a:t>
            </a:r>
            <a:r>
              <a:rPr lang="en-US" sz="1600" dirty="0"/>
              <a:t>produced by up to 3000 pigs (up to </a:t>
            </a:r>
            <a:r>
              <a:rPr lang="en-US" sz="1600" dirty="0" smtClean="0"/>
              <a:t>38</a:t>
            </a:r>
            <a:r>
              <a:rPr lang="en-GB" sz="1600" dirty="0" smtClean="0"/>
              <a:t> m</a:t>
            </a:r>
            <a:r>
              <a:rPr lang="en-GB" sz="1600" baseline="30000" dirty="0" smtClean="0"/>
              <a:t>3 </a:t>
            </a:r>
            <a:r>
              <a:rPr lang="en-US" sz="1600" dirty="0" smtClean="0"/>
              <a:t>/</a:t>
            </a:r>
            <a:r>
              <a:rPr lang="en-US" sz="1600" dirty="0"/>
              <a:t>d). </a:t>
            </a:r>
          </a:p>
          <a:p>
            <a:pPr marL="1080000"/>
            <a:r>
              <a:rPr lang="en-US" sz="1600" dirty="0" smtClean="0"/>
              <a:t>Three </a:t>
            </a:r>
            <a:r>
              <a:rPr lang="en-US" sz="1600" dirty="0"/>
              <a:t>stages</a:t>
            </a:r>
            <a:r>
              <a:rPr lang="en-US" sz="1600" dirty="0" smtClean="0"/>
              <a:t>: </a:t>
            </a:r>
            <a:r>
              <a:rPr lang="en-US" sz="1600" dirty="0"/>
              <a:t>primary treatment for solid fraction separation; </a:t>
            </a:r>
            <a:r>
              <a:rPr lang="en-US" sz="1600" dirty="0" smtClean="0"/>
              <a:t>aerated </a:t>
            </a:r>
            <a:r>
              <a:rPr lang="en-US" sz="1600" dirty="0"/>
              <a:t>CW for swine wastewater treatment; </a:t>
            </a:r>
            <a:r>
              <a:rPr lang="en-US" sz="1600" dirty="0" smtClean="0"/>
              <a:t>reverse </a:t>
            </a:r>
            <a:r>
              <a:rPr lang="en-US" sz="1600" dirty="0"/>
              <a:t>osmosis (RO) </a:t>
            </a:r>
          </a:p>
          <a:p>
            <a:pPr>
              <a:buNone/>
            </a:pPr>
            <a:r>
              <a:rPr lang="en-GB" sz="1800" b="1" dirty="0"/>
              <a:t>			</a:t>
            </a:r>
          </a:p>
          <a:p>
            <a:pPr>
              <a:buNone/>
            </a:pPr>
            <a:r>
              <a:rPr lang="en-GB" sz="1800" b="1" dirty="0"/>
              <a:t>	</a:t>
            </a:r>
            <a:endParaRPr lang="en-GB" sz="1800" dirty="0"/>
          </a:p>
          <a:p>
            <a:pPr>
              <a:buNone/>
            </a:pPr>
            <a:r>
              <a:rPr lang="en-GB" sz="1800" dirty="0"/>
              <a:t>		</a:t>
            </a:r>
          </a:p>
          <a:p>
            <a:endParaRPr lang="en-GB" sz="1400" b="1" dirty="0"/>
          </a:p>
          <a:p>
            <a:endParaRPr lang="en-GB" sz="1400" dirty="0"/>
          </a:p>
          <a:p>
            <a:pPr>
              <a:buNone/>
            </a:pPr>
            <a:endParaRPr lang="en-GB" sz="1400" b="1" dirty="0"/>
          </a:p>
          <a:p>
            <a:pPr>
              <a:buNone/>
            </a:pPr>
            <a:r>
              <a:rPr lang="en-GB" sz="1400" dirty="0"/>
              <a:t> </a:t>
            </a:r>
          </a:p>
        </p:txBody>
      </p:sp>
      <p:sp>
        <p:nvSpPr>
          <p:cNvPr id="4" name="Titolo 1"/>
          <p:cNvSpPr>
            <a:spLocks noGrp="1"/>
          </p:cNvSpPr>
          <p:nvPr>
            <p:ph type="title"/>
          </p:nvPr>
        </p:nvSpPr>
        <p:spPr>
          <a:xfrm>
            <a:off x="539552" y="-87143"/>
            <a:ext cx="8229600" cy="1143000"/>
          </a:xfrm>
        </p:spPr>
        <p:txBody>
          <a:bodyPr/>
          <a:lstStyle/>
          <a:p>
            <a:r>
              <a:rPr lang="en-GB" b="1" dirty="0"/>
              <a:t>Wetlands</a:t>
            </a:r>
          </a:p>
        </p:txBody>
      </p:sp>
      <p:sp>
        <p:nvSpPr>
          <p:cNvPr id="8" name="CasellaDiTesto 7"/>
          <p:cNvSpPr txBox="1"/>
          <p:nvPr/>
        </p:nvSpPr>
        <p:spPr>
          <a:xfrm>
            <a:off x="452650" y="5974831"/>
            <a:ext cx="3367163" cy="276999"/>
          </a:xfrm>
          <a:prstGeom prst="rect">
            <a:avLst/>
          </a:prstGeom>
          <a:noFill/>
        </p:spPr>
        <p:txBody>
          <a:bodyPr wrap="square" rtlCol="0">
            <a:spAutoFit/>
          </a:bodyPr>
          <a:lstStyle/>
          <a:p>
            <a:r>
              <a:rPr lang="en-GB" sz="1200" b="1" dirty="0"/>
              <a:t>Figure 3.</a:t>
            </a:r>
            <a:r>
              <a:rPr lang="en-GB" sz="1200" dirty="0"/>
              <a:t> </a:t>
            </a:r>
            <a:r>
              <a:rPr lang="en-US" sz="1200" dirty="0"/>
              <a:t>View of the realized NBS </a:t>
            </a:r>
            <a:r>
              <a:rPr lang="en-US" sz="1200" dirty="0" smtClean="0"/>
              <a:t>in spring </a:t>
            </a:r>
            <a:endParaRPr lang="en-GB" sz="1200" dirty="0"/>
          </a:p>
        </p:txBody>
      </p:sp>
      <p:sp>
        <p:nvSpPr>
          <p:cNvPr id="9" name="CasellaDiTesto 8"/>
          <p:cNvSpPr txBox="1"/>
          <p:nvPr/>
        </p:nvSpPr>
        <p:spPr>
          <a:xfrm>
            <a:off x="4271720" y="5974831"/>
            <a:ext cx="4608512" cy="461665"/>
          </a:xfrm>
          <a:prstGeom prst="rect">
            <a:avLst/>
          </a:prstGeom>
          <a:noFill/>
        </p:spPr>
        <p:txBody>
          <a:bodyPr wrap="square" rtlCol="0">
            <a:spAutoFit/>
          </a:bodyPr>
          <a:lstStyle/>
          <a:p>
            <a:r>
              <a:rPr lang="en-GB" sz="1200" b="1" dirty="0"/>
              <a:t>Figure 4.</a:t>
            </a:r>
            <a:r>
              <a:rPr lang="en-GB" sz="1200" dirty="0"/>
              <a:t> </a:t>
            </a:r>
            <a:r>
              <a:rPr lang="en-GB" sz="1200" dirty="0" err="1"/>
              <a:t>Planimetry</a:t>
            </a:r>
            <a:r>
              <a:rPr lang="en-GB" sz="1200" dirty="0"/>
              <a:t> </a:t>
            </a:r>
            <a:r>
              <a:rPr lang="en-GB" sz="1200" dirty="0" smtClean="0"/>
              <a:t>of</a:t>
            </a:r>
            <a:r>
              <a:rPr lang="en-US" sz="1200" dirty="0" smtClean="0"/>
              <a:t> </a:t>
            </a:r>
            <a:r>
              <a:rPr lang="en-US" sz="1200" dirty="0"/>
              <a:t>the aerated CW treatment plant of SASA Srl. </a:t>
            </a:r>
            <a:endParaRPr lang="it-IT" sz="1200" dirty="0"/>
          </a:p>
          <a:p>
            <a:endParaRPr lang="en-GB" sz="1200" dirty="0"/>
          </a:p>
        </p:txBody>
      </p:sp>
      <p:pic>
        <p:nvPicPr>
          <p:cNvPr id="10" name="Immagine 9" descr="logo iridra">
            <a:extLst>
              <a:ext uri="{FF2B5EF4-FFF2-40B4-BE49-F238E27FC236}">
                <a16:creationId xmlns:a16="http://schemas.microsoft.com/office/drawing/2014/main" xmlns="" id="{04B8A9D0-BC74-4B3B-BE93-A4CD9A637418}"/>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93052" y="6525345"/>
            <a:ext cx="986872" cy="253760"/>
          </a:xfrm>
          <a:prstGeom prst="rect">
            <a:avLst/>
          </a:prstGeom>
          <a:noFill/>
          <a:ln>
            <a:noFill/>
          </a:ln>
        </p:spPr>
      </p:pic>
      <p:pic>
        <p:nvPicPr>
          <p:cNvPr id="11" name="Immagine 10"/>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4860032" y="2703652"/>
            <a:ext cx="2567279" cy="3182330"/>
          </a:xfrm>
          <a:prstGeom prst="rect">
            <a:avLst/>
          </a:prstGeom>
        </p:spPr>
      </p:pic>
      <p:pic>
        <p:nvPicPr>
          <p:cNvPr id="12" name="Immagine 11"/>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539552" y="3429001"/>
            <a:ext cx="3605842" cy="2302862"/>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p:cNvSpPr/>
          <p:nvPr/>
        </p:nvSpPr>
        <p:spPr>
          <a:xfrm>
            <a:off x="0" y="0"/>
            <a:ext cx="9144000" cy="1044000"/>
          </a:xfrm>
          <a:prstGeom prst="rect">
            <a:avLst/>
          </a:prstGeom>
          <a:solidFill>
            <a:srgbClr val="0070C0">
              <a:alpha val="6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olo 1"/>
          <p:cNvSpPr>
            <a:spLocks noGrp="1"/>
          </p:cNvSpPr>
          <p:nvPr>
            <p:ph type="title"/>
          </p:nvPr>
        </p:nvSpPr>
        <p:spPr>
          <a:xfrm>
            <a:off x="457833" y="-96668"/>
            <a:ext cx="8229600" cy="1143000"/>
          </a:xfrm>
        </p:spPr>
        <p:txBody>
          <a:bodyPr>
            <a:normAutofit/>
          </a:bodyPr>
          <a:lstStyle/>
          <a:p>
            <a:r>
              <a:rPr lang="en-GB" b="1" dirty="0"/>
              <a:t>Results</a:t>
            </a:r>
            <a:endParaRPr lang="it-IT" dirty="0"/>
          </a:p>
        </p:txBody>
      </p:sp>
      <p:sp>
        <p:nvSpPr>
          <p:cNvPr id="5" name="Rettangolo 4"/>
          <p:cNvSpPr/>
          <p:nvPr/>
        </p:nvSpPr>
        <p:spPr>
          <a:xfrm>
            <a:off x="395536" y="1484784"/>
            <a:ext cx="8352928" cy="4862870"/>
          </a:xfrm>
          <a:prstGeom prst="rect">
            <a:avLst/>
          </a:prstGeom>
        </p:spPr>
        <p:txBody>
          <a:bodyPr wrap="square">
            <a:spAutoFit/>
          </a:bodyPr>
          <a:lstStyle/>
          <a:p>
            <a:pPr indent="-360000">
              <a:spcAft>
                <a:spcPts val="600"/>
              </a:spcAft>
              <a:buFont typeface="Arial" pitchFamily="34" charset="0"/>
              <a:buChar char="•"/>
            </a:pPr>
            <a:r>
              <a:rPr lang="en-GB" b="1" dirty="0" smtClean="0"/>
              <a:t>Monitored </a:t>
            </a:r>
            <a:r>
              <a:rPr lang="en-GB" b="1" dirty="0"/>
              <a:t>data</a:t>
            </a:r>
            <a:r>
              <a:rPr lang="en-GB" dirty="0"/>
              <a:t> </a:t>
            </a:r>
            <a:r>
              <a:rPr lang="en-GB" dirty="0" smtClean="0"/>
              <a:t> was gathered </a:t>
            </a:r>
            <a:r>
              <a:rPr lang="en-GB" dirty="0"/>
              <a:t>during two sampling campaigns, one at the start-up of the WWTP </a:t>
            </a:r>
            <a:r>
              <a:rPr lang="en-GB" dirty="0" smtClean="0"/>
              <a:t>and </a:t>
            </a:r>
            <a:r>
              <a:rPr lang="en-GB" dirty="0"/>
              <a:t>a second after 1 year of functioning </a:t>
            </a:r>
          </a:p>
          <a:p>
            <a:pPr indent="-360000">
              <a:spcAft>
                <a:spcPts val="600"/>
              </a:spcAft>
              <a:buFont typeface="Arial" pitchFamily="34" charset="0"/>
              <a:buChar char="•"/>
            </a:pPr>
            <a:endParaRPr lang="en-GB" dirty="0"/>
          </a:p>
          <a:p>
            <a:pPr indent="-360000">
              <a:spcAft>
                <a:spcPts val="600"/>
              </a:spcAft>
              <a:buFont typeface="Arial" pitchFamily="34" charset="0"/>
              <a:buChar char="•"/>
            </a:pPr>
            <a:r>
              <a:rPr lang="en-GB" dirty="0"/>
              <a:t>Data on </a:t>
            </a:r>
            <a:r>
              <a:rPr lang="en-GB" dirty="0" smtClean="0"/>
              <a:t>wastewater quantity and quality was gathered, as well as  </a:t>
            </a:r>
            <a:r>
              <a:rPr lang="en-GB" b="1" dirty="0" smtClean="0"/>
              <a:t>TP</a:t>
            </a:r>
            <a:r>
              <a:rPr lang="en-GB" b="1" dirty="0"/>
              <a:t>, </a:t>
            </a:r>
            <a:r>
              <a:rPr lang="en-GB" b="1" dirty="0" smtClean="0"/>
              <a:t>TSS, COD, </a:t>
            </a:r>
            <a:r>
              <a:rPr lang="en-GB" b="1" dirty="0"/>
              <a:t>N-NH</a:t>
            </a:r>
            <a:r>
              <a:rPr lang="en-GB" b="1" baseline="-25000" dirty="0"/>
              <a:t>4</a:t>
            </a:r>
            <a:r>
              <a:rPr lang="en-GB" b="1" baseline="30000" dirty="0" smtClean="0"/>
              <a:t>+</a:t>
            </a:r>
            <a:r>
              <a:rPr lang="en-GB" b="1" dirty="0" smtClean="0"/>
              <a:t>, N-NO</a:t>
            </a:r>
            <a:r>
              <a:rPr lang="en-GB" b="1" baseline="-25000" dirty="0" smtClean="0"/>
              <a:t>3</a:t>
            </a:r>
            <a:r>
              <a:rPr lang="en-GB" b="1" baseline="30000" dirty="0" smtClean="0"/>
              <a:t>-</a:t>
            </a:r>
            <a:r>
              <a:rPr lang="en-GB" b="1" dirty="0" smtClean="0"/>
              <a:t>, TN and Cl</a:t>
            </a:r>
            <a:r>
              <a:rPr lang="en-GB" b="1" baseline="30000" dirty="0" smtClean="0"/>
              <a:t>-</a:t>
            </a:r>
            <a:endParaRPr lang="en-GB" b="1" dirty="0"/>
          </a:p>
          <a:p>
            <a:pPr indent="-360000">
              <a:spcAft>
                <a:spcPts val="600"/>
              </a:spcAft>
              <a:buFont typeface="Arial" pitchFamily="34" charset="0"/>
              <a:buChar char="•"/>
            </a:pPr>
            <a:endParaRPr lang="en-GB" dirty="0"/>
          </a:p>
          <a:p>
            <a:pPr indent="-360000">
              <a:spcAft>
                <a:spcPts val="600"/>
              </a:spcAft>
              <a:buFont typeface="Arial" pitchFamily="34" charset="0"/>
              <a:buChar char="•"/>
            </a:pPr>
            <a:r>
              <a:rPr lang="en-GB" b="1" dirty="0" smtClean="0"/>
              <a:t>Literature data </a:t>
            </a:r>
            <a:r>
              <a:rPr lang="en-GB" dirty="0" smtClean="0"/>
              <a:t>was used to estimate </a:t>
            </a:r>
            <a:r>
              <a:rPr lang="en-GB" dirty="0"/>
              <a:t>wastewater </a:t>
            </a:r>
            <a:r>
              <a:rPr lang="en-GB" dirty="0" smtClean="0"/>
              <a:t>quantity and to test </a:t>
            </a:r>
            <a:r>
              <a:rPr lang="en-GB" dirty="0"/>
              <a:t>the proper functioning of NBS in terms of oxygen transfer rate </a:t>
            </a:r>
            <a:r>
              <a:rPr lang="en-GB" dirty="0" smtClean="0"/>
              <a:t>(OTR)</a:t>
            </a:r>
          </a:p>
          <a:p>
            <a:pPr indent="-360000">
              <a:spcAft>
                <a:spcPts val="600"/>
              </a:spcAft>
              <a:buFont typeface="Arial" pitchFamily="34" charset="0"/>
              <a:buChar char="•"/>
            </a:pPr>
            <a:endParaRPr lang="en-GB" dirty="0"/>
          </a:p>
          <a:p>
            <a:pPr indent="-360000">
              <a:spcAft>
                <a:spcPts val="600"/>
              </a:spcAft>
              <a:buFont typeface="Arial" pitchFamily="34" charset="0"/>
              <a:buChar char="•"/>
            </a:pPr>
            <a:r>
              <a:rPr lang="en-GB" dirty="0"/>
              <a:t>A pig farm could be interested in realizing a treatment system </a:t>
            </a:r>
            <a:r>
              <a:rPr lang="en-GB" dirty="0" smtClean="0"/>
              <a:t>if fields </a:t>
            </a:r>
            <a:r>
              <a:rPr lang="en-GB" dirty="0"/>
              <a:t>to spread the pig manure are not available </a:t>
            </a:r>
            <a:r>
              <a:rPr lang="en-GB" dirty="0" smtClean="0"/>
              <a:t>nearby, </a:t>
            </a:r>
            <a:r>
              <a:rPr lang="en-GB" b="1" dirty="0" smtClean="0"/>
              <a:t>NBS</a:t>
            </a:r>
            <a:r>
              <a:rPr lang="en-GB" dirty="0" smtClean="0"/>
              <a:t> </a:t>
            </a:r>
            <a:r>
              <a:rPr lang="en-GB" dirty="0"/>
              <a:t>would highly benefit from a public financial </a:t>
            </a:r>
            <a:r>
              <a:rPr lang="en-GB" dirty="0" smtClean="0"/>
              <a:t>support and </a:t>
            </a:r>
            <a:r>
              <a:rPr lang="en-GB" dirty="0"/>
              <a:t>a legislative framework aimed at promoting the </a:t>
            </a:r>
            <a:r>
              <a:rPr lang="en-GB" b="1" dirty="0"/>
              <a:t>circular economy</a:t>
            </a:r>
          </a:p>
          <a:p>
            <a:pPr indent="-360000">
              <a:spcAft>
                <a:spcPts val="600"/>
              </a:spcAft>
              <a:buFont typeface="Arial" pitchFamily="34" charset="0"/>
              <a:buChar char="•"/>
            </a:pPr>
            <a:endParaRPr lang="en-US" dirty="0"/>
          </a:p>
          <a:p>
            <a:pPr indent="-360000">
              <a:spcAft>
                <a:spcPts val="600"/>
              </a:spcAft>
              <a:buFont typeface="Arial" pitchFamily="34" charset="0"/>
              <a:buChar char="•"/>
            </a:pPr>
            <a:r>
              <a:rPr lang="en-US" dirty="0"/>
              <a:t>The analyzed case study shows that </a:t>
            </a:r>
            <a:r>
              <a:rPr lang="en-US" b="1" dirty="0"/>
              <a:t>NBS</a:t>
            </a:r>
            <a:r>
              <a:rPr lang="en-US" dirty="0"/>
              <a:t> could be a solution for the treatment of </a:t>
            </a:r>
            <a:r>
              <a:rPr lang="en-US" b="1" dirty="0"/>
              <a:t>swine </a:t>
            </a:r>
            <a:r>
              <a:rPr lang="en-US" b="1" dirty="0" smtClean="0"/>
              <a:t>manure</a:t>
            </a:r>
            <a:r>
              <a:rPr lang="en-US" dirty="0" smtClean="0"/>
              <a:t> </a:t>
            </a:r>
            <a:endParaRPr lang="en-GB" dirty="0"/>
          </a:p>
        </p:txBody>
      </p:sp>
      <p:pic>
        <p:nvPicPr>
          <p:cNvPr id="6" name="Immagine 5" descr="logo iridra">
            <a:extLst>
              <a:ext uri="{FF2B5EF4-FFF2-40B4-BE49-F238E27FC236}">
                <a16:creationId xmlns:a16="http://schemas.microsoft.com/office/drawing/2014/main" xmlns="" id="{3B22BFE1-5CBF-4EA0-BC18-D4468C873202}"/>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93052" y="6525345"/>
            <a:ext cx="986872" cy="25376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0" y="0"/>
            <a:ext cx="9144000" cy="1044000"/>
          </a:xfrm>
          <a:prstGeom prst="rect">
            <a:avLst/>
          </a:prstGeom>
          <a:solidFill>
            <a:srgbClr val="0070C0">
              <a:alpha val="6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Titolo 3"/>
          <p:cNvSpPr txBox="1">
            <a:spLocks noGrp="1"/>
          </p:cNvSpPr>
          <p:nvPr>
            <p:ph type="title"/>
          </p:nvPr>
        </p:nvSpPr>
        <p:spPr>
          <a:xfrm>
            <a:off x="457200" y="134911"/>
            <a:ext cx="8229600" cy="769441"/>
          </a:xfrm>
          <a:prstGeom prst="rect">
            <a:avLst/>
          </a:prstGeom>
          <a:noFill/>
        </p:spPr>
        <p:txBody>
          <a:bodyPr wrap="square" rtlCol="0">
            <a:spAutoFit/>
          </a:bodyPr>
          <a:lstStyle/>
          <a:p>
            <a:r>
              <a:rPr lang="en-GB" b="1" dirty="0"/>
              <a:t>Results</a:t>
            </a:r>
            <a:endParaRPr lang="en-GB" sz="2800" b="1" dirty="0"/>
          </a:p>
        </p:txBody>
      </p:sp>
      <p:sp>
        <p:nvSpPr>
          <p:cNvPr id="13" name="CasellaDiTesto 12"/>
          <p:cNvSpPr txBox="1"/>
          <p:nvPr/>
        </p:nvSpPr>
        <p:spPr>
          <a:xfrm>
            <a:off x="891874" y="5803729"/>
            <a:ext cx="7360252" cy="584775"/>
          </a:xfrm>
          <a:prstGeom prst="rect">
            <a:avLst/>
          </a:prstGeom>
          <a:noFill/>
        </p:spPr>
        <p:txBody>
          <a:bodyPr wrap="square" rtlCol="0">
            <a:spAutoFit/>
          </a:bodyPr>
          <a:lstStyle/>
          <a:p>
            <a:r>
              <a:rPr lang="en-GB" sz="1400" b="1" dirty="0"/>
              <a:t>Table 1. R</a:t>
            </a:r>
            <a:r>
              <a:rPr lang="en-GB" sz="1400" dirty="0" smtClean="0"/>
              <a:t>emoval capacity of </a:t>
            </a:r>
            <a:r>
              <a:rPr lang="en-GB" sz="1400" dirty="0"/>
              <a:t>the </a:t>
            </a:r>
            <a:r>
              <a:rPr lang="en-GB" sz="1400" dirty="0" smtClean="0"/>
              <a:t>NBS (%), mass balance (mg/L) and water </a:t>
            </a:r>
            <a:r>
              <a:rPr lang="en-GB" sz="1400" dirty="0"/>
              <a:t>quality standards (mg/L)</a:t>
            </a:r>
            <a:r>
              <a:rPr lang="en-GB" sz="1400" baseline="30000" dirty="0" smtClean="0"/>
              <a:t> </a:t>
            </a:r>
            <a:r>
              <a:rPr lang="en-GB" b="1" dirty="0"/>
              <a:t>	</a:t>
            </a:r>
          </a:p>
        </p:txBody>
      </p:sp>
      <p:graphicFrame>
        <p:nvGraphicFramePr>
          <p:cNvPr id="14" name="Tabella 13"/>
          <p:cNvGraphicFramePr>
            <a:graphicFrameLocks noGrp="1"/>
          </p:cNvGraphicFramePr>
          <p:nvPr>
            <p:extLst>
              <p:ext uri="{D42A27DB-BD31-4B8C-83A1-F6EECF244321}">
                <p14:modId xmlns:p14="http://schemas.microsoft.com/office/powerpoint/2010/main" val="3863570559"/>
              </p:ext>
            </p:extLst>
          </p:nvPr>
        </p:nvGraphicFramePr>
        <p:xfrm>
          <a:off x="466491" y="1412776"/>
          <a:ext cx="8220309" cy="4254112"/>
        </p:xfrm>
        <a:graphic>
          <a:graphicData uri="http://schemas.openxmlformats.org/drawingml/2006/table">
            <a:tbl>
              <a:tblPr/>
              <a:tblGrid>
                <a:gridCol w="2055683">
                  <a:extLst>
                    <a:ext uri="{9D8B030D-6E8A-4147-A177-3AD203B41FA5}">
                      <a16:colId xmlns:a16="http://schemas.microsoft.com/office/drawing/2014/main" xmlns="" val="20000"/>
                    </a:ext>
                  </a:extLst>
                </a:gridCol>
                <a:gridCol w="965605">
                  <a:extLst>
                    <a:ext uri="{9D8B030D-6E8A-4147-A177-3AD203B41FA5}">
                      <a16:colId xmlns:a16="http://schemas.microsoft.com/office/drawing/2014/main" xmlns="" val="20001"/>
                    </a:ext>
                  </a:extLst>
                </a:gridCol>
                <a:gridCol w="1114249">
                  <a:extLst>
                    <a:ext uri="{9D8B030D-6E8A-4147-A177-3AD203B41FA5}">
                      <a16:colId xmlns:a16="http://schemas.microsoft.com/office/drawing/2014/main" xmlns="" val="20002"/>
                    </a:ext>
                  </a:extLst>
                </a:gridCol>
                <a:gridCol w="1050092">
                  <a:extLst>
                    <a:ext uri="{9D8B030D-6E8A-4147-A177-3AD203B41FA5}">
                      <a16:colId xmlns:a16="http://schemas.microsoft.com/office/drawing/2014/main" xmlns="" val="20003"/>
                    </a:ext>
                  </a:extLst>
                </a:gridCol>
                <a:gridCol w="856940">
                  <a:extLst>
                    <a:ext uri="{9D8B030D-6E8A-4147-A177-3AD203B41FA5}">
                      <a16:colId xmlns:a16="http://schemas.microsoft.com/office/drawing/2014/main" xmlns="" val="3303434743"/>
                    </a:ext>
                  </a:extLst>
                </a:gridCol>
                <a:gridCol w="1088870">
                  <a:extLst>
                    <a:ext uri="{9D8B030D-6E8A-4147-A177-3AD203B41FA5}">
                      <a16:colId xmlns:a16="http://schemas.microsoft.com/office/drawing/2014/main" xmlns="" val="1981532668"/>
                    </a:ext>
                  </a:extLst>
                </a:gridCol>
                <a:gridCol w="1088870">
                  <a:extLst>
                    <a:ext uri="{9D8B030D-6E8A-4147-A177-3AD203B41FA5}">
                      <a16:colId xmlns:a16="http://schemas.microsoft.com/office/drawing/2014/main" xmlns="" val="20004"/>
                    </a:ext>
                  </a:extLst>
                </a:gridCol>
              </a:tblGrid>
              <a:tr h="476258">
                <a:tc gridSpan="7">
                  <a:txBody>
                    <a:bodyPr/>
                    <a:lstStyle/>
                    <a:p>
                      <a:pPr algn="ctr">
                        <a:spcBef>
                          <a:spcPts val="0"/>
                        </a:spcBef>
                        <a:spcAft>
                          <a:spcPts val="0"/>
                        </a:spcAft>
                      </a:pPr>
                      <a:r>
                        <a:rPr lang="en-GB" sz="1200" b="1" dirty="0" smtClean="0">
                          <a:latin typeface="Verdana"/>
                          <a:ea typeface="Calibri"/>
                          <a:cs typeface="Times New Roman"/>
                        </a:rPr>
                        <a:t>Areal </a:t>
                      </a:r>
                      <a:r>
                        <a:rPr lang="en-GB" sz="1200" b="1" dirty="0">
                          <a:latin typeface="Verdana"/>
                          <a:ea typeface="Calibri"/>
                          <a:cs typeface="Times New Roman"/>
                        </a:rPr>
                        <a:t>removal capacity of NBS </a:t>
                      </a:r>
                      <a:r>
                        <a:rPr lang="en-GB" sz="1200" b="1" dirty="0" smtClean="0">
                          <a:latin typeface="Verdana"/>
                          <a:ea typeface="Calibri"/>
                          <a:cs typeface="Times New Roman"/>
                        </a:rPr>
                        <a:t>(percentage removal)</a:t>
                      </a:r>
                      <a:endParaRPr lang="it-IT" sz="1200" dirty="0">
                        <a:latin typeface="Verdana"/>
                        <a:ea typeface="Calibri"/>
                        <a:cs typeface="Times New Roman"/>
                      </a:endParaRPr>
                    </a:p>
                  </a:txBody>
                  <a:tcPr marL="72037" marR="720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pPr algn="just">
                        <a:spcBef>
                          <a:spcPts val="0"/>
                        </a:spcBef>
                        <a:spcAft>
                          <a:spcPts val="0"/>
                        </a:spcAft>
                      </a:pPr>
                      <a:endParaRPr lang="it-IT" sz="1200" dirty="0">
                        <a:latin typeface="Verdana"/>
                        <a:ea typeface="Calibri"/>
                        <a:cs typeface="Times New Roman"/>
                      </a:endParaRPr>
                    </a:p>
                  </a:txBody>
                  <a:tcPr marL="72037" marR="720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en-GB"/>
                    </a:p>
                  </a:txBody>
                  <a:tcPr/>
                </a:tc>
                <a:tc hMerge="1">
                  <a:txBody>
                    <a:bodyPr/>
                    <a:lstStyle/>
                    <a:p>
                      <a:endParaRPr lang="en-GB"/>
                    </a:p>
                  </a:txBody>
                  <a:tcPr/>
                </a:tc>
                <a:tc hMerge="1">
                  <a:txBody>
                    <a:bodyPr/>
                    <a:lstStyle/>
                    <a:p>
                      <a:endParaRPr lang="it-IT"/>
                    </a:p>
                  </a:txBody>
                  <a:tcPr/>
                </a:tc>
                <a:tc hMerge="1">
                  <a:txBody>
                    <a:bodyPr/>
                    <a:lstStyle/>
                    <a:p>
                      <a:endParaRPr lang="it-IT"/>
                    </a:p>
                  </a:txBody>
                  <a:tcPr/>
                </a:tc>
                <a:tc hMerge="1">
                  <a:txBody>
                    <a:bodyPr/>
                    <a:lstStyle/>
                    <a:p>
                      <a:endParaRPr lang="en-GB"/>
                    </a:p>
                  </a:txBody>
                  <a:tcPr/>
                </a:tc>
                <a:extLst>
                  <a:ext uri="{0D108BD9-81ED-4DB2-BD59-A6C34878D82A}">
                    <a16:rowId xmlns:a16="http://schemas.microsoft.com/office/drawing/2014/main" xmlns="" val="10000"/>
                  </a:ext>
                </a:extLst>
              </a:tr>
              <a:tr h="387838">
                <a:tc>
                  <a:txBody>
                    <a:bodyPr/>
                    <a:lstStyle/>
                    <a:p>
                      <a:pPr algn="just">
                        <a:spcBef>
                          <a:spcPts val="600"/>
                        </a:spcBef>
                        <a:spcAft>
                          <a:spcPts val="600"/>
                        </a:spcAft>
                      </a:pPr>
                      <a:endParaRPr lang="it-IT" sz="1200" dirty="0">
                        <a:latin typeface="Verdana"/>
                        <a:ea typeface="Calibri"/>
                        <a:cs typeface="Times New Roman"/>
                      </a:endParaRPr>
                    </a:p>
                  </a:txBody>
                  <a:tcPr marL="72037" marR="720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spcBef>
                          <a:spcPts val="600"/>
                        </a:spcBef>
                        <a:spcAft>
                          <a:spcPts val="600"/>
                        </a:spcAft>
                      </a:pPr>
                      <a:r>
                        <a:rPr lang="en-GB" sz="1200" b="1" dirty="0" smtClean="0">
                          <a:latin typeface="Verdana"/>
                          <a:ea typeface="Calibri"/>
                          <a:cs typeface="Times New Roman"/>
                        </a:rPr>
                        <a:t>TSS</a:t>
                      </a:r>
                      <a:endParaRPr lang="it-IT" sz="1200" dirty="0">
                        <a:latin typeface="Verdana"/>
                        <a:ea typeface="Calibri"/>
                        <a:cs typeface="Times New Roman"/>
                      </a:endParaRPr>
                    </a:p>
                  </a:txBody>
                  <a:tcPr marL="72037" marR="720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spcBef>
                          <a:spcPts val="600"/>
                        </a:spcBef>
                        <a:spcAft>
                          <a:spcPts val="600"/>
                        </a:spcAft>
                      </a:pPr>
                      <a:r>
                        <a:rPr lang="it-IT" sz="1200" b="1" dirty="0" smtClean="0">
                          <a:latin typeface="Verdana"/>
                          <a:ea typeface="Calibri"/>
                          <a:cs typeface="Times New Roman"/>
                        </a:rPr>
                        <a:t>COD</a:t>
                      </a:r>
                      <a:endParaRPr lang="it-IT" sz="1200" b="1" dirty="0">
                        <a:latin typeface="Verdana"/>
                        <a:ea typeface="Calibri"/>
                        <a:cs typeface="Times New Roman"/>
                      </a:endParaRPr>
                    </a:p>
                  </a:txBody>
                  <a:tcPr marL="72037" marR="720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spcBef>
                          <a:spcPts val="600"/>
                        </a:spcBef>
                        <a:spcAft>
                          <a:spcPts val="600"/>
                        </a:spcAft>
                      </a:pPr>
                      <a:r>
                        <a:rPr lang="en-GB" sz="1200" b="1" kern="1200" dirty="0" smtClean="0">
                          <a:solidFill>
                            <a:schemeClr val="tx1"/>
                          </a:solidFill>
                          <a:latin typeface="Verdana"/>
                          <a:ea typeface="Calibri"/>
                          <a:cs typeface="Times New Roman"/>
                        </a:rPr>
                        <a:t>N-NH4+ </a:t>
                      </a:r>
                      <a:endParaRPr lang="it-IT" sz="1200" b="1" kern="1200" dirty="0">
                        <a:solidFill>
                          <a:schemeClr val="tx1"/>
                        </a:solidFill>
                        <a:latin typeface="Verdana"/>
                        <a:ea typeface="Calibri"/>
                        <a:cs typeface="Times New Roman"/>
                      </a:endParaRPr>
                    </a:p>
                  </a:txBody>
                  <a:tcPr marL="72037" marR="720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spcBef>
                          <a:spcPts val="600"/>
                        </a:spcBef>
                        <a:spcAft>
                          <a:spcPts val="600"/>
                        </a:spcAft>
                      </a:pPr>
                      <a:r>
                        <a:rPr lang="it-IT" sz="1200" b="1" dirty="0" smtClean="0">
                          <a:latin typeface="Verdana"/>
                          <a:ea typeface="Calibri"/>
                          <a:cs typeface="Times New Roman"/>
                        </a:rPr>
                        <a:t>TKN</a:t>
                      </a:r>
                      <a:endParaRPr lang="it-IT" sz="1200" b="1" dirty="0">
                        <a:latin typeface="Verdana"/>
                        <a:ea typeface="Calibri"/>
                        <a:cs typeface="Times New Roman"/>
                      </a:endParaRPr>
                    </a:p>
                  </a:txBody>
                  <a:tcPr marL="72037" marR="720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spcBef>
                          <a:spcPts val="600"/>
                        </a:spcBef>
                        <a:spcAft>
                          <a:spcPts val="600"/>
                        </a:spcAft>
                      </a:pPr>
                      <a:r>
                        <a:rPr lang="en-GB" sz="1200" b="1" dirty="0">
                          <a:latin typeface="Verdana"/>
                          <a:ea typeface="Calibri"/>
                          <a:cs typeface="Times New Roman"/>
                        </a:rPr>
                        <a:t>TN</a:t>
                      </a:r>
                      <a:endParaRPr lang="it-IT" sz="1200" dirty="0">
                        <a:latin typeface="Verdana"/>
                        <a:ea typeface="Calibri"/>
                        <a:cs typeface="Times New Roman"/>
                      </a:endParaRPr>
                    </a:p>
                  </a:txBody>
                  <a:tcPr marL="72037" marR="720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spcBef>
                          <a:spcPts val="600"/>
                        </a:spcBef>
                        <a:spcAft>
                          <a:spcPts val="600"/>
                        </a:spcAft>
                      </a:pPr>
                      <a:r>
                        <a:rPr lang="en-GB" sz="1200" b="1" dirty="0">
                          <a:latin typeface="Verdana"/>
                          <a:ea typeface="Calibri"/>
                          <a:cs typeface="Times New Roman"/>
                        </a:rPr>
                        <a:t>TP</a:t>
                      </a:r>
                      <a:endParaRPr lang="it-IT" sz="1200" dirty="0">
                        <a:latin typeface="Verdana"/>
                        <a:ea typeface="Calibri"/>
                        <a:cs typeface="Times New Roman"/>
                      </a:endParaRPr>
                    </a:p>
                  </a:txBody>
                  <a:tcPr marL="72037" marR="720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xmlns="" val="10001"/>
                  </a:ext>
                </a:extLst>
              </a:tr>
              <a:tr h="433258">
                <a:tc>
                  <a:txBody>
                    <a:bodyPr/>
                    <a:lstStyle/>
                    <a:p>
                      <a:pPr algn="just">
                        <a:spcBef>
                          <a:spcPts val="600"/>
                        </a:spcBef>
                        <a:spcAft>
                          <a:spcPts val="600"/>
                        </a:spcAft>
                      </a:pPr>
                      <a:r>
                        <a:rPr lang="en-GB" sz="1200" dirty="0" err="1" smtClean="0">
                          <a:latin typeface="Verdana"/>
                          <a:ea typeface="Calibri"/>
                          <a:cs typeface="Times New Roman"/>
                        </a:rPr>
                        <a:t>Areated</a:t>
                      </a:r>
                      <a:r>
                        <a:rPr lang="en-GB" sz="1200" baseline="0" dirty="0" smtClean="0">
                          <a:latin typeface="Verdana"/>
                          <a:ea typeface="Calibri"/>
                          <a:cs typeface="Times New Roman"/>
                        </a:rPr>
                        <a:t> CW</a:t>
                      </a:r>
                      <a:endParaRPr lang="it-IT" sz="1200" dirty="0">
                        <a:latin typeface="Verdana"/>
                        <a:ea typeface="Calibri"/>
                        <a:cs typeface="Times New Roman"/>
                      </a:endParaRPr>
                    </a:p>
                  </a:txBody>
                  <a:tcPr marL="72037" marR="720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600"/>
                        </a:spcAft>
                      </a:pPr>
                      <a:r>
                        <a:rPr lang="it-IT" sz="1200" dirty="0" smtClean="0">
                          <a:latin typeface="Verdana"/>
                          <a:ea typeface="Calibri"/>
                          <a:cs typeface="Times New Roman"/>
                        </a:rPr>
                        <a:t>87</a:t>
                      </a:r>
                      <a:endParaRPr lang="it-IT" sz="1200" dirty="0">
                        <a:latin typeface="Verdana"/>
                        <a:ea typeface="Calibri"/>
                        <a:cs typeface="Times New Roman"/>
                      </a:endParaRPr>
                    </a:p>
                  </a:txBody>
                  <a:tcPr marL="72037" marR="720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600"/>
                        </a:spcAft>
                      </a:pPr>
                      <a:r>
                        <a:rPr lang="it-IT" sz="1200" dirty="0" smtClean="0">
                          <a:latin typeface="Verdana"/>
                          <a:ea typeface="Calibri"/>
                          <a:cs typeface="Times New Roman"/>
                        </a:rPr>
                        <a:t>88</a:t>
                      </a:r>
                      <a:endParaRPr lang="it-IT" sz="1200" dirty="0">
                        <a:latin typeface="Verdana"/>
                        <a:ea typeface="Calibri"/>
                        <a:cs typeface="Times New Roman"/>
                      </a:endParaRPr>
                    </a:p>
                  </a:txBody>
                  <a:tcPr marL="72037" marR="720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600"/>
                        </a:spcAft>
                      </a:pPr>
                      <a:r>
                        <a:rPr lang="it-IT" sz="1200" dirty="0" smtClean="0">
                          <a:latin typeface="Verdana"/>
                          <a:ea typeface="Calibri"/>
                          <a:cs typeface="Times New Roman"/>
                        </a:rPr>
                        <a:t>90</a:t>
                      </a:r>
                      <a:endParaRPr lang="it-IT" sz="1200" dirty="0">
                        <a:latin typeface="Verdana"/>
                        <a:ea typeface="Calibri"/>
                        <a:cs typeface="Times New Roman"/>
                      </a:endParaRPr>
                    </a:p>
                  </a:txBody>
                  <a:tcPr marL="72037" marR="720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Bef>
                          <a:spcPts val="600"/>
                        </a:spcBef>
                        <a:spcAft>
                          <a:spcPts val="600"/>
                        </a:spcAft>
                      </a:pPr>
                      <a:r>
                        <a:rPr lang="it-IT" sz="1200" kern="1200" dirty="0" smtClean="0">
                          <a:solidFill>
                            <a:schemeClr val="tx1"/>
                          </a:solidFill>
                          <a:latin typeface="Verdana"/>
                          <a:ea typeface="Calibri"/>
                          <a:cs typeface="Times New Roman"/>
                        </a:rPr>
                        <a:t>87</a:t>
                      </a:r>
                      <a:endParaRPr lang="it-IT" sz="1200" kern="1200" dirty="0">
                        <a:solidFill>
                          <a:schemeClr val="tx1"/>
                        </a:solidFill>
                        <a:latin typeface="Verdana"/>
                        <a:ea typeface="Calibri"/>
                        <a:cs typeface="Times New Roman"/>
                      </a:endParaRPr>
                    </a:p>
                  </a:txBody>
                  <a:tcPr marL="72037" marR="720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Bef>
                          <a:spcPts val="600"/>
                        </a:spcBef>
                        <a:spcAft>
                          <a:spcPts val="600"/>
                        </a:spcAft>
                      </a:pPr>
                      <a:r>
                        <a:rPr lang="it-IT" sz="1200" dirty="0" smtClean="0">
                          <a:latin typeface="Verdana"/>
                          <a:ea typeface="Calibri"/>
                          <a:cs typeface="Times New Roman"/>
                        </a:rPr>
                        <a:t>73</a:t>
                      </a:r>
                      <a:endParaRPr lang="it-IT" sz="1200" dirty="0">
                        <a:latin typeface="Verdana"/>
                        <a:ea typeface="Calibri"/>
                        <a:cs typeface="Times New Roman"/>
                      </a:endParaRPr>
                    </a:p>
                  </a:txBody>
                  <a:tcPr marL="72037" marR="720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Bef>
                          <a:spcPts val="600"/>
                        </a:spcBef>
                        <a:spcAft>
                          <a:spcPts val="600"/>
                        </a:spcAft>
                      </a:pPr>
                      <a:r>
                        <a:rPr lang="it-IT" sz="1200" dirty="0" smtClean="0">
                          <a:latin typeface="Verdana"/>
                          <a:ea typeface="Calibri"/>
                          <a:cs typeface="Times New Roman"/>
                        </a:rPr>
                        <a:t>80</a:t>
                      </a:r>
                      <a:endParaRPr lang="it-IT" sz="1200" dirty="0">
                        <a:latin typeface="Verdana"/>
                        <a:ea typeface="Calibri"/>
                        <a:cs typeface="Times New Roman"/>
                      </a:endParaRPr>
                    </a:p>
                  </a:txBody>
                  <a:tcPr marL="72037" marR="720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02"/>
                  </a:ext>
                </a:extLst>
              </a:tr>
              <a:tr h="430838">
                <a:tc gridSpan="7">
                  <a:txBody>
                    <a:bodyPr/>
                    <a:lstStyle/>
                    <a:p>
                      <a:pPr algn="ctr">
                        <a:spcBef>
                          <a:spcPts val="600"/>
                        </a:spcBef>
                        <a:spcAft>
                          <a:spcPts val="600"/>
                        </a:spcAft>
                      </a:pPr>
                      <a:r>
                        <a:rPr lang="en-GB" sz="1200" b="1" dirty="0" smtClean="0">
                          <a:latin typeface="Verdana"/>
                          <a:ea typeface="Calibri"/>
                          <a:cs typeface="Times New Roman"/>
                        </a:rPr>
                        <a:t>Mass</a:t>
                      </a:r>
                      <a:r>
                        <a:rPr lang="en-GB" sz="1200" b="1" baseline="0" dirty="0" smtClean="0">
                          <a:latin typeface="Verdana"/>
                          <a:ea typeface="Calibri"/>
                          <a:cs typeface="Times New Roman"/>
                        </a:rPr>
                        <a:t> Balance for the CW WWTP system (concentration, mg/L)</a:t>
                      </a:r>
                      <a:endParaRPr lang="it-IT" sz="1200" b="1" dirty="0">
                        <a:latin typeface="Verdana"/>
                        <a:ea typeface="Calibri"/>
                        <a:cs typeface="Times New Roman"/>
                      </a:endParaRPr>
                    </a:p>
                  </a:txBody>
                  <a:tcPr marL="72037" marR="720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it-IT"/>
                    </a:p>
                  </a:txBody>
                  <a:tcPr/>
                </a:tc>
                <a:tc hMerge="1">
                  <a:txBody>
                    <a:bodyPr/>
                    <a:lstStyle/>
                    <a:p>
                      <a:endParaRPr lang="it-IT"/>
                    </a:p>
                  </a:txBody>
                  <a:tcPr/>
                </a:tc>
                <a:tc hMerge="1">
                  <a:txBody>
                    <a:bodyPr/>
                    <a:lstStyle/>
                    <a:p>
                      <a:endParaRPr lang="en-GB"/>
                    </a:p>
                  </a:txBody>
                  <a:tcPr/>
                </a:tc>
                <a:extLst>
                  <a:ext uri="{0D108BD9-81ED-4DB2-BD59-A6C34878D82A}">
                    <a16:rowId xmlns:a16="http://schemas.microsoft.com/office/drawing/2014/main" xmlns="" val="10006"/>
                  </a:ext>
                </a:extLst>
              </a:tr>
              <a:tr h="360000">
                <a:tc>
                  <a:txBody>
                    <a:bodyPr/>
                    <a:lstStyle/>
                    <a:p>
                      <a:pPr algn="l">
                        <a:spcBef>
                          <a:spcPts val="600"/>
                        </a:spcBef>
                        <a:spcAft>
                          <a:spcPts val="0"/>
                        </a:spcAft>
                      </a:pPr>
                      <a:r>
                        <a:rPr lang="en-GB" sz="1200" kern="1200" dirty="0">
                          <a:solidFill>
                            <a:schemeClr val="tx1"/>
                          </a:solidFill>
                          <a:latin typeface="Verdana"/>
                          <a:ea typeface="Calibri"/>
                          <a:cs typeface="Times New Roman"/>
                        </a:rPr>
                        <a:t>C IN Centrifuge</a:t>
                      </a:r>
                      <a:endParaRPr lang="it-IT" sz="1200" kern="1200" dirty="0">
                        <a:solidFill>
                          <a:schemeClr val="tx1"/>
                        </a:solidFill>
                        <a:latin typeface="Verdan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en-GB" sz="1200" kern="1200" dirty="0">
                          <a:solidFill>
                            <a:schemeClr val="tx1"/>
                          </a:solidFill>
                          <a:latin typeface="Verdana"/>
                          <a:ea typeface="Calibri"/>
                          <a:cs typeface="Times New Roman"/>
                        </a:rPr>
                        <a:t>9467</a:t>
                      </a:r>
                      <a:endParaRPr lang="it-IT" sz="1200" kern="1200" dirty="0">
                        <a:solidFill>
                          <a:schemeClr val="tx1"/>
                        </a:solidFill>
                        <a:latin typeface="Verdan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en-GB" sz="1200" kern="1200" dirty="0">
                          <a:solidFill>
                            <a:schemeClr val="tx1"/>
                          </a:solidFill>
                          <a:latin typeface="Verdana"/>
                          <a:ea typeface="Calibri"/>
                          <a:cs typeface="Times New Roman"/>
                        </a:rPr>
                        <a:t>25600</a:t>
                      </a:r>
                      <a:endParaRPr lang="it-IT" sz="1200" kern="1200" dirty="0">
                        <a:solidFill>
                          <a:schemeClr val="tx1"/>
                        </a:solidFill>
                        <a:latin typeface="Verdan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en-GB" sz="1200" kern="1200">
                          <a:solidFill>
                            <a:schemeClr val="tx1"/>
                          </a:solidFill>
                          <a:latin typeface="Verdana"/>
                          <a:ea typeface="Calibri"/>
                          <a:cs typeface="Times New Roman"/>
                        </a:rPr>
                        <a:t>2380</a:t>
                      </a:r>
                      <a:endParaRPr lang="it-IT" sz="1200" kern="1200">
                        <a:solidFill>
                          <a:schemeClr val="tx1"/>
                        </a:solidFill>
                        <a:latin typeface="Verdan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en-GB" sz="1200" kern="1200">
                          <a:solidFill>
                            <a:schemeClr val="tx1"/>
                          </a:solidFill>
                          <a:latin typeface="Verdana"/>
                          <a:ea typeface="Calibri"/>
                          <a:cs typeface="Times New Roman"/>
                        </a:rPr>
                        <a:t>2327</a:t>
                      </a:r>
                      <a:endParaRPr lang="it-IT" sz="1200" kern="1200">
                        <a:solidFill>
                          <a:schemeClr val="tx1"/>
                        </a:solidFill>
                        <a:latin typeface="Verdan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en-GB" sz="1200" kern="1200">
                          <a:solidFill>
                            <a:schemeClr val="tx1"/>
                          </a:solidFill>
                          <a:latin typeface="Verdana"/>
                          <a:ea typeface="Calibri"/>
                          <a:cs typeface="Times New Roman"/>
                        </a:rPr>
                        <a:t>2327</a:t>
                      </a:r>
                      <a:endParaRPr lang="it-IT" sz="1200" kern="1200">
                        <a:solidFill>
                          <a:schemeClr val="tx1"/>
                        </a:solidFill>
                        <a:latin typeface="Verdan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en-GB" sz="1200" kern="1200">
                          <a:solidFill>
                            <a:schemeClr val="tx1"/>
                          </a:solidFill>
                          <a:latin typeface="Verdana"/>
                          <a:ea typeface="Calibri"/>
                          <a:cs typeface="Times New Roman"/>
                        </a:rPr>
                        <a:t>332</a:t>
                      </a:r>
                      <a:endParaRPr lang="it-IT" sz="1200" kern="1200">
                        <a:solidFill>
                          <a:schemeClr val="tx1"/>
                        </a:solidFill>
                        <a:latin typeface="Verdan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r h="360000">
                <a:tc>
                  <a:txBody>
                    <a:bodyPr/>
                    <a:lstStyle/>
                    <a:p>
                      <a:pPr algn="l">
                        <a:spcBef>
                          <a:spcPts val="600"/>
                        </a:spcBef>
                        <a:spcAft>
                          <a:spcPts val="0"/>
                        </a:spcAft>
                      </a:pPr>
                      <a:r>
                        <a:rPr lang="en-GB" sz="1200" kern="1200" dirty="0">
                          <a:solidFill>
                            <a:schemeClr val="tx1"/>
                          </a:solidFill>
                          <a:latin typeface="Verdana"/>
                          <a:ea typeface="Calibri"/>
                          <a:cs typeface="Times New Roman"/>
                        </a:rPr>
                        <a:t>C IN AEW</a:t>
                      </a:r>
                      <a:endParaRPr lang="it-IT" sz="1200" kern="1200" dirty="0">
                        <a:solidFill>
                          <a:schemeClr val="tx1"/>
                        </a:solidFill>
                        <a:latin typeface="Verdan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en-GB" sz="1200" kern="1200" dirty="0">
                          <a:solidFill>
                            <a:schemeClr val="tx1"/>
                          </a:solidFill>
                          <a:latin typeface="Verdana"/>
                          <a:ea typeface="Calibri"/>
                          <a:cs typeface="Times New Roman"/>
                        </a:rPr>
                        <a:t>1131</a:t>
                      </a:r>
                      <a:endParaRPr lang="it-IT" sz="1200" kern="1200" dirty="0">
                        <a:solidFill>
                          <a:schemeClr val="tx1"/>
                        </a:solidFill>
                        <a:latin typeface="Verdan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en-GB" sz="1200" kern="1200" dirty="0">
                          <a:solidFill>
                            <a:schemeClr val="tx1"/>
                          </a:solidFill>
                          <a:latin typeface="Verdana"/>
                          <a:ea typeface="Calibri"/>
                          <a:cs typeface="Times New Roman"/>
                        </a:rPr>
                        <a:t>8355</a:t>
                      </a:r>
                      <a:endParaRPr lang="it-IT" sz="1200" kern="1200" dirty="0">
                        <a:solidFill>
                          <a:schemeClr val="tx1"/>
                        </a:solidFill>
                        <a:latin typeface="Verdan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en-GB" sz="1200" kern="1200">
                          <a:solidFill>
                            <a:schemeClr val="tx1"/>
                          </a:solidFill>
                          <a:latin typeface="Verdana"/>
                          <a:ea typeface="Calibri"/>
                          <a:cs typeface="Times New Roman"/>
                        </a:rPr>
                        <a:t>1936</a:t>
                      </a:r>
                      <a:endParaRPr lang="it-IT" sz="1200" kern="1200">
                        <a:solidFill>
                          <a:schemeClr val="tx1"/>
                        </a:solidFill>
                        <a:latin typeface="Verdan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en-GB" sz="1200" kern="1200">
                          <a:solidFill>
                            <a:schemeClr val="tx1"/>
                          </a:solidFill>
                          <a:latin typeface="Verdana"/>
                          <a:ea typeface="Calibri"/>
                          <a:cs typeface="Times New Roman"/>
                        </a:rPr>
                        <a:t>1787</a:t>
                      </a:r>
                      <a:endParaRPr lang="it-IT" sz="1200" kern="1200">
                        <a:solidFill>
                          <a:schemeClr val="tx1"/>
                        </a:solidFill>
                        <a:latin typeface="Verdan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en-GB" sz="1200" kern="1200">
                          <a:solidFill>
                            <a:schemeClr val="tx1"/>
                          </a:solidFill>
                          <a:latin typeface="Verdana"/>
                          <a:ea typeface="Calibri"/>
                          <a:cs typeface="Times New Roman"/>
                        </a:rPr>
                        <a:t>1502</a:t>
                      </a:r>
                      <a:endParaRPr lang="it-IT" sz="1200" kern="1200">
                        <a:solidFill>
                          <a:schemeClr val="tx1"/>
                        </a:solidFill>
                        <a:latin typeface="Verdan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en-GB" sz="1200" kern="1200">
                          <a:solidFill>
                            <a:schemeClr val="tx1"/>
                          </a:solidFill>
                          <a:latin typeface="Verdana"/>
                          <a:ea typeface="Calibri"/>
                          <a:cs typeface="Times New Roman"/>
                        </a:rPr>
                        <a:t>49</a:t>
                      </a:r>
                      <a:endParaRPr lang="it-IT" sz="1200" kern="1200">
                        <a:solidFill>
                          <a:schemeClr val="tx1"/>
                        </a:solidFill>
                        <a:latin typeface="Verdan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573211059"/>
                  </a:ext>
                </a:extLst>
              </a:tr>
              <a:tr h="360000">
                <a:tc>
                  <a:txBody>
                    <a:bodyPr/>
                    <a:lstStyle/>
                    <a:p>
                      <a:pPr algn="l">
                        <a:spcBef>
                          <a:spcPts val="600"/>
                        </a:spcBef>
                        <a:spcAft>
                          <a:spcPts val="0"/>
                        </a:spcAft>
                      </a:pPr>
                      <a:r>
                        <a:rPr lang="en-GB" sz="1200" kern="1200" dirty="0">
                          <a:solidFill>
                            <a:schemeClr val="tx1"/>
                          </a:solidFill>
                          <a:latin typeface="Verdana"/>
                          <a:ea typeface="Calibri"/>
                          <a:cs typeface="Times New Roman"/>
                        </a:rPr>
                        <a:t>C OUT AEW</a:t>
                      </a:r>
                      <a:endParaRPr lang="it-IT" sz="1200" kern="1200" dirty="0">
                        <a:solidFill>
                          <a:schemeClr val="tx1"/>
                        </a:solidFill>
                        <a:latin typeface="Verdan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en-GB" sz="1200" kern="1200" dirty="0">
                          <a:solidFill>
                            <a:schemeClr val="tx1"/>
                          </a:solidFill>
                          <a:latin typeface="Verdana"/>
                          <a:ea typeface="Calibri"/>
                          <a:cs typeface="Times New Roman"/>
                        </a:rPr>
                        <a:t>158</a:t>
                      </a:r>
                      <a:endParaRPr lang="it-IT" sz="1200" kern="1200" dirty="0">
                        <a:solidFill>
                          <a:schemeClr val="tx1"/>
                        </a:solidFill>
                        <a:latin typeface="Verdan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en-GB" sz="1200" kern="1200">
                          <a:solidFill>
                            <a:schemeClr val="tx1"/>
                          </a:solidFill>
                          <a:latin typeface="Verdana"/>
                          <a:ea typeface="Calibri"/>
                          <a:cs typeface="Times New Roman"/>
                        </a:rPr>
                        <a:t>814</a:t>
                      </a:r>
                      <a:endParaRPr lang="it-IT" sz="1200" kern="1200">
                        <a:solidFill>
                          <a:schemeClr val="tx1"/>
                        </a:solidFill>
                        <a:latin typeface="Verdan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en-GB" sz="1200" kern="1200" dirty="0">
                          <a:solidFill>
                            <a:schemeClr val="tx1"/>
                          </a:solidFill>
                          <a:latin typeface="Verdana"/>
                          <a:ea typeface="Calibri"/>
                          <a:cs typeface="Times New Roman"/>
                        </a:rPr>
                        <a:t>217</a:t>
                      </a:r>
                      <a:endParaRPr lang="it-IT" sz="1200" kern="1200" dirty="0">
                        <a:solidFill>
                          <a:schemeClr val="tx1"/>
                        </a:solidFill>
                        <a:latin typeface="Verdan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en-GB" sz="1200" kern="1200" dirty="0">
                          <a:solidFill>
                            <a:schemeClr val="tx1"/>
                          </a:solidFill>
                          <a:latin typeface="Verdana"/>
                          <a:ea typeface="Calibri"/>
                          <a:cs typeface="Times New Roman"/>
                        </a:rPr>
                        <a:t>258</a:t>
                      </a:r>
                      <a:endParaRPr lang="it-IT" sz="1200" kern="1200" dirty="0">
                        <a:solidFill>
                          <a:schemeClr val="tx1"/>
                        </a:solidFill>
                        <a:latin typeface="Verdan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en-GB" sz="1200" kern="1200" dirty="0">
                          <a:solidFill>
                            <a:schemeClr val="tx1"/>
                          </a:solidFill>
                          <a:latin typeface="Verdana"/>
                          <a:ea typeface="Calibri"/>
                          <a:cs typeface="Times New Roman"/>
                        </a:rPr>
                        <a:t>458</a:t>
                      </a:r>
                      <a:endParaRPr lang="it-IT" sz="1200" kern="1200" dirty="0">
                        <a:solidFill>
                          <a:schemeClr val="tx1"/>
                        </a:solidFill>
                        <a:latin typeface="Verdan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en-GB" sz="1200" kern="1200" dirty="0">
                          <a:solidFill>
                            <a:schemeClr val="tx1"/>
                          </a:solidFill>
                          <a:latin typeface="Verdana"/>
                          <a:ea typeface="Calibri"/>
                          <a:cs typeface="Times New Roman"/>
                        </a:rPr>
                        <a:t>11</a:t>
                      </a:r>
                      <a:endParaRPr lang="it-IT" sz="1200" kern="1200" dirty="0">
                        <a:solidFill>
                          <a:schemeClr val="tx1"/>
                        </a:solidFill>
                        <a:latin typeface="Verdan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8"/>
                  </a:ext>
                </a:extLst>
              </a:tr>
              <a:tr h="360160">
                <a:tc>
                  <a:txBody>
                    <a:bodyPr/>
                    <a:lstStyle/>
                    <a:p>
                      <a:pPr algn="l">
                        <a:spcBef>
                          <a:spcPts val="600"/>
                        </a:spcBef>
                        <a:spcAft>
                          <a:spcPts val="0"/>
                        </a:spcAft>
                      </a:pPr>
                      <a:r>
                        <a:rPr lang="en-GB" sz="1200" kern="1200" dirty="0">
                          <a:solidFill>
                            <a:schemeClr val="tx1"/>
                          </a:solidFill>
                          <a:latin typeface="Verdana"/>
                          <a:ea typeface="Calibri"/>
                          <a:cs typeface="Times New Roman"/>
                        </a:rPr>
                        <a:t>C OUT RO</a:t>
                      </a:r>
                      <a:endParaRPr lang="it-IT" sz="1200" kern="1200" dirty="0">
                        <a:solidFill>
                          <a:schemeClr val="tx1"/>
                        </a:solidFill>
                        <a:latin typeface="Verdan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en-GB" sz="1200" kern="1200" dirty="0">
                          <a:solidFill>
                            <a:schemeClr val="tx1"/>
                          </a:solidFill>
                          <a:latin typeface="Verdana"/>
                          <a:ea typeface="Calibri"/>
                          <a:cs typeface="Times New Roman"/>
                        </a:rPr>
                        <a:t>25</a:t>
                      </a:r>
                      <a:endParaRPr lang="it-IT" sz="1200" kern="1200" dirty="0">
                        <a:solidFill>
                          <a:schemeClr val="tx1"/>
                        </a:solidFill>
                        <a:latin typeface="Verdan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en-GB" sz="1200" kern="1200" dirty="0">
                          <a:solidFill>
                            <a:schemeClr val="tx1"/>
                          </a:solidFill>
                          <a:latin typeface="Verdana"/>
                          <a:ea typeface="Calibri"/>
                          <a:cs typeface="Times New Roman"/>
                        </a:rPr>
                        <a:t>100</a:t>
                      </a:r>
                      <a:endParaRPr lang="it-IT" sz="1200" kern="1200" dirty="0">
                        <a:solidFill>
                          <a:schemeClr val="tx1"/>
                        </a:solidFill>
                        <a:latin typeface="Verdan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en-GB" sz="1200" kern="1200" dirty="0">
                          <a:solidFill>
                            <a:schemeClr val="tx1"/>
                          </a:solidFill>
                          <a:latin typeface="Verdana"/>
                          <a:ea typeface="Calibri"/>
                          <a:cs typeface="Times New Roman"/>
                        </a:rPr>
                        <a:t> </a:t>
                      </a:r>
                      <a:endParaRPr lang="it-IT" sz="1200" kern="1200" dirty="0">
                        <a:solidFill>
                          <a:schemeClr val="tx1"/>
                        </a:solidFill>
                        <a:latin typeface="Verdan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en-GB" sz="1200" kern="1200" dirty="0">
                          <a:solidFill>
                            <a:schemeClr val="tx1"/>
                          </a:solidFill>
                          <a:latin typeface="Verdana"/>
                          <a:ea typeface="Calibri"/>
                          <a:cs typeface="Times New Roman"/>
                        </a:rPr>
                        <a:t> </a:t>
                      </a:r>
                      <a:endParaRPr lang="it-IT" sz="1200" kern="1200" dirty="0">
                        <a:solidFill>
                          <a:schemeClr val="tx1"/>
                        </a:solidFill>
                        <a:latin typeface="Verdan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en-GB" sz="1200" kern="1200" dirty="0">
                          <a:solidFill>
                            <a:schemeClr val="tx1"/>
                          </a:solidFill>
                          <a:latin typeface="Verdana"/>
                          <a:ea typeface="Calibri"/>
                          <a:cs typeface="Times New Roman"/>
                        </a:rPr>
                        <a:t>15</a:t>
                      </a:r>
                      <a:endParaRPr lang="it-IT" sz="1200" kern="1200" dirty="0">
                        <a:solidFill>
                          <a:schemeClr val="tx1"/>
                        </a:solidFill>
                        <a:latin typeface="Verdan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en-GB" sz="1200" kern="1200" dirty="0">
                          <a:solidFill>
                            <a:schemeClr val="tx1"/>
                          </a:solidFill>
                          <a:latin typeface="Verdana"/>
                          <a:ea typeface="Calibri"/>
                          <a:cs typeface="Times New Roman"/>
                        </a:rPr>
                        <a:t>2</a:t>
                      </a:r>
                      <a:endParaRPr lang="it-IT" sz="1200" kern="1200" dirty="0">
                        <a:solidFill>
                          <a:schemeClr val="tx1"/>
                        </a:solidFill>
                        <a:latin typeface="Verdan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207729966"/>
                  </a:ext>
                </a:extLst>
              </a:tr>
              <a:tr h="360000">
                <a:tc gridSpan="7">
                  <a:txBody>
                    <a:bodyPr/>
                    <a:lstStyle/>
                    <a:p>
                      <a:pPr marL="0" marR="0" indent="0" algn="ctr" defTabSz="914400" rtl="0" eaLnBrk="1" fontAlgn="auto" latinLnBrk="0" hangingPunct="1">
                        <a:lnSpc>
                          <a:spcPct val="100000"/>
                        </a:lnSpc>
                        <a:spcBef>
                          <a:spcPts val="600"/>
                        </a:spcBef>
                        <a:spcAft>
                          <a:spcPts val="600"/>
                        </a:spcAft>
                        <a:buClrTx/>
                        <a:buSzTx/>
                        <a:buFontTx/>
                        <a:buNone/>
                        <a:tabLst/>
                        <a:defRPr/>
                      </a:pPr>
                      <a:r>
                        <a:rPr lang="it-IT" sz="1200" b="1" dirty="0" smtClean="0">
                          <a:latin typeface="Verdana"/>
                          <a:ea typeface="Calibri"/>
                          <a:cs typeface="Times New Roman"/>
                        </a:rPr>
                        <a:t>Water </a:t>
                      </a:r>
                      <a:r>
                        <a:rPr lang="it-IT" sz="1200" b="1" dirty="0" err="1" smtClean="0">
                          <a:latin typeface="Verdana"/>
                          <a:ea typeface="Calibri"/>
                          <a:cs typeface="Times New Roman"/>
                        </a:rPr>
                        <a:t>quality</a:t>
                      </a:r>
                      <a:r>
                        <a:rPr lang="it-IT" sz="1200" b="1" dirty="0" smtClean="0">
                          <a:latin typeface="Verdana"/>
                          <a:ea typeface="Calibri"/>
                          <a:cs typeface="Times New Roman"/>
                        </a:rPr>
                        <a:t> </a:t>
                      </a:r>
                      <a:r>
                        <a:rPr lang="it-IT" sz="1200" b="1" dirty="0" err="1" smtClean="0">
                          <a:latin typeface="Verdana"/>
                          <a:ea typeface="Calibri"/>
                          <a:cs typeface="Times New Roman"/>
                        </a:rPr>
                        <a:t>standards</a:t>
                      </a:r>
                      <a:r>
                        <a:rPr lang="it-IT" sz="1200" b="1" dirty="0" smtClean="0">
                          <a:latin typeface="Verdana"/>
                          <a:ea typeface="Calibri"/>
                          <a:cs typeface="Times New Roman"/>
                        </a:rPr>
                        <a:t> </a:t>
                      </a:r>
                      <a:r>
                        <a:rPr lang="en-GB" sz="1200" b="1" baseline="0" dirty="0" smtClean="0">
                          <a:latin typeface="Verdana"/>
                          <a:ea typeface="Calibri"/>
                          <a:cs typeface="Times New Roman"/>
                        </a:rPr>
                        <a:t>(concentration, mg/L)</a:t>
                      </a:r>
                      <a:endParaRPr lang="it-IT" sz="1200" b="1" dirty="0" smtClean="0">
                        <a:latin typeface="Verdana"/>
                        <a:ea typeface="Calibri"/>
                        <a:cs typeface="Times New Roman"/>
                      </a:endParaRPr>
                    </a:p>
                  </a:txBody>
                  <a:tcPr marL="72037" marR="720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pPr algn="ctr">
                        <a:spcBef>
                          <a:spcPts val="600"/>
                        </a:spcBef>
                        <a:spcAft>
                          <a:spcPts val="600"/>
                        </a:spcAft>
                      </a:pPr>
                      <a:endParaRPr lang="it-IT" sz="1200" dirty="0">
                        <a:solidFill>
                          <a:schemeClr val="tx1"/>
                        </a:solidFill>
                        <a:latin typeface="Verdana"/>
                        <a:ea typeface="Calibri"/>
                        <a:cs typeface="Times New Roman"/>
                      </a:endParaRPr>
                    </a:p>
                  </a:txBody>
                  <a:tcPr marL="72037" marR="720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endParaRPr lang="it-IT" sz="1200" dirty="0">
                        <a:latin typeface="Verdana" panose="020B0604030504040204" pitchFamily="34" charset="0"/>
                        <a:ea typeface="Verdana" panose="020B0604030504040204" pitchFamily="34" charset="0"/>
                      </a:endParaRPr>
                    </a:p>
                  </a:txBody>
                  <a:tcPr marL="72037" marR="720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endParaRPr lang="it-IT" sz="1200" dirty="0">
                        <a:latin typeface="Verdana" panose="020B0604030504040204" pitchFamily="34" charset="0"/>
                        <a:ea typeface="Verdana" panose="020B0604030504040204" pitchFamily="34" charset="0"/>
                      </a:endParaRPr>
                    </a:p>
                  </a:txBody>
                  <a:tcPr marL="72037" marR="720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endParaRPr lang="it-IT" dirty="0"/>
                    </a:p>
                  </a:txBody>
                  <a:tcPr marL="72037" marR="720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endParaRPr lang="it-IT" sz="1200" dirty="0">
                        <a:latin typeface="Verdana" panose="020B0604030504040204" pitchFamily="34" charset="0"/>
                        <a:ea typeface="Verdana" panose="020B0604030504040204" pitchFamily="34" charset="0"/>
                      </a:endParaRPr>
                    </a:p>
                  </a:txBody>
                  <a:tcPr marL="72037" marR="720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endParaRPr lang="it-IT" sz="1200" dirty="0">
                        <a:latin typeface="Verdana" panose="020B0604030504040204" pitchFamily="34" charset="0"/>
                        <a:ea typeface="Verdana" panose="020B0604030504040204" pitchFamily="34" charset="0"/>
                      </a:endParaRPr>
                    </a:p>
                  </a:txBody>
                  <a:tcPr marL="72037" marR="720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164430190"/>
                  </a:ext>
                </a:extLst>
              </a:tr>
              <a:tr h="360000">
                <a:tc>
                  <a:txBody>
                    <a:bodyPr/>
                    <a:lstStyle/>
                    <a:p>
                      <a:pPr algn="just">
                        <a:spcBef>
                          <a:spcPts val="600"/>
                        </a:spcBef>
                        <a:spcAft>
                          <a:spcPts val="0"/>
                        </a:spcAft>
                      </a:pPr>
                      <a:r>
                        <a:rPr lang="en-GB" sz="1200" kern="1200">
                          <a:solidFill>
                            <a:schemeClr val="tx1"/>
                          </a:solidFill>
                          <a:latin typeface="Verdana"/>
                          <a:ea typeface="Calibri"/>
                          <a:cs typeface="Times New Roman"/>
                        </a:rPr>
                        <a:t>Discharge to surface water</a:t>
                      </a:r>
                      <a:endParaRPr lang="it-IT" sz="1200" kern="1200">
                        <a:solidFill>
                          <a:schemeClr val="tx1"/>
                        </a:solidFill>
                        <a:latin typeface="Verdan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en-GB" sz="1200" kern="1200" dirty="0">
                          <a:solidFill>
                            <a:schemeClr val="tx1"/>
                          </a:solidFill>
                          <a:latin typeface="Verdana"/>
                          <a:ea typeface="Calibri"/>
                          <a:cs typeface="Times New Roman"/>
                        </a:rPr>
                        <a:t>80</a:t>
                      </a:r>
                      <a:endParaRPr lang="it-IT" sz="1200" kern="1200" dirty="0">
                        <a:solidFill>
                          <a:schemeClr val="tx1"/>
                        </a:solidFill>
                        <a:latin typeface="Verdan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en-GB" sz="1200" kern="1200" dirty="0">
                          <a:solidFill>
                            <a:schemeClr val="tx1"/>
                          </a:solidFill>
                          <a:latin typeface="Verdana"/>
                          <a:ea typeface="Calibri"/>
                          <a:cs typeface="Times New Roman"/>
                        </a:rPr>
                        <a:t>160</a:t>
                      </a:r>
                      <a:endParaRPr lang="it-IT" sz="1200" kern="1200" dirty="0">
                        <a:solidFill>
                          <a:schemeClr val="tx1"/>
                        </a:solidFill>
                        <a:latin typeface="Verdan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en-GB" sz="1200" kern="1200">
                          <a:solidFill>
                            <a:schemeClr val="tx1"/>
                          </a:solidFill>
                          <a:latin typeface="Verdana"/>
                          <a:ea typeface="Calibri"/>
                          <a:cs typeface="Times New Roman"/>
                        </a:rPr>
                        <a:t>15</a:t>
                      </a:r>
                      <a:endParaRPr lang="it-IT" sz="1200" kern="1200">
                        <a:solidFill>
                          <a:schemeClr val="tx1"/>
                        </a:solidFill>
                        <a:latin typeface="Verdan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endParaRPr lang="it-IT" sz="1200" kern="1200" dirty="0">
                        <a:solidFill>
                          <a:schemeClr val="tx1"/>
                        </a:solidFill>
                        <a:latin typeface="Verdana"/>
                        <a:ea typeface="Calibri"/>
                        <a:cs typeface="Times New Roman"/>
                      </a:endParaRPr>
                    </a:p>
                  </a:txBody>
                  <a:tcPr marL="72037" marR="720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en-GB" sz="1200" kern="1200" dirty="0" smtClean="0">
                          <a:solidFill>
                            <a:schemeClr val="tx1"/>
                          </a:solidFill>
                          <a:latin typeface="Verdana"/>
                          <a:ea typeface="Calibri"/>
                          <a:cs typeface="Times New Roman"/>
                        </a:rPr>
                        <a:t>35.6</a:t>
                      </a:r>
                      <a:endParaRPr lang="it-IT" sz="1200" kern="1200" dirty="0">
                        <a:solidFill>
                          <a:schemeClr val="tx1"/>
                        </a:solidFill>
                        <a:latin typeface="Verdan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en-GB" sz="1200" kern="1200">
                          <a:solidFill>
                            <a:schemeClr val="tx1"/>
                          </a:solidFill>
                          <a:latin typeface="Verdana"/>
                          <a:ea typeface="Calibri"/>
                          <a:cs typeface="Times New Roman"/>
                        </a:rPr>
                        <a:t>10</a:t>
                      </a:r>
                      <a:endParaRPr lang="it-IT" sz="1200" kern="1200">
                        <a:solidFill>
                          <a:schemeClr val="tx1"/>
                        </a:solidFill>
                        <a:latin typeface="Verdan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167297959"/>
                  </a:ext>
                </a:extLst>
              </a:tr>
              <a:tr h="360000">
                <a:tc>
                  <a:txBody>
                    <a:bodyPr/>
                    <a:lstStyle/>
                    <a:p>
                      <a:pPr algn="just">
                        <a:spcBef>
                          <a:spcPts val="600"/>
                        </a:spcBef>
                        <a:spcAft>
                          <a:spcPts val="0"/>
                        </a:spcAft>
                      </a:pPr>
                      <a:r>
                        <a:rPr lang="en-GB" sz="1200" kern="1200" dirty="0">
                          <a:solidFill>
                            <a:schemeClr val="tx1"/>
                          </a:solidFill>
                          <a:latin typeface="Verdana"/>
                          <a:ea typeface="Calibri"/>
                          <a:cs typeface="Times New Roman"/>
                        </a:rPr>
                        <a:t>Discharge on soil</a:t>
                      </a:r>
                      <a:endParaRPr lang="it-IT" sz="1200" kern="1200" dirty="0">
                        <a:solidFill>
                          <a:schemeClr val="tx1"/>
                        </a:solidFill>
                        <a:latin typeface="Verdan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en-GB" sz="1200" kern="1200">
                          <a:solidFill>
                            <a:schemeClr val="tx1"/>
                          </a:solidFill>
                          <a:latin typeface="Verdana"/>
                          <a:ea typeface="Calibri"/>
                          <a:cs typeface="Times New Roman"/>
                        </a:rPr>
                        <a:t>25</a:t>
                      </a:r>
                      <a:endParaRPr lang="it-IT" sz="1200" kern="1200">
                        <a:solidFill>
                          <a:schemeClr val="tx1"/>
                        </a:solidFill>
                        <a:latin typeface="Verdan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en-GB" sz="1200" kern="1200" dirty="0">
                          <a:solidFill>
                            <a:schemeClr val="tx1"/>
                          </a:solidFill>
                          <a:latin typeface="Verdana"/>
                          <a:ea typeface="Calibri"/>
                          <a:cs typeface="Times New Roman"/>
                        </a:rPr>
                        <a:t>100</a:t>
                      </a:r>
                      <a:endParaRPr lang="it-IT" sz="1200" kern="1200" dirty="0">
                        <a:solidFill>
                          <a:schemeClr val="tx1"/>
                        </a:solidFill>
                        <a:latin typeface="Verdan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en-GB" sz="1200" kern="1200" dirty="0">
                          <a:solidFill>
                            <a:schemeClr val="tx1"/>
                          </a:solidFill>
                          <a:latin typeface="Verdana"/>
                          <a:ea typeface="Calibri"/>
                          <a:cs typeface="Times New Roman"/>
                        </a:rPr>
                        <a:t> </a:t>
                      </a:r>
                      <a:endParaRPr lang="it-IT" sz="1200" kern="1200" dirty="0">
                        <a:solidFill>
                          <a:schemeClr val="tx1"/>
                        </a:solidFill>
                        <a:latin typeface="Verdan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endParaRPr lang="it-IT" sz="1200" kern="1200" dirty="0">
                        <a:solidFill>
                          <a:schemeClr val="tx1"/>
                        </a:solidFill>
                        <a:latin typeface="Verdana"/>
                        <a:ea typeface="Calibri"/>
                        <a:cs typeface="Times New Roman"/>
                      </a:endParaRPr>
                    </a:p>
                  </a:txBody>
                  <a:tcPr marL="72037" marR="720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en-GB" sz="1200" kern="1200" dirty="0">
                          <a:solidFill>
                            <a:schemeClr val="tx1"/>
                          </a:solidFill>
                          <a:latin typeface="Verdana"/>
                          <a:ea typeface="Calibri"/>
                          <a:cs typeface="Times New Roman"/>
                        </a:rPr>
                        <a:t>15</a:t>
                      </a:r>
                      <a:endParaRPr lang="it-IT" sz="1200" kern="1200" dirty="0">
                        <a:solidFill>
                          <a:schemeClr val="tx1"/>
                        </a:solidFill>
                        <a:latin typeface="Verdan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en-GB" sz="1200" kern="1200" dirty="0">
                          <a:solidFill>
                            <a:schemeClr val="tx1"/>
                          </a:solidFill>
                          <a:latin typeface="Verdana"/>
                          <a:ea typeface="Calibri"/>
                          <a:cs typeface="Times New Roman"/>
                        </a:rPr>
                        <a:t>2</a:t>
                      </a:r>
                      <a:endParaRPr lang="it-IT" sz="1200" kern="1200" dirty="0">
                        <a:solidFill>
                          <a:schemeClr val="tx1"/>
                        </a:solidFill>
                        <a:latin typeface="Verdan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540647839"/>
                  </a:ext>
                </a:extLst>
              </a:tr>
            </a:tbl>
          </a:graphicData>
        </a:graphic>
      </p:graphicFrame>
      <p:pic>
        <p:nvPicPr>
          <p:cNvPr id="6" name="Immagine 5" descr="logo iridra">
            <a:extLst>
              <a:ext uri="{FF2B5EF4-FFF2-40B4-BE49-F238E27FC236}">
                <a16:creationId xmlns:a16="http://schemas.microsoft.com/office/drawing/2014/main" xmlns="" id="{DE697175-BAB2-493F-83E2-5CB7C590D09D}"/>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93052" y="6525345"/>
            <a:ext cx="986872" cy="25376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4"/>
          <p:cNvSpPr/>
          <p:nvPr/>
        </p:nvSpPr>
        <p:spPr>
          <a:xfrm>
            <a:off x="0" y="0"/>
            <a:ext cx="9144000" cy="1044000"/>
          </a:xfrm>
          <a:prstGeom prst="rect">
            <a:avLst/>
          </a:prstGeom>
          <a:solidFill>
            <a:srgbClr val="0070C0">
              <a:alpha val="6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olo 1"/>
          <p:cNvSpPr>
            <a:spLocks noGrp="1"/>
          </p:cNvSpPr>
          <p:nvPr>
            <p:ph type="title"/>
          </p:nvPr>
        </p:nvSpPr>
        <p:spPr>
          <a:xfrm>
            <a:off x="611560" y="105098"/>
            <a:ext cx="8229600" cy="778098"/>
          </a:xfrm>
        </p:spPr>
        <p:txBody>
          <a:bodyPr>
            <a:normAutofit fontScale="90000"/>
          </a:bodyPr>
          <a:lstStyle/>
          <a:p>
            <a:r>
              <a:rPr lang="en-GB" sz="4900" b="1" dirty="0"/>
              <a:t>COST ANALYSIS</a:t>
            </a:r>
            <a:endParaRPr lang="en-GB" sz="3600" dirty="0"/>
          </a:p>
        </p:txBody>
      </p:sp>
      <p:sp>
        <p:nvSpPr>
          <p:cNvPr id="4" name="CasellaDiTesto 3"/>
          <p:cNvSpPr txBox="1"/>
          <p:nvPr/>
        </p:nvSpPr>
        <p:spPr>
          <a:xfrm>
            <a:off x="362247" y="1772816"/>
            <a:ext cx="8445624" cy="4247317"/>
          </a:xfrm>
          <a:prstGeom prst="rect">
            <a:avLst/>
          </a:prstGeom>
          <a:noFill/>
        </p:spPr>
        <p:txBody>
          <a:bodyPr wrap="square" rtlCol="0">
            <a:spAutoFit/>
          </a:bodyPr>
          <a:lstStyle/>
          <a:p>
            <a:r>
              <a:rPr lang="en-GB" dirty="0" smtClean="0"/>
              <a:t>A cost </a:t>
            </a:r>
            <a:r>
              <a:rPr lang="en-GB" dirty="0"/>
              <a:t>analysis was carried out </a:t>
            </a:r>
            <a:r>
              <a:rPr lang="en-GB" dirty="0" smtClean="0"/>
              <a:t>considering </a:t>
            </a:r>
            <a:r>
              <a:rPr lang="en-GB" b="1" dirty="0" smtClean="0"/>
              <a:t>four alternatives </a:t>
            </a:r>
            <a:r>
              <a:rPr lang="en-GB" dirty="0" smtClean="0"/>
              <a:t>for the full farm capacity </a:t>
            </a:r>
            <a:r>
              <a:rPr lang="en-GB" dirty="0"/>
              <a:t>(6000 pigs, 50 m</a:t>
            </a:r>
            <a:r>
              <a:rPr lang="en-GB" baseline="30000" dirty="0"/>
              <a:t>3</a:t>
            </a:r>
            <a:r>
              <a:rPr lang="en-GB" dirty="0"/>
              <a:t>/d)</a:t>
            </a:r>
            <a:r>
              <a:rPr lang="en-GB" dirty="0" smtClean="0"/>
              <a:t> considering both the scenarios of soil discharge and surface water discharge: </a:t>
            </a:r>
            <a:endParaRPr lang="en-GB" dirty="0"/>
          </a:p>
          <a:p>
            <a:pPr indent="-360000">
              <a:buFont typeface="Arial" pitchFamily="34" charset="0"/>
              <a:buChar char="•"/>
            </a:pPr>
            <a:endParaRPr lang="en-GB" dirty="0"/>
          </a:p>
          <a:p>
            <a:pPr indent="-360000">
              <a:buFont typeface="Arial" pitchFamily="34" charset="0"/>
              <a:buChar char="•"/>
            </a:pPr>
            <a:r>
              <a:rPr lang="en-US" dirty="0" smtClean="0"/>
              <a:t>Previous </a:t>
            </a:r>
            <a:r>
              <a:rPr lang="en-US" dirty="0"/>
              <a:t>technological </a:t>
            </a:r>
            <a:r>
              <a:rPr lang="en-US" b="1" dirty="0"/>
              <a:t>membrane bioreactor (</a:t>
            </a:r>
            <a:r>
              <a:rPr lang="en-US" b="1" dirty="0" smtClean="0"/>
              <a:t>MBR)</a:t>
            </a:r>
          </a:p>
          <a:p>
            <a:pPr indent="-360000">
              <a:buFont typeface="Arial" pitchFamily="34" charset="0"/>
              <a:buChar char="•"/>
            </a:pPr>
            <a:endParaRPr lang="en-US" dirty="0"/>
          </a:p>
          <a:p>
            <a:pPr indent="-360000">
              <a:buFont typeface="Arial" pitchFamily="34" charset="0"/>
              <a:buChar char="•"/>
            </a:pPr>
            <a:r>
              <a:rPr lang="en-US" dirty="0"/>
              <a:t>U</a:t>
            </a:r>
            <a:r>
              <a:rPr lang="en-US" dirty="0" smtClean="0"/>
              <a:t>pgrade </a:t>
            </a:r>
            <a:r>
              <a:rPr lang="en-US" dirty="0"/>
              <a:t>of the existing </a:t>
            </a:r>
            <a:r>
              <a:rPr lang="en-US" b="1" dirty="0"/>
              <a:t>AEW</a:t>
            </a:r>
            <a:r>
              <a:rPr lang="en-US" dirty="0"/>
              <a:t> with an </a:t>
            </a:r>
            <a:r>
              <a:rPr lang="en-US" b="1" dirty="0"/>
              <a:t>additional AEW </a:t>
            </a:r>
            <a:r>
              <a:rPr lang="en-US" b="1" dirty="0" smtClean="0"/>
              <a:t>stage </a:t>
            </a:r>
            <a:r>
              <a:rPr lang="en-GB" dirty="0"/>
              <a:t>to reach the full original farm capacity </a:t>
            </a:r>
            <a:endParaRPr lang="en-US" dirty="0" smtClean="0"/>
          </a:p>
          <a:p>
            <a:pPr indent="-360000">
              <a:buFont typeface="Arial" pitchFamily="34" charset="0"/>
              <a:buChar char="•"/>
            </a:pPr>
            <a:endParaRPr lang="en-US" dirty="0"/>
          </a:p>
          <a:p>
            <a:pPr lvl="0" indent="-360000">
              <a:buFont typeface="Arial" pitchFamily="34" charset="0"/>
              <a:buChar char="•"/>
            </a:pPr>
            <a:r>
              <a:rPr lang="en-GB" dirty="0"/>
              <a:t>U</a:t>
            </a:r>
            <a:r>
              <a:rPr lang="en-GB" dirty="0" smtClean="0"/>
              <a:t>pgrade </a:t>
            </a:r>
            <a:r>
              <a:rPr lang="en-GB" dirty="0"/>
              <a:t>of the existing </a:t>
            </a:r>
            <a:r>
              <a:rPr lang="en-GB" b="1" dirty="0"/>
              <a:t>AEW</a:t>
            </a:r>
            <a:r>
              <a:rPr lang="en-GB" dirty="0"/>
              <a:t> with an </a:t>
            </a:r>
            <a:r>
              <a:rPr lang="en-GB" b="1" dirty="0"/>
              <a:t>additional stripping stage </a:t>
            </a:r>
            <a:r>
              <a:rPr lang="en-GB" dirty="0"/>
              <a:t>to reach the full original farm capacity </a:t>
            </a:r>
            <a:r>
              <a:rPr lang="en-GB" dirty="0" smtClean="0"/>
              <a:t>as </a:t>
            </a:r>
            <a:r>
              <a:rPr lang="en-GB" dirty="0"/>
              <a:t>well as to recover </a:t>
            </a:r>
            <a:r>
              <a:rPr lang="en-GB" dirty="0" smtClean="0"/>
              <a:t>nitrogen</a:t>
            </a:r>
          </a:p>
          <a:p>
            <a:pPr lvl="0" indent="-360000">
              <a:buFont typeface="Arial" pitchFamily="34" charset="0"/>
              <a:buChar char="•"/>
            </a:pPr>
            <a:endParaRPr lang="en-GB" dirty="0"/>
          </a:p>
          <a:p>
            <a:pPr lvl="0" indent="-360000">
              <a:buFont typeface="Arial" pitchFamily="34" charset="0"/>
              <a:buChar char="•"/>
            </a:pPr>
            <a:r>
              <a:rPr lang="en-GB" dirty="0"/>
              <a:t>A</a:t>
            </a:r>
            <a:r>
              <a:rPr lang="en-GB" dirty="0" smtClean="0"/>
              <a:t> </a:t>
            </a:r>
            <a:r>
              <a:rPr lang="en-GB" b="1" dirty="0"/>
              <a:t>passive CW system </a:t>
            </a:r>
            <a:r>
              <a:rPr lang="en-GB" dirty="0"/>
              <a:t>for the original farm capacity</a:t>
            </a:r>
            <a:endParaRPr lang="it-IT" dirty="0"/>
          </a:p>
          <a:p>
            <a:pPr indent="-360000">
              <a:buFont typeface="Arial" pitchFamily="34" charset="0"/>
              <a:buChar char="•"/>
            </a:pPr>
            <a:endParaRPr lang="en-GB" dirty="0"/>
          </a:p>
          <a:p>
            <a:endParaRPr lang="en-GB" dirty="0"/>
          </a:p>
        </p:txBody>
      </p:sp>
      <p:pic>
        <p:nvPicPr>
          <p:cNvPr id="8" name="Immagine 7" descr="logo iridra">
            <a:extLst>
              <a:ext uri="{FF2B5EF4-FFF2-40B4-BE49-F238E27FC236}">
                <a16:creationId xmlns:a16="http://schemas.microsoft.com/office/drawing/2014/main" xmlns="" id="{33B39A87-088E-45CC-B799-4710E650CA14}"/>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93052" y="6525345"/>
            <a:ext cx="986872" cy="253760"/>
          </a:xfrm>
          <a:prstGeom prst="rect">
            <a:avLst/>
          </a:prstGeom>
          <a:noFill/>
          <a:ln>
            <a:noFill/>
          </a:ln>
        </p:spPr>
      </p:pic>
    </p:spTree>
    <p:extLst>
      <p:ext uri="{BB962C8B-B14F-4D97-AF65-F5344CB8AC3E}">
        <p14:creationId xmlns:p14="http://schemas.microsoft.com/office/powerpoint/2010/main" val="2023322416"/>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7884</TotalTime>
  <Words>1379</Words>
  <Application>Microsoft Office PowerPoint</Application>
  <PresentationFormat>Presentazione su schermo (4:3)</PresentationFormat>
  <Paragraphs>269</Paragraphs>
  <Slides>17</Slides>
  <Notes>0</Notes>
  <HiddenSlides>0</HiddenSlides>
  <MMClips>0</MMClips>
  <ScaleCrop>false</ScaleCrop>
  <HeadingPairs>
    <vt:vector size="4" baseType="variant">
      <vt:variant>
        <vt:lpstr>Tema</vt:lpstr>
      </vt:variant>
      <vt:variant>
        <vt:i4>1</vt:i4>
      </vt:variant>
      <vt:variant>
        <vt:lpstr>Titoli diapositive</vt:lpstr>
      </vt:variant>
      <vt:variant>
        <vt:i4>17</vt:i4>
      </vt:variant>
    </vt:vector>
  </HeadingPairs>
  <TitlesOfParts>
    <vt:vector size="18" baseType="lpstr">
      <vt:lpstr>Tema di Office</vt:lpstr>
      <vt:lpstr>Presentazione standard di PowerPoint</vt:lpstr>
      <vt:lpstr>Objectives</vt:lpstr>
      <vt:lpstr>Study Area</vt:lpstr>
      <vt:lpstr>Study Area</vt:lpstr>
      <vt:lpstr>Study Area</vt:lpstr>
      <vt:lpstr>Wetlands</vt:lpstr>
      <vt:lpstr>Results</vt:lpstr>
      <vt:lpstr>Results</vt:lpstr>
      <vt:lpstr>COST ANALYSIS</vt:lpstr>
      <vt:lpstr>COST ANALYSIS</vt:lpstr>
      <vt:lpstr>COST ANALYSIS</vt:lpstr>
      <vt:lpstr>Social Analysis</vt:lpstr>
      <vt:lpstr>Presentazione standard di PowerPoint</vt:lpstr>
      <vt:lpstr>Quantification of Direct and Indirect Benefits</vt:lpstr>
      <vt:lpstr>Business Model Analysis</vt:lpstr>
      <vt:lpstr>Conclusions</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BIOS IS Segreteria</dc:creator>
  <cp:lastModifiedBy>Anacleto Rizzo</cp:lastModifiedBy>
  <cp:revision>471</cp:revision>
  <dcterms:modified xsi:type="dcterms:W3CDTF">2021-06-25T13:58:50Z</dcterms:modified>
</cp:coreProperties>
</file>