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mbria" panose="02040503050406030204" pitchFamily="18" charset="0"/>
      <p:regular r:id="rId9"/>
      <p:bold r:id="rId10"/>
      <p:italic r:id="rId11"/>
      <p:boldItalic r:id="rId12"/>
    </p:embeddedFont>
    <p:embeddedFont>
      <p:font typeface="Helvetica Neue" panose="020B060402020202020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uypwzWSMx/oCSRCjy0HNZMcHNn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Beckmann" initials="MB" lastIdx="4" clrIdx="0">
    <p:extLst>
      <p:ext uri="{19B8F6BF-5375-455C-9EA6-DF929625EA0E}">
        <p15:presenceInfo xmlns:p15="http://schemas.microsoft.com/office/powerpoint/2012/main" userId="Michael Beck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5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FC1BC6-E66D-49FC-B904-9C5DFC679607}" v="22" dt="2021-11-15T10:59:59.7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3"/>
    <p:restoredTop sz="95317" autoAdjust="0"/>
  </p:normalViewPr>
  <p:slideViewPr>
    <p:cSldViewPr snapToGrid="0">
      <p:cViewPr varScale="1">
        <p:scale>
          <a:sx n="106" d="100"/>
          <a:sy n="106" d="100"/>
        </p:scale>
        <p:origin x="7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microsoft.com/office/2015/10/relationships/revisionInfo" Target="revisionInfo.xml"/><Relationship Id="rId10" Type="http://schemas.openxmlformats.org/officeDocument/2006/relationships/font" Target="fonts/font6.fntdata"/><Relationship Id="rId19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6419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/>
          <p:nvPr/>
        </p:nvSpPr>
        <p:spPr>
          <a:xfrm>
            <a:off x="8699500" y="86360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91198" y="89756"/>
            <a:ext cx="8229600" cy="7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356D"/>
              </a:buClr>
              <a:buSzPts val="4400"/>
              <a:buFont typeface="Helvetica Neue"/>
              <a:buNone/>
              <a:defRPr sz="4400">
                <a:solidFill>
                  <a:srgbClr val="26356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356D"/>
              </a:buClr>
              <a:buSzPts val="4400"/>
              <a:buFont typeface="Helvetica Neue"/>
              <a:buNone/>
              <a:defRPr>
                <a:solidFill>
                  <a:srgbClr val="26356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6"/>
          <p:cNvPicPr preferRelativeResize="0"/>
          <p:nvPr/>
        </p:nvPicPr>
        <p:blipFill rotWithShape="1">
          <a:blip r:embed="rId2">
            <a:alphaModFix/>
          </a:blip>
          <a:srcRect l="4851" t="4489" r="487" b="24712"/>
          <a:stretch/>
        </p:blipFill>
        <p:spPr>
          <a:xfrm>
            <a:off x="0" y="0"/>
            <a:ext cx="9144000" cy="454250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356D"/>
              </a:buClr>
              <a:buSzPts val="4000"/>
              <a:buFont typeface="Helvetica Neue"/>
              <a:buNone/>
              <a:defRPr sz="4000" b="1" cap="none">
                <a:solidFill>
                  <a:srgbClr val="26356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91198" y="89756"/>
            <a:ext cx="8229600" cy="7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356D"/>
              </a:buClr>
              <a:buSzPts val="4400"/>
              <a:buFont typeface="Helvetica Neue"/>
              <a:buNone/>
              <a:defRPr sz="4400">
                <a:solidFill>
                  <a:srgbClr val="26356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191198" y="89756"/>
            <a:ext cx="8229600" cy="7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356D"/>
              </a:buClr>
              <a:buSzPts val="4400"/>
              <a:buFont typeface="Helvetica Neue"/>
              <a:buNone/>
              <a:defRPr sz="4400">
                <a:solidFill>
                  <a:srgbClr val="26356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191198" y="89756"/>
            <a:ext cx="8229600" cy="7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356D"/>
              </a:buClr>
              <a:buSzPts val="4400"/>
              <a:buFont typeface="Helvetica Neue"/>
              <a:buNone/>
              <a:defRPr sz="4400">
                <a:solidFill>
                  <a:srgbClr val="26356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356D"/>
              </a:buClr>
              <a:buSzPts val="2000"/>
              <a:buFont typeface="Helvetica Neue"/>
              <a:buNone/>
              <a:defRPr sz="2000" b="1">
                <a:solidFill>
                  <a:srgbClr val="26356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356D"/>
              </a:buClr>
              <a:buSzPts val="2000"/>
              <a:buFont typeface="Helvetica Neue"/>
              <a:buNone/>
              <a:defRPr sz="2000" b="1">
                <a:solidFill>
                  <a:srgbClr val="26356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>
            <a:off x="191198" y="89756"/>
            <a:ext cx="8229600" cy="7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356D"/>
              </a:buClr>
              <a:buSzPts val="4400"/>
              <a:buFont typeface="Helvetica Neue"/>
              <a:buNone/>
              <a:defRPr sz="4400">
                <a:solidFill>
                  <a:srgbClr val="26356D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4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12">
            <a:alphaModFix/>
          </a:blip>
          <a:srcRect l="2357" t="16635" r="2356" b="21399"/>
          <a:stretch/>
        </p:blipFill>
        <p:spPr>
          <a:xfrm>
            <a:off x="182324" y="6409201"/>
            <a:ext cx="2335171" cy="30357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/>
          <p:nvPr/>
        </p:nvSpPr>
        <p:spPr>
          <a:xfrm>
            <a:off x="2627784" y="6583398"/>
            <a:ext cx="2016224" cy="45719"/>
          </a:xfrm>
          <a:prstGeom prst="rect">
            <a:avLst/>
          </a:prstGeom>
          <a:gradFill>
            <a:gsLst>
              <a:gs pos="0">
                <a:srgbClr val="26356D"/>
              </a:gs>
              <a:gs pos="71000">
                <a:srgbClr val="24346C"/>
              </a:gs>
              <a:gs pos="100000">
                <a:srgbClr val="FDDD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3"/>
          <p:cNvSpPr txBox="1"/>
          <p:nvPr/>
        </p:nvSpPr>
        <p:spPr>
          <a:xfrm>
            <a:off x="7092280" y="4869160"/>
            <a:ext cx="520633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26356D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hyperlink" Target="http://commons.wikimedia.org/wiki/file:blankmap-europe-v5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>
            <a:extLst>
              <a:ext uri="{FF2B5EF4-FFF2-40B4-BE49-F238E27FC236}">
                <a16:creationId xmlns:a16="http://schemas.microsoft.com/office/drawing/2014/main" id="{AD8D9EB8-6EB5-4312-AF10-D802FA769C61}"/>
              </a:ext>
            </a:extLst>
          </p:cNvPr>
          <p:cNvSpPr/>
          <p:nvPr/>
        </p:nvSpPr>
        <p:spPr>
          <a:xfrm>
            <a:off x="4792201" y="1332838"/>
            <a:ext cx="2219417" cy="2990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A312C6F-2A03-497D-88A9-C8A22673DC5E}"/>
              </a:ext>
            </a:extLst>
          </p:cNvPr>
          <p:cNvSpPr/>
          <p:nvPr/>
        </p:nvSpPr>
        <p:spPr>
          <a:xfrm>
            <a:off x="4913715" y="1447523"/>
            <a:ext cx="2219417" cy="30012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F4351C6-754E-423E-B67A-51E9CD8A0A8E}"/>
              </a:ext>
            </a:extLst>
          </p:cNvPr>
          <p:cNvSpPr/>
          <p:nvPr/>
        </p:nvSpPr>
        <p:spPr>
          <a:xfrm>
            <a:off x="5035229" y="1555015"/>
            <a:ext cx="2219417" cy="301636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366102" y="271248"/>
            <a:ext cx="8913225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356D"/>
              </a:buClr>
              <a:buSzPts val="4400"/>
              <a:buFont typeface="Helvetica Neue"/>
              <a:buNone/>
            </a:pPr>
            <a:r>
              <a:rPr lang="en-GB" sz="4000" b="1" dirty="0"/>
              <a:t>BESTMAP Impact Assessment Modelling framework</a:t>
            </a:r>
            <a:endParaRPr sz="4000" b="1" dirty="0"/>
          </a:p>
        </p:txBody>
      </p:sp>
      <p:sp>
        <p:nvSpPr>
          <p:cNvPr id="98" name="Google Shape;98;p2"/>
          <p:cNvSpPr txBox="1"/>
          <p:nvPr/>
        </p:nvSpPr>
        <p:spPr>
          <a:xfrm>
            <a:off x="4837350" y="6388550"/>
            <a:ext cx="3849600" cy="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rgbClr val="24346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BESTMAP General Assembly November 2021</a:t>
            </a:r>
            <a:endParaRPr b="1" dirty="0">
              <a:solidFill>
                <a:srgbClr val="24346C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150727D-8FEC-497D-B71C-737F2B1DC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0292" y="1507158"/>
            <a:ext cx="3149754" cy="19218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2969DC-8223-4005-ADE8-C7EAC315D955}"/>
              </a:ext>
            </a:extLst>
          </p:cNvPr>
          <p:cNvSpPr/>
          <p:nvPr/>
        </p:nvSpPr>
        <p:spPr>
          <a:xfrm>
            <a:off x="887766" y="3568822"/>
            <a:ext cx="2219417" cy="2130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70AD3C-F728-40C0-8CD6-FB4427DD2D1F}"/>
              </a:ext>
            </a:extLst>
          </p:cNvPr>
          <p:cNvSpPr/>
          <p:nvPr/>
        </p:nvSpPr>
        <p:spPr>
          <a:xfrm>
            <a:off x="1040166" y="3721222"/>
            <a:ext cx="2219417" cy="2130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BC835D-5152-4C44-BDBA-D217839E97D5}"/>
              </a:ext>
            </a:extLst>
          </p:cNvPr>
          <p:cNvSpPr/>
          <p:nvPr/>
        </p:nvSpPr>
        <p:spPr>
          <a:xfrm>
            <a:off x="1192566" y="3873622"/>
            <a:ext cx="2219417" cy="2130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ACAD12-7CE1-4AFB-8801-8337E0284648}"/>
              </a:ext>
            </a:extLst>
          </p:cNvPr>
          <p:cNvSpPr/>
          <p:nvPr/>
        </p:nvSpPr>
        <p:spPr>
          <a:xfrm>
            <a:off x="1344966" y="4026022"/>
            <a:ext cx="2219417" cy="2130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2FA9ED-FF07-4B62-B201-D20939675258}"/>
              </a:ext>
            </a:extLst>
          </p:cNvPr>
          <p:cNvSpPr/>
          <p:nvPr/>
        </p:nvSpPr>
        <p:spPr>
          <a:xfrm>
            <a:off x="1497366" y="4178422"/>
            <a:ext cx="2219417" cy="21306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83766F7-C1DE-4B14-ADC2-97A482175F87}"/>
              </a:ext>
            </a:extLst>
          </p:cNvPr>
          <p:cNvCxnSpPr>
            <a:cxnSpLocks/>
          </p:cNvCxnSpPr>
          <p:nvPr/>
        </p:nvCxnSpPr>
        <p:spPr>
          <a:xfrm>
            <a:off x="1290221" y="2441359"/>
            <a:ext cx="0" cy="12798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1F4C26B-2CF1-4A38-8E63-F1B43D941A5F}"/>
              </a:ext>
            </a:extLst>
          </p:cNvPr>
          <p:cNvCxnSpPr>
            <a:cxnSpLocks/>
          </p:cNvCxnSpPr>
          <p:nvPr/>
        </p:nvCxnSpPr>
        <p:spPr>
          <a:xfrm flipH="1">
            <a:off x="1749184" y="2646064"/>
            <a:ext cx="8596" cy="12275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810EE32-81D8-4498-A2F1-1050B335AE00}"/>
              </a:ext>
            </a:extLst>
          </p:cNvPr>
          <p:cNvCxnSpPr>
            <a:cxnSpLocks/>
          </p:cNvCxnSpPr>
          <p:nvPr/>
        </p:nvCxnSpPr>
        <p:spPr>
          <a:xfrm>
            <a:off x="1176844" y="3109505"/>
            <a:ext cx="0" cy="4656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5D5D216-25AE-4C04-9A6B-F957AAE42CEA}"/>
              </a:ext>
            </a:extLst>
          </p:cNvPr>
          <p:cNvCxnSpPr>
            <a:cxnSpLocks/>
          </p:cNvCxnSpPr>
          <p:nvPr/>
        </p:nvCxnSpPr>
        <p:spPr>
          <a:xfrm flipH="1">
            <a:off x="1905169" y="2646064"/>
            <a:ext cx="1" cy="13799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6A1F286-77AF-4E8E-8487-405D5FA28C5C}"/>
              </a:ext>
            </a:extLst>
          </p:cNvPr>
          <p:cNvCxnSpPr>
            <a:cxnSpLocks/>
          </p:cNvCxnSpPr>
          <p:nvPr/>
        </p:nvCxnSpPr>
        <p:spPr>
          <a:xfrm flipH="1">
            <a:off x="2153403" y="2907058"/>
            <a:ext cx="1" cy="12713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8A40B893-6041-4DC3-A46E-8200D25FADA2}"/>
              </a:ext>
            </a:extLst>
          </p:cNvPr>
          <p:cNvSpPr txBox="1"/>
          <p:nvPr/>
        </p:nvSpPr>
        <p:spPr>
          <a:xfrm>
            <a:off x="-11884" y="2541607"/>
            <a:ext cx="109356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Representative</a:t>
            </a:r>
            <a:br>
              <a:rPr lang="en-GB" sz="1050" dirty="0"/>
            </a:br>
            <a:r>
              <a:rPr lang="en-GB" sz="1050" dirty="0"/>
              <a:t>FADN regions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5E673D3-4A9A-4ED9-8C25-0CF0DD86BA79}"/>
              </a:ext>
            </a:extLst>
          </p:cNvPr>
          <p:cNvSpPr txBox="1"/>
          <p:nvPr/>
        </p:nvSpPr>
        <p:spPr>
          <a:xfrm>
            <a:off x="1469229" y="4155891"/>
            <a:ext cx="82747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LPIS/IACS</a:t>
            </a:r>
            <a:br>
              <a:rPr lang="en-GB" sz="1050" dirty="0"/>
            </a:br>
            <a:r>
              <a:rPr lang="en-GB" sz="1050" dirty="0"/>
              <a:t>Base data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74911D1-C743-4052-A5C4-3E440568B22C}"/>
              </a:ext>
            </a:extLst>
          </p:cNvPr>
          <p:cNvCxnSpPr>
            <a:cxnSpLocks/>
          </p:cNvCxnSpPr>
          <p:nvPr/>
        </p:nvCxnSpPr>
        <p:spPr>
          <a:xfrm>
            <a:off x="1933712" y="4571389"/>
            <a:ext cx="0" cy="205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1AE7CA6D-4006-4A43-B23E-391162256E9C}"/>
              </a:ext>
            </a:extLst>
          </p:cNvPr>
          <p:cNvSpPr txBox="1"/>
          <p:nvPr/>
        </p:nvSpPr>
        <p:spPr>
          <a:xfrm>
            <a:off x="1469229" y="4722615"/>
            <a:ext cx="9845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Farm System</a:t>
            </a:r>
            <a:br>
              <a:rPr lang="en-GB" sz="1050" dirty="0"/>
            </a:br>
            <a:r>
              <a:rPr lang="en-GB" sz="1050" dirty="0"/>
              <a:t>Archetypes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04BCF0BC-3227-409B-8964-5BF4D084A2CD}"/>
              </a:ext>
            </a:extLst>
          </p:cNvPr>
          <p:cNvCxnSpPr>
            <a:cxnSpLocks/>
          </p:cNvCxnSpPr>
          <p:nvPr/>
        </p:nvCxnSpPr>
        <p:spPr>
          <a:xfrm>
            <a:off x="1917572" y="5390637"/>
            <a:ext cx="0" cy="150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FE71B09-2CA3-472D-81E0-DF982D824D45}"/>
              </a:ext>
            </a:extLst>
          </p:cNvPr>
          <p:cNvSpPr txBox="1"/>
          <p:nvPr/>
        </p:nvSpPr>
        <p:spPr>
          <a:xfrm>
            <a:off x="1469229" y="5528700"/>
            <a:ext cx="9653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Agent-Based</a:t>
            </a:r>
            <a:br>
              <a:rPr lang="en-GB" sz="1050" dirty="0"/>
            </a:br>
            <a:r>
              <a:rPr lang="en-GB" sz="1050" dirty="0"/>
              <a:t>Model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98F8B25-5151-4E53-9B16-1697BC2F403E}"/>
              </a:ext>
            </a:extLst>
          </p:cNvPr>
          <p:cNvSpPr txBox="1"/>
          <p:nvPr/>
        </p:nvSpPr>
        <p:spPr>
          <a:xfrm>
            <a:off x="2166126" y="4185711"/>
            <a:ext cx="7457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Crops, EFA,</a:t>
            </a:r>
            <a:br>
              <a:rPr lang="en-GB" sz="800" dirty="0"/>
            </a:br>
            <a:r>
              <a:rPr lang="en-GB" sz="800" dirty="0"/>
              <a:t>AES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D0732B0-C413-4CCB-9FDF-84039BE26498}"/>
              </a:ext>
            </a:extLst>
          </p:cNvPr>
          <p:cNvSpPr txBox="1"/>
          <p:nvPr/>
        </p:nvSpPr>
        <p:spPr>
          <a:xfrm>
            <a:off x="1469229" y="5867248"/>
            <a:ext cx="1451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Low input grass; </a:t>
            </a:r>
            <a:br>
              <a:rPr lang="en-GB" sz="800" dirty="0"/>
            </a:br>
            <a:r>
              <a:rPr lang="en-GB" sz="800" dirty="0"/>
              <a:t>field margins;</a:t>
            </a:r>
            <a:br>
              <a:rPr lang="en-GB" sz="800" dirty="0"/>
            </a:br>
            <a:r>
              <a:rPr lang="en-GB" sz="800" dirty="0"/>
              <a:t>cover crops; covert to grass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25B4AA4-9720-4496-B724-67DEE322F2EE}"/>
              </a:ext>
            </a:extLst>
          </p:cNvPr>
          <p:cNvSpPr txBox="1"/>
          <p:nvPr/>
        </p:nvSpPr>
        <p:spPr>
          <a:xfrm>
            <a:off x="2615332" y="4638589"/>
            <a:ext cx="12269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Biophysical</a:t>
            </a:r>
            <a:br>
              <a:rPr lang="en-GB" sz="1050" dirty="0"/>
            </a:br>
            <a:r>
              <a:rPr lang="en-GB" sz="1050" dirty="0"/>
              <a:t>Models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A76399C-B0F4-4BB5-B998-A86D78A6B350}"/>
              </a:ext>
            </a:extLst>
          </p:cNvPr>
          <p:cNvSpPr txBox="1"/>
          <p:nvPr/>
        </p:nvSpPr>
        <p:spPr>
          <a:xfrm>
            <a:off x="2592358" y="5579507"/>
            <a:ext cx="118333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Socio-economic</a:t>
            </a:r>
            <a:br>
              <a:rPr lang="en-GB" sz="1050" dirty="0"/>
            </a:br>
            <a:r>
              <a:rPr lang="en-GB" sz="1050" dirty="0"/>
              <a:t>Models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A58804C-049F-4FC9-BF88-BF0E45EC7B98}"/>
              </a:ext>
            </a:extLst>
          </p:cNvPr>
          <p:cNvSpPr txBox="1"/>
          <p:nvPr/>
        </p:nvSpPr>
        <p:spPr>
          <a:xfrm>
            <a:off x="2596365" y="5882002"/>
            <a:ext cx="107753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%income from AES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2E37A2C-68FB-47F4-8919-BAAD40EEFEF0}"/>
              </a:ext>
            </a:extLst>
          </p:cNvPr>
          <p:cNvSpPr txBox="1"/>
          <p:nvPr/>
        </p:nvSpPr>
        <p:spPr>
          <a:xfrm>
            <a:off x="2606119" y="4952339"/>
            <a:ext cx="1188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Species distributions; </a:t>
            </a:r>
            <a:br>
              <a:rPr lang="en-GB" sz="800" dirty="0"/>
            </a:br>
            <a:r>
              <a:rPr lang="en-GB" sz="800" dirty="0"/>
              <a:t>N retention; </a:t>
            </a:r>
            <a:br>
              <a:rPr lang="en-GB" sz="800" dirty="0"/>
            </a:br>
            <a:r>
              <a:rPr lang="en-GB" sz="800" dirty="0"/>
              <a:t>Food; Carbon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F5B5155E-F107-457A-AAF0-FAABFCCB6428}"/>
              </a:ext>
            </a:extLst>
          </p:cNvPr>
          <p:cNvCxnSpPr>
            <a:cxnSpLocks/>
          </p:cNvCxnSpPr>
          <p:nvPr/>
        </p:nvCxnSpPr>
        <p:spPr>
          <a:xfrm flipV="1">
            <a:off x="2352422" y="5168411"/>
            <a:ext cx="326599" cy="380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82F11FA-7064-4529-9FF8-82CE68B4FC3A}"/>
              </a:ext>
            </a:extLst>
          </p:cNvPr>
          <p:cNvCxnSpPr>
            <a:cxnSpLocks/>
          </p:cNvCxnSpPr>
          <p:nvPr/>
        </p:nvCxnSpPr>
        <p:spPr>
          <a:xfrm>
            <a:off x="2352422" y="5925084"/>
            <a:ext cx="333147" cy="502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9DBD59A-47C5-4F7E-9E2B-540C41786D35}"/>
              </a:ext>
            </a:extLst>
          </p:cNvPr>
          <p:cNvCxnSpPr>
            <a:cxnSpLocks/>
          </p:cNvCxnSpPr>
          <p:nvPr/>
        </p:nvCxnSpPr>
        <p:spPr>
          <a:xfrm>
            <a:off x="3777636" y="6007813"/>
            <a:ext cx="60664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DB981F31-4FFE-4761-AF81-DD08537CD05A}"/>
              </a:ext>
            </a:extLst>
          </p:cNvPr>
          <p:cNvSpPr txBox="1"/>
          <p:nvPr/>
        </p:nvSpPr>
        <p:spPr>
          <a:xfrm>
            <a:off x="4384278" y="5814203"/>
            <a:ext cx="12137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Policy-indicators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854F9F-6E0E-43FD-973C-A4D7B430B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164" y="4949497"/>
            <a:ext cx="2365836" cy="137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A725D76-5D95-4281-A44A-746D83801939}"/>
              </a:ext>
            </a:extLst>
          </p:cNvPr>
          <p:cNvCxnSpPr>
            <a:cxnSpLocks/>
          </p:cNvCxnSpPr>
          <p:nvPr/>
        </p:nvCxnSpPr>
        <p:spPr>
          <a:xfrm>
            <a:off x="5553188" y="6030464"/>
            <a:ext cx="32382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ED7C2E44-4789-4A89-9C65-CBD5BAAE0C2F}"/>
              </a:ext>
            </a:extLst>
          </p:cNvPr>
          <p:cNvSpPr txBox="1"/>
          <p:nvPr/>
        </p:nvSpPr>
        <p:spPr>
          <a:xfrm>
            <a:off x="5876159" y="5607930"/>
            <a:ext cx="86754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Case-study</a:t>
            </a:r>
            <a:br>
              <a:rPr lang="en-GB" sz="1050" dirty="0"/>
            </a:br>
            <a:r>
              <a:rPr lang="en-GB" sz="1050" dirty="0"/>
              <a:t>Dashboard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41A0B60-BFFA-4416-B27F-32FB9017029C}"/>
              </a:ext>
            </a:extLst>
          </p:cNvPr>
          <p:cNvSpPr txBox="1"/>
          <p:nvPr/>
        </p:nvSpPr>
        <p:spPr>
          <a:xfrm>
            <a:off x="5570100" y="1600430"/>
            <a:ext cx="114967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50" dirty="0"/>
              <a:t>FADN</a:t>
            </a:r>
            <a:br>
              <a:rPr lang="en-GB" sz="1050" dirty="0"/>
            </a:br>
            <a:r>
              <a:rPr lang="en-GB" sz="1050" dirty="0"/>
              <a:t>+ </a:t>
            </a:r>
            <a:r>
              <a:rPr lang="en-GB" sz="1050" dirty="0" err="1"/>
              <a:t>preprocessing</a:t>
            </a:r>
            <a:endParaRPr lang="en-GB" sz="1050" dirty="0"/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AB750EA-11F7-4E60-9CED-2148C3BD947F}"/>
              </a:ext>
            </a:extLst>
          </p:cNvPr>
          <p:cNvCxnSpPr/>
          <p:nvPr/>
        </p:nvCxnSpPr>
        <p:spPr>
          <a:xfrm>
            <a:off x="6146669" y="2366352"/>
            <a:ext cx="0" cy="252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4F4C65D8-D018-4507-BC8A-7DE22F6262AC}"/>
              </a:ext>
            </a:extLst>
          </p:cNvPr>
          <p:cNvSpPr txBox="1"/>
          <p:nvPr/>
        </p:nvSpPr>
        <p:spPr>
          <a:xfrm>
            <a:off x="5652654" y="2595701"/>
            <a:ext cx="9845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Farm System</a:t>
            </a:r>
            <a:br>
              <a:rPr lang="en-GB" sz="1050" dirty="0"/>
            </a:br>
            <a:r>
              <a:rPr lang="en-GB" sz="1050" dirty="0"/>
              <a:t>Archetypes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ED95BA2-27BF-4700-B0B5-64B8E78F9F55}"/>
              </a:ext>
            </a:extLst>
          </p:cNvPr>
          <p:cNvSpPr txBox="1"/>
          <p:nvPr/>
        </p:nvSpPr>
        <p:spPr>
          <a:xfrm>
            <a:off x="1470671" y="5052083"/>
            <a:ext cx="1128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Farm specialization; </a:t>
            </a:r>
            <a:br>
              <a:rPr lang="en-GB" sz="800" dirty="0"/>
            </a:br>
            <a:r>
              <a:rPr lang="en-GB" sz="800" dirty="0"/>
              <a:t>economic size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ADEBBD9-A46E-4EB9-A0A6-1CBC46D46484}"/>
              </a:ext>
            </a:extLst>
          </p:cNvPr>
          <p:cNvSpPr txBox="1"/>
          <p:nvPr/>
        </p:nvSpPr>
        <p:spPr>
          <a:xfrm>
            <a:off x="5652654" y="2944559"/>
            <a:ext cx="1128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Farm specialization; </a:t>
            </a:r>
            <a:br>
              <a:rPr lang="en-GB" sz="800" dirty="0"/>
            </a:br>
            <a:r>
              <a:rPr lang="en-GB" sz="800" dirty="0"/>
              <a:t>economic size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AC8B812-2AD0-4942-AB4C-1F3FF579B0AB}"/>
              </a:ext>
            </a:extLst>
          </p:cNvPr>
          <p:cNvCxnSpPr>
            <a:cxnSpLocks/>
          </p:cNvCxnSpPr>
          <p:nvPr/>
        </p:nvCxnSpPr>
        <p:spPr>
          <a:xfrm>
            <a:off x="3777820" y="5119803"/>
            <a:ext cx="60664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F42EE147-C8A4-4ED4-B2E4-EE85AE2C1487}"/>
              </a:ext>
            </a:extLst>
          </p:cNvPr>
          <p:cNvSpPr txBox="1"/>
          <p:nvPr/>
        </p:nvSpPr>
        <p:spPr>
          <a:xfrm>
            <a:off x="4384462" y="4998617"/>
            <a:ext cx="9653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(Regression)</a:t>
            </a:r>
            <a:br>
              <a:rPr lang="en-GB" sz="1050" dirty="0"/>
            </a:br>
            <a:r>
              <a:rPr lang="en-GB" sz="1050" dirty="0"/>
              <a:t>Meta-models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436F8DD-42FF-4A81-B54F-5F6C58BD17ED}"/>
              </a:ext>
            </a:extLst>
          </p:cNvPr>
          <p:cNvSpPr txBox="1"/>
          <p:nvPr/>
        </p:nvSpPr>
        <p:spPr>
          <a:xfrm>
            <a:off x="5734556" y="3486741"/>
            <a:ext cx="9653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Agent-Based</a:t>
            </a:r>
            <a:br>
              <a:rPr lang="en-GB" sz="1050" dirty="0"/>
            </a:br>
            <a:r>
              <a:rPr lang="en-GB" sz="1050" dirty="0"/>
              <a:t>Model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A0410E55-5E0F-4562-9CF6-EAE7353B4798}"/>
              </a:ext>
            </a:extLst>
          </p:cNvPr>
          <p:cNvCxnSpPr>
            <a:cxnSpLocks/>
          </p:cNvCxnSpPr>
          <p:nvPr/>
        </p:nvCxnSpPr>
        <p:spPr>
          <a:xfrm>
            <a:off x="6144937" y="3281548"/>
            <a:ext cx="0" cy="252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359E626-C4FE-4F1D-94BF-98F9277B6DB8}"/>
              </a:ext>
            </a:extLst>
          </p:cNvPr>
          <p:cNvSpPr txBox="1"/>
          <p:nvPr/>
        </p:nvSpPr>
        <p:spPr>
          <a:xfrm>
            <a:off x="5181344" y="3957270"/>
            <a:ext cx="9653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Biophysical</a:t>
            </a:r>
            <a:br>
              <a:rPr lang="en-GB" sz="1050" dirty="0"/>
            </a:br>
            <a:r>
              <a:rPr lang="en-GB" sz="1050" dirty="0"/>
              <a:t>impacts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82B5FB69-358D-40BC-972E-A008B6BACDE4}"/>
              </a:ext>
            </a:extLst>
          </p:cNvPr>
          <p:cNvCxnSpPr>
            <a:cxnSpLocks/>
          </p:cNvCxnSpPr>
          <p:nvPr/>
        </p:nvCxnSpPr>
        <p:spPr>
          <a:xfrm flipH="1">
            <a:off x="5745952" y="3844940"/>
            <a:ext cx="114877" cy="157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1536E460-925C-4FCC-8A13-059A9CA3117B}"/>
              </a:ext>
            </a:extLst>
          </p:cNvPr>
          <p:cNvCxnSpPr>
            <a:cxnSpLocks/>
          </p:cNvCxnSpPr>
          <p:nvPr/>
        </p:nvCxnSpPr>
        <p:spPr>
          <a:xfrm flipV="1">
            <a:off x="5356273" y="4392540"/>
            <a:ext cx="70946" cy="667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8082996A-9075-418D-91B4-56AF90A67F30}"/>
              </a:ext>
            </a:extLst>
          </p:cNvPr>
          <p:cNvSpPr txBox="1"/>
          <p:nvPr/>
        </p:nvSpPr>
        <p:spPr>
          <a:xfrm>
            <a:off x="5978001" y="3962677"/>
            <a:ext cx="12608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Socio-economic</a:t>
            </a:r>
            <a:br>
              <a:rPr lang="en-GB" sz="1050" dirty="0"/>
            </a:br>
            <a:r>
              <a:rPr lang="en-GB" sz="1050" dirty="0"/>
              <a:t>impact</a:t>
            </a:r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23D3635C-ADB4-4CA6-8CC3-1CEB86BD6D88}"/>
              </a:ext>
            </a:extLst>
          </p:cNvPr>
          <p:cNvCxnSpPr>
            <a:cxnSpLocks/>
            <a:stCxn id="68" idx="3"/>
          </p:cNvCxnSpPr>
          <p:nvPr/>
        </p:nvCxnSpPr>
        <p:spPr>
          <a:xfrm flipV="1">
            <a:off x="5349791" y="4488384"/>
            <a:ext cx="796879" cy="717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BE1649DF-1347-47F1-923B-29E6A60BA0A1}"/>
              </a:ext>
            </a:extLst>
          </p:cNvPr>
          <p:cNvCxnSpPr>
            <a:cxnSpLocks/>
          </p:cNvCxnSpPr>
          <p:nvPr/>
        </p:nvCxnSpPr>
        <p:spPr>
          <a:xfrm>
            <a:off x="6262174" y="3853017"/>
            <a:ext cx="127354" cy="145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E3B1958F-243B-4181-837F-27E3FC50DC48}"/>
              </a:ext>
            </a:extLst>
          </p:cNvPr>
          <p:cNvSpPr txBox="1"/>
          <p:nvPr/>
        </p:nvSpPr>
        <p:spPr>
          <a:xfrm>
            <a:off x="4391220" y="5363619"/>
            <a:ext cx="1292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FSA farm-level, FADN </a:t>
            </a:r>
            <a:br>
              <a:rPr lang="en-GB" sz="800" dirty="0"/>
            </a:br>
            <a:r>
              <a:rPr lang="en-GB" sz="800" dirty="0"/>
              <a:t>+ European</a:t>
            </a:r>
            <a:br>
              <a:rPr lang="en-GB" sz="800" dirty="0"/>
            </a:br>
            <a:r>
              <a:rPr lang="en-GB" sz="800" dirty="0"/>
              <a:t>base data as predictors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7899BCD-6FB0-4743-9C3B-4C68B965368A}"/>
              </a:ext>
            </a:extLst>
          </p:cNvPr>
          <p:cNvSpPr txBox="1"/>
          <p:nvPr/>
        </p:nvSpPr>
        <p:spPr>
          <a:xfrm>
            <a:off x="5451262" y="1948443"/>
            <a:ext cx="1446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Typical field size mapping;</a:t>
            </a:r>
            <a:br>
              <a:rPr lang="en-GB" sz="800" dirty="0"/>
            </a:br>
            <a:r>
              <a:rPr lang="en-GB" sz="800" dirty="0"/>
              <a:t>Allocation using FMU to get</a:t>
            </a:r>
            <a:br>
              <a:rPr lang="en-GB" sz="800" dirty="0"/>
            </a:br>
            <a:r>
              <a:rPr lang="en-GB" sz="800" dirty="0"/>
              <a:t>environmental covariates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8E62E17-4B85-4781-8199-07D7B1AA5FA4}"/>
              </a:ext>
            </a:extLst>
          </p:cNvPr>
          <p:cNvCxnSpPr>
            <a:cxnSpLocks/>
          </p:cNvCxnSpPr>
          <p:nvPr/>
        </p:nvCxnSpPr>
        <p:spPr>
          <a:xfrm>
            <a:off x="1290221" y="2435946"/>
            <a:ext cx="207145" cy="3134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D58AC454-9A08-4B26-8A0E-66D707D24750}"/>
              </a:ext>
            </a:extLst>
          </p:cNvPr>
          <p:cNvCxnSpPr>
            <a:cxnSpLocks/>
          </p:cNvCxnSpPr>
          <p:nvPr/>
        </p:nvCxnSpPr>
        <p:spPr>
          <a:xfrm flipH="1" flipV="1">
            <a:off x="949234" y="2448846"/>
            <a:ext cx="312279" cy="1092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25EB808-5D05-4964-AABC-6CAC76E3C827}"/>
              </a:ext>
            </a:extLst>
          </p:cNvPr>
          <p:cNvCxnSpPr>
            <a:cxnSpLocks/>
          </p:cNvCxnSpPr>
          <p:nvPr/>
        </p:nvCxnSpPr>
        <p:spPr>
          <a:xfrm>
            <a:off x="1259397" y="2456051"/>
            <a:ext cx="373001" cy="101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4D14B85E-2E96-423E-8D44-CDC71C1E986A}"/>
              </a:ext>
            </a:extLst>
          </p:cNvPr>
          <p:cNvSpPr txBox="1"/>
          <p:nvPr/>
        </p:nvSpPr>
        <p:spPr>
          <a:xfrm>
            <a:off x="1232856" y="1988167"/>
            <a:ext cx="103265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Transferability</a:t>
            </a:r>
            <a:br>
              <a:rPr lang="en-GB" sz="1050" dirty="0"/>
            </a:br>
            <a:r>
              <a:rPr lang="en-GB" sz="1050" dirty="0"/>
              <a:t>analysis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DB9C0F3D-5CFB-4CCB-BD7A-4E9B1B541683}"/>
              </a:ext>
            </a:extLst>
          </p:cNvPr>
          <p:cNvCxnSpPr>
            <a:cxnSpLocks/>
          </p:cNvCxnSpPr>
          <p:nvPr/>
        </p:nvCxnSpPr>
        <p:spPr>
          <a:xfrm>
            <a:off x="7364105" y="3634843"/>
            <a:ext cx="60664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BCEA8030-BE13-4FE7-A26B-EA0C3CD5B61D}"/>
              </a:ext>
            </a:extLst>
          </p:cNvPr>
          <p:cNvSpPr txBox="1"/>
          <p:nvPr/>
        </p:nvSpPr>
        <p:spPr>
          <a:xfrm>
            <a:off x="7970747" y="3505030"/>
            <a:ext cx="11689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Policy-indicators</a:t>
            </a:r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45EA18D4-ADBA-49B8-91F9-C4F105896DFA}"/>
              </a:ext>
            </a:extLst>
          </p:cNvPr>
          <p:cNvCxnSpPr>
            <a:cxnSpLocks/>
          </p:cNvCxnSpPr>
          <p:nvPr/>
        </p:nvCxnSpPr>
        <p:spPr>
          <a:xfrm>
            <a:off x="8408031" y="3847544"/>
            <a:ext cx="0" cy="1935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5" name="TextBox 104">
            <a:extLst>
              <a:ext uri="{FF2B5EF4-FFF2-40B4-BE49-F238E27FC236}">
                <a16:creationId xmlns:a16="http://schemas.microsoft.com/office/drawing/2014/main" id="{1878886A-E6D6-4D59-A7B6-C2FE8C4907EF}"/>
              </a:ext>
            </a:extLst>
          </p:cNvPr>
          <p:cNvSpPr txBox="1"/>
          <p:nvPr/>
        </p:nvSpPr>
        <p:spPr>
          <a:xfrm>
            <a:off x="7828540" y="4044936"/>
            <a:ext cx="131111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European </a:t>
            </a:r>
            <a:br>
              <a:rPr lang="en-GB" sz="1050" dirty="0"/>
            </a:br>
            <a:r>
              <a:rPr lang="en-GB" sz="1050" dirty="0"/>
              <a:t>Dashboard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CC057D7-E570-4B6C-8E92-FD3FA07F100C}"/>
              </a:ext>
            </a:extLst>
          </p:cNvPr>
          <p:cNvSpPr txBox="1"/>
          <p:nvPr/>
        </p:nvSpPr>
        <p:spPr>
          <a:xfrm>
            <a:off x="5886792" y="5925271"/>
            <a:ext cx="946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Alternative-now</a:t>
            </a:r>
            <a:br>
              <a:rPr lang="en-GB" sz="800" dirty="0"/>
            </a:br>
            <a:r>
              <a:rPr lang="en-GB" sz="800" dirty="0"/>
              <a:t>CS co-designed;</a:t>
            </a:r>
            <a:br>
              <a:rPr lang="en-GB" sz="800" dirty="0"/>
            </a:br>
            <a:r>
              <a:rPr lang="en-GB" sz="800" dirty="0"/>
              <a:t>policy scenarios;</a:t>
            </a:r>
          </a:p>
          <a:p>
            <a:r>
              <a:rPr lang="en-GB" sz="800" dirty="0"/>
              <a:t>Story-maps</a:t>
            </a: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ABE5C0CA-8D5D-4F4C-8B61-F076EE5F2CBC}"/>
              </a:ext>
            </a:extLst>
          </p:cNvPr>
          <p:cNvCxnSpPr>
            <a:cxnSpLocks/>
          </p:cNvCxnSpPr>
          <p:nvPr/>
        </p:nvCxnSpPr>
        <p:spPr>
          <a:xfrm>
            <a:off x="1142562" y="3086974"/>
            <a:ext cx="536443" cy="529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E2B02458-371D-4612-AF96-DB13AA6B5C67}"/>
              </a:ext>
            </a:extLst>
          </p:cNvPr>
          <p:cNvCxnSpPr>
            <a:cxnSpLocks/>
          </p:cNvCxnSpPr>
          <p:nvPr/>
        </p:nvCxnSpPr>
        <p:spPr>
          <a:xfrm flipH="1">
            <a:off x="876018" y="3094120"/>
            <a:ext cx="336615" cy="458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0475BE52-1ECA-48CA-839A-1A80CE90F1A9}"/>
              </a:ext>
            </a:extLst>
          </p:cNvPr>
          <p:cNvCxnSpPr>
            <a:cxnSpLocks/>
          </p:cNvCxnSpPr>
          <p:nvPr/>
        </p:nvCxnSpPr>
        <p:spPr>
          <a:xfrm flipV="1">
            <a:off x="1749183" y="2481947"/>
            <a:ext cx="216705" cy="1750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64C5FA2A-3D16-4EDB-A12B-95F912C7FF2B}"/>
              </a:ext>
            </a:extLst>
          </p:cNvPr>
          <p:cNvCxnSpPr>
            <a:cxnSpLocks/>
          </p:cNvCxnSpPr>
          <p:nvPr/>
        </p:nvCxnSpPr>
        <p:spPr>
          <a:xfrm flipH="1">
            <a:off x="1639725" y="2655140"/>
            <a:ext cx="275387" cy="10632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6997D982-CBA0-430B-A480-B7B918E13F73}"/>
              </a:ext>
            </a:extLst>
          </p:cNvPr>
          <p:cNvCxnSpPr>
            <a:cxnSpLocks/>
          </p:cNvCxnSpPr>
          <p:nvPr/>
        </p:nvCxnSpPr>
        <p:spPr>
          <a:xfrm flipH="1" flipV="1">
            <a:off x="2052559" y="2741769"/>
            <a:ext cx="95591" cy="1645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id="{A34B14E5-0608-4649-950E-A6AC29DF0632}"/>
              </a:ext>
            </a:extLst>
          </p:cNvPr>
          <p:cNvSpPr txBox="1"/>
          <p:nvPr/>
        </p:nvSpPr>
        <p:spPr>
          <a:xfrm>
            <a:off x="3072273" y="3487013"/>
            <a:ext cx="6206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Catalonia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5F1F629D-3398-43FA-B396-232BFB6235FE}"/>
              </a:ext>
            </a:extLst>
          </p:cNvPr>
          <p:cNvSpPr txBox="1"/>
          <p:nvPr/>
        </p:nvSpPr>
        <p:spPr>
          <a:xfrm>
            <a:off x="3224673" y="3639413"/>
            <a:ext cx="5501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Humber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F3765D54-2282-447B-840B-127CEE09E401}"/>
              </a:ext>
            </a:extLst>
          </p:cNvPr>
          <p:cNvSpPr txBox="1"/>
          <p:nvPr/>
        </p:nvSpPr>
        <p:spPr>
          <a:xfrm>
            <a:off x="3377073" y="3791813"/>
            <a:ext cx="4651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err="1"/>
              <a:t>Mulde</a:t>
            </a:r>
            <a:endParaRPr lang="en-GB" sz="800" dirty="0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71D89E47-A4F9-4388-B850-9D6627799764}"/>
              </a:ext>
            </a:extLst>
          </p:cNvPr>
          <p:cNvSpPr txBox="1"/>
          <p:nvPr/>
        </p:nvSpPr>
        <p:spPr>
          <a:xfrm>
            <a:off x="3529473" y="3944213"/>
            <a:ext cx="55015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Moravia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F284DE3E-B1EE-4D61-B2B6-8800E8A39A23}"/>
              </a:ext>
            </a:extLst>
          </p:cNvPr>
          <p:cNvSpPr txBox="1"/>
          <p:nvPr/>
        </p:nvSpPr>
        <p:spPr>
          <a:xfrm>
            <a:off x="3696964" y="4096613"/>
            <a:ext cx="47160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 err="1"/>
              <a:t>Backa</a:t>
            </a:r>
            <a:endParaRPr lang="en-GB" sz="800" dirty="0"/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6BE2C746-0E74-43BE-8ECA-EDD3DB457FE6}"/>
              </a:ext>
            </a:extLst>
          </p:cNvPr>
          <p:cNvCxnSpPr>
            <a:cxnSpLocks/>
          </p:cNvCxnSpPr>
          <p:nvPr/>
        </p:nvCxnSpPr>
        <p:spPr>
          <a:xfrm>
            <a:off x="3784578" y="4539483"/>
            <a:ext cx="60664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4" name="TextBox 143">
            <a:extLst>
              <a:ext uri="{FF2B5EF4-FFF2-40B4-BE49-F238E27FC236}">
                <a16:creationId xmlns:a16="http://schemas.microsoft.com/office/drawing/2014/main" id="{8F1270DB-91CC-496D-93EA-D38876F39946}"/>
              </a:ext>
            </a:extLst>
          </p:cNvPr>
          <p:cNvSpPr txBox="1"/>
          <p:nvPr/>
        </p:nvSpPr>
        <p:spPr>
          <a:xfrm>
            <a:off x="4398911" y="4408133"/>
            <a:ext cx="54373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ABMs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64917625-22F4-4E92-9B0B-8F272DBF7640}"/>
              </a:ext>
            </a:extLst>
          </p:cNvPr>
          <p:cNvSpPr txBox="1"/>
          <p:nvPr/>
        </p:nvSpPr>
        <p:spPr>
          <a:xfrm>
            <a:off x="4405393" y="4582352"/>
            <a:ext cx="1066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Calibrated w/ Case</a:t>
            </a:r>
            <a:br>
              <a:rPr lang="en-GB" sz="800" dirty="0"/>
            </a:br>
            <a:r>
              <a:rPr lang="en-GB" sz="800" dirty="0"/>
              <a:t>Study specific DCE</a:t>
            </a:r>
            <a:br>
              <a:rPr lang="en-GB" sz="800" dirty="0"/>
            </a:br>
            <a:r>
              <a:rPr lang="en-GB" sz="800" dirty="0"/>
              <a:t>surveys</a:t>
            </a:r>
          </a:p>
        </p:txBody>
      </p:sp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41A379A3-69B7-465E-A852-783B4995BC10}"/>
              </a:ext>
            </a:extLst>
          </p:cNvPr>
          <p:cNvCxnSpPr>
            <a:cxnSpLocks/>
            <a:endCxn id="69" idx="1"/>
          </p:cNvCxnSpPr>
          <p:nvPr/>
        </p:nvCxnSpPr>
        <p:spPr>
          <a:xfrm flipV="1">
            <a:off x="4681901" y="3694490"/>
            <a:ext cx="1052655" cy="7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id="{3AA17667-C7A5-4584-B836-885C90116B33}"/>
              </a:ext>
            </a:extLst>
          </p:cNvPr>
          <p:cNvSpPr txBox="1"/>
          <p:nvPr/>
        </p:nvSpPr>
        <p:spPr>
          <a:xfrm>
            <a:off x="4391220" y="6001205"/>
            <a:ext cx="1540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Post-2020 CAP; SDGs;</a:t>
            </a:r>
            <a:br>
              <a:rPr lang="en-GB" sz="800" dirty="0"/>
            </a:br>
            <a:r>
              <a:rPr lang="en-GB" sz="800" dirty="0"/>
              <a:t>National indicator frameworks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E36AC0F5-5593-47A2-8B48-F4D7098A538C}"/>
              </a:ext>
            </a:extLst>
          </p:cNvPr>
          <p:cNvSpPr txBox="1"/>
          <p:nvPr/>
        </p:nvSpPr>
        <p:spPr>
          <a:xfrm>
            <a:off x="7803835" y="4396426"/>
            <a:ext cx="13067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Alternative-now</a:t>
            </a:r>
            <a:br>
              <a:rPr lang="en-GB" sz="800" dirty="0"/>
            </a:br>
            <a:r>
              <a:rPr lang="en-GB" sz="800" dirty="0"/>
              <a:t>co-designed w/ EC/JRC;</a:t>
            </a:r>
            <a:br>
              <a:rPr lang="en-GB" sz="800" dirty="0"/>
            </a:br>
            <a:r>
              <a:rPr lang="en-GB" sz="800" dirty="0"/>
              <a:t>policy scenarios;</a:t>
            </a:r>
          </a:p>
          <a:p>
            <a:r>
              <a:rPr lang="en-GB" sz="800" dirty="0"/>
              <a:t>Story-maps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1BA166C-C51B-4905-84B1-2D4261DC0E1D}"/>
              </a:ext>
            </a:extLst>
          </p:cNvPr>
          <p:cNvCxnSpPr>
            <a:cxnSpLocks/>
          </p:cNvCxnSpPr>
          <p:nvPr/>
        </p:nvCxnSpPr>
        <p:spPr>
          <a:xfrm>
            <a:off x="2166126" y="4564950"/>
            <a:ext cx="512895" cy="157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5CA26F9-0676-40F3-942E-E46C45107070}"/>
              </a:ext>
            </a:extLst>
          </p:cNvPr>
          <p:cNvCxnSpPr>
            <a:endCxn id="144" idx="0"/>
          </p:cNvCxnSpPr>
          <p:nvPr/>
        </p:nvCxnSpPr>
        <p:spPr>
          <a:xfrm flipH="1">
            <a:off x="4670781" y="3706153"/>
            <a:ext cx="11961" cy="6685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95" name="Picture 5" descr="https://lh4.googleusercontent.com/s3aK7Tviv1FQSsCYiE1vAjNcxVhtTwDuSQnoy8yKTDtEsU15GI8Wb3OrI1tnbXOgJj8lvuY2IGdOESP-iN86_KYBSSv5CBVUq0R98MOzndbiWMdXpq3c95L8k--xd1RLdhkaXzSc">
            <a:extLst>
              <a:ext uri="{FF2B5EF4-FFF2-40B4-BE49-F238E27FC236}">
                <a16:creationId xmlns:a16="http://schemas.microsoft.com/office/drawing/2014/main" id="{ABF98A65-0C5D-4222-9EB7-8BF95064C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863" y="4785281"/>
            <a:ext cx="1719196" cy="121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Picture 4" descr="https://lh4.googleusercontent.com/KKDsOUtCgwiYbSlBwGSLO0H4twxdSBYK_7oU4QyMtiA9auU2emrHJZt4X7_Q6J9h7rFZQ9cQ_UcLoVJmebqWpL6FfrgJxmKKHgpNsyUonMX2y46fy_qXHdDSA_dPODfJkC34CWUamWs">
            <a:extLst>
              <a:ext uri="{FF2B5EF4-FFF2-40B4-BE49-F238E27FC236}">
                <a16:creationId xmlns:a16="http://schemas.microsoft.com/office/drawing/2014/main" id="{166FB2C2-1E5B-4B93-9441-F6D31A9F80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9" r="14723"/>
          <a:stretch/>
        </p:blipFill>
        <p:spPr bwMode="auto">
          <a:xfrm>
            <a:off x="104368" y="3327855"/>
            <a:ext cx="1013012" cy="142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9" descr="https://lh4.googleusercontent.com/HOqdehOqS8v2y7XE3zivyBj-qucEnUBh15evIz42Vq8YlENXa59ytMEAfI6GwDKNo9FJGlhcdraZiLNmsqmfrD02bXf8D5kquv6PoabXOMfy-KCD9pvVTFtLsHHt5qWc">
            <a:extLst>
              <a:ext uri="{FF2B5EF4-FFF2-40B4-BE49-F238E27FC236}">
                <a16:creationId xmlns:a16="http://schemas.microsoft.com/office/drawing/2014/main" id="{D2EF2D0F-B682-4810-9F91-E2B9E2974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144" y="3403419"/>
            <a:ext cx="1658900" cy="109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2423AC97-C77F-4AC0-94BF-B7D5028D08F3}"/>
              </a:ext>
            </a:extLst>
          </p:cNvPr>
          <p:cNvSpPr/>
          <p:nvPr/>
        </p:nvSpPr>
        <p:spPr>
          <a:xfrm>
            <a:off x="240263" y="2082179"/>
            <a:ext cx="244268" cy="359180"/>
          </a:xfrm>
          <a:prstGeom prst="ellipse">
            <a:avLst/>
          </a:prstGeom>
          <a:solidFill>
            <a:srgbClr val="26356D"/>
          </a:solidFill>
          <a:ln>
            <a:solidFill>
              <a:srgbClr val="2635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042BB19F-B8B4-47EC-B872-CDB4B8656F45}"/>
              </a:ext>
            </a:extLst>
          </p:cNvPr>
          <p:cNvSpPr/>
          <p:nvPr/>
        </p:nvSpPr>
        <p:spPr>
          <a:xfrm>
            <a:off x="2213538" y="3593968"/>
            <a:ext cx="244268" cy="359180"/>
          </a:xfrm>
          <a:prstGeom prst="ellipse">
            <a:avLst/>
          </a:prstGeom>
          <a:solidFill>
            <a:srgbClr val="26356D"/>
          </a:solidFill>
          <a:ln>
            <a:solidFill>
              <a:srgbClr val="2635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B6B6EA69-C27B-4514-B942-5E04541C0FCB}"/>
              </a:ext>
            </a:extLst>
          </p:cNvPr>
          <p:cNvSpPr/>
          <p:nvPr/>
        </p:nvSpPr>
        <p:spPr>
          <a:xfrm>
            <a:off x="3997547" y="4641477"/>
            <a:ext cx="244268" cy="359180"/>
          </a:xfrm>
          <a:prstGeom prst="ellipse">
            <a:avLst/>
          </a:prstGeom>
          <a:solidFill>
            <a:srgbClr val="26356D"/>
          </a:solidFill>
          <a:ln>
            <a:solidFill>
              <a:srgbClr val="2635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49F9C218-4509-4718-9FA2-6756753B1711}"/>
              </a:ext>
            </a:extLst>
          </p:cNvPr>
          <p:cNvSpPr/>
          <p:nvPr/>
        </p:nvSpPr>
        <p:spPr>
          <a:xfrm>
            <a:off x="5316379" y="1256256"/>
            <a:ext cx="244268" cy="359180"/>
          </a:xfrm>
          <a:prstGeom prst="ellipse">
            <a:avLst/>
          </a:prstGeom>
          <a:solidFill>
            <a:srgbClr val="26356D"/>
          </a:solidFill>
          <a:ln>
            <a:solidFill>
              <a:srgbClr val="2635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9DFB1AF0-D9A6-4B16-A0F6-7DF3C49F8D88}"/>
              </a:ext>
            </a:extLst>
          </p:cNvPr>
          <p:cNvSpPr/>
          <p:nvPr/>
        </p:nvSpPr>
        <p:spPr>
          <a:xfrm>
            <a:off x="6324831" y="4911752"/>
            <a:ext cx="244268" cy="359180"/>
          </a:xfrm>
          <a:prstGeom prst="ellipse">
            <a:avLst/>
          </a:prstGeom>
          <a:solidFill>
            <a:srgbClr val="26356D"/>
          </a:solidFill>
          <a:ln>
            <a:solidFill>
              <a:srgbClr val="2635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9E064AB-951C-4DE4-B5CB-C6B51194DE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Access to LPIS/IACS, especially for international consortia</a:t>
            </a:r>
          </a:p>
          <a:p>
            <a:r>
              <a:rPr lang="en-GB" dirty="0"/>
              <a:t>Harmonization challenging between LPIS/IACS and FADN</a:t>
            </a:r>
          </a:p>
          <a:p>
            <a:r>
              <a:rPr lang="en-GB" dirty="0"/>
              <a:t>Linking social science models (ABMs) and biophysical models </a:t>
            </a:r>
            <a:br>
              <a:rPr lang="en-GB" dirty="0"/>
            </a:br>
            <a:r>
              <a:rPr lang="en-GB" dirty="0"/>
              <a:t>is challenging, e.g., because stylized ABMs representing a set </a:t>
            </a:r>
            <a:br>
              <a:rPr lang="en-GB" dirty="0"/>
            </a:br>
            <a:r>
              <a:rPr lang="en-GB" dirty="0"/>
              <a:t>of selected simplified AES and data-driven biophysical models </a:t>
            </a:r>
            <a:br>
              <a:rPr lang="en-GB" dirty="0"/>
            </a:br>
            <a:r>
              <a:rPr lang="en-GB" dirty="0"/>
              <a:t>based on observations of (complex) existing AES must be aligned</a:t>
            </a:r>
          </a:p>
          <a:p>
            <a:r>
              <a:rPr lang="en-GB" dirty="0"/>
              <a:t>Difficulties in access to micro-data from FADN (started May 2020, just got it…)</a:t>
            </a:r>
          </a:p>
          <a:p>
            <a:r>
              <a:rPr lang="en-GB" dirty="0"/>
              <a:t>Re-usability of models will be limited if underpinned by FADN microdata</a:t>
            </a:r>
          </a:p>
          <a:p>
            <a:r>
              <a:rPr lang="en-GB" dirty="0"/>
              <a:t>No clear ‘go-to’ website to </a:t>
            </a:r>
            <a:r>
              <a:rPr lang="en-GB" i="1" dirty="0"/>
              <a:t>find</a:t>
            </a:r>
            <a:r>
              <a:rPr lang="en-GB" dirty="0"/>
              <a:t> modelling tools. ERIC not ideal. MIDAS only for official models</a:t>
            </a:r>
          </a:p>
        </p:txBody>
      </p:sp>
      <p:sp>
        <p:nvSpPr>
          <p:cNvPr id="117" name="Google Shape;97;p2">
            <a:extLst>
              <a:ext uri="{FF2B5EF4-FFF2-40B4-BE49-F238E27FC236}">
                <a16:creationId xmlns:a16="http://schemas.microsoft.com/office/drawing/2014/main" id="{2F5ED663-2ACC-445B-8838-6120774681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6102" y="271248"/>
            <a:ext cx="8913225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356D"/>
              </a:buClr>
              <a:buSzPts val="4400"/>
              <a:buFont typeface="Helvetica Neue"/>
              <a:buNone/>
            </a:pPr>
            <a:r>
              <a:rPr lang="en-GB" sz="4000" b="1" dirty="0"/>
              <a:t>BESTMAP Impact Assessment Modelling framework</a:t>
            </a:r>
            <a:endParaRPr sz="4000" b="1" dirty="0"/>
          </a:p>
        </p:txBody>
      </p:sp>
    </p:spTree>
    <p:extLst>
      <p:ext uri="{BB962C8B-B14F-4D97-AF65-F5344CB8AC3E}">
        <p14:creationId xmlns:p14="http://schemas.microsoft.com/office/powerpoint/2010/main" val="1546683316"/>
      </p:ext>
    </p:extLst>
  </p:cSld>
  <p:clrMapOvr>
    <a:masterClrMapping/>
  </p:clrMapOvr>
</p:sld>
</file>

<file path=ppt/theme/theme1.xml><?xml version="1.0" encoding="utf-8"?>
<a:theme xmlns:a="http://schemas.openxmlformats.org/drawingml/2006/main" name="2007Blank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310</Words>
  <Application>Microsoft Office PowerPoint</Application>
  <PresentationFormat>On-screen Show (4:3)</PresentationFormat>
  <Paragraphs>51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Helvetica Neue</vt:lpstr>
      <vt:lpstr>Calibri</vt:lpstr>
      <vt:lpstr>Cambria</vt:lpstr>
      <vt:lpstr>2007Blank</vt:lpstr>
      <vt:lpstr>BESTMAP Impact Assessment Modelling framework</vt:lpstr>
      <vt:lpstr>BESTMAP Impact Assessment Modelling framework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BESTMAP at a glance</dc:title>
  <dc:creator>Guy Ziv</dc:creator>
  <cp:lastModifiedBy>Guy Ziv</cp:lastModifiedBy>
  <cp:revision>26</cp:revision>
  <dcterms:created xsi:type="dcterms:W3CDTF">2019-08-30T15:30:06Z</dcterms:created>
  <dcterms:modified xsi:type="dcterms:W3CDTF">2021-11-15T11:00:35Z</dcterms:modified>
</cp:coreProperties>
</file>