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3" r:id="rId2"/>
    <p:sldId id="355" r:id="rId3"/>
    <p:sldId id="356" r:id="rId4"/>
    <p:sldId id="357" r:id="rId5"/>
    <p:sldId id="358" r:id="rId6"/>
    <p:sldId id="359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783">
          <p15:clr>
            <a:srgbClr val="A4A3A4"/>
          </p15:clr>
        </p15:guide>
        <p15:guide id="4" pos="6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C29"/>
    <a:srgbClr val="CC0066"/>
    <a:srgbClr val="009999"/>
    <a:srgbClr val="FFFF99"/>
    <a:srgbClr val="CC3399"/>
    <a:srgbClr val="8A2713"/>
    <a:srgbClr val="2E9DD2"/>
    <a:srgbClr val="15476D"/>
    <a:srgbClr val="227DC1"/>
    <a:srgbClr val="2178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937" autoAdjust="0"/>
  </p:normalViewPr>
  <p:slideViewPr>
    <p:cSldViewPr snapToGrid="0">
      <p:cViewPr varScale="1">
        <p:scale>
          <a:sx n="91" d="100"/>
          <a:sy n="91" d="100"/>
        </p:scale>
        <p:origin x="1218" y="72"/>
      </p:cViewPr>
      <p:guideLst>
        <p:guide orient="horz" pos="2092"/>
        <p:guide pos="3840"/>
        <p:guide orient="horz" pos="3783"/>
        <p:guide pos="6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9" d="100"/>
          <a:sy n="89" d="100"/>
        </p:scale>
        <p:origin x="3840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pPr/>
              <a:t>19/11/2021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pPr/>
              <a:t>19/11/2021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JRC</a:t>
            </a:r>
          </a:p>
          <a:p>
            <a:r>
              <a:rPr lang="it-IT" dirty="0" smtClean="0"/>
              <a:t>EMF36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073101"/>
            <a:ext cx="12192000" cy="5784900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49" y="1992572"/>
            <a:ext cx="10290265" cy="2149523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0" y="4418049"/>
            <a:ext cx="10290265" cy="8977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13" y="5391726"/>
            <a:ext cx="5267202" cy="8774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spcAft>
                <a:spcPts val="800"/>
              </a:spcAft>
              <a:buFontTx/>
              <a:buNone/>
              <a:defRPr sz="22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Speaker</a:t>
            </a:r>
            <a:br>
              <a:rPr lang="en-GB" noProof="0" dirty="0"/>
            </a:br>
            <a:r>
              <a:rPr lang="en-GB" noProof="0" dirty="0"/>
              <a:t>Venue and date</a:t>
            </a:r>
          </a:p>
        </p:txBody>
      </p:sp>
      <p:pic>
        <p:nvPicPr>
          <p:cNvPr id="8" name="Picture 7" descr="Foote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7221" y="6390001"/>
            <a:ext cx="697559" cy="467999"/>
          </a:xfrm>
          <a:prstGeom prst="rect">
            <a:avLst/>
          </a:prstGeom>
        </p:spPr>
      </p:pic>
      <p:pic>
        <p:nvPicPr>
          <p:cNvPr id="13" name="Picture 12" descr="EC-JRC-logo_vertical_EN_pos_transparent-background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733" t="5040" r="4159" b="4382"/>
          <a:stretch/>
        </p:blipFill>
        <p:spPr>
          <a:xfrm>
            <a:off x="5373779" y="264907"/>
            <a:ext cx="1674947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7615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048" y="1992572"/>
            <a:ext cx="8010798" cy="3616657"/>
          </a:xfrm>
          <a:prstGeom prst="rect">
            <a:avLst/>
          </a:prstGeo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662614" y="1825625"/>
            <a:ext cx="4583519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 marL="0">
              <a:buClr>
                <a:schemeClr val="accent5"/>
              </a:buClr>
              <a:buNone/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3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662614" y="586765"/>
            <a:ext cx="4581771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-63280" y="-62165"/>
            <a:ext cx="12318560" cy="3468939"/>
          </a:xfrm>
          <a:prstGeom prst="rect">
            <a:avLst/>
          </a:prstGeom>
          <a:solidFill>
            <a:schemeClr val="bg2"/>
          </a:solidFill>
          <a:ln w="28575" cmpd="sng">
            <a:solidFill>
              <a:schemeClr val="accent5"/>
            </a:solidFill>
          </a:ln>
        </p:spPr>
        <p:txBody>
          <a:bodyPr/>
          <a:lstStyle>
            <a:lvl1pPr marL="0" indent="0">
              <a:buClr>
                <a:schemeClr val="accent2"/>
              </a:buClr>
              <a:buFont typeface="Arial"/>
              <a:buNone/>
              <a:defRPr/>
            </a:lvl1pPr>
          </a:lstStyle>
          <a:p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385" y="2818576"/>
            <a:ext cx="10287000" cy="6283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57385" y="3630613"/>
            <a:ext cx="10287000" cy="2365375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chemeClr val="accent5"/>
              </a:buClr>
              <a:buFont typeface="Arial"/>
              <a:buChar char="•"/>
              <a:defRPr/>
            </a:lvl1pPr>
            <a:lvl2pPr marL="800100" indent="-342900">
              <a:buClr>
                <a:schemeClr val="accent5"/>
              </a:buClr>
              <a:buFont typeface="Arial"/>
              <a:buChar char="•"/>
              <a:defRPr/>
            </a:lvl2pPr>
            <a:lvl3pPr marL="1200150" indent="-285750">
              <a:buClr>
                <a:schemeClr val="accent5"/>
              </a:buClr>
              <a:buFont typeface="Arial"/>
              <a:buChar char="•"/>
              <a:defRPr/>
            </a:lvl3pPr>
            <a:lvl4pPr marL="1657350" indent="-285750">
              <a:buClr>
                <a:schemeClr val="accent5"/>
              </a:buClr>
              <a:buFont typeface="Arial"/>
              <a:buChar char="•"/>
              <a:defRPr/>
            </a:lvl4pPr>
            <a:lvl5pPr marL="2114550" indent="-285750">
              <a:buClr>
                <a:schemeClr val="accent5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CA5413D4-3464-5446-9BA1-3BAD3170FCF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38201" y="1750540"/>
            <a:ext cx="3416382" cy="3523152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46EB0D93-FBAA-A74E-B21E-1472D09689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82156" y="4331292"/>
            <a:ext cx="2736000" cy="152423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 sz="1400"/>
            </a:lvl1pPr>
          </a:lstStyle>
          <a:p>
            <a:endParaRPr lang="en-GB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76EE823-FC7D-C248-9740-B5FEDF6A4D2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355300" y="1750540"/>
            <a:ext cx="3416382" cy="3523152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AC06F9D3-D33A-F048-8BF8-7A3A77CF4BE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699255" y="4331292"/>
            <a:ext cx="2736000" cy="152423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 sz="1400"/>
            </a:lvl1pPr>
          </a:lstStyle>
          <a:p>
            <a:endParaRPr lang="en-GB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549E3D0B-E219-9F43-9128-A6A207A4CD7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872399" y="1750540"/>
            <a:ext cx="3416382" cy="3523152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8E55B758-1336-EB4E-970D-06877F30CBB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16354" y="4331292"/>
            <a:ext cx="2736000" cy="152423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>
              <a:buNone/>
              <a:defRPr sz="14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733074" y="1750540"/>
            <a:ext cx="3330000" cy="208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733075" y="3907988"/>
            <a:ext cx="3330000" cy="208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127391" y="1750540"/>
            <a:ext cx="3330000" cy="208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9559992" y="3907988"/>
            <a:ext cx="1620000" cy="2088000"/>
          </a:xfrm>
          <a:prstGeom prst="rect">
            <a:avLst/>
          </a:prstGeom>
          <a:noFill/>
        </p:spPr>
        <p:txBody>
          <a:bodyPr tIns="90000"/>
          <a:lstStyle>
            <a:lvl1pPr marL="0" indent="0" algn="l">
              <a:lnSpc>
                <a:spcPts val="168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970722" y="1750540"/>
            <a:ext cx="1663928" cy="2088000"/>
          </a:xfrm>
          <a:prstGeom prst="rect">
            <a:avLst/>
          </a:prstGeom>
          <a:noFill/>
        </p:spPr>
        <p:txBody>
          <a:bodyPr tIns="90000"/>
          <a:lstStyle>
            <a:lvl1pPr marL="0" indent="0" algn="r">
              <a:lnSpc>
                <a:spcPts val="168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127393" y="3907988"/>
            <a:ext cx="3330000" cy="208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978650" y="3897313"/>
            <a:ext cx="1656000" cy="2098675"/>
          </a:xfrm>
          <a:prstGeom prst="rect">
            <a:avLst/>
          </a:prstGeom>
          <a:noFill/>
        </p:spPr>
        <p:txBody>
          <a:bodyPr tIns="90000"/>
          <a:lstStyle>
            <a:lvl1pPr marL="0" indent="0" algn="r">
              <a:lnSpc>
                <a:spcPts val="168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9559992" y="1750540"/>
            <a:ext cx="1620000" cy="2088000"/>
          </a:xfrm>
          <a:prstGeom prst="rect">
            <a:avLst/>
          </a:prstGeom>
          <a:noFill/>
        </p:spPr>
        <p:txBody>
          <a:bodyPr tIns="90000"/>
          <a:lstStyle>
            <a:lvl1pPr marL="0" indent="0" algn="l">
              <a:lnSpc>
                <a:spcPts val="168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55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30587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020968" cy="124034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rgbClr val="F8CC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84385" y="3855676"/>
            <a:ext cx="10003692" cy="19252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00617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12192000" cy="3430587"/>
          </a:xfrm>
          <a:prstGeom prst="rect">
            <a:avLst/>
          </a:prstGeom>
          <a:gradFill flip="none" rotWithShape="1">
            <a:gsLst>
              <a:gs pos="55000">
                <a:srgbClr val="FFD129"/>
              </a:gs>
              <a:gs pos="0">
                <a:srgbClr val="EEB932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rgbClr val="0D6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020968" cy="124034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rgbClr val="0D6CB4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084385" y="3855676"/>
            <a:ext cx="10003692" cy="19252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5502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cover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281657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rgbClr val="FFD129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281657" cy="16557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478213"/>
          </a:xfrm>
          <a:prstGeom prst="line">
            <a:avLst/>
          </a:prstGeom>
          <a:ln w="28575">
            <a:solidFill>
              <a:srgbClr val="FFD1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45929" y="6193922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cover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8000">
                <a:srgbClr val="E0A430"/>
              </a:gs>
              <a:gs pos="100000">
                <a:srgbClr val="FFD129"/>
              </a:gs>
              <a:gs pos="24000">
                <a:srgbClr val="EEB932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284602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rgbClr val="0D6CB4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284602" cy="16557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478213"/>
          </a:xfrm>
          <a:prstGeom prst="line">
            <a:avLst/>
          </a:prstGeom>
          <a:ln w="28575">
            <a:solidFill>
              <a:srgbClr val="0D6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45929" y="6193922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154" y="1825624"/>
            <a:ext cx="10267462" cy="4170363"/>
          </a:xfrm>
          <a:prstGeom prst="rect">
            <a:avLst/>
          </a:prstGeom>
        </p:spPr>
        <p:txBody>
          <a:bodyPr>
            <a:noAutofit/>
          </a:bodyPr>
          <a:lstStyle>
            <a:lvl1pPr marL="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2525" y="1825625"/>
            <a:ext cx="5002090" cy="417036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Clr>
                <a:schemeClr val="accent5"/>
              </a:buClr>
              <a:buFont typeface="Arial"/>
              <a:buNone/>
              <a:defRPr/>
            </a:lvl1pPr>
          </a:lstStyle>
          <a:p>
            <a:pPr lvl="0"/>
            <a:endParaRPr lang="en-GB" noProof="0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96715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623252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 strike="noStrike"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96715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0722" y="1825625"/>
            <a:ext cx="3229533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476002" y="1825624"/>
            <a:ext cx="3239996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5"/>
          </p:nvPr>
        </p:nvSpPr>
        <p:spPr>
          <a:xfrm>
            <a:off x="7990763" y="1825624"/>
            <a:ext cx="3239998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722" y="1681163"/>
            <a:ext cx="5003999" cy="823912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0722" y="2597727"/>
            <a:ext cx="5003999" cy="3398261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2768" y="1681163"/>
            <a:ext cx="5003999" cy="823912"/>
          </a:xfrm>
          <a:prstGeom prst="rect">
            <a:avLst/>
          </a:prstGeo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2768" y="2597727"/>
            <a:ext cx="5003999" cy="3398261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750540"/>
            <a:ext cx="12192000" cy="42454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9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C-JRC-logo_horizontal_EN_pos_transparent-background.png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02" t="10944" r="6669" b="9113"/>
          <a:stretch/>
        </p:blipFill>
        <p:spPr>
          <a:xfrm>
            <a:off x="9945929" y="6177847"/>
            <a:ext cx="1727997" cy="467228"/>
          </a:xfrm>
          <a:prstGeom prst="rect">
            <a:avLst/>
          </a:prstGeom>
        </p:spPr>
      </p:pic>
      <p:sp>
        <p:nvSpPr>
          <p:cNvPr id="4" name="TextBox 10">
            <a:extLst>
              <a:ext uri="{FF2B5EF4-FFF2-40B4-BE49-F238E27FC236}">
                <a16:creationId xmlns:a16="http://schemas.microsoft.com/office/drawing/2014/main" id="{102E28AE-5B0C-CF45-9AB9-4F4B2BA2B16F}"/>
              </a:ext>
            </a:extLst>
          </p:cNvPr>
          <p:cNvSpPr txBox="1"/>
          <p:nvPr userDrawn="1"/>
        </p:nvSpPr>
        <p:spPr>
          <a:xfrm>
            <a:off x="935316" y="6436338"/>
            <a:ext cx="444383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indent="0" algn="l">
              <a:buClr>
                <a:schemeClr val="accent5"/>
              </a:buClr>
              <a:buFont typeface="Arial"/>
              <a:buNone/>
            </a:pPr>
            <a:fld id="{7CDCD853-BF31-41A2-A1D4-0871305F302F}" type="slidenum">
              <a:rPr lang="en-GB" sz="120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</a:rPr>
              <a:pPr marL="0" indent="0" algn="l">
                <a:buClr>
                  <a:schemeClr val="accent5"/>
                </a:buClr>
                <a:buFont typeface="Arial"/>
                <a:buNone/>
              </a:pPr>
              <a:t>‹#›</a:t>
            </a:fld>
            <a:endParaRPr lang="en-GB" sz="1600" noProof="0" dirty="0">
              <a:ln>
                <a:noFill/>
              </a:ln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Straight Connector 11">
            <a:extLst>
              <a:ext uri="{FF2B5EF4-FFF2-40B4-BE49-F238E27FC236}">
                <a16:creationId xmlns:a16="http://schemas.microsoft.com/office/drawing/2014/main" id="{43FE508E-ADD9-4D41-9849-B50EAA79509F}"/>
              </a:ext>
            </a:extLst>
          </p:cNvPr>
          <p:cNvCxnSpPr/>
          <p:nvPr userDrawn="1"/>
        </p:nvCxnSpPr>
        <p:spPr>
          <a:xfrm>
            <a:off x="832311" y="6411461"/>
            <a:ext cx="1" cy="446539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1" r:id="rId3"/>
    <p:sldLayoutId id="2147483650" r:id="rId4"/>
    <p:sldLayoutId id="2147483660" r:id="rId5"/>
    <p:sldLayoutId id="2147483652" r:id="rId6"/>
    <p:sldLayoutId id="2147483661" r:id="rId7"/>
    <p:sldLayoutId id="2147483653" r:id="rId8"/>
    <p:sldLayoutId id="2147483654" r:id="rId9"/>
    <p:sldLayoutId id="2147483659" r:id="rId10"/>
    <p:sldLayoutId id="2147483658" r:id="rId11"/>
    <p:sldLayoutId id="2147483668" r:id="rId12"/>
    <p:sldLayoutId id="2147483666" r:id="rId13"/>
    <p:sldLayoutId id="2147483667" r:id="rId14"/>
    <p:sldLayoutId id="2147483655" r:id="rId15"/>
    <p:sldLayoutId id="2147483670" r:id="rId16"/>
    <p:sldLayoutId id="214748366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Environmental, economic and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distributional </a:t>
            </a:r>
            <a:r>
              <a:rPr lang="en-US" sz="4400" dirty="0"/>
              <a:t>implications of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gradual </a:t>
            </a:r>
            <a:r>
              <a:rPr lang="en-US" sz="4400" dirty="0"/>
              <a:t>energy tax reform in the EU</a:t>
            </a:r>
            <a:endParaRPr lang="nl-NL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350" y="3994484"/>
            <a:ext cx="10290265" cy="1321319"/>
          </a:xfrm>
        </p:spPr>
        <p:txBody>
          <a:bodyPr/>
          <a:lstStyle/>
          <a:p>
            <a:r>
              <a:rPr lang="en-US" dirty="0"/>
              <a:t>2021 EU Conference on Modelling for Policy Support</a:t>
            </a:r>
          </a:p>
          <a:p>
            <a:endParaRPr lang="nl-NL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594538" y="5391726"/>
            <a:ext cx="7767077" cy="877455"/>
          </a:xfrm>
        </p:spPr>
        <p:txBody>
          <a:bodyPr/>
          <a:lstStyle/>
          <a:p>
            <a:r>
              <a:rPr lang="nl-NL" dirty="0" smtClean="0"/>
              <a:t>Toon </a:t>
            </a:r>
            <a:r>
              <a:rPr lang="nl-NL" dirty="0" smtClean="0"/>
              <a:t>Vandyck</a:t>
            </a:r>
          </a:p>
          <a:p>
            <a:r>
              <a:rPr lang="nl-NL" dirty="0" smtClean="0"/>
              <a:t>25-11-2021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27509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2431" y="24549"/>
            <a:ext cx="6449369" cy="683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0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730" y="-8763"/>
            <a:ext cx="6515100" cy="68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2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ETD revision: Policy proposals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3" y="3834750"/>
            <a:ext cx="6286761" cy="24483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975" y="3547166"/>
            <a:ext cx="614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Tax rates, 2035, Households, Heating, Natural Gas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3945" y="3898946"/>
            <a:ext cx="6215786" cy="23275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82970" y="3547166"/>
            <a:ext cx="614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Tax rates, 2035, Households, Motor, Gasoil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7377" y="1421773"/>
            <a:ext cx="6398221" cy="186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426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0722" y="-2849"/>
            <a:ext cx="10263893" cy="782357"/>
          </a:xfrm>
        </p:spPr>
        <p:txBody>
          <a:bodyPr/>
          <a:lstStyle/>
          <a:p>
            <a:r>
              <a:rPr lang="en-GB" dirty="0" smtClean="0"/>
              <a:t>Impact Assessment</a:t>
            </a:r>
            <a:endParaRPr lang="en-GB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580" y="6159640"/>
            <a:ext cx="1908028" cy="557777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752981" y="950901"/>
            <a:ext cx="6144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Fiscal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82006" y="3547166"/>
            <a:ext cx="6144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Employment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1983" y="3547166"/>
            <a:ext cx="5004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Economic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2958" y="947162"/>
            <a:ext cx="5004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Environmental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1344" y="1715203"/>
            <a:ext cx="4583461" cy="1746364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417" y="1549672"/>
            <a:ext cx="4211388" cy="22927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0993" y="1726097"/>
            <a:ext cx="3557292" cy="158372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5132" y="1493688"/>
            <a:ext cx="3183153" cy="21600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3617" y="4363908"/>
            <a:ext cx="4252044" cy="235350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12883" y="4092533"/>
            <a:ext cx="3525882" cy="21600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34844" y="4308533"/>
            <a:ext cx="2996459" cy="196860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53688" y="4047985"/>
            <a:ext cx="4358769" cy="216000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>
          <a:xfrm>
            <a:off x="5970396" y="947162"/>
            <a:ext cx="0" cy="5652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6066045" y="-1600834"/>
            <a:ext cx="0" cy="10296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75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Distributional impacts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7066" y="2187552"/>
            <a:ext cx="5688725" cy="44765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3115" y="1578884"/>
            <a:ext cx="156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All 3 scenarios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71428" y="1459186"/>
            <a:ext cx="1567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  <a:r>
              <a:rPr lang="en-GB" dirty="0" smtClean="0"/>
              <a:t>a: Carbon content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927272" y="1459186"/>
            <a:ext cx="1567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2a: Energy content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48248" y="1459186"/>
            <a:ext cx="1567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2a: Carbon + air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75603" y="2494959"/>
            <a:ext cx="156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Price effect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675603" y="4241178"/>
            <a:ext cx="156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Price + income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675603" y="5802731"/>
            <a:ext cx="1567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Price + income + recycling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08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</a:t>
            </a:r>
            <a:r>
              <a:rPr lang="en-GB" dirty="0" smtClean="0"/>
              <a:t>you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7013" y="4818845"/>
            <a:ext cx="10003692" cy="1445322"/>
          </a:xfrm>
        </p:spPr>
        <p:txBody>
          <a:bodyPr wrap="square" anchor="b" anchorCtr="0"/>
          <a:lstStyle/>
          <a:p>
            <a:r>
              <a:rPr lang="en-GB" sz="1050" b="1" dirty="0"/>
              <a:t>© European Union </a:t>
            </a:r>
            <a:r>
              <a:rPr lang="en-GB" sz="1050" b="1" dirty="0" smtClean="0"/>
              <a:t>2021</a:t>
            </a:r>
            <a:endParaRPr lang="en-GB" sz="105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4220" y="5540952"/>
            <a:ext cx="1023496" cy="3580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64" y="4154632"/>
            <a:ext cx="556556" cy="55655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77013" y="3452616"/>
            <a:ext cx="10020968" cy="112989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tx2"/>
                </a:solidFill>
              </a:rPr>
              <a:t> Toon.Vandyck@ec.europa.eu</a:t>
            </a: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 smtClean="0">
                <a:solidFill>
                  <a:schemeClr val="tx2"/>
                </a:solidFill>
              </a:rPr>
              <a:t> @</a:t>
            </a:r>
            <a:r>
              <a:rPr lang="en-GB" sz="2000" smtClean="0">
                <a:solidFill>
                  <a:schemeClr val="tx2"/>
                </a:solidFill>
              </a:rPr>
              <a:t>Toon_V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4874" y="3531476"/>
            <a:ext cx="602136" cy="6021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60974" y="215206"/>
            <a:ext cx="2880000" cy="384936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/>
          <a:srcRect t="10085"/>
          <a:stretch/>
        </p:blipFill>
        <p:spPr>
          <a:xfrm>
            <a:off x="7353114" y="1564072"/>
            <a:ext cx="2880000" cy="344589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25158" y="2896094"/>
            <a:ext cx="2880000" cy="336807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71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zato 1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6ACBF3"/>
      </a:accent1>
      <a:accent2>
        <a:srgbClr val="3E99DA"/>
      </a:accent2>
      <a:accent3>
        <a:srgbClr val="1EC08A"/>
      </a:accent3>
      <a:accent4>
        <a:srgbClr val="ED8D2F"/>
      </a:accent4>
      <a:accent5>
        <a:srgbClr val="F8CC29"/>
      </a:accent5>
      <a:accent6>
        <a:srgbClr val="E76C53"/>
      </a:accent6>
      <a:hlink>
        <a:srgbClr val="0563C1"/>
      </a:hlink>
      <a:folHlink>
        <a:srgbClr val="24337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buClr>
            <a:schemeClr val="accent5"/>
          </a:buClr>
          <a:buFont typeface="Arial"/>
          <a:buChar char="•"/>
          <a:defRPr sz="2400" noProof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6249</TotalTime>
  <Words>104</Words>
  <Application>Microsoft Office PowerPoint</Application>
  <PresentationFormat>Widescreen</PresentationFormat>
  <Paragraphs>30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Environmental, economic and  distributional implications of  gradual energy tax reform in the EU</vt:lpstr>
      <vt:lpstr>PowerPoint Presentation</vt:lpstr>
      <vt:lpstr>PowerPoint Presentation</vt:lpstr>
      <vt:lpstr>ETD revision: Policy proposals</vt:lpstr>
      <vt:lpstr>Impact Assessment</vt:lpstr>
      <vt:lpstr>Distributional impacts</vt:lpstr>
      <vt:lpstr>Thank you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VANDYCK Toon (JRC-SEVILLA)</cp:lastModifiedBy>
  <cp:revision>440</cp:revision>
  <dcterms:created xsi:type="dcterms:W3CDTF">2019-08-09T12:06:42Z</dcterms:created>
  <dcterms:modified xsi:type="dcterms:W3CDTF">2021-11-19T10:07:27Z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ServerID">
    <vt:lpwstr>0d3b22a6-6203-4efc-8e8e-b5279256493b</vt:lpwstr>
  </property>
  <property fmtid="{D5CDD505-2E9C-101B-9397-08002B2CF9AE}" pid="3" name="Offisync_ProviderInitializationData">
    <vt:lpwstr>https://webgate.ec.europa.eu/connected</vt:lpwstr>
  </property>
  <property fmtid="{D5CDD505-2E9C-101B-9397-08002B2CF9AE}" pid="4" name="Jive_VersionGuid">
    <vt:lpwstr>28ef43ba-d150-4288-b00d-e2e2698bc5e4</vt:lpwstr>
  </property>
  <property fmtid="{D5CDD505-2E9C-101B-9397-08002B2CF9AE}" pid="5" name="Offisync_UniqueId">
    <vt:lpwstr>224000</vt:lpwstr>
  </property>
  <property fmtid="{D5CDD505-2E9C-101B-9397-08002B2CF9AE}" pid="6" name="Offisync_UpdateToken">
    <vt:lpwstr>5</vt:lpwstr>
  </property>
  <property fmtid="{D5CDD505-2E9C-101B-9397-08002B2CF9AE}" pid="7" name="Jive_LatestUserAccountName">
    <vt:lpwstr>vandyto</vt:lpwstr>
  </property>
  <property fmtid="{D5CDD505-2E9C-101B-9397-08002B2CF9AE}" pid="8" name="Jive_ModifiedButNotPublished">
    <vt:lpwstr/>
  </property>
</Properties>
</file>