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355" r:id="rId3"/>
    <p:sldId id="356" r:id="rId4"/>
    <p:sldId id="357" r:id="rId5"/>
    <p:sldId id="358" r:id="rId6"/>
    <p:sldId id="359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83">
          <p15:clr>
            <a:srgbClr val="A4A3A4"/>
          </p15:clr>
        </p15:guide>
        <p15:guide id="4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C29"/>
    <a:srgbClr val="CC0066"/>
    <a:srgbClr val="009999"/>
    <a:srgbClr val="FFFF99"/>
    <a:srgbClr val="CC3399"/>
    <a:srgbClr val="8A2713"/>
    <a:srgbClr val="2E9DD2"/>
    <a:srgbClr val="15476D"/>
    <a:srgbClr val="227DC1"/>
    <a:srgbClr val="217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937" autoAdjust="0"/>
  </p:normalViewPr>
  <p:slideViewPr>
    <p:cSldViewPr snapToGrid="0">
      <p:cViewPr varScale="1">
        <p:scale>
          <a:sx n="91" d="100"/>
          <a:sy n="91" d="100"/>
        </p:scale>
        <p:origin x="1218" y="72"/>
      </p:cViewPr>
      <p:guideLst>
        <p:guide orient="horz" pos="2092"/>
        <p:guide pos="3840"/>
        <p:guide orient="horz" pos="3783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9" d="100"/>
          <a:sy n="89" d="100"/>
        </p:scale>
        <p:origin x="3840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19/11/2021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19/11/2021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JRC</a:t>
            </a:r>
          </a:p>
          <a:p>
            <a:r>
              <a:rPr lang="it-IT" dirty="0" smtClean="0"/>
              <a:t>EMF36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 marL="0"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3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CA5413D4-3464-5446-9BA1-3BAD3170FCF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46EB0D93-FBAA-A74E-B21E-1472D09689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2156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B76EE823-FC7D-C248-9740-B5FEDF6A4D2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55300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AC06F9D3-D33A-F048-8BF8-7A3A77CF4B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99255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549E3D0B-E219-9F43-9128-A6A207A4CD7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72399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8E55B758-1336-EB4E-970D-06877F30CBB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1635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559992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9559992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55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55000">
                <a:srgbClr val="FFD129"/>
              </a:gs>
              <a:gs pos="0">
                <a:srgbClr val="EEB93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0D6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0D6CB4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8000">
                <a:srgbClr val="E0A430"/>
              </a:gs>
              <a:gs pos="100000">
                <a:srgbClr val="FFD129"/>
              </a:gs>
              <a:gs pos="24000">
                <a:srgbClr val="EEB93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0D6CB4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0D6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9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4" name="TextBox 10">
            <a:extLst>
              <a:ext uri="{FF2B5EF4-FFF2-40B4-BE49-F238E27FC236}">
                <a16:creationId xmlns:a16="http://schemas.microsoft.com/office/drawing/2014/main" id="{102E28AE-5B0C-CF45-9AB9-4F4B2BA2B16F}"/>
              </a:ext>
            </a:extLst>
          </p:cNvPr>
          <p:cNvSpPr txBox="1"/>
          <p:nvPr userDrawn="1"/>
        </p:nvSpPr>
        <p:spPr>
          <a:xfrm>
            <a:off x="935316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43FE508E-ADD9-4D41-9849-B50EAA79509F}"/>
              </a:ext>
            </a:extLst>
          </p:cNvPr>
          <p:cNvCxnSpPr/>
          <p:nvPr userDrawn="1"/>
        </p:nvCxnSpPr>
        <p:spPr>
          <a:xfrm>
            <a:off x="832311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Environmental, economic and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distributional </a:t>
            </a:r>
            <a:r>
              <a:rPr lang="en-US" sz="4400" dirty="0"/>
              <a:t>implications of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gradual </a:t>
            </a:r>
            <a:r>
              <a:rPr lang="en-US" sz="4400" dirty="0"/>
              <a:t>energy tax reform in the EU</a:t>
            </a:r>
            <a:endParaRPr lang="nl-NL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350" y="3994484"/>
            <a:ext cx="10290265" cy="1321319"/>
          </a:xfrm>
        </p:spPr>
        <p:txBody>
          <a:bodyPr/>
          <a:lstStyle/>
          <a:p>
            <a:r>
              <a:rPr lang="en-US" dirty="0"/>
              <a:t>2021 EU Conference on Modelling for Policy Support</a:t>
            </a:r>
          </a:p>
          <a:p>
            <a:endParaRPr lang="nl-NL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94538" y="5391726"/>
            <a:ext cx="7767077" cy="877455"/>
          </a:xfrm>
        </p:spPr>
        <p:txBody>
          <a:bodyPr/>
          <a:lstStyle/>
          <a:p>
            <a:r>
              <a:rPr lang="nl-NL" dirty="0" smtClean="0"/>
              <a:t>Toon </a:t>
            </a:r>
            <a:r>
              <a:rPr lang="nl-NL" dirty="0" smtClean="0"/>
              <a:t>Vandyck</a:t>
            </a:r>
          </a:p>
          <a:p>
            <a:r>
              <a:rPr lang="nl-NL" dirty="0" smtClean="0"/>
              <a:t>25-11-2021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431" y="24549"/>
            <a:ext cx="6449369" cy="683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730" y="-8763"/>
            <a:ext cx="6515100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2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ETD revision: Policy proposals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" y="3834750"/>
            <a:ext cx="6286761" cy="24483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75" y="3547166"/>
            <a:ext cx="61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Tax rates, 2035, Households, Heating, Natural Gas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945" y="3898946"/>
            <a:ext cx="6215786" cy="23275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82970" y="3547166"/>
            <a:ext cx="614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Tax rates, 2035, Households, Motor, Gasoil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377" y="1421773"/>
            <a:ext cx="6398221" cy="186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2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-2849"/>
            <a:ext cx="10263893" cy="782357"/>
          </a:xfrm>
        </p:spPr>
        <p:txBody>
          <a:bodyPr/>
          <a:lstStyle/>
          <a:p>
            <a:r>
              <a:rPr lang="en-GB" dirty="0" smtClean="0"/>
              <a:t>Impact Assessment</a:t>
            </a:r>
            <a:endParaRPr lang="en-GB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580" y="6159640"/>
            <a:ext cx="1908028" cy="55777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752981" y="950901"/>
            <a:ext cx="614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Fiscal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2006" y="3547166"/>
            <a:ext cx="614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Employment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1983" y="3547166"/>
            <a:ext cx="500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Economic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2958" y="947162"/>
            <a:ext cx="500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Environmental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344" y="1715203"/>
            <a:ext cx="4583461" cy="174636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417" y="1549672"/>
            <a:ext cx="4211388" cy="22927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0993" y="1726097"/>
            <a:ext cx="3557292" cy="158372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5132" y="1493688"/>
            <a:ext cx="3183153" cy="216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3617" y="4363908"/>
            <a:ext cx="4252044" cy="235350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2883" y="4092533"/>
            <a:ext cx="3525882" cy="2160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4844" y="4308533"/>
            <a:ext cx="2996459" cy="196860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53688" y="4047985"/>
            <a:ext cx="4358769" cy="216000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5970396" y="947162"/>
            <a:ext cx="0" cy="5652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066045" y="-1600834"/>
            <a:ext cx="0" cy="10296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75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Distributional impacts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066" y="2187552"/>
            <a:ext cx="5688725" cy="4476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3115" y="1578884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All 3 scenarios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71428" y="1459186"/>
            <a:ext cx="156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a: Carbon content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27272" y="1459186"/>
            <a:ext cx="156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2a: Energy content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48248" y="1459186"/>
            <a:ext cx="156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2a: Carbon + air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75603" y="2494959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Price effect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75603" y="4241178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Price + income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75603" y="5802731"/>
            <a:ext cx="156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Price + income + recycling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8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</a:t>
            </a:r>
            <a:r>
              <a:rPr lang="en-GB" dirty="0" smtClean="0"/>
              <a:t>you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013" y="4818845"/>
            <a:ext cx="10003692" cy="1445322"/>
          </a:xfrm>
        </p:spPr>
        <p:txBody>
          <a:bodyPr wrap="square" anchor="b" anchorCtr="0"/>
          <a:lstStyle/>
          <a:p>
            <a:r>
              <a:rPr lang="en-GB" sz="1050" b="1" dirty="0"/>
              <a:t>© European Union </a:t>
            </a:r>
            <a:r>
              <a:rPr lang="en-GB" sz="1050" b="1" dirty="0" smtClean="0"/>
              <a:t>2021</a:t>
            </a:r>
            <a:endParaRPr lang="en-GB" sz="105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4220" y="5540952"/>
            <a:ext cx="1023496" cy="358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64" y="4154632"/>
            <a:ext cx="556556" cy="55655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77013" y="3452616"/>
            <a:ext cx="10020968" cy="112989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chemeClr val="tx2"/>
                </a:solidFill>
              </a:rPr>
              <a:t> Toon.Vandyck@ec.europa.eu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 smtClean="0">
                <a:solidFill>
                  <a:schemeClr val="tx2"/>
                </a:solidFill>
              </a:rPr>
              <a:t> @</a:t>
            </a:r>
            <a:r>
              <a:rPr lang="en-GB" sz="2000" smtClean="0">
                <a:solidFill>
                  <a:schemeClr val="tx2"/>
                </a:solidFill>
              </a:rPr>
              <a:t>Toon_V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4874" y="3531476"/>
            <a:ext cx="602136" cy="602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0974" y="215206"/>
            <a:ext cx="2880000" cy="384936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t="10085"/>
          <a:stretch/>
        </p:blipFill>
        <p:spPr>
          <a:xfrm>
            <a:off x="7353114" y="1564072"/>
            <a:ext cx="2880000" cy="344589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5158" y="2896094"/>
            <a:ext cx="2880000" cy="336807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6249</TotalTime>
  <Words>104</Words>
  <Application>Microsoft Office PowerPoint</Application>
  <PresentationFormat>Widescreen</PresentationFormat>
  <Paragraphs>30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Environmental, economic and  distributional implications of  gradual energy tax reform in the EU</vt:lpstr>
      <vt:lpstr>PowerPoint Presentation</vt:lpstr>
      <vt:lpstr>PowerPoint Presentation</vt:lpstr>
      <vt:lpstr>ETD revision: Policy proposals</vt:lpstr>
      <vt:lpstr>Impact Assessment</vt:lpstr>
      <vt:lpstr>Distributional impacts</vt:lpstr>
      <vt:lpstr>Thank you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VANDYCK Toon (JRC-SEVILLA)</cp:lastModifiedBy>
  <cp:revision>440</cp:revision>
  <dcterms:created xsi:type="dcterms:W3CDTF">2019-08-09T12:06:42Z</dcterms:created>
  <dcterms:modified xsi:type="dcterms:W3CDTF">2021-11-19T10:07:27Z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0d3b22a6-6203-4efc-8e8e-b5279256493b</vt:lpwstr>
  </property>
  <property fmtid="{D5CDD505-2E9C-101B-9397-08002B2CF9AE}" pid="3" name="Offisync_ProviderInitializationData">
    <vt:lpwstr>https://webgate.ec.europa.eu/connected</vt:lpwstr>
  </property>
  <property fmtid="{D5CDD505-2E9C-101B-9397-08002B2CF9AE}" pid="4" name="Jive_VersionGuid">
    <vt:lpwstr>28ef43ba-d150-4288-b00d-e2e2698bc5e4</vt:lpwstr>
  </property>
  <property fmtid="{D5CDD505-2E9C-101B-9397-08002B2CF9AE}" pid="5" name="Offisync_UniqueId">
    <vt:lpwstr>224000</vt:lpwstr>
  </property>
  <property fmtid="{D5CDD505-2E9C-101B-9397-08002B2CF9AE}" pid="6" name="Offisync_UpdateToken">
    <vt:lpwstr>5</vt:lpwstr>
  </property>
  <property fmtid="{D5CDD505-2E9C-101B-9397-08002B2CF9AE}" pid="7" name="Jive_LatestUserAccountName">
    <vt:lpwstr>vandyto</vt:lpwstr>
  </property>
  <property fmtid="{D5CDD505-2E9C-101B-9397-08002B2CF9AE}" pid="8" name="Jive_ModifiedButNotPublished">
    <vt:lpwstr/>
  </property>
</Properties>
</file>