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1145" r:id="rId3"/>
    <p:sldId id="1168" r:id="rId4"/>
    <p:sldId id="1150" r:id="rId5"/>
    <p:sldId id="1164" r:id="rId6"/>
    <p:sldId id="397" r:id="rId7"/>
    <p:sldId id="1167" r:id="rId8"/>
    <p:sldId id="1160" r:id="rId9"/>
    <p:sldId id="549" r:id="rId10"/>
    <p:sldId id="287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918"/>
    <a:srgbClr val="B67738"/>
    <a:srgbClr val="6A8A16"/>
    <a:srgbClr val="FFFFFF"/>
    <a:srgbClr val="FAD912"/>
    <a:srgbClr val="E3DAD5"/>
    <a:srgbClr val="997B6B"/>
    <a:srgbClr val="DDD3CD"/>
    <a:srgbClr val="CFC1B9"/>
    <a:srgbClr val="007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2996" autoAdjust="0"/>
  </p:normalViewPr>
  <p:slideViewPr>
    <p:cSldViewPr>
      <p:cViewPr varScale="1">
        <p:scale>
          <a:sx n="102" d="100"/>
          <a:sy n="102" d="100"/>
        </p:scale>
        <p:origin x="12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32DF6-305F-4986-8BD3-7619ABB2125C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FE4B-C4BC-41DD-9BCC-A4388D8CBF1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8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994D4-BF2F-4169-ABCA-F8EF28FB3C20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439FD-3306-4AD1-859E-E84D3A51CE0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41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Feel free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439FD-3306-4AD1-859E-E84D3A51CE0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73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4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97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80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90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29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41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54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992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4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15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17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70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4"/>
          <a:stretch/>
        </p:blipFill>
        <p:spPr>
          <a:xfrm>
            <a:off x="-3376" y="0"/>
            <a:ext cx="4935416" cy="6083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15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" b="2"/>
          <a:stretch/>
        </p:blipFill>
        <p:spPr>
          <a:xfrm rot="1764227">
            <a:off x="658422" y="-877386"/>
            <a:ext cx="5879451" cy="8773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09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44624"/>
            <a:ext cx="8316416" cy="619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49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8316416" cy="619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90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2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9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" y="5777880"/>
            <a:ext cx="9144000" cy="10801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1E05-D279-44F1-AB2C-7642536FD995}" type="slidenum">
              <a:rPr lang="nl-NL" smtClean="0"/>
              <a:t>‹#›</a:t>
            </a:fld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0" y="6092895"/>
            <a:ext cx="1610997" cy="3617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48264" y="6654552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b="0" dirty="0">
                <a:solidFill>
                  <a:schemeClr val="bg1"/>
                </a:solidFill>
                <a:latin typeface="+mj-lt"/>
              </a:rPr>
              <a:t>www.SoilCare-project.eu</a:t>
            </a:r>
          </a:p>
        </p:txBody>
      </p:sp>
    </p:spTree>
    <p:extLst>
      <p:ext uri="{BB962C8B-B14F-4D97-AF65-F5344CB8AC3E}">
        <p14:creationId xmlns:p14="http://schemas.microsoft.com/office/powerpoint/2010/main" val="13758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lcare-project.eu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hvdelden@riks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0" b="14630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F6139B8-4942-40E6-A039-BAC6E4983AEF}"/>
              </a:ext>
            </a:extLst>
          </p:cNvPr>
          <p:cNvSpPr txBox="1">
            <a:spLocks/>
          </p:cNvSpPr>
          <p:nvPr/>
        </p:nvSpPr>
        <p:spPr>
          <a:xfrm>
            <a:off x="476508" y="764704"/>
            <a:ext cx="8442796" cy="79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Policy modelling for scoping alternative pathways for sustainable and profitable agriculture for Europe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2BF7C-B55A-4910-AA48-677CB78CC7D9}"/>
              </a:ext>
            </a:extLst>
          </p:cNvPr>
          <p:cNvSpPr txBox="1"/>
          <p:nvPr/>
        </p:nvSpPr>
        <p:spPr>
          <a:xfrm>
            <a:off x="476508" y="2094181"/>
            <a:ext cx="8118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/>
              <a:t>Hedwig van Delden, Luuk Fleskens, Roel Vanhout, Melanie Muro, Tugce Tugran, Jantiene Baartman, </a:t>
            </a:r>
            <a:r>
              <a:rPr lang="en-GB" dirty="0"/>
              <a:t>João</a:t>
            </a:r>
            <a:r>
              <a:rPr lang="en-NL" dirty="0"/>
              <a:t> </a:t>
            </a:r>
            <a:r>
              <a:rPr lang="en-GB" dirty="0"/>
              <a:t>Pedro</a:t>
            </a:r>
            <a:r>
              <a:rPr lang="en-NL" dirty="0"/>
              <a:t> Nunes, Simone Verzandvoort, Jane Mills, Julie Ingram, Charlotte Chivers, Lilian O'Sullivan, Iris Vanermen, Guna </a:t>
            </a:r>
            <a:r>
              <a:rPr lang="en-NL" dirty="0" err="1"/>
              <a:t>Salputra</a:t>
            </a:r>
            <a:r>
              <a:rPr lang="en-NL" dirty="0"/>
              <a:t>, Lingtong Gai, </a:t>
            </a:r>
            <a:r>
              <a:rPr lang="en-GB" dirty="0"/>
              <a:t>Jan Peter Lesschen, and </a:t>
            </a:r>
            <a:r>
              <a:rPr lang="en-NL" dirty="0"/>
              <a:t>Rudi Hessel</a:t>
            </a:r>
          </a:p>
        </p:txBody>
      </p:sp>
    </p:spTree>
    <p:extLst>
      <p:ext uri="{BB962C8B-B14F-4D97-AF65-F5344CB8AC3E}">
        <p14:creationId xmlns:p14="http://schemas.microsoft.com/office/powerpoint/2010/main" val="13874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3276000" cy="791650"/>
          </a:xfrm>
        </p:spPr>
        <p:txBody>
          <a:bodyPr/>
          <a:lstStyle/>
          <a:p>
            <a:pPr algn="l"/>
            <a:r>
              <a:rPr lang="en-GB" dirty="0"/>
              <a:t>Questions?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99" y="476672"/>
            <a:ext cx="5040000" cy="47525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7EF06-DB08-428B-B037-E8F1876A2FD1}"/>
              </a:ext>
            </a:extLst>
          </p:cNvPr>
          <p:cNvSpPr txBox="1"/>
          <p:nvPr/>
        </p:nvSpPr>
        <p:spPr>
          <a:xfrm>
            <a:off x="539552" y="5013176"/>
            <a:ext cx="4574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hlinkClick r:id="rId3"/>
              </a:rPr>
              <a:t>www.soilcare-project.eu</a:t>
            </a:r>
            <a:r>
              <a:rPr lang="en-GB" sz="1800" dirty="0"/>
              <a:t> </a:t>
            </a:r>
          </a:p>
          <a:p>
            <a:r>
              <a:rPr lang="en-GB" sz="1800" dirty="0"/>
              <a:t>Hedwig van Delden: </a:t>
            </a:r>
            <a:r>
              <a:rPr lang="en-GB" sz="1800" dirty="0">
                <a:hlinkClick r:id="rId4"/>
              </a:rPr>
              <a:t>hvdelden@riks.nl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9814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4A80-69C8-4F88-8642-C944D224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9746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/>
              <a:t>Aim: </a:t>
            </a:r>
            <a:r>
              <a:rPr lang="en-GB" sz="4900" dirty="0"/>
              <a:t>policy support under uncertainty</a:t>
            </a:r>
            <a:br>
              <a:rPr lang="en-GB" sz="4400" dirty="0"/>
            </a:b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0780A-BCAA-4F0B-8290-46E4B821D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35249"/>
            <a:ext cx="8942388" cy="4089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1. How can policies support sustainable and profitable</a:t>
            </a:r>
            <a:br>
              <a:rPr lang="en-US" dirty="0"/>
            </a:br>
            <a:r>
              <a:rPr lang="en-US" dirty="0"/>
              <a:t>    farming practices under different future pathways?</a:t>
            </a:r>
          </a:p>
          <a:p>
            <a:pPr marL="457200" lvl="1" indent="0">
              <a:buNone/>
            </a:pPr>
            <a:r>
              <a:rPr lang="en-US" dirty="0"/>
              <a:t>2. Are some policy actions more robust under a range of</a:t>
            </a:r>
            <a:br>
              <a:rPr lang="en-US" dirty="0"/>
            </a:br>
            <a:r>
              <a:rPr lang="en-US" dirty="0"/>
              <a:t>    future pathways?</a:t>
            </a:r>
            <a:endParaRPr lang="en-GB" dirty="0"/>
          </a:p>
          <a:p>
            <a:pPr lvl="2"/>
            <a:r>
              <a:rPr lang="en-GB" dirty="0"/>
              <a:t>Develop exploratory scenarios at European scale to enhance the understanding of future uncertainties </a:t>
            </a:r>
          </a:p>
          <a:p>
            <a:pPr lvl="2"/>
            <a:r>
              <a:rPr lang="en-GB" dirty="0"/>
              <a:t>Use the developed scenarios to assess:</a:t>
            </a:r>
          </a:p>
          <a:p>
            <a:pPr lvl="3"/>
            <a:r>
              <a:rPr lang="en-GB" dirty="0"/>
              <a:t>Policy actions tailored to specific socio-economic conditions</a:t>
            </a:r>
          </a:p>
          <a:p>
            <a:pPr lvl="3"/>
            <a:r>
              <a:rPr lang="en-GB" dirty="0"/>
              <a:t>Robust policy actions valid across several socio-economic conditions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511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D2D3-CE36-4153-9896-3789CDA1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Scenario, simulation and policy support approach</a:t>
            </a:r>
            <a:endParaRPr lang="en-NL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502C3E7-6226-4B14-8081-5A5C2945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523822"/>
            <a:ext cx="4767974" cy="5315324"/>
          </a:xfrm>
          <a:prstGeom prst="rect">
            <a:avLst/>
          </a:prstGeom>
          <a:ln>
            <a:solidFill>
              <a:srgbClr val="432918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921BE9-0137-4594-BF79-FDBC11A02E8C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35810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+mj-lt"/>
              </a:rPr>
              <a:t>Combination of participation (interviews, workshops, webinar), expert opinion, and modelling</a:t>
            </a:r>
          </a:p>
          <a:p>
            <a:r>
              <a:rPr lang="en-GB" sz="1600" dirty="0">
                <a:latin typeface="+mj-lt"/>
              </a:rPr>
              <a:t>Inclusion of qualitative and quantitative aspects</a:t>
            </a:r>
          </a:p>
          <a:p>
            <a:pPr lvl="1"/>
            <a:r>
              <a:rPr lang="en-GB" sz="1600" dirty="0">
                <a:latin typeface="+mj-lt"/>
              </a:rPr>
              <a:t>Narratives: creative and rich exploration of how the future might unfold</a:t>
            </a:r>
          </a:p>
          <a:p>
            <a:pPr lvl="1"/>
            <a:r>
              <a:rPr lang="en-GB" sz="1600" dirty="0">
                <a:latin typeface="+mj-lt"/>
              </a:rPr>
              <a:t>Modelling: enhance the consistency and coherence of the narratives, visual and spatially explicit understanding</a:t>
            </a:r>
          </a:p>
          <a:p>
            <a:pPr lvl="1"/>
            <a:r>
              <a:rPr lang="en-GB" sz="1600" dirty="0">
                <a:latin typeface="+mj-lt"/>
              </a:rPr>
              <a:t>Policy action assessment: use of scenarios to better understand how different future pathways impact on the likelihood of success of policy 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D4B11-B010-4F37-A44B-6A834D5FC506}"/>
              </a:ext>
            </a:extLst>
          </p:cNvPr>
          <p:cNvSpPr/>
          <p:nvPr/>
        </p:nvSpPr>
        <p:spPr>
          <a:xfrm>
            <a:off x="4769170" y="3408096"/>
            <a:ext cx="45719" cy="123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ADFB0-7240-4B40-B367-7034569B6828}"/>
              </a:ext>
            </a:extLst>
          </p:cNvPr>
          <p:cNvSpPr txBox="1"/>
          <p:nvPr/>
        </p:nvSpPr>
        <p:spPr>
          <a:xfrm>
            <a:off x="4656444" y="3380401"/>
            <a:ext cx="271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2</a:t>
            </a:r>
            <a:endParaRPr lang="en-NL" sz="1050" dirty="0"/>
          </a:p>
        </p:txBody>
      </p:sp>
    </p:spTree>
    <p:extLst>
      <p:ext uri="{BB962C8B-B14F-4D97-AF65-F5344CB8AC3E}">
        <p14:creationId xmlns:p14="http://schemas.microsoft.com/office/powerpoint/2010/main" val="119179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B3DA-04C1-4E9D-B7D0-453650D3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Motivating factors driving scenarios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4A4420-A7C8-4609-8203-39BEB8FA75F5}"/>
              </a:ext>
            </a:extLst>
          </p:cNvPr>
          <p:cNvGrpSpPr/>
          <p:nvPr/>
        </p:nvGrpSpPr>
        <p:grpSpPr>
          <a:xfrm>
            <a:off x="889134" y="1268760"/>
            <a:ext cx="7005698" cy="5239035"/>
            <a:chOff x="176799" y="-131605"/>
            <a:chExt cx="3925975" cy="381939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A06A588-BBEE-4A76-955E-F398F09B2CE2}"/>
                </a:ext>
              </a:extLst>
            </p:cNvPr>
            <p:cNvCxnSpPr/>
            <p:nvPr/>
          </p:nvCxnSpPr>
          <p:spPr>
            <a:xfrm rot="10800000">
              <a:off x="546553" y="-36307"/>
              <a:ext cx="0" cy="30175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C408A4-2333-4376-8EC1-622A59AB3D1E}"/>
                </a:ext>
              </a:extLst>
            </p:cNvPr>
            <p:cNvCxnSpPr/>
            <p:nvPr/>
          </p:nvCxnSpPr>
          <p:spPr>
            <a:xfrm rot="16200000">
              <a:off x="2319694" y="1184703"/>
              <a:ext cx="0" cy="35661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E6304-8CD7-4F06-B8F3-05D90C57040A}"/>
                </a:ext>
              </a:extLst>
            </p:cNvPr>
            <p:cNvCxnSpPr/>
            <p:nvPr/>
          </p:nvCxnSpPr>
          <p:spPr>
            <a:xfrm>
              <a:off x="2202511" y="326003"/>
              <a:ext cx="0" cy="265176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361D07-5ACC-4647-84A5-0C3035B444EF}"/>
                </a:ext>
              </a:extLst>
            </p:cNvPr>
            <p:cNvCxnSpPr/>
            <p:nvPr/>
          </p:nvCxnSpPr>
          <p:spPr>
            <a:xfrm rot="16200000">
              <a:off x="2198536" y="-3977"/>
              <a:ext cx="0" cy="3273425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5-Point Star 16">
              <a:extLst>
                <a:ext uri="{FF2B5EF4-FFF2-40B4-BE49-F238E27FC236}">
                  <a16:creationId xmlns:a16="http://schemas.microsoft.com/office/drawing/2014/main" id="{6114069E-9B03-40CE-9D16-DD7585C0C453}"/>
                </a:ext>
              </a:extLst>
            </p:cNvPr>
            <p:cNvSpPr/>
            <p:nvPr/>
          </p:nvSpPr>
          <p:spPr>
            <a:xfrm>
              <a:off x="1073426" y="818984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5" name="5-Point Star 17">
              <a:extLst>
                <a:ext uri="{FF2B5EF4-FFF2-40B4-BE49-F238E27FC236}">
                  <a16:creationId xmlns:a16="http://schemas.microsoft.com/office/drawing/2014/main" id="{B9FACD1B-92C5-446E-9459-99857C6AF5B7}"/>
                </a:ext>
              </a:extLst>
            </p:cNvPr>
            <p:cNvSpPr/>
            <p:nvPr/>
          </p:nvSpPr>
          <p:spPr>
            <a:xfrm>
              <a:off x="1073426" y="2289975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6" name="5-Point Star 18">
              <a:extLst>
                <a:ext uri="{FF2B5EF4-FFF2-40B4-BE49-F238E27FC236}">
                  <a16:creationId xmlns:a16="http://schemas.microsoft.com/office/drawing/2014/main" id="{BCF6C1C0-6190-44F6-9C61-87291903E514}"/>
                </a:ext>
              </a:extLst>
            </p:cNvPr>
            <p:cNvSpPr/>
            <p:nvPr/>
          </p:nvSpPr>
          <p:spPr>
            <a:xfrm>
              <a:off x="3140765" y="818984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7" name="5-Point Star 19">
              <a:extLst>
                <a:ext uri="{FF2B5EF4-FFF2-40B4-BE49-F238E27FC236}">
                  <a16:creationId xmlns:a16="http://schemas.microsoft.com/office/drawing/2014/main" id="{43D355CE-7F28-4840-A03C-BF2BB0BECB5F}"/>
                </a:ext>
              </a:extLst>
            </p:cNvPr>
            <p:cNvSpPr/>
            <p:nvPr/>
          </p:nvSpPr>
          <p:spPr>
            <a:xfrm>
              <a:off x="3140765" y="2282024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58D65BC8-D480-4EF1-B0F4-F1243103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500" y="2312890"/>
              <a:ext cx="516835" cy="28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1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AB75275F-20B7-46F1-90C5-723A678EE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839" y="882108"/>
              <a:ext cx="516835" cy="326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</a:t>
              </a:r>
              <a:r>
                <a:rPr lang="en-AU" sz="1100" b="1" dirty="0">
                  <a:latin typeface="Calibri"/>
                  <a:ea typeface="Calibri"/>
                  <a:cs typeface="Arial"/>
                </a:rPr>
                <a:t>4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C8ECCEDC-BA53-45BB-B2E9-B08C8348F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840" y="2282024"/>
              <a:ext cx="516835" cy="28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3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AE2D91E5-9256-4A75-817E-72A4E1C61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501" y="818985"/>
              <a:ext cx="516835" cy="326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2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CD7F2F03-E9D4-4892-A25E-910D0C6B5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510" y="3144297"/>
              <a:ext cx="2582593" cy="54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b="1" dirty="0">
                  <a:effectLst/>
                  <a:latin typeface="Calibri"/>
                  <a:ea typeface="Calibri"/>
                  <a:cs typeface="Arial"/>
                </a:rPr>
                <a:t>Future challenges to </a:t>
              </a:r>
              <a:r>
                <a:rPr lang="en-AU" b="1" dirty="0">
                  <a:latin typeface="Calibri"/>
                  <a:ea typeface="Calibri"/>
                  <a:cs typeface="Arial"/>
                </a:rPr>
                <a:t>mandatory instruments</a:t>
              </a:r>
              <a:endParaRPr lang="en-AU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E3A46F2F-9E12-4734-951A-5A93EAED4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267184" y="1312378"/>
              <a:ext cx="3197211" cy="30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b="1" dirty="0">
                  <a:effectLst/>
                  <a:latin typeface="Calibri"/>
                  <a:ea typeface="Calibri"/>
                  <a:cs typeface="Arial"/>
                </a:rPr>
                <a:t>Future challenges </a:t>
              </a:r>
              <a:r>
                <a:rPr lang="en-AU" b="1" dirty="0">
                  <a:latin typeface="Calibri"/>
                  <a:ea typeface="Calibri"/>
                  <a:cs typeface="Arial"/>
                </a:rPr>
                <a:t>to</a:t>
              </a:r>
              <a:r>
                <a:rPr lang="en-AU" b="1" dirty="0">
                  <a:effectLst/>
                  <a:latin typeface="Calibri"/>
                  <a:ea typeface="Calibri"/>
                  <a:cs typeface="Arial"/>
                </a:rPr>
                <a:t> voluntary instruments</a:t>
              </a:r>
              <a:endParaRPr lang="en-AU" sz="1600" dirty="0">
                <a:effectLst/>
                <a:latin typeface="Calibri"/>
                <a:ea typeface="Calibri"/>
                <a:cs typeface="Arial"/>
              </a:endParaRPr>
            </a:p>
          </p:txBody>
        </p:sp>
      </p:grpSp>
      <p:pic>
        <p:nvPicPr>
          <p:cNvPr id="28" name="Picture 27" descr="A close up of a toy&#10;&#10;Description automatically generated">
            <a:extLst>
              <a:ext uri="{FF2B5EF4-FFF2-40B4-BE49-F238E27FC236}">
                <a16:creationId xmlns:a16="http://schemas.microsoft.com/office/drawing/2014/main" id="{DE725AF6-0C32-46AE-9E86-3FA361D2D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89" y="3828916"/>
            <a:ext cx="1042375" cy="1042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BA0D72-63B1-4311-9B5C-B0BCC474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43" y="3865605"/>
            <a:ext cx="1360517" cy="1021106"/>
          </a:xfrm>
          <a:prstGeom prst="rect">
            <a:avLst/>
          </a:prstGeom>
        </p:spPr>
      </p:pic>
      <p:pic>
        <p:nvPicPr>
          <p:cNvPr id="26" name="Content Placeholder 25" descr="A close up of a fruit&#10;&#10;Description automatically generated">
            <a:extLst>
              <a:ext uri="{FF2B5EF4-FFF2-40B4-BE49-F238E27FC236}">
                <a16:creationId xmlns:a16="http://schemas.microsoft.com/office/drawing/2014/main" id="{950F64E7-00CC-499C-BDAA-8E70ACDDA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88" y="4512422"/>
            <a:ext cx="1385916" cy="586349"/>
          </a:xfr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CD7759-D445-4697-883D-4ABC5A3AA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08" y="3882110"/>
            <a:ext cx="1326498" cy="13283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DDA455-A5EF-4F0B-B8E0-864AB5502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114" y="2339070"/>
            <a:ext cx="1933672" cy="1038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1A7925C-166B-4530-8A2A-022B8FF6F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923" y="2539219"/>
            <a:ext cx="1251659" cy="1012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68CDC-07FE-4DCC-9B26-1F1D2B9607E0}"/>
              </a:ext>
            </a:extLst>
          </p:cNvPr>
          <p:cNvSpPr/>
          <p:nvPr/>
        </p:nvSpPr>
        <p:spPr>
          <a:xfrm>
            <a:off x="2360148" y="1959098"/>
            <a:ext cx="1496115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Under pressure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BC905E-9ED5-49CF-B032-C434DB504E4B}"/>
              </a:ext>
            </a:extLst>
          </p:cNvPr>
          <p:cNvSpPr/>
          <p:nvPr/>
        </p:nvSpPr>
        <p:spPr>
          <a:xfrm>
            <a:off x="4919051" y="1959098"/>
            <a:ext cx="1827744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Race to the bottom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257471-D026-44D0-9CF8-AAB0D5104226}"/>
              </a:ext>
            </a:extLst>
          </p:cNvPr>
          <p:cNvSpPr/>
          <p:nvPr/>
        </p:nvSpPr>
        <p:spPr>
          <a:xfrm>
            <a:off x="2185067" y="5147014"/>
            <a:ext cx="1766830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Caring and sharing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94E25-CD0C-4471-982C-9DF543982559}"/>
              </a:ext>
            </a:extLst>
          </p:cNvPr>
          <p:cNvSpPr/>
          <p:nvPr/>
        </p:nvSpPr>
        <p:spPr>
          <a:xfrm>
            <a:off x="4473290" y="5133748"/>
            <a:ext cx="3070071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Slow and local </a:t>
            </a:r>
            <a:r>
              <a:rPr lang="en-AU" sz="1600" b="1" i="1" dirty="0">
                <a:ea typeface="Calibri"/>
                <a:cs typeface="Arial"/>
              </a:rPr>
              <a:t>or</a:t>
            </a:r>
            <a:r>
              <a:rPr lang="en-AU" sz="1600" b="1" dirty="0">
                <a:ea typeface="Calibri"/>
                <a:cs typeface="Arial"/>
              </a:rPr>
              <a:t> quick and global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D3103-FC38-4A73-8A13-44F5705561B6}"/>
              </a:ext>
            </a:extLst>
          </p:cNvPr>
          <p:cNvSpPr/>
          <p:nvPr/>
        </p:nvSpPr>
        <p:spPr>
          <a:xfrm>
            <a:off x="1569722" y="1880369"/>
            <a:ext cx="2924392" cy="1787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Under pressure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Societal pressure for government action</a:t>
            </a:r>
            <a:endParaRPr lang="en-GB" i="1" dirty="0">
              <a:solidFill>
                <a:schemeClr val="bg1"/>
              </a:solidFill>
            </a:endParaRPr>
          </a:p>
          <a:p>
            <a:pPr algn="ctr"/>
            <a:endParaRPr lang="en-N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2C43A5-A803-412C-8DE9-40A6DB03D47C}"/>
              </a:ext>
            </a:extLst>
          </p:cNvPr>
          <p:cNvSpPr/>
          <p:nvPr/>
        </p:nvSpPr>
        <p:spPr>
          <a:xfrm>
            <a:off x="4517219" y="1880481"/>
            <a:ext cx="2924392" cy="17876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Race to the bottom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Societal demand for </a:t>
            </a: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low food prices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08541-0255-4287-9C9F-C6D33C3D9541}"/>
              </a:ext>
            </a:extLst>
          </p:cNvPr>
          <p:cNvSpPr/>
          <p:nvPr/>
        </p:nvSpPr>
        <p:spPr>
          <a:xfrm>
            <a:off x="4518714" y="3694275"/>
            <a:ext cx="2921468" cy="1792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Local and sustainable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for those who can afford it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Individual drive for healthy and sustainable food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C652B8-A5AC-4C77-81F7-2CBD835C88FC}"/>
              </a:ext>
            </a:extLst>
          </p:cNvPr>
          <p:cNvSpPr/>
          <p:nvPr/>
        </p:nvSpPr>
        <p:spPr>
          <a:xfrm>
            <a:off x="1570784" y="3692380"/>
            <a:ext cx="2921470" cy="1792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Caring and sharing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Broadly supported</a:t>
            </a: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resilience approach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BF610C25-39BB-40B6-93F5-4302A83A4B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4799" y="4314096"/>
            <a:ext cx="2084937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Few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81171D1A-90E9-4A6D-83E4-A4AA2C1BA02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9617" y="2532467"/>
            <a:ext cx="2084938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Significant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F33D4F7E-5981-464F-850C-72D57988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407" y="5488157"/>
            <a:ext cx="2084937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Few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6" name="Text Box 2">
            <a:extLst>
              <a:ext uri="{FF2B5EF4-FFF2-40B4-BE49-F238E27FC236}">
                <a16:creationId xmlns:a16="http://schemas.microsoft.com/office/drawing/2014/main" id="{16011AB7-AEF4-4889-9AD7-5F0AB509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7" y="5488462"/>
            <a:ext cx="2084938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Significant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38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B3DA-04C1-4E9D-B7D0-453650D3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Motivating factors driving scenarios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4A4420-A7C8-4609-8203-39BEB8FA75F5}"/>
              </a:ext>
            </a:extLst>
          </p:cNvPr>
          <p:cNvGrpSpPr/>
          <p:nvPr/>
        </p:nvGrpSpPr>
        <p:grpSpPr>
          <a:xfrm>
            <a:off x="889134" y="1268760"/>
            <a:ext cx="7005698" cy="5239035"/>
            <a:chOff x="176799" y="-131605"/>
            <a:chExt cx="3925975" cy="381939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A06A588-BBEE-4A76-955E-F398F09B2CE2}"/>
                </a:ext>
              </a:extLst>
            </p:cNvPr>
            <p:cNvCxnSpPr/>
            <p:nvPr/>
          </p:nvCxnSpPr>
          <p:spPr>
            <a:xfrm rot="10800000">
              <a:off x="546553" y="-36307"/>
              <a:ext cx="0" cy="30175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C408A4-2333-4376-8EC1-622A59AB3D1E}"/>
                </a:ext>
              </a:extLst>
            </p:cNvPr>
            <p:cNvCxnSpPr/>
            <p:nvPr/>
          </p:nvCxnSpPr>
          <p:spPr>
            <a:xfrm rot="16200000">
              <a:off x="2319694" y="1184703"/>
              <a:ext cx="0" cy="35661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E6304-8CD7-4F06-B8F3-05D90C57040A}"/>
                </a:ext>
              </a:extLst>
            </p:cNvPr>
            <p:cNvCxnSpPr/>
            <p:nvPr/>
          </p:nvCxnSpPr>
          <p:spPr>
            <a:xfrm>
              <a:off x="2202511" y="326003"/>
              <a:ext cx="0" cy="265176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361D07-5ACC-4647-84A5-0C3035B444EF}"/>
                </a:ext>
              </a:extLst>
            </p:cNvPr>
            <p:cNvCxnSpPr/>
            <p:nvPr/>
          </p:nvCxnSpPr>
          <p:spPr>
            <a:xfrm rot="16200000">
              <a:off x="2198536" y="-3977"/>
              <a:ext cx="0" cy="3273425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5-Point Star 16">
              <a:extLst>
                <a:ext uri="{FF2B5EF4-FFF2-40B4-BE49-F238E27FC236}">
                  <a16:creationId xmlns:a16="http://schemas.microsoft.com/office/drawing/2014/main" id="{6114069E-9B03-40CE-9D16-DD7585C0C453}"/>
                </a:ext>
              </a:extLst>
            </p:cNvPr>
            <p:cNvSpPr/>
            <p:nvPr/>
          </p:nvSpPr>
          <p:spPr>
            <a:xfrm>
              <a:off x="1073426" y="818984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5" name="5-Point Star 17">
              <a:extLst>
                <a:ext uri="{FF2B5EF4-FFF2-40B4-BE49-F238E27FC236}">
                  <a16:creationId xmlns:a16="http://schemas.microsoft.com/office/drawing/2014/main" id="{B9FACD1B-92C5-446E-9459-99857C6AF5B7}"/>
                </a:ext>
              </a:extLst>
            </p:cNvPr>
            <p:cNvSpPr/>
            <p:nvPr/>
          </p:nvSpPr>
          <p:spPr>
            <a:xfrm>
              <a:off x="1073426" y="2289975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6" name="5-Point Star 18">
              <a:extLst>
                <a:ext uri="{FF2B5EF4-FFF2-40B4-BE49-F238E27FC236}">
                  <a16:creationId xmlns:a16="http://schemas.microsoft.com/office/drawing/2014/main" id="{BCF6C1C0-6190-44F6-9C61-87291903E514}"/>
                </a:ext>
              </a:extLst>
            </p:cNvPr>
            <p:cNvSpPr/>
            <p:nvPr/>
          </p:nvSpPr>
          <p:spPr>
            <a:xfrm>
              <a:off x="3140765" y="818984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7" name="5-Point Star 19">
              <a:extLst>
                <a:ext uri="{FF2B5EF4-FFF2-40B4-BE49-F238E27FC236}">
                  <a16:creationId xmlns:a16="http://schemas.microsoft.com/office/drawing/2014/main" id="{43D355CE-7F28-4840-A03C-BF2BB0BECB5F}"/>
                </a:ext>
              </a:extLst>
            </p:cNvPr>
            <p:cNvSpPr/>
            <p:nvPr/>
          </p:nvSpPr>
          <p:spPr>
            <a:xfrm>
              <a:off x="3140765" y="2282024"/>
              <a:ext cx="166370" cy="173990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58D65BC8-D480-4EF1-B0F4-F1243103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500" y="2312890"/>
              <a:ext cx="516835" cy="28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1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AB75275F-20B7-46F1-90C5-723A678EE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839" y="882108"/>
              <a:ext cx="516835" cy="326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</a:t>
              </a:r>
              <a:r>
                <a:rPr lang="en-AU" sz="1100" b="1" dirty="0">
                  <a:latin typeface="Calibri"/>
                  <a:ea typeface="Calibri"/>
                  <a:cs typeface="Arial"/>
                </a:rPr>
                <a:t>4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C8ECCEDC-BA53-45BB-B2E9-B08C8348F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840" y="2282024"/>
              <a:ext cx="516835" cy="28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3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1" name="Text Box 2">
              <a:extLst>
                <a:ext uri="{FF2B5EF4-FFF2-40B4-BE49-F238E27FC236}">
                  <a16:creationId xmlns:a16="http://schemas.microsoft.com/office/drawing/2014/main" id="{AE2D91E5-9256-4A75-817E-72A4E1C61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501" y="818985"/>
              <a:ext cx="516835" cy="326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b="1" dirty="0">
                  <a:effectLst/>
                  <a:latin typeface="Calibri"/>
                  <a:ea typeface="Calibri"/>
                  <a:cs typeface="Arial"/>
                </a:rPr>
                <a:t>S. 2</a:t>
              </a:r>
              <a:endParaRPr lang="en-AU" sz="1100" dirty="0">
                <a:effectLst/>
                <a:latin typeface="Calibri"/>
                <a:ea typeface="Calibri"/>
                <a:cs typeface="Arial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sz="1100" dirty="0">
                  <a:effectLst/>
                  <a:latin typeface="Calibri"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CD7F2F03-E9D4-4892-A25E-910D0C6B5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510" y="3144297"/>
              <a:ext cx="2582593" cy="54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b="1" dirty="0">
                  <a:effectLst/>
                  <a:latin typeface="Calibri"/>
                  <a:ea typeface="Calibri"/>
                  <a:cs typeface="Arial"/>
                </a:rPr>
                <a:t>Future challenges to </a:t>
              </a:r>
              <a:r>
                <a:rPr lang="en-AU" b="1" dirty="0">
                  <a:latin typeface="Calibri"/>
                  <a:ea typeface="Calibri"/>
                  <a:cs typeface="Arial"/>
                </a:rPr>
                <a:t>mandatory instruments</a:t>
              </a:r>
              <a:endParaRPr lang="en-AU" dirty="0">
                <a:effectLst/>
                <a:latin typeface="Calibri"/>
                <a:ea typeface="Calibri"/>
                <a:cs typeface="Arial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E3A46F2F-9E12-4734-951A-5A93EAED4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267184" y="1312378"/>
              <a:ext cx="3197211" cy="309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AU" b="1" dirty="0">
                  <a:effectLst/>
                  <a:latin typeface="Calibri"/>
                  <a:ea typeface="Calibri"/>
                  <a:cs typeface="Arial"/>
                </a:rPr>
                <a:t>Future challenges </a:t>
              </a:r>
              <a:r>
                <a:rPr lang="en-AU" b="1" dirty="0">
                  <a:latin typeface="Calibri"/>
                  <a:ea typeface="Calibri"/>
                  <a:cs typeface="Arial"/>
                </a:rPr>
                <a:t>to</a:t>
              </a:r>
              <a:r>
                <a:rPr lang="en-AU" b="1" dirty="0">
                  <a:effectLst/>
                  <a:latin typeface="Calibri"/>
                  <a:ea typeface="Calibri"/>
                  <a:cs typeface="Arial"/>
                </a:rPr>
                <a:t> voluntary instruments</a:t>
              </a:r>
              <a:endParaRPr lang="en-AU" sz="1600" dirty="0">
                <a:effectLst/>
                <a:latin typeface="Calibri"/>
                <a:ea typeface="Calibri"/>
                <a:cs typeface="Arial"/>
              </a:endParaRPr>
            </a:p>
          </p:txBody>
        </p:sp>
      </p:grpSp>
      <p:pic>
        <p:nvPicPr>
          <p:cNvPr id="28" name="Picture 27" descr="A close up of a toy&#10;&#10;Description automatically generated">
            <a:extLst>
              <a:ext uri="{FF2B5EF4-FFF2-40B4-BE49-F238E27FC236}">
                <a16:creationId xmlns:a16="http://schemas.microsoft.com/office/drawing/2014/main" id="{DE725AF6-0C32-46AE-9E86-3FA361D2D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89" y="3828916"/>
            <a:ext cx="1042375" cy="1042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BA0D72-63B1-4311-9B5C-B0BCC474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43" y="3865605"/>
            <a:ext cx="1360517" cy="1021106"/>
          </a:xfrm>
          <a:prstGeom prst="rect">
            <a:avLst/>
          </a:prstGeom>
        </p:spPr>
      </p:pic>
      <p:pic>
        <p:nvPicPr>
          <p:cNvPr id="26" name="Content Placeholder 25" descr="A close up of a fruit&#10;&#10;Description automatically generated">
            <a:extLst>
              <a:ext uri="{FF2B5EF4-FFF2-40B4-BE49-F238E27FC236}">
                <a16:creationId xmlns:a16="http://schemas.microsoft.com/office/drawing/2014/main" id="{950F64E7-00CC-499C-BDAA-8E70ACDDA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88" y="4512422"/>
            <a:ext cx="1385916" cy="586349"/>
          </a:xfr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CD7759-D445-4697-883D-4ABC5A3AA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08" y="3882110"/>
            <a:ext cx="1326498" cy="13283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DDA455-A5EF-4F0B-B8E0-864AB5502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114" y="2339070"/>
            <a:ext cx="1933672" cy="1038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1A7925C-166B-4530-8A2A-022B8FF6F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923" y="2539219"/>
            <a:ext cx="1251659" cy="1012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68CDC-07FE-4DCC-9B26-1F1D2B9607E0}"/>
              </a:ext>
            </a:extLst>
          </p:cNvPr>
          <p:cNvSpPr/>
          <p:nvPr/>
        </p:nvSpPr>
        <p:spPr>
          <a:xfrm>
            <a:off x="2360148" y="1959098"/>
            <a:ext cx="1496115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Under pressure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BC905E-9ED5-49CF-B032-C434DB504E4B}"/>
              </a:ext>
            </a:extLst>
          </p:cNvPr>
          <p:cNvSpPr/>
          <p:nvPr/>
        </p:nvSpPr>
        <p:spPr>
          <a:xfrm>
            <a:off x="4919051" y="1959098"/>
            <a:ext cx="1827744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Race to the bottom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257471-D026-44D0-9CF8-AAB0D5104226}"/>
              </a:ext>
            </a:extLst>
          </p:cNvPr>
          <p:cNvSpPr/>
          <p:nvPr/>
        </p:nvSpPr>
        <p:spPr>
          <a:xfrm>
            <a:off x="2185067" y="5147014"/>
            <a:ext cx="1766830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Caring and sharing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94E25-CD0C-4471-982C-9DF543982559}"/>
              </a:ext>
            </a:extLst>
          </p:cNvPr>
          <p:cNvSpPr/>
          <p:nvPr/>
        </p:nvSpPr>
        <p:spPr>
          <a:xfrm>
            <a:off x="4473290" y="5133748"/>
            <a:ext cx="3070071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600" b="1" dirty="0">
                <a:ea typeface="Calibri"/>
                <a:cs typeface="Arial"/>
              </a:rPr>
              <a:t>Slow and local </a:t>
            </a:r>
            <a:r>
              <a:rPr lang="en-AU" sz="1600" b="1" i="1" dirty="0">
                <a:ea typeface="Calibri"/>
                <a:cs typeface="Arial"/>
              </a:rPr>
              <a:t>or</a:t>
            </a:r>
            <a:r>
              <a:rPr lang="en-AU" sz="1600" b="1" dirty="0">
                <a:ea typeface="Calibri"/>
                <a:cs typeface="Arial"/>
              </a:rPr>
              <a:t> quick and global</a:t>
            </a:r>
            <a:endParaRPr lang="en-AU" sz="1600" dirty="0">
              <a:ea typeface="Calibri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9D3103-FC38-4A73-8A13-44F5705561B6}"/>
              </a:ext>
            </a:extLst>
          </p:cNvPr>
          <p:cNvSpPr/>
          <p:nvPr/>
        </p:nvSpPr>
        <p:spPr>
          <a:xfrm>
            <a:off x="1569722" y="1880369"/>
            <a:ext cx="2924392" cy="1787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Under pressure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Societal pressure for government action</a:t>
            </a:r>
            <a:endParaRPr lang="en-GB" i="1" dirty="0">
              <a:solidFill>
                <a:schemeClr val="bg1"/>
              </a:solidFill>
            </a:endParaRPr>
          </a:p>
          <a:p>
            <a:pPr algn="ctr"/>
            <a:endParaRPr lang="en-N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2C43A5-A803-412C-8DE9-40A6DB03D47C}"/>
              </a:ext>
            </a:extLst>
          </p:cNvPr>
          <p:cNvSpPr/>
          <p:nvPr/>
        </p:nvSpPr>
        <p:spPr>
          <a:xfrm>
            <a:off x="4517219" y="1880481"/>
            <a:ext cx="2924392" cy="17876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Race to the bottom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Societal demand for </a:t>
            </a: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low food prices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08541-0255-4287-9C9F-C6D33C3D9541}"/>
              </a:ext>
            </a:extLst>
          </p:cNvPr>
          <p:cNvSpPr/>
          <p:nvPr/>
        </p:nvSpPr>
        <p:spPr>
          <a:xfrm>
            <a:off x="4518714" y="3694275"/>
            <a:ext cx="2921468" cy="1792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Local and sustainable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for those who can afford it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Individual drive for healthy and sustainable food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C652B8-A5AC-4C77-81F7-2CBD835C88FC}"/>
              </a:ext>
            </a:extLst>
          </p:cNvPr>
          <p:cNvSpPr/>
          <p:nvPr/>
        </p:nvSpPr>
        <p:spPr>
          <a:xfrm>
            <a:off x="1570784" y="3692380"/>
            <a:ext cx="2921470" cy="1792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Caring and sharing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Broadly supported</a:t>
            </a:r>
          </a:p>
          <a:p>
            <a:pPr lvl="0" algn="ctr">
              <a:defRPr/>
            </a:pPr>
            <a:r>
              <a:rPr lang="en-US" b="1" i="1" dirty="0">
                <a:solidFill>
                  <a:schemeClr val="bg1"/>
                </a:solidFill>
              </a:rPr>
              <a:t>resilience approach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BF610C25-39BB-40B6-93F5-4302A83A4B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4799" y="4314096"/>
            <a:ext cx="2084937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Few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81171D1A-90E9-4A6D-83E4-A4AA2C1BA02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9617" y="2532467"/>
            <a:ext cx="2084938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Significant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F33D4F7E-5981-464F-850C-72D57988A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407" y="5488157"/>
            <a:ext cx="2084937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Few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6" name="Text Box 2">
            <a:extLst>
              <a:ext uri="{FF2B5EF4-FFF2-40B4-BE49-F238E27FC236}">
                <a16:creationId xmlns:a16="http://schemas.microsoft.com/office/drawing/2014/main" id="{16011AB7-AEF4-4889-9AD7-5F0AB509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7" y="5488462"/>
            <a:ext cx="2084938" cy="55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>
                <a:latin typeface="Calibri"/>
                <a:ea typeface="Calibri"/>
                <a:cs typeface="Arial"/>
              </a:rPr>
              <a:t>Significant</a:t>
            </a:r>
            <a:endParaRPr lang="en-AU" sz="16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38B089B-A024-438A-B6E4-63B97E2CD7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38" t="-1" r="4982" b="3554"/>
          <a:stretch/>
        </p:blipFill>
        <p:spPr>
          <a:xfrm>
            <a:off x="1576190" y="1102937"/>
            <a:ext cx="5876291" cy="43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9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CDCCBD2E-2B1E-48B8-8241-941B8A9F5DA9}"/>
              </a:ext>
            </a:extLst>
          </p:cNvPr>
          <p:cNvSpPr txBox="1">
            <a:spLocks/>
          </p:cNvSpPr>
          <p:nvPr/>
        </p:nvSpPr>
        <p:spPr>
          <a:xfrm>
            <a:off x="611560" y="426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dirty="0" err="1"/>
              <a:t>SoilCare</a:t>
            </a:r>
            <a:r>
              <a:rPr lang="fr-BE" dirty="0"/>
              <a:t> IAM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F0DA96-FEE5-4674-8E94-83BEB8024721}"/>
              </a:ext>
            </a:extLst>
          </p:cNvPr>
          <p:cNvSpPr/>
          <p:nvPr/>
        </p:nvSpPr>
        <p:spPr>
          <a:xfrm>
            <a:off x="3805280" y="1847999"/>
            <a:ext cx="4281690" cy="3169730"/>
          </a:xfrm>
          <a:prstGeom prst="rect">
            <a:avLst/>
          </a:prstGeom>
          <a:solidFill>
            <a:srgbClr val="F4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AB5D71-2508-4C27-AC84-82777EDD449A}"/>
              </a:ext>
            </a:extLst>
          </p:cNvPr>
          <p:cNvCxnSpPr>
            <a:cxnSpLocks/>
          </p:cNvCxnSpPr>
          <p:nvPr/>
        </p:nvCxnSpPr>
        <p:spPr>
          <a:xfrm>
            <a:off x="5206351" y="2584721"/>
            <a:ext cx="0" cy="250681"/>
          </a:xfrm>
          <a:prstGeom prst="straightConnector1">
            <a:avLst/>
          </a:prstGeom>
          <a:ln w="28575">
            <a:solidFill>
              <a:srgbClr val="7B5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D5B9DF-7AA1-4655-967F-FD1B22BD9DC5}"/>
              </a:ext>
            </a:extLst>
          </p:cNvPr>
          <p:cNvCxnSpPr>
            <a:cxnSpLocks/>
          </p:cNvCxnSpPr>
          <p:nvPr/>
        </p:nvCxnSpPr>
        <p:spPr>
          <a:xfrm>
            <a:off x="6210300" y="3989871"/>
            <a:ext cx="0" cy="243944"/>
          </a:xfrm>
          <a:prstGeom prst="straightConnector1">
            <a:avLst/>
          </a:prstGeom>
          <a:ln w="28575">
            <a:solidFill>
              <a:srgbClr val="DABB9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39EF2B-C62B-4E79-A54A-122E944170BA}"/>
              </a:ext>
            </a:extLst>
          </p:cNvPr>
          <p:cNvCxnSpPr>
            <a:cxnSpLocks/>
          </p:cNvCxnSpPr>
          <p:nvPr/>
        </p:nvCxnSpPr>
        <p:spPr>
          <a:xfrm>
            <a:off x="5326380" y="3300156"/>
            <a:ext cx="0" cy="243944"/>
          </a:xfrm>
          <a:prstGeom prst="straightConnector1">
            <a:avLst/>
          </a:prstGeom>
          <a:ln w="28575">
            <a:solidFill>
              <a:srgbClr val="DABB9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9DB9242-D7C5-486C-85EB-23CAF70D85A5}"/>
              </a:ext>
            </a:extLst>
          </p:cNvPr>
          <p:cNvCxnSpPr>
            <a:cxnSpLocks/>
          </p:cNvCxnSpPr>
          <p:nvPr/>
        </p:nvCxnSpPr>
        <p:spPr>
          <a:xfrm>
            <a:off x="5628717" y="4001160"/>
            <a:ext cx="0" cy="243944"/>
          </a:xfrm>
          <a:prstGeom prst="straightConnector1">
            <a:avLst/>
          </a:prstGeom>
          <a:ln w="28575">
            <a:solidFill>
              <a:srgbClr val="7B5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A7BF279-7067-45B0-9EC6-DB626DEB1BE8}"/>
              </a:ext>
            </a:extLst>
          </p:cNvPr>
          <p:cNvSpPr txBox="1"/>
          <p:nvPr/>
        </p:nvSpPr>
        <p:spPr>
          <a:xfrm>
            <a:off x="4279411" y="5374957"/>
            <a:ext cx="3370340" cy="646331"/>
          </a:xfrm>
          <a:prstGeom prst="rect">
            <a:avLst/>
          </a:prstGeom>
          <a:solidFill>
            <a:srgbClr val="77DDF9"/>
          </a:solidFill>
          <a:ln w="19050">
            <a:solidFill>
              <a:srgbClr val="033D4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2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outputs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2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GB" sz="1200" dirty="0">
                <a:solidFill>
                  <a:srgbClr val="412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use, production, net exports,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2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 use, yield, erosion, SOC contents, </a:t>
            </a:r>
            <a:r>
              <a:rPr lang="en-GB" sz="1200" dirty="0">
                <a:solidFill>
                  <a:srgbClr val="412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7445D0-A599-475C-AC80-2F7C6788725C}"/>
              </a:ext>
            </a:extLst>
          </p:cNvPr>
          <p:cNvCxnSpPr>
            <a:cxnSpLocks/>
          </p:cNvCxnSpPr>
          <p:nvPr/>
        </p:nvCxnSpPr>
        <p:spPr>
          <a:xfrm>
            <a:off x="5058661" y="3311445"/>
            <a:ext cx="0" cy="243944"/>
          </a:xfrm>
          <a:prstGeom prst="straightConnector1">
            <a:avLst/>
          </a:prstGeom>
          <a:ln w="28575">
            <a:solidFill>
              <a:srgbClr val="7B5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row: Down 47">
            <a:extLst>
              <a:ext uri="{FF2B5EF4-FFF2-40B4-BE49-F238E27FC236}">
                <a16:creationId xmlns:a16="http://schemas.microsoft.com/office/drawing/2014/main" id="{1AF5F137-DC40-4C02-A249-14CCCCE301EE}"/>
              </a:ext>
            </a:extLst>
          </p:cNvPr>
          <p:cNvSpPr/>
          <p:nvPr/>
        </p:nvSpPr>
        <p:spPr>
          <a:xfrm>
            <a:off x="5837421" y="5069992"/>
            <a:ext cx="263101" cy="221744"/>
          </a:xfrm>
          <a:prstGeom prst="downArrow">
            <a:avLst/>
          </a:prstGeom>
          <a:solidFill>
            <a:srgbClr val="77DDF9"/>
          </a:solidFill>
          <a:ln>
            <a:solidFill>
              <a:srgbClr val="03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4455A01-6809-4105-A76E-067A65FCF177}"/>
              </a:ext>
            </a:extLst>
          </p:cNvPr>
          <p:cNvSpPr/>
          <p:nvPr/>
        </p:nvSpPr>
        <p:spPr>
          <a:xfrm>
            <a:off x="6776599" y="4746976"/>
            <a:ext cx="13356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412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model</a:t>
            </a:r>
            <a:endParaRPr lang="en-GB" sz="1200" dirty="0">
              <a:solidFill>
                <a:srgbClr val="412717"/>
              </a:solidFill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91AFAF1D-4342-4591-B968-5FBB5E1866C5}"/>
              </a:ext>
            </a:extLst>
          </p:cNvPr>
          <p:cNvSpPr/>
          <p:nvPr/>
        </p:nvSpPr>
        <p:spPr>
          <a:xfrm>
            <a:off x="5842177" y="1552813"/>
            <a:ext cx="263101" cy="221744"/>
          </a:xfrm>
          <a:prstGeom prst="downArrow">
            <a:avLst/>
          </a:prstGeom>
          <a:solidFill>
            <a:srgbClr val="77DDF9"/>
          </a:solidFill>
          <a:ln>
            <a:solidFill>
              <a:srgbClr val="033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8D4320-8668-4582-908A-261FA16B8EE8}"/>
              </a:ext>
            </a:extLst>
          </p:cNvPr>
          <p:cNvSpPr/>
          <p:nvPr/>
        </p:nvSpPr>
        <p:spPr>
          <a:xfrm>
            <a:off x="4454256" y="4245658"/>
            <a:ext cx="2958856" cy="465927"/>
          </a:xfrm>
          <a:prstGeom prst="rect">
            <a:avLst/>
          </a:prstGeom>
          <a:solidFill>
            <a:srgbClr val="B67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F1FAF5-8D4F-43EE-886C-5B0C805305AA}"/>
              </a:ext>
            </a:extLst>
          </p:cNvPr>
          <p:cNvSpPr/>
          <p:nvPr/>
        </p:nvSpPr>
        <p:spPr>
          <a:xfrm>
            <a:off x="4454256" y="3551558"/>
            <a:ext cx="2958856" cy="465927"/>
          </a:xfrm>
          <a:prstGeom prst="rect">
            <a:avLst/>
          </a:prstGeom>
          <a:solidFill>
            <a:srgbClr val="B67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69EF2B0-9CDB-423B-B4B6-CA213FAD5298}"/>
              </a:ext>
            </a:extLst>
          </p:cNvPr>
          <p:cNvSpPr txBox="1"/>
          <p:nvPr/>
        </p:nvSpPr>
        <p:spPr>
          <a:xfrm>
            <a:off x="4449157" y="3562916"/>
            <a:ext cx="2968794" cy="461665"/>
          </a:xfrm>
          <a:prstGeom prst="rect">
            <a:avLst/>
          </a:prstGeom>
          <a:solidFill>
            <a:srgbClr val="B67738"/>
          </a:solidFill>
          <a:ln w="28575">
            <a:solidFill>
              <a:srgbClr val="B67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Farmer decisions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Metronamica</a:t>
            </a: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A7837F4-E0EF-4052-AC17-D4FDDEB035C5}"/>
              </a:ext>
            </a:extLst>
          </p:cNvPr>
          <p:cNvSpPr/>
          <p:nvPr/>
        </p:nvSpPr>
        <p:spPr>
          <a:xfrm>
            <a:off x="6061877" y="2841017"/>
            <a:ext cx="1354602" cy="465927"/>
          </a:xfrm>
          <a:prstGeom prst="rect">
            <a:avLst/>
          </a:prstGeom>
          <a:solidFill>
            <a:srgbClr val="B67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477E14-A906-4F6E-A2C5-49BFC33C53AE}"/>
              </a:ext>
            </a:extLst>
          </p:cNvPr>
          <p:cNvSpPr txBox="1"/>
          <p:nvPr/>
        </p:nvSpPr>
        <p:spPr>
          <a:xfrm>
            <a:off x="6072619" y="2838733"/>
            <a:ext cx="1328757" cy="461665"/>
          </a:xfrm>
          <a:prstGeom prst="rect">
            <a:avLst/>
          </a:prstGeom>
          <a:solidFill>
            <a:srgbClr val="B67738"/>
          </a:solidFill>
          <a:ln w="28575">
            <a:solidFill>
              <a:srgbClr val="B67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 suitability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Metronamica</a:t>
            </a: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6B4CAA-32E5-48A6-AC9A-332849E28D22}"/>
              </a:ext>
            </a:extLst>
          </p:cNvPr>
          <p:cNvSpPr/>
          <p:nvPr/>
        </p:nvSpPr>
        <p:spPr>
          <a:xfrm>
            <a:off x="4454256" y="2845830"/>
            <a:ext cx="1361485" cy="465927"/>
          </a:xfrm>
          <a:prstGeom prst="rect">
            <a:avLst/>
          </a:prstGeom>
          <a:solidFill>
            <a:srgbClr val="B67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AEC99E-591F-4EA5-97B6-0E19E2182072}"/>
              </a:ext>
            </a:extLst>
          </p:cNvPr>
          <p:cNvSpPr txBox="1"/>
          <p:nvPr/>
        </p:nvSpPr>
        <p:spPr>
          <a:xfrm>
            <a:off x="4461592" y="2838734"/>
            <a:ext cx="1343355" cy="461665"/>
          </a:xfrm>
          <a:prstGeom prst="rect">
            <a:avLst/>
          </a:prstGeom>
          <a:solidFill>
            <a:srgbClr val="B67738"/>
          </a:solidFill>
          <a:ln w="28575">
            <a:solidFill>
              <a:srgbClr val="B67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use (</a:t>
            </a:r>
            <a:r>
              <a:rPr lang="en-GB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Metronamica</a:t>
            </a:r>
            <a:r>
              <a:rPr lang="en-GB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3D1FEB7-C22E-4C49-91F7-5B9F60A8D0EF}"/>
              </a:ext>
            </a:extLst>
          </p:cNvPr>
          <p:cNvCxnSpPr>
            <a:cxnSpLocks/>
          </p:cNvCxnSpPr>
          <p:nvPr/>
        </p:nvCxnSpPr>
        <p:spPr>
          <a:xfrm>
            <a:off x="6531861" y="3306944"/>
            <a:ext cx="0" cy="243944"/>
          </a:xfrm>
          <a:prstGeom prst="straightConnector1">
            <a:avLst/>
          </a:prstGeom>
          <a:ln w="28575">
            <a:solidFill>
              <a:srgbClr val="7B5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30382B2-A25B-4677-8D8D-5FD234B13325}"/>
              </a:ext>
            </a:extLst>
          </p:cNvPr>
          <p:cNvCxnSpPr>
            <a:cxnSpLocks/>
          </p:cNvCxnSpPr>
          <p:nvPr/>
        </p:nvCxnSpPr>
        <p:spPr>
          <a:xfrm>
            <a:off x="6825985" y="3303156"/>
            <a:ext cx="0" cy="243944"/>
          </a:xfrm>
          <a:prstGeom prst="straightConnector1">
            <a:avLst/>
          </a:prstGeom>
          <a:ln w="28575">
            <a:solidFill>
              <a:srgbClr val="DABB96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537EC53D-FD51-4082-8EBF-F10700F8721B}"/>
              </a:ext>
            </a:extLst>
          </p:cNvPr>
          <p:cNvCxnSpPr>
            <a:cxnSpLocks/>
          </p:cNvCxnSpPr>
          <p:nvPr/>
        </p:nvCxnSpPr>
        <p:spPr>
          <a:xfrm flipV="1">
            <a:off x="7401630" y="3069256"/>
            <a:ext cx="10248" cy="1404641"/>
          </a:xfrm>
          <a:prstGeom prst="bentConnector3">
            <a:avLst>
              <a:gd name="adj1" fmla="val 2330679"/>
            </a:avLst>
          </a:prstGeom>
          <a:ln w="28575">
            <a:solidFill>
              <a:srgbClr val="DABB9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9FEEE7AB-0EE5-40CF-BD67-120CAFB3104D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17805" y="3296972"/>
            <a:ext cx="2029874" cy="245368"/>
          </a:xfrm>
          <a:prstGeom prst="bentConnector2">
            <a:avLst/>
          </a:prstGeom>
          <a:ln w="28575">
            <a:solidFill>
              <a:srgbClr val="DABB9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71A3D89-D55B-4AF2-9268-EA930A5C964B}"/>
              </a:ext>
            </a:extLst>
          </p:cNvPr>
          <p:cNvCxnSpPr>
            <a:cxnSpLocks/>
          </p:cNvCxnSpPr>
          <p:nvPr/>
        </p:nvCxnSpPr>
        <p:spPr>
          <a:xfrm flipH="1">
            <a:off x="5804182" y="3073423"/>
            <a:ext cx="254392" cy="0"/>
          </a:xfrm>
          <a:prstGeom prst="straightConnector1">
            <a:avLst/>
          </a:prstGeom>
          <a:ln w="28575">
            <a:solidFill>
              <a:srgbClr val="7B50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2CA6360-1DA6-4EF4-B512-6EFD64AD6A6F}"/>
              </a:ext>
            </a:extLst>
          </p:cNvPr>
          <p:cNvSpPr txBox="1"/>
          <p:nvPr/>
        </p:nvSpPr>
        <p:spPr>
          <a:xfrm>
            <a:off x="4461592" y="4250277"/>
            <a:ext cx="2968794" cy="461665"/>
          </a:xfrm>
          <a:prstGeom prst="rect">
            <a:avLst/>
          </a:prstGeom>
          <a:solidFill>
            <a:srgbClr val="B67738"/>
          </a:solidFill>
          <a:ln w="28575">
            <a:solidFill>
              <a:srgbClr val="B67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Hydrology, vegetation, soil, emissions (PESERA/QUEFTS/MITERRA)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3E052-DEB4-4BBB-B2E4-153BDF0D298B}"/>
              </a:ext>
            </a:extLst>
          </p:cNvPr>
          <p:cNvSpPr/>
          <p:nvPr/>
        </p:nvSpPr>
        <p:spPr>
          <a:xfrm>
            <a:off x="4448445" y="2337816"/>
            <a:ext cx="2968034" cy="249196"/>
          </a:xfrm>
          <a:prstGeom prst="rect">
            <a:avLst/>
          </a:prstGeom>
          <a:solidFill>
            <a:srgbClr val="B67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C91D22-383E-4A47-AC58-9A026740D1EE}"/>
              </a:ext>
            </a:extLst>
          </p:cNvPr>
          <p:cNvSpPr txBox="1"/>
          <p:nvPr/>
        </p:nvSpPr>
        <p:spPr>
          <a:xfrm>
            <a:off x="4461592" y="2224719"/>
            <a:ext cx="2939784" cy="360000"/>
          </a:xfrm>
          <a:prstGeom prst="rect">
            <a:avLst/>
          </a:prstGeom>
          <a:solidFill>
            <a:srgbClr val="B67738"/>
          </a:solidFill>
          <a:ln w="28575">
            <a:solidFill>
              <a:srgbClr val="B67738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Agricultural economics (AGMEMOD)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662C9E3-EF1A-4CD8-B9EB-A07A3A2F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42" y="1847999"/>
            <a:ext cx="3101944" cy="40610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       </a:t>
            </a:r>
            <a:r>
              <a:rPr lang="en-GB" u="sng" dirty="0">
                <a:latin typeface="+mj-lt"/>
              </a:rPr>
              <a:t>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Modular 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Temporal resolution: months,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Temporal horizon: 2050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Spatial scale: Europe (EEA space+)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Spatial resolution: 100-500 m grid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Dynamic approach with interactions between important model components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3FECE-3841-4782-B3B8-D85EFE894EA9}"/>
              </a:ext>
            </a:extLst>
          </p:cNvPr>
          <p:cNvSpPr txBox="1"/>
          <p:nvPr/>
        </p:nvSpPr>
        <p:spPr>
          <a:xfrm>
            <a:off x="4279412" y="836712"/>
            <a:ext cx="3370340" cy="646331"/>
          </a:xfrm>
          <a:prstGeom prst="rect">
            <a:avLst/>
          </a:prstGeom>
          <a:solidFill>
            <a:srgbClr val="77DDF9"/>
          </a:solidFill>
          <a:ln w="25400">
            <a:solidFill>
              <a:srgbClr val="033D4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2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Scenario drivers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2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(climate, population, GDP, </a:t>
            </a:r>
            <a:r>
              <a:rPr lang="en-GB" sz="1200" dirty="0">
                <a:solidFill>
                  <a:srgbClr val="412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 changes, trade,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271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spatial planning, farming practices)</a:t>
            </a:r>
          </a:p>
        </p:txBody>
      </p:sp>
    </p:spTree>
    <p:extLst>
      <p:ext uri="{BB962C8B-B14F-4D97-AF65-F5344CB8AC3E}">
        <p14:creationId xmlns:p14="http://schemas.microsoft.com/office/powerpoint/2010/main" val="265454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47B2-C9C7-4FF3-9BCD-A21C7D28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findings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91F7C-F3B3-4D23-B30B-016ADF2BB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593273"/>
            <a:ext cx="8521188" cy="4428015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The cost-benefit analysis of farming practices shows a mixed spatial pattern of the profitability of those practices across scenarios </a:t>
            </a:r>
          </a:p>
          <a:p>
            <a:pPr lvl="1"/>
            <a:r>
              <a:rPr lang="en-US" sz="3400" dirty="0"/>
              <a:t>the combination of drivers plays out differently in different parts of Europe, indicating the complexity of the issue and the importance of understanding local dynamics</a:t>
            </a:r>
          </a:p>
          <a:p>
            <a:r>
              <a:rPr lang="en-US" sz="3800" dirty="0"/>
              <a:t>No actions were identified that are robust across all scenarios</a:t>
            </a:r>
          </a:p>
          <a:p>
            <a:pPr lvl="1"/>
            <a:r>
              <a:rPr lang="en-US" sz="3400" dirty="0"/>
              <a:t>understanding the socio-economic conditions and their likely evolution is critical for policy design</a:t>
            </a:r>
          </a:p>
          <a:p>
            <a:r>
              <a:rPr lang="en-US" sz="3800" dirty="0"/>
              <a:t>Including not just one temporal dimension but alternative future pathways, the spatial dimension, and the range of agricultural practices makes the exercise complex</a:t>
            </a:r>
          </a:p>
          <a:p>
            <a:pPr lvl="1"/>
            <a:r>
              <a:rPr lang="en-US" sz="3400" dirty="0"/>
              <a:t>but does provide the context under which decisions on policy actions should be considered</a:t>
            </a:r>
          </a:p>
        </p:txBody>
      </p:sp>
    </p:spTree>
    <p:extLst>
      <p:ext uri="{BB962C8B-B14F-4D97-AF65-F5344CB8AC3E}">
        <p14:creationId xmlns:p14="http://schemas.microsoft.com/office/powerpoint/2010/main" val="244294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36-4C16-4D41-9E57-08D403B3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of policy tools - Lessons learnt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3A6FB-C246-4A91-A797-A8765309B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069975"/>
            <a:ext cx="8521188" cy="4854874"/>
          </a:xfrm>
        </p:spPr>
        <p:txBody>
          <a:bodyPr>
            <a:normAutofit/>
          </a:bodyPr>
          <a:lstStyle/>
          <a:p>
            <a:r>
              <a:rPr lang="en-GB" sz="2200" dirty="0"/>
              <a:t>Question, understand and improve model results, iterative process</a:t>
            </a:r>
          </a:p>
          <a:p>
            <a:r>
              <a:rPr lang="en-GB" sz="2200" dirty="0"/>
              <a:t>Important to disentangle the complexity in communicating model results. E.g. why is change in yield different in different regions?</a:t>
            </a:r>
            <a:endParaRPr lang="en-NL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5C2126-F374-4D05-9CEE-712A6A0B4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1" t="7500" b="11250"/>
          <a:stretch/>
        </p:blipFill>
        <p:spPr bwMode="auto">
          <a:xfrm>
            <a:off x="421200" y="2193348"/>
            <a:ext cx="4006784" cy="443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F767F-D291-40F9-B6B9-ACEC1EDB3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3" t="7769" b="11217"/>
          <a:stretch/>
        </p:blipFill>
        <p:spPr bwMode="auto">
          <a:xfrm>
            <a:off x="4627297" y="2204864"/>
            <a:ext cx="3905143" cy="44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6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1E1E-DD5C-43A9-838E-D1551D4B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of policy tools - Lessons learnt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7DC6-BFD7-443B-95C3-1B550A2BE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Tools for thinking!</a:t>
            </a:r>
          </a:p>
          <a:p>
            <a:r>
              <a:rPr lang="en-US" dirty="0"/>
              <a:t>Better understand the range of plausible future pathways          scoping uncertainty</a:t>
            </a:r>
          </a:p>
          <a:p>
            <a:r>
              <a:rPr lang="en-US" dirty="0"/>
              <a:t>‘Future-proof’ policy actions by assessing them under plausible future pathways and ensure they</a:t>
            </a:r>
          </a:p>
          <a:p>
            <a:pPr lvl="1"/>
            <a:r>
              <a:rPr lang="en-US" dirty="0"/>
              <a:t>address specific issues within a pathway</a:t>
            </a:r>
          </a:p>
          <a:p>
            <a:pPr lvl="1"/>
            <a:r>
              <a:rPr lang="en-US" dirty="0"/>
              <a:t>are robust across different pathways</a:t>
            </a:r>
          </a:p>
          <a:p>
            <a:r>
              <a:rPr lang="en-US" dirty="0"/>
              <a:t>Mapping and modelling helps to understand spatial differences and related potential for sustainable and profitable agricultural practices across Europe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</a:rPr>
              <a:t>Project deliverables available on www.soilcare-project.eu</a:t>
            </a:r>
            <a:endParaRPr lang="en-NL" sz="2600" dirty="0">
              <a:solidFill>
                <a:srgbClr val="00B0F0"/>
              </a:solidFill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0F1CF5DA-A963-4374-8895-2904E2949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1110" y="218710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0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14171</TotalTime>
  <Words>769</Words>
  <Application>Microsoft Office PowerPoint</Application>
  <PresentationFormat>On-screen Show (4:3)</PresentationFormat>
  <Paragraphs>132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UI</vt:lpstr>
      <vt:lpstr>Office Theme</vt:lpstr>
      <vt:lpstr>PowerPoint Presentation</vt:lpstr>
      <vt:lpstr>Aim: policy support under uncertainty </vt:lpstr>
      <vt:lpstr>Scenario, simulation and policy support approach</vt:lpstr>
      <vt:lpstr>Motivating factors driving scenarios</vt:lpstr>
      <vt:lpstr>Motivating factors driving scenarios</vt:lpstr>
      <vt:lpstr>PowerPoint Presentation</vt:lpstr>
      <vt:lpstr>Main findings</vt:lpstr>
      <vt:lpstr>Use of policy tools - Lessons learnt</vt:lpstr>
      <vt:lpstr>Use of policy tools - Lessons learnt</vt:lpstr>
      <vt:lpstr>Questions?</vt:lpstr>
    </vt:vector>
  </TitlesOfParts>
  <Company>Wageningen 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van den Elsen</dc:creator>
  <cp:lastModifiedBy>Hedwig van Delden</cp:lastModifiedBy>
  <cp:revision>321</cp:revision>
  <cp:lastPrinted>2019-06-25T06:29:40Z</cp:lastPrinted>
  <dcterms:created xsi:type="dcterms:W3CDTF">2016-02-02T12:36:13Z</dcterms:created>
  <dcterms:modified xsi:type="dcterms:W3CDTF">2021-11-25T16:17:47Z</dcterms:modified>
</cp:coreProperties>
</file>