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6">
  <p:sldMasterIdLst>
    <p:sldMasterId id="2147483659" r:id="rId4"/>
    <p:sldMasterId id="2147484087" r:id="rId5"/>
    <p:sldMasterId id="2147484099" r:id="rId6"/>
    <p:sldMasterId id="2147484101" r:id="rId7"/>
    <p:sldMasterId id="2147484108" r:id="rId8"/>
  </p:sldMasterIdLst>
  <p:notesMasterIdLst>
    <p:notesMasterId r:id="rId17"/>
  </p:notesMasterIdLst>
  <p:handoutMasterIdLst>
    <p:handoutMasterId r:id="rId18"/>
  </p:handoutMasterIdLst>
  <p:sldIdLst>
    <p:sldId id="857" r:id="rId9"/>
    <p:sldId id="985" r:id="rId10"/>
    <p:sldId id="988" r:id="rId11"/>
    <p:sldId id="1003" r:id="rId12"/>
    <p:sldId id="1004" r:id="rId13"/>
    <p:sldId id="1007" r:id="rId14"/>
    <p:sldId id="1006" r:id="rId15"/>
    <p:sldId id="865" r:id="rId16"/>
  </p:sldIdLst>
  <p:sldSz cx="12192000" cy="6858000"/>
  <p:notesSz cx="7104063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W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0D9A90"/>
    <a:srgbClr val="FF9999"/>
    <a:srgbClr val="FFCCCC"/>
    <a:srgbClr val="3333CC"/>
    <a:srgbClr val="99CC00"/>
    <a:srgbClr val="00B050"/>
    <a:srgbClr val="7F7F7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151" autoAdjust="0"/>
  </p:normalViewPr>
  <p:slideViewPr>
    <p:cSldViewPr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106"/>
    </p:cViewPr>
  </p:sorterViewPr>
  <p:notesViewPr>
    <p:cSldViewPr>
      <p:cViewPr varScale="1">
        <p:scale>
          <a:sx n="82" d="100"/>
          <a:sy n="82" d="100"/>
        </p:scale>
        <p:origin x="4002" y="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82520" cy="47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411" tIns="48707" rIns="97411" bIns="48707" numCol="1" anchor="t" anchorCtr="0" compatLnSpc="1">
            <a:prstTxWarp prst="textNoShape">
              <a:avLst/>
            </a:prstTxWarp>
          </a:bodyPr>
          <a:lstStyle>
            <a:lvl1pPr defTabSz="973765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8182" y="2"/>
            <a:ext cx="3082520" cy="47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411" tIns="48707" rIns="97411" bIns="48707" numCol="1" anchor="t" anchorCtr="0" compatLnSpc="1">
            <a:prstTxWarp prst="textNoShape">
              <a:avLst/>
            </a:prstTxWarp>
          </a:bodyPr>
          <a:lstStyle>
            <a:lvl1pPr algn="r" defTabSz="973765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61593"/>
            <a:ext cx="3082520" cy="47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411" tIns="48707" rIns="97411" bIns="48707" numCol="1" anchor="b" anchorCtr="0" compatLnSpc="1">
            <a:prstTxWarp prst="textNoShape">
              <a:avLst/>
            </a:prstTxWarp>
          </a:bodyPr>
          <a:lstStyle>
            <a:lvl1pPr defTabSz="973765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8182" y="9761593"/>
            <a:ext cx="3082520" cy="47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411" tIns="48707" rIns="97411" bIns="48707" numCol="1" anchor="b" anchorCtr="0" compatLnSpc="1">
            <a:prstTxWarp prst="textNoShape">
              <a:avLst/>
            </a:prstTxWarp>
          </a:bodyPr>
          <a:lstStyle>
            <a:lvl1pPr algn="r" defTabSz="973765" eaLnBrk="0" hangingPunct="0">
              <a:defRPr sz="1300">
                <a:latin typeface="Times New Roman" panose="02020603050405020304" pitchFamily="18" charset="0"/>
              </a:defRPr>
            </a:lvl1pPr>
          </a:lstStyle>
          <a:p>
            <a:fld id="{2E13EA09-7925-4F4E-9DAF-85058AA8852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36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202" cy="51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411" tIns="48707" rIns="97411" bIns="48707" numCol="1" anchor="t" anchorCtr="0" compatLnSpc="1">
            <a:prstTxWarp prst="textNoShape">
              <a:avLst/>
            </a:prstTxWarp>
          </a:bodyPr>
          <a:lstStyle>
            <a:lvl1pPr defTabSz="973765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862" y="0"/>
            <a:ext cx="3079202" cy="51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411" tIns="48707" rIns="97411" bIns="48707" numCol="1" anchor="t" anchorCtr="0" compatLnSpc="1">
            <a:prstTxWarp prst="textNoShape">
              <a:avLst/>
            </a:prstTxWarp>
          </a:bodyPr>
          <a:lstStyle>
            <a:lvl1pPr algn="r" defTabSz="973765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6763"/>
            <a:ext cx="6819900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660" y="4862792"/>
            <a:ext cx="5212743" cy="460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411" tIns="48707" rIns="97411" bIns="48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5"/>
            <a:ext cx="3079202" cy="51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411" tIns="48707" rIns="97411" bIns="48707" numCol="1" anchor="b" anchorCtr="0" compatLnSpc="1">
            <a:prstTxWarp prst="textNoShape">
              <a:avLst/>
            </a:prstTxWarp>
          </a:bodyPr>
          <a:lstStyle>
            <a:lvl1pPr defTabSz="973765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862" y="9720675"/>
            <a:ext cx="3079202" cy="51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411" tIns="48707" rIns="97411" bIns="48707" numCol="1" anchor="b" anchorCtr="0" compatLnSpc="1">
            <a:prstTxWarp prst="textNoShape">
              <a:avLst/>
            </a:prstTxWarp>
          </a:bodyPr>
          <a:lstStyle>
            <a:lvl1pPr algn="r" defTabSz="973765" eaLnBrk="0" hangingPunct="0">
              <a:defRPr sz="1300">
                <a:latin typeface="Times New Roman" panose="02020603050405020304" pitchFamily="18" charset="0"/>
              </a:defRPr>
            </a:lvl1pPr>
          </a:lstStyle>
          <a:p>
            <a:fld id="{AA6CA16D-C384-42D1-A7C5-DB8EC067DBE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545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Inhalt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4420" y="1412784"/>
            <a:ext cx="11040533" cy="3816449"/>
          </a:xfrm>
        </p:spPr>
        <p:txBody>
          <a:bodyPr/>
          <a:lstStyle>
            <a:lvl1pPr marL="342891" indent="-342891">
              <a:buFont typeface="+mj-lt"/>
              <a:buAutoNum type="arabicPeriod"/>
              <a:defRPr b="1"/>
            </a:lvl1pPr>
            <a:lvl2pPr marL="685783" indent="-342891">
              <a:buFont typeface="+mj-lt"/>
              <a:buAutoNum type="alphaLcPeriod"/>
              <a:defRPr/>
            </a:lvl2pPr>
            <a:lvl3pPr marL="1028674" indent="-342891">
              <a:buFont typeface="+mj-lt"/>
              <a:buAutoNum type="arabicPeriod"/>
              <a:defRPr/>
            </a:lvl3pPr>
            <a:lvl4pPr marL="1285843" indent="-257168">
              <a:buFont typeface="+mj-lt"/>
              <a:buAutoNum type="arabicPeriod"/>
              <a:defRPr/>
            </a:lvl4pPr>
            <a:lvl5pPr marL="1628734" indent="-257168">
              <a:buFont typeface="+mj-lt"/>
              <a:buAutoNum type="arabicPeriod"/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41517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lo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09600" y="2622552"/>
            <a:ext cx="740661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sz="2100" dirty="0"/>
              <a:t>Titel der Präsentation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>
          <a:xfrm>
            <a:off x="609600" y="3261369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300"/>
              </a:spcBef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Untertitel (optional)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0" hasCustomPrompt="1"/>
          </p:nvPr>
        </p:nvSpPr>
        <p:spPr>
          <a:xfrm>
            <a:off x="609600" y="4203312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300"/>
              </a:spcBef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Autor(en)</a:t>
            </a:r>
          </a:p>
        </p:txBody>
      </p:sp>
    </p:spTree>
    <p:extLst>
      <p:ext uri="{BB962C8B-B14F-4D97-AF65-F5344CB8AC3E}">
        <p14:creationId xmlns:p14="http://schemas.microsoft.com/office/powerpoint/2010/main" val="228814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iS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09600" y="2622552"/>
            <a:ext cx="740661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sz="2100" dirty="0"/>
              <a:t>Titel der Präsentation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idx="1" hasCustomPrompt="1"/>
          </p:nvPr>
        </p:nvSpPr>
        <p:spPr>
          <a:xfrm>
            <a:off x="609600" y="3261369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300"/>
              </a:spcBef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Untertitel (optional)</a:t>
            </a:r>
          </a:p>
        </p:txBody>
      </p:sp>
      <p:sp>
        <p:nvSpPr>
          <p:cNvPr id="8" name="Textplatzhalter 2"/>
          <p:cNvSpPr>
            <a:spLocks noGrp="1"/>
          </p:cNvSpPr>
          <p:nvPr>
            <p:ph idx="10" hasCustomPrompt="1"/>
          </p:nvPr>
        </p:nvSpPr>
        <p:spPr>
          <a:xfrm>
            <a:off x="609600" y="4203312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300"/>
              </a:spcBef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Autor(en)</a:t>
            </a:r>
          </a:p>
        </p:txBody>
      </p:sp>
    </p:spTree>
    <p:extLst>
      <p:ext uri="{BB962C8B-B14F-4D97-AF65-F5344CB8AC3E}">
        <p14:creationId xmlns:p14="http://schemas.microsoft.com/office/powerpoint/2010/main" val="2009955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Eu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09600" y="2622552"/>
            <a:ext cx="740661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sz="2100" dirty="0"/>
              <a:t>Titel der Präsentation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>
          <a:xfrm>
            <a:off x="609600" y="3261369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300"/>
              </a:spcBef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Untertitel (optional)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0" hasCustomPrompt="1"/>
          </p:nvPr>
        </p:nvSpPr>
        <p:spPr>
          <a:xfrm>
            <a:off x="609600" y="4203312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300"/>
              </a:spcBef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Autor(en)</a:t>
            </a:r>
          </a:p>
        </p:txBody>
      </p:sp>
    </p:spTree>
    <p:extLst>
      <p:ext uri="{BB962C8B-B14F-4D97-AF65-F5344CB8AC3E}">
        <p14:creationId xmlns:p14="http://schemas.microsoft.com/office/powerpoint/2010/main" val="131342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5290" y="152400"/>
            <a:ext cx="3915833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5" b="1" i="0" cap="all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1"/>
          </p:nvPr>
        </p:nvSpPr>
        <p:spPr>
          <a:xfrm>
            <a:off x="781053" y="1910407"/>
            <a:ext cx="3920067" cy="137223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2"/>
          </p:nvPr>
        </p:nvSpPr>
        <p:spPr>
          <a:xfrm>
            <a:off x="4995333" y="1910407"/>
            <a:ext cx="6438899" cy="1372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451"/>
              </a:spcBef>
              <a:buNone/>
              <a:defRPr sz="1200">
                <a:solidFill>
                  <a:schemeClr val="tx2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781053" y="3574107"/>
            <a:ext cx="3920067" cy="137223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4"/>
          </p:nvPr>
        </p:nvSpPr>
        <p:spPr>
          <a:xfrm>
            <a:off x="4995333" y="3574107"/>
            <a:ext cx="6438899" cy="1372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451"/>
              </a:spcBef>
              <a:buNone/>
              <a:defRPr sz="1200">
                <a:solidFill>
                  <a:schemeClr val="tx2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/>
          </p:nvPr>
        </p:nvSpPr>
        <p:spPr>
          <a:xfrm>
            <a:off x="785708" y="5225099"/>
            <a:ext cx="10648525" cy="972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451"/>
              </a:spcBef>
              <a:buNone/>
              <a:defRPr sz="751">
                <a:solidFill>
                  <a:schemeClr val="tx2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61166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platzhalter 13"/>
          <p:cNvSpPr>
            <a:spLocks noGrp="1"/>
          </p:cNvSpPr>
          <p:nvPr>
            <p:ph type="title"/>
          </p:nvPr>
        </p:nvSpPr>
        <p:spPr>
          <a:xfrm>
            <a:off x="609600" y="1910398"/>
            <a:ext cx="10972800" cy="89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/>
          </p:nvPr>
        </p:nvSpPr>
        <p:spPr>
          <a:xfrm>
            <a:off x="609600" y="3413769"/>
            <a:ext cx="10972800" cy="157543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4725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WS Bil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09600" y="2622552"/>
            <a:ext cx="740661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baseline="0" dirty="0"/>
            </a:lvl1pPr>
          </a:lstStyle>
          <a:p>
            <a:pPr lvl="0"/>
            <a:r>
              <a:rPr lang="en-GB" sz="2800" noProof="0" dirty="0"/>
              <a:t>Title of the presentation</a:t>
            </a:r>
            <a:endParaRPr lang="en-GB" noProof="0" dirty="0"/>
          </a:p>
        </p:txBody>
      </p:sp>
      <p:sp>
        <p:nvSpPr>
          <p:cNvPr id="7" name="Textplatzhalter 2"/>
          <p:cNvSpPr>
            <a:spLocks noGrp="1"/>
          </p:cNvSpPr>
          <p:nvPr>
            <p:ph idx="1" hasCustomPrompt="1"/>
          </p:nvPr>
        </p:nvSpPr>
        <p:spPr>
          <a:xfrm>
            <a:off x="609600" y="3261362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Subtitle (optional)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0" hasCustomPrompt="1"/>
          </p:nvPr>
        </p:nvSpPr>
        <p:spPr>
          <a:xfrm>
            <a:off x="609600" y="4203304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Author(s)</a:t>
            </a:r>
          </a:p>
        </p:txBody>
      </p:sp>
    </p:spTree>
    <p:extLst>
      <p:ext uri="{BB962C8B-B14F-4D97-AF65-F5344CB8AC3E}">
        <p14:creationId xmlns:p14="http://schemas.microsoft.com/office/powerpoint/2010/main" val="275477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loR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09600" y="2622552"/>
            <a:ext cx="740661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en-GB" sz="2800" noProof="0" dirty="0"/>
              <a:t>Title of the presentation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>
          <a:xfrm>
            <a:off x="609600" y="3261362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Subtitle (optional)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0" hasCustomPrompt="1"/>
          </p:nvPr>
        </p:nvSpPr>
        <p:spPr>
          <a:xfrm>
            <a:off x="609600" y="4203304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Author(s)</a:t>
            </a:r>
          </a:p>
        </p:txBody>
      </p:sp>
    </p:spTree>
    <p:extLst>
      <p:ext uri="{BB962C8B-B14F-4D97-AF65-F5344CB8AC3E}">
        <p14:creationId xmlns:p14="http://schemas.microsoft.com/office/powerpoint/2010/main" val="291407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iS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09600" y="2622552"/>
            <a:ext cx="740661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en-GB" sz="2800" noProof="0" dirty="0"/>
              <a:t>Title of the presentation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idx="1" hasCustomPrompt="1"/>
          </p:nvPr>
        </p:nvSpPr>
        <p:spPr>
          <a:xfrm>
            <a:off x="609600" y="3261362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Subtitle (optional)</a:t>
            </a:r>
          </a:p>
        </p:txBody>
      </p:sp>
      <p:sp>
        <p:nvSpPr>
          <p:cNvPr id="8" name="Textplatzhalter 2"/>
          <p:cNvSpPr>
            <a:spLocks noGrp="1"/>
          </p:cNvSpPr>
          <p:nvPr>
            <p:ph idx="10" hasCustomPrompt="1"/>
          </p:nvPr>
        </p:nvSpPr>
        <p:spPr>
          <a:xfrm>
            <a:off x="609600" y="4203304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Author(s)</a:t>
            </a:r>
          </a:p>
        </p:txBody>
      </p:sp>
    </p:spTree>
    <p:extLst>
      <p:ext uri="{BB962C8B-B14F-4D97-AF65-F5344CB8AC3E}">
        <p14:creationId xmlns:p14="http://schemas.microsoft.com/office/powerpoint/2010/main" val="4230125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Eu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09600" y="2622552"/>
            <a:ext cx="740661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en-GB" sz="2800" noProof="0" dirty="0"/>
              <a:t>Title of the presentation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>
          <a:xfrm>
            <a:off x="609600" y="3261362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Subtitle (optional)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0" hasCustomPrompt="1"/>
          </p:nvPr>
        </p:nvSpPr>
        <p:spPr>
          <a:xfrm>
            <a:off x="609600" y="4203304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Author(s)</a:t>
            </a:r>
          </a:p>
        </p:txBody>
      </p:sp>
    </p:spTree>
    <p:extLst>
      <p:ext uri="{BB962C8B-B14F-4D97-AF65-F5344CB8AC3E}">
        <p14:creationId xmlns:p14="http://schemas.microsoft.com/office/powerpoint/2010/main" val="316749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3393" y="692696"/>
            <a:ext cx="11041227" cy="561662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Unterpunkt 2</a:t>
            </a:r>
          </a:p>
          <a:p>
            <a:pPr lvl="2"/>
            <a:r>
              <a:rPr lang="de-DE" dirty="0"/>
              <a:t>Unterpunkt 3</a:t>
            </a:r>
          </a:p>
          <a:p>
            <a:pPr lvl="3"/>
            <a:r>
              <a:rPr lang="de-DE" dirty="0"/>
              <a:t>Unterpunkt 4</a:t>
            </a:r>
          </a:p>
          <a:p>
            <a:pPr lvl="4"/>
            <a:r>
              <a:rPr lang="de-DE" dirty="0"/>
              <a:t>Unterpunkt 5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24422" y="9"/>
            <a:ext cx="11040201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347569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17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422" y="9"/>
            <a:ext cx="11040201" cy="62071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624416" y="692150"/>
            <a:ext cx="5369984" cy="5617170"/>
          </a:xfrm>
        </p:spPr>
        <p:txBody>
          <a:bodyPr/>
          <a:lstStyle>
            <a:lvl1pPr>
              <a:defRPr baseline="0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Unterpunkt 2</a:t>
            </a:r>
          </a:p>
          <a:p>
            <a:pPr lvl="2"/>
            <a:r>
              <a:rPr lang="de-DE" dirty="0"/>
              <a:t>Unterpunkt 3</a:t>
            </a:r>
          </a:p>
          <a:p>
            <a:pPr lvl="3"/>
            <a:r>
              <a:rPr lang="de-DE" dirty="0"/>
              <a:t>Unterpunkt 4</a:t>
            </a:r>
          </a:p>
          <a:p>
            <a:pPr lvl="4"/>
            <a:r>
              <a:rPr lang="de-DE" dirty="0"/>
              <a:t>Unterpunkt 5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5" y="692150"/>
            <a:ext cx="5467017" cy="561717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Unterpunkt 2</a:t>
            </a:r>
          </a:p>
          <a:p>
            <a:pPr lvl="2"/>
            <a:r>
              <a:rPr lang="de-DE" dirty="0"/>
              <a:t>Unterpunkt 3</a:t>
            </a:r>
          </a:p>
          <a:p>
            <a:pPr lvl="3"/>
            <a:r>
              <a:rPr lang="de-DE" dirty="0"/>
              <a:t>Unterpunkt 4</a:t>
            </a:r>
          </a:p>
          <a:p>
            <a:pPr lvl="4"/>
            <a:r>
              <a:rPr lang="de-DE" dirty="0"/>
              <a:t>Unterpunkt 5</a:t>
            </a:r>
          </a:p>
        </p:txBody>
      </p:sp>
    </p:spTree>
    <p:extLst>
      <p:ext uri="{BB962C8B-B14F-4D97-AF65-F5344CB8AC3E}">
        <p14:creationId xmlns:p14="http://schemas.microsoft.com/office/powerpoint/2010/main" val="117681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22" y="9"/>
            <a:ext cx="11040201" cy="62071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24416" y="692150"/>
            <a:ext cx="5369984" cy="56171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Unterpunkt 2</a:t>
            </a:r>
          </a:p>
          <a:p>
            <a:pPr lvl="2"/>
            <a:r>
              <a:rPr lang="de-DE" dirty="0"/>
              <a:t>Unterpunkt 3</a:t>
            </a:r>
          </a:p>
          <a:p>
            <a:pPr lvl="3"/>
            <a:r>
              <a:rPr lang="de-DE" dirty="0"/>
              <a:t>Unterpunkt 4</a:t>
            </a:r>
          </a:p>
          <a:p>
            <a:pPr lvl="4"/>
            <a:r>
              <a:rPr lang="de-DE" dirty="0"/>
              <a:t>Unterpunkt 5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5" y="692150"/>
            <a:ext cx="5467017" cy="5617170"/>
          </a:xfrm>
        </p:spPr>
        <p:txBody>
          <a:bodyPr/>
          <a:lstStyle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Unterpunkt 2</a:t>
            </a:r>
          </a:p>
          <a:p>
            <a:pPr lvl="2"/>
            <a:r>
              <a:rPr lang="de-DE" dirty="0"/>
              <a:t>Unterpunkt 3</a:t>
            </a:r>
          </a:p>
          <a:p>
            <a:pPr lvl="3"/>
            <a:r>
              <a:rPr lang="de-DE" dirty="0"/>
              <a:t>Unterpunkt 4</a:t>
            </a:r>
          </a:p>
          <a:p>
            <a:pPr lvl="4"/>
            <a:r>
              <a:rPr lang="de-DE" dirty="0"/>
              <a:t>Unterpunkt 5</a:t>
            </a:r>
          </a:p>
        </p:txBody>
      </p:sp>
    </p:spTree>
    <p:extLst>
      <p:ext uri="{BB962C8B-B14F-4D97-AF65-F5344CB8AC3E}">
        <p14:creationId xmlns:p14="http://schemas.microsoft.com/office/powerpoint/2010/main" val="428183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Text/Grafik 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624419" y="760237"/>
            <a:ext cx="5375572" cy="2668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1" hasCustomPrompt="1"/>
          </p:nvPr>
        </p:nvSpPr>
        <p:spPr>
          <a:xfrm>
            <a:off x="6288028" y="760238"/>
            <a:ext cx="5376929" cy="2668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quarter" idx="12" hasCustomPrompt="1"/>
          </p:nvPr>
        </p:nvSpPr>
        <p:spPr>
          <a:xfrm>
            <a:off x="624419" y="3568524"/>
            <a:ext cx="5375572" cy="2668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6288023" y="3568524"/>
            <a:ext cx="5375572" cy="2668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2127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624420" y="3573025"/>
            <a:ext cx="11040533" cy="273570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>
          <a:xfrm>
            <a:off x="624420" y="692150"/>
            <a:ext cx="11040533" cy="280885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3755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5285" y="152400"/>
            <a:ext cx="3915833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cap="all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err="1"/>
              <a:t>Thema</a:t>
            </a:r>
            <a:r>
              <a:rPr lang="en-GB" noProof="0"/>
              <a:t> </a:t>
            </a:r>
            <a:r>
              <a:rPr lang="en-GB" noProof="0" err="1"/>
              <a:t>einfügen</a:t>
            </a:r>
            <a:endParaRPr lang="en-GB" noProof="0"/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1"/>
          </p:nvPr>
        </p:nvSpPr>
        <p:spPr>
          <a:xfrm>
            <a:off x="781051" y="1910399"/>
            <a:ext cx="3920067" cy="137223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2"/>
          </p:nvPr>
        </p:nvSpPr>
        <p:spPr>
          <a:xfrm>
            <a:off x="4995333" y="1910399"/>
            <a:ext cx="6438899" cy="1372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err="1"/>
              <a:t>Mastertextformat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781051" y="3574099"/>
            <a:ext cx="3920067" cy="137223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4"/>
          </p:nvPr>
        </p:nvSpPr>
        <p:spPr>
          <a:xfrm>
            <a:off x="4995333" y="3574099"/>
            <a:ext cx="6438899" cy="1372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err="1"/>
              <a:t>Mastertextformat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/>
          </p:nvPr>
        </p:nvSpPr>
        <p:spPr>
          <a:xfrm>
            <a:off x="785707" y="5225099"/>
            <a:ext cx="10648525" cy="972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err="1"/>
              <a:t>Mastertextformat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3509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WS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09600" y="2622552"/>
            <a:ext cx="740661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sz="2100" dirty="0"/>
              <a:t>Titel der Präsentation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idx="1" hasCustomPrompt="1"/>
          </p:nvPr>
        </p:nvSpPr>
        <p:spPr>
          <a:xfrm>
            <a:off x="609600" y="3261369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300"/>
              </a:spcBef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Untertitel (optional)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0" hasCustomPrompt="1"/>
          </p:nvPr>
        </p:nvSpPr>
        <p:spPr>
          <a:xfrm>
            <a:off x="609600" y="4203312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300"/>
              </a:spcBef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Autor(en)</a:t>
            </a:r>
          </a:p>
        </p:txBody>
      </p:sp>
    </p:spTree>
    <p:extLst>
      <p:ext uri="{BB962C8B-B14F-4D97-AF65-F5344CB8AC3E}">
        <p14:creationId xmlns:p14="http://schemas.microsoft.com/office/powerpoint/2010/main" val="105695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24420" y="9"/>
            <a:ext cx="1104053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20" y="692150"/>
            <a:ext cx="11040533" cy="561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Hier klicken, um Master-Textformat zu bearbeiten.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  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624420" y="6381750"/>
            <a:ext cx="1104053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 sz="1800">
              <a:solidFill>
                <a:schemeClr val="tx2"/>
              </a:solidFill>
            </a:endParaRPr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624420" y="620713"/>
            <a:ext cx="1104053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 sz="1800">
              <a:solidFill>
                <a:schemeClr val="tx2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624417" y="685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 sz="1800">
              <a:solidFill>
                <a:schemeClr val="tx2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 userDrawn="1"/>
        </p:nvSpPr>
        <p:spPr bwMode="auto">
          <a:xfrm>
            <a:off x="527052" y="6426111"/>
            <a:ext cx="2125133" cy="2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67500" bIns="675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900" dirty="0">
                <a:solidFill>
                  <a:schemeClr val="accent1"/>
                </a:solidFill>
                <a:latin typeface="Calibri" pitchFamily="34" charset="0"/>
                <a:sym typeface="Symbol" pitchFamily="18" charset="2"/>
              </a:rPr>
              <a:t> </a:t>
            </a:r>
            <a:r>
              <a:rPr lang="en-US" sz="900" dirty="0">
                <a:solidFill>
                  <a:schemeClr val="accent1"/>
                </a:solidFill>
                <a:latin typeface="Calibri" pitchFamily="34" charset="0"/>
              </a:rPr>
              <a:t>2021 GWS mbH</a:t>
            </a:r>
            <a:endParaRPr lang="de-DE" sz="9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5422906" y="6426111"/>
            <a:ext cx="1555751" cy="2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67500" bIns="675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sz="900" dirty="0">
                <a:solidFill>
                  <a:schemeClr val="accent1"/>
                </a:solidFill>
                <a:latin typeface="Calibri" panose="020F0502020204030204" pitchFamily="34" charset="0"/>
              </a:rPr>
              <a:t>Page </a:t>
            </a:r>
            <a:fld id="{BC731B14-D2B2-43D8-9E29-06C6DE99431F}" type="slidenum">
              <a:rPr lang="de-DE" sz="900">
                <a:solidFill>
                  <a:schemeClr val="accent1"/>
                </a:solidFill>
                <a:latin typeface="Calibri" panose="020F0502020204030204" pitchFamily="34" charset="0"/>
              </a:rPr>
              <a:pPr algn="ctr"/>
              <a:t>‹#›</a:t>
            </a:fld>
            <a:r>
              <a:rPr lang="de-DE" sz="900" dirty="0">
                <a:solidFill>
                  <a:schemeClr val="accent1"/>
                </a:solidFill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9091085" y="6426111"/>
            <a:ext cx="2573867" cy="2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67500" bIns="675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sz="900" dirty="0">
                <a:solidFill>
                  <a:schemeClr val="accent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OS, October</a:t>
            </a:r>
            <a:r>
              <a:rPr lang="en-US" sz="900" baseline="0" dirty="0">
                <a:solidFill>
                  <a:schemeClr val="accent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900" dirty="0">
                <a:solidFill>
                  <a:schemeClr val="accent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2021</a:t>
            </a:r>
            <a:endParaRPr lang="de-DE" sz="9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084" r:id="rId2"/>
    <p:sldLayoutId id="2147484083" r:id="rId3"/>
    <p:sldLayoutId id="2147484082" r:id="rId4"/>
    <p:sldLayoutId id="2147484085" r:id="rId5"/>
    <p:sldLayoutId id="2147484104" r:id="rId6"/>
    <p:sldLayoutId id="2147484106" r:id="rId7"/>
    <p:sldLayoutId id="2147484114" r:id="rId8"/>
  </p:sldLayoutIdLst>
  <p:txStyles>
    <p:titleStyle>
      <a:lvl1pPr marL="257168" indent="-257168" algn="l" rtl="0" eaLnBrk="1" fontAlgn="base" hangingPunct="1">
        <a:spcBef>
          <a:spcPct val="0"/>
        </a:spcBef>
        <a:spcAft>
          <a:spcPct val="0"/>
        </a:spcAft>
        <a:defRPr sz="255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marL="257168" indent="-257168" algn="l" rtl="0" eaLnBrk="1" fontAlgn="base" hangingPunct="1">
        <a:spcBef>
          <a:spcPct val="0"/>
        </a:spcBef>
        <a:spcAft>
          <a:spcPct val="0"/>
        </a:spcAft>
        <a:defRPr sz="2551">
          <a:solidFill>
            <a:schemeClr val="tx2"/>
          </a:solidFill>
          <a:latin typeface="Calibri" pitchFamily="34" charset="0"/>
        </a:defRPr>
      </a:lvl2pPr>
      <a:lvl3pPr marL="257168" indent="-257168" algn="l" rtl="0" eaLnBrk="1" fontAlgn="base" hangingPunct="1">
        <a:spcBef>
          <a:spcPct val="0"/>
        </a:spcBef>
        <a:spcAft>
          <a:spcPct val="0"/>
        </a:spcAft>
        <a:defRPr sz="2551">
          <a:solidFill>
            <a:schemeClr val="tx2"/>
          </a:solidFill>
          <a:latin typeface="Calibri" pitchFamily="34" charset="0"/>
        </a:defRPr>
      </a:lvl3pPr>
      <a:lvl4pPr marL="257168" indent="-257168" algn="l" rtl="0" eaLnBrk="1" fontAlgn="base" hangingPunct="1">
        <a:spcBef>
          <a:spcPct val="0"/>
        </a:spcBef>
        <a:spcAft>
          <a:spcPct val="0"/>
        </a:spcAft>
        <a:defRPr sz="2551">
          <a:solidFill>
            <a:schemeClr val="tx2"/>
          </a:solidFill>
          <a:latin typeface="Calibri" pitchFamily="34" charset="0"/>
        </a:defRPr>
      </a:lvl4pPr>
      <a:lvl5pPr marL="257168" indent="-257168" algn="l" rtl="0" eaLnBrk="1" fontAlgn="base" hangingPunct="1">
        <a:spcBef>
          <a:spcPct val="0"/>
        </a:spcBef>
        <a:spcAft>
          <a:spcPct val="0"/>
        </a:spcAft>
        <a:defRPr sz="2551">
          <a:solidFill>
            <a:schemeClr val="tx2"/>
          </a:solidFill>
          <a:latin typeface="Calibri" pitchFamily="34" charset="0"/>
        </a:defRPr>
      </a:lvl5pPr>
      <a:lvl6pPr marL="342891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7pPr>
      <a:lvl8pPr marL="1028674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9pPr>
    </p:titleStyle>
    <p:bodyStyle>
      <a:lvl1pPr marL="371465" indent="-371465" algn="l" rtl="0" eaLnBrk="1" fontAlgn="base" hangingPunct="1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►"/>
        <a:defRPr sz="180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657209" indent="-314317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ð"/>
        <a:defRPr sz="1651">
          <a:solidFill>
            <a:schemeClr val="tx2"/>
          </a:solidFill>
          <a:latin typeface="Calibri" pitchFamily="34" charset="0"/>
        </a:defRPr>
      </a:lvl2pPr>
      <a:lvl3pPr marL="942951" indent="-257168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500">
          <a:solidFill>
            <a:schemeClr val="tx2"/>
          </a:solidFill>
          <a:latin typeface="Calibri" pitchFamily="34" charset="0"/>
        </a:defRPr>
      </a:lvl3pPr>
      <a:lvl4pPr marL="1228695" indent="-20002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2"/>
          </a:solidFill>
          <a:latin typeface="Calibri" pitchFamily="34" charset="0"/>
        </a:defRPr>
      </a:lvl4pPr>
      <a:lvl5pPr marL="1571586" indent="-200020" algn="l" rtl="0" eaLnBrk="1" fontAlgn="base" hangingPunct="1">
        <a:spcBef>
          <a:spcPct val="20000"/>
        </a:spcBef>
        <a:spcAft>
          <a:spcPct val="0"/>
        </a:spcAft>
        <a:buChar char="»"/>
        <a:defRPr sz="1051">
          <a:solidFill>
            <a:schemeClr val="tx2"/>
          </a:solidFill>
          <a:latin typeface="+mn-lt"/>
        </a:defRPr>
      </a:lvl5pPr>
      <a:lvl6pPr marL="1914477" indent="-200020" algn="l" rtl="0" eaLnBrk="1" fontAlgn="base" hangingPunct="1">
        <a:spcBef>
          <a:spcPct val="20000"/>
        </a:spcBef>
        <a:spcAft>
          <a:spcPct val="0"/>
        </a:spcAft>
        <a:defRPr sz="1051">
          <a:solidFill>
            <a:schemeClr val="tx1"/>
          </a:solidFill>
          <a:latin typeface="+mn-lt"/>
        </a:defRPr>
      </a:lvl6pPr>
      <a:lvl7pPr marL="2257369" indent="-200020" algn="l" rtl="0" eaLnBrk="1" fontAlgn="base" hangingPunct="1">
        <a:spcBef>
          <a:spcPct val="20000"/>
        </a:spcBef>
        <a:spcAft>
          <a:spcPct val="0"/>
        </a:spcAft>
        <a:defRPr sz="1051">
          <a:solidFill>
            <a:schemeClr val="tx1"/>
          </a:solidFill>
          <a:latin typeface="+mn-lt"/>
        </a:defRPr>
      </a:lvl7pPr>
      <a:lvl8pPr marL="2600260" indent="-200020" algn="l" rtl="0" eaLnBrk="1" fontAlgn="base" hangingPunct="1">
        <a:spcBef>
          <a:spcPct val="20000"/>
        </a:spcBef>
        <a:spcAft>
          <a:spcPct val="0"/>
        </a:spcAft>
        <a:defRPr sz="1051">
          <a:solidFill>
            <a:schemeClr val="tx1"/>
          </a:solidFill>
          <a:latin typeface="+mn-lt"/>
        </a:defRPr>
      </a:lvl8pPr>
      <a:lvl9pPr marL="2943152" indent="-200020" algn="l" rtl="0" eaLnBrk="1" fontAlgn="base" hangingPunct="1">
        <a:spcBef>
          <a:spcPct val="20000"/>
        </a:spcBef>
        <a:spcAft>
          <a:spcPct val="0"/>
        </a:spcAft>
        <a:defRPr sz="105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2656"/>
            <a:ext cx="2318048" cy="59131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1" y="2622552"/>
            <a:ext cx="875076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609600" y="3261370"/>
            <a:ext cx="10972800" cy="2039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664638" y="6388420"/>
            <a:ext cx="55939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1" fontAlgn="auto">
              <a:spcBef>
                <a:spcPts val="225"/>
              </a:spcBef>
              <a:spcAft>
                <a:spcPts val="0"/>
              </a:spcAft>
              <a:defRPr/>
            </a:pPr>
            <a:r>
              <a:rPr lang="de-DE" sz="900" b="1" kern="1400" cap="all" dirty="0">
                <a:solidFill>
                  <a:schemeClr val="accent3"/>
                </a:solidFill>
                <a:latin typeface="Arial"/>
                <a:cs typeface="Arial"/>
              </a:rPr>
              <a:t>www.gws-os.com / © GWS 2021 </a:t>
            </a:r>
          </a:p>
        </p:txBody>
      </p:sp>
    </p:spTree>
    <p:extLst>
      <p:ext uri="{BB962C8B-B14F-4D97-AF65-F5344CB8AC3E}">
        <p14:creationId xmlns:p14="http://schemas.microsoft.com/office/powerpoint/2010/main" val="223061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</p:sldLayoutIdLst>
  <p:txStyles>
    <p:titleStyle>
      <a:lvl1pPr algn="l" defTabSz="342891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342891" rtl="0" eaLnBrk="1" latinLnBrk="0" hangingPunct="1">
        <a:spcBef>
          <a:spcPts val="300"/>
        </a:spcBef>
        <a:buFont typeface="Arial"/>
        <a:buNone/>
        <a:defRPr sz="1351" b="1" kern="1200">
          <a:solidFill>
            <a:schemeClr val="accent2">
              <a:lumMod val="75000"/>
            </a:schemeClr>
          </a:solidFill>
          <a:latin typeface="Arial"/>
          <a:ea typeface="+mn-ea"/>
          <a:cs typeface="Arial"/>
        </a:defRPr>
      </a:lvl1pPr>
      <a:lvl2pPr marL="342891" indent="0" algn="l" defTabSz="342891" rtl="0" eaLnBrk="1" latinLnBrk="0" hangingPunct="1">
        <a:spcBef>
          <a:spcPct val="20000"/>
        </a:spcBef>
        <a:buFont typeface="Arial"/>
        <a:buNone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0" algn="l" defTabSz="342891" rtl="0" eaLnBrk="1" latinLnBrk="0" hangingPunct="1">
        <a:spcBef>
          <a:spcPct val="20000"/>
        </a:spcBef>
        <a:buFont typeface="Arial"/>
        <a:buNone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indent="0" algn="l" defTabSz="342891" rtl="0" eaLnBrk="1" latinLnBrk="0" hangingPunct="1">
        <a:spcBef>
          <a:spcPct val="20000"/>
        </a:spcBef>
        <a:buFont typeface="Arial"/>
        <a:buNone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0" algn="l" defTabSz="342891" rtl="0" eaLnBrk="1" latinLnBrk="0" hangingPunct="1">
        <a:spcBef>
          <a:spcPct val="20000"/>
        </a:spcBef>
        <a:buFont typeface="Arial"/>
        <a:buNone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 Verbindung 16"/>
          <p:cNvCxnSpPr/>
          <p:nvPr userDrawn="1"/>
        </p:nvCxnSpPr>
        <p:spPr>
          <a:xfrm>
            <a:off x="1781389" y="3108960"/>
            <a:ext cx="862922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 userDrawn="1"/>
        </p:nvSpPr>
        <p:spPr>
          <a:xfrm>
            <a:off x="664638" y="6388420"/>
            <a:ext cx="55939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1" fontAlgn="auto">
              <a:spcBef>
                <a:spcPts val="225"/>
              </a:spcBef>
              <a:spcAft>
                <a:spcPts val="0"/>
              </a:spcAft>
              <a:defRPr/>
            </a:pPr>
            <a:r>
              <a:rPr lang="de-DE" sz="900" b="1" kern="1400" cap="all" dirty="0">
                <a:solidFill>
                  <a:schemeClr val="accent3"/>
                </a:solidFill>
                <a:latin typeface="Arial"/>
                <a:cs typeface="Arial"/>
              </a:rPr>
              <a:t>www.gws-os.com / © GWS 2019 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52213" y="1371600"/>
            <a:ext cx="11501120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el 1"/>
          <p:cNvSpPr txBox="1">
            <a:spLocks/>
          </p:cNvSpPr>
          <p:nvPr userDrawn="1"/>
        </p:nvSpPr>
        <p:spPr>
          <a:xfrm>
            <a:off x="785713" y="152400"/>
            <a:ext cx="10648527" cy="1219200"/>
          </a:xfrm>
          <a:prstGeom prst="rect">
            <a:avLst/>
          </a:prstGeom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u="none" kern="1200" baseline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100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8848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xStyles>
    <p:titleStyle>
      <a:lvl1pPr algn="ctr" defTabSz="342891" rtl="0" eaLnBrk="1" latinLnBrk="0" hangingPunct="1">
        <a:spcBef>
          <a:spcPct val="0"/>
        </a:spcBef>
        <a:buNone/>
        <a:defRPr sz="1351" kern="1200" baseline="0">
          <a:solidFill>
            <a:srgbClr val="149E97"/>
          </a:solidFill>
          <a:latin typeface="Arial"/>
          <a:ea typeface="+mj-ea"/>
          <a:cs typeface="Arial"/>
        </a:defRPr>
      </a:lvl1pPr>
    </p:titleStyle>
    <p:bodyStyle>
      <a:lvl1pPr marL="0" indent="0" algn="ctr" defTabSz="342891" rtl="0" eaLnBrk="1" latinLnBrk="0" hangingPunct="1">
        <a:spcBef>
          <a:spcPct val="20000"/>
        </a:spcBef>
        <a:buFont typeface="Arial"/>
        <a:buNone/>
        <a:defRPr sz="1051" kern="1200">
          <a:solidFill>
            <a:schemeClr val="bg1"/>
          </a:solidFill>
          <a:latin typeface="Arial"/>
          <a:ea typeface="+mn-ea"/>
          <a:cs typeface="Arial"/>
        </a:defRPr>
      </a:lvl1pPr>
      <a:lvl2pPr marL="557199" indent="-214308" algn="l" defTabSz="342891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3428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3428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platzhalter 13"/>
          <p:cNvSpPr>
            <a:spLocks noGrp="1"/>
          </p:cNvSpPr>
          <p:nvPr>
            <p:ph type="title"/>
          </p:nvPr>
        </p:nvSpPr>
        <p:spPr>
          <a:xfrm>
            <a:off x="609600" y="1910398"/>
            <a:ext cx="10972800" cy="89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idx="1"/>
          </p:nvPr>
        </p:nvSpPr>
        <p:spPr>
          <a:xfrm>
            <a:off x="609600" y="3408690"/>
            <a:ext cx="10972800" cy="1590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1781389" y="3108960"/>
            <a:ext cx="862922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 userDrawn="1"/>
        </p:nvSpPr>
        <p:spPr>
          <a:xfrm>
            <a:off x="664638" y="6388420"/>
            <a:ext cx="55939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1" fontAlgn="auto">
              <a:spcBef>
                <a:spcPts val="225"/>
              </a:spcBef>
              <a:spcAft>
                <a:spcPts val="0"/>
              </a:spcAft>
              <a:defRPr/>
            </a:pPr>
            <a:r>
              <a:rPr lang="de-DE" sz="900" b="1" kern="1400" cap="all" dirty="0">
                <a:solidFill>
                  <a:schemeClr val="accent3"/>
                </a:solidFill>
                <a:latin typeface="Arial"/>
                <a:cs typeface="Arial"/>
              </a:rPr>
              <a:t>www.gws-os.com / © GWS 2019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E2E6C26-2A38-4562-AD2F-7312EDDDB0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2656"/>
            <a:ext cx="2318048" cy="5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9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</p:sldLayoutIdLst>
  <p:txStyles>
    <p:titleStyle>
      <a:lvl1pPr algn="ctr" defTabSz="342891" rtl="0" eaLnBrk="1" latinLnBrk="0" hangingPunct="1">
        <a:spcBef>
          <a:spcPct val="0"/>
        </a:spcBef>
        <a:buNone/>
        <a:defRPr sz="1351" kern="1200" baseline="0">
          <a:solidFill>
            <a:schemeClr val="accent2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0" indent="0" algn="ctr" defTabSz="342891" rtl="0" eaLnBrk="1" latinLnBrk="0" hangingPunct="1">
        <a:spcBef>
          <a:spcPct val="20000"/>
        </a:spcBef>
        <a:buFont typeface="Arial"/>
        <a:buNone/>
        <a:defRPr sz="1051" kern="1200">
          <a:solidFill>
            <a:schemeClr val="bg1"/>
          </a:solidFill>
          <a:latin typeface="Arial"/>
          <a:ea typeface="+mn-ea"/>
          <a:cs typeface="Arial"/>
        </a:defRPr>
      </a:lvl1pPr>
      <a:lvl2pPr marL="557199" indent="-214308" algn="l" defTabSz="342891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3428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3428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2656"/>
            <a:ext cx="2954528" cy="59131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622552"/>
            <a:ext cx="875076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8438728" y="6388419"/>
            <a:ext cx="308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prstClr val="white"/>
                </a:solidFill>
                <a:latin typeface="Arial"/>
                <a:cs typeface="Arial"/>
              </a:rPr>
              <a:t>Münster, Mai 2015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609600" y="3261362"/>
            <a:ext cx="10972800" cy="2039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664633" y="6388419"/>
            <a:ext cx="55939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de-DE" sz="900" b="1" kern="1400" cap="all" dirty="0">
                <a:solidFill>
                  <a:schemeClr val="accent3"/>
                </a:solidFill>
                <a:latin typeface="Arial"/>
                <a:cs typeface="Arial"/>
              </a:rPr>
              <a:t>www.gws-os.com / © GWS 2020 </a:t>
            </a:r>
          </a:p>
        </p:txBody>
      </p:sp>
    </p:spTree>
    <p:extLst>
      <p:ext uri="{BB962C8B-B14F-4D97-AF65-F5344CB8AC3E}">
        <p14:creationId xmlns:p14="http://schemas.microsoft.com/office/powerpoint/2010/main" val="119742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400"/>
        </a:spcBef>
        <a:buFont typeface="Arial"/>
        <a:buNone/>
        <a:defRPr sz="1800" b="1" kern="1200">
          <a:solidFill>
            <a:schemeClr val="accent2">
              <a:lumMod val="75000"/>
            </a:schemeClr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jrc.ec.europa.eu/policy-model-inventory/explore/models/model-ginfors-e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060848"/>
            <a:ext cx="8726760" cy="451484"/>
          </a:xfrm>
        </p:spPr>
        <p:txBody>
          <a:bodyPr/>
          <a:lstStyle/>
          <a:p>
            <a:r>
              <a:rPr lang="en-US" dirty="0"/>
              <a:t>Global land-use impacts of EU’s future bioeconomy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3470" y="2708711"/>
            <a:ext cx="10972800" cy="451485"/>
          </a:xfrm>
        </p:spPr>
        <p:txBody>
          <a:bodyPr/>
          <a:lstStyle/>
          <a:p>
            <a:r>
              <a:rPr lang="de-DE" sz="2000" dirty="0"/>
              <a:t>An </a:t>
            </a:r>
            <a:r>
              <a:rPr lang="de-DE" sz="2000" dirty="0" err="1"/>
              <a:t>econometric</a:t>
            </a:r>
            <a:r>
              <a:rPr lang="de-DE" sz="2000" dirty="0"/>
              <a:t> input-output </a:t>
            </a:r>
            <a:r>
              <a:rPr lang="de-DE" sz="2000" dirty="0" err="1"/>
              <a:t>approach</a:t>
            </a:r>
            <a:endParaRPr lang="de-DE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idx="10"/>
          </p:nvPr>
        </p:nvSpPr>
        <p:spPr>
          <a:xfrm>
            <a:off x="593470" y="3911094"/>
            <a:ext cx="10972800" cy="7437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1600" dirty="0"/>
              <a:t>Dr. Johannes Többen, Saskia Reuschel, Dr. Britta Stöver, Lara Ahmann, Martin Distelkamp, Dr. Christian Lutz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D12EF4B-0D2A-4A97-94AB-D76675F3F77F}"/>
              </a:ext>
            </a:extLst>
          </p:cNvPr>
          <p:cNvSpPr txBox="1">
            <a:spLocks/>
          </p:cNvSpPr>
          <p:nvPr/>
        </p:nvSpPr>
        <p:spPr>
          <a:xfrm>
            <a:off x="593470" y="3356575"/>
            <a:ext cx="10972800" cy="408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42891" rtl="0" eaLnBrk="1" latinLnBrk="0" hangingPunct="1">
              <a:spcBef>
                <a:spcPts val="300"/>
              </a:spcBef>
              <a:buFont typeface="Arial"/>
              <a:buNone/>
              <a:defRPr sz="1351" b="1" kern="1200">
                <a:solidFill>
                  <a:schemeClr val="accent2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342891" indent="0" algn="l" defTabSz="342891" rtl="0" eaLnBrk="1" latinLnBrk="0" hangingPunct="1">
              <a:spcBef>
                <a:spcPct val="20000"/>
              </a:spcBef>
              <a:buFont typeface="Arial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342891" rtl="0" eaLnBrk="1" latinLnBrk="0" hangingPunct="1">
              <a:spcBef>
                <a:spcPct val="20000"/>
              </a:spcBef>
              <a:buFont typeface="Arial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indent="0" algn="l" defTabSz="342891" rtl="0" eaLnBrk="1" latinLnBrk="0" hangingPunct="1">
              <a:spcBef>
                <a:spcPct val="20000"/>
              </a:spcBef>
              <a:buFont typeface="Arial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342891" rtl="0" eaLnBrk="1" latinLnBrk="0" hangingPunct="1">
              <a:spcBef>
                <a:spcPct val="20000"/>
              </a:spcBef>
              <a:buFont typeface="Arial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2021 EU Conference on modelling for policy support, Nov 23, 2021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9071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30BF9-D3DF-45F4-B665-870E5DD81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9"/>
            <a:ext cx="11257255" cy="620713"/>
          </a:xfrm>
        </p:spPr>
        <p:txBody>
          <a:bodyPr/>
          <a:lstStyle/>
          <a:p>
            <a:r>
              <a:rPr lang="en-US" sz="3000" dirty="0"/>
              <a:t>Background: EU‘s Bioeconomy and Global Sustainable Development </a:t>
            </a:r>
            <a:endParaRPr lang="de-DE" sz="3000" dirty="0"/>
          </a:p>
        </p:txBody>
      </p:sp>
      <p:pic>
        <p:nvPicPr>
          <p:cNvPr id="4" name="Grafik 4" descr="Ein Bild, das Karte enthält.&#10;&#10;Beschreibung automatisch generiert.">
            <a:extLst>
              <a:ext uri="{FF2B5EF4-FFF2-40B4-BE49-F238E27FC236}">
                <a16:creationId xmlns:a16="http://schemas.microsoft.com/office/drawing/2014/main" id="{BA456614-B950-4FF7-859C-89AD7EAE5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3795696"/>
            <a:ext cx="3995342" cy="254053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B5373BC-EC20-4CF6-A00D-569E04E0CBBE}"/>
              </a:ext>
            </a:extLst>
          </p:cNvPr>
          <p:cNvSpPr txBox="1"/>
          <p:nvPr/>
        </p:nvSpPr>
        <p:spPr>
          <a:xfrm>
            <a:off x="6744072" y="663989"/>
            <a:ext cx="54479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400" dirty="0" err="1">
                <a:latin typeface="Arial"/>
                <a:cs typeface="Arial"/>
              </a:rPr>
              <a:t>Available</a:t>
            </a:r>
            <a:r>
              <a:rPr lang="de-DE" sz="1400" dirty="0">
                <a:latin typeface="Arial"/>
                <a:cs typeface="Arial"/>
              </a:rPr>
              <a:t> versus </a:t>
            </a:r>
            <a:r>
              <a:rPr lang="de-DE" sz="1400" dirty="0" err="1">
                <a:latin typeface="Arial"/>
                <a:cs typeface="Arial"/>
              </a:rPr>
              <a:t>required</a:t>
            </a:r>
            <a:r>
              <a:rPr lang="de-DE" sz="1400" dirty="0">
                <a:latin typeface="Arial"/>
                <a:cs typeface="Arial"/>
              </a:rPr>
              <a:t> additional </a:t>
            </a:r>
            <a:r>
              <a:rPr lang="de-DE" sz="1400" dirty="0" err="1">
                <a:latin typeface="Arial"/>
                <a:cs typeface="Arial"/>
              </a:rPr>
              <a:t>agriculture</a:t>
            </a:r>
            <a:r>
              <a:rPr lang="de-DE" sz="1400" dirty="0">
                <a:latin typeface="Arial"/>
                <a:cs typeface="Arial"/>
              </a:rPr>
              <a:t> </a:t>
            </a:r>
            <a:r>
              <a:rPr lang="de-DE" sz="1400" dirty="0" err="1">
                <a:latin typeface="Arial"/>
                <a:cs typeface="Arial"/>
              </a:rPr>
              <a:t>land</a:t>
            </a:r>
            <a:r>
              <a:rPr lang="de-DE" sz="1400" dirty="0">
                <a:latin typeface="Arial"/>
                <a:cs typeface="Arial"/>
              </a:rPr>
              <a:t> in FAO Scenarios (a) and </a:t>
            </a:r>
            <a:r>
              <a:rPr lang="de-DE" sz="1400" dirty="0" err="1">
                <a:latin typeface="Arial"/>
                <a:cs typeface="Arial"/>
              </a:rPr>
              <a:t>distribution</a:t>
            </a:r>
            <a:r>
              <a:rPr lang="de-DE" sz="1400" dirty="0">
                <a:latin typeface="Arial"/>
                <a:cs typeface="Arial"/>
              </a:rPr>
              <a:t> </a:t>
            </a:r>
            <a:r>
              <a:rPr lang="de-DE" sz="1400" dirty="0" err="1">
                <a:latin typeface="Arial"/>
                <a:cs typeface="Arial"/>
              </a:rPr>
              <a:t>of</a:t>
            </a:r>
            <a:r>
              <a:rPr lang="de-DE" sz="1400" dirty="0">
                <a:latin typeface="Arial"/>
                <a:cs typeface="Arial"/>
              </a:rPr>
              <a:t> </a:t>
            </a:r>
            <a:r>
              <a:rPr lang="de-DE" sz="1400" dirty="0" err="1">
                <a:latin typeface="Arial"/>
                <a:cs typeface="Arial"/>
              </a:rPr>
              <a:t>available</a:t>
            </a:r>
            <a:r>
              <a:rPr lang="de-DE" sz="1400" dirty="0">
                <a:latin typeface="Arial"/>
                <a:cs typeface="Arial"/>
              </a:rPr>
              <a:t> </a:t>
            </a:r>
            <a:r>
              <a:rPr lang="de-DE" sz="1400" dirty="0" err="1">
                <a:latin typeface="Arial"/>
                <a:cs typeface="Arial"/>
              </a:rPr>
              <a:t>land</a:t>
            </a:r>
            <a:r>
              <a:rPr lang="de-DE" sz="1400" dirty="0">
                <a:latin typeface="Arial"/>
                <a:cs typeface="Arial"/>
              </a:rPr>
              <a:t> </a:t>
            </a:r>
            <a:r>
              <a:rPr lang="de-DE" sz="1400" dirty="0" err="1">
                <a:latin typeface="Arial"/>
                <a:cs typeface="Arial"/>
              </a:rPr>
              <a:t>across</a:t>
            </a:r>
            <a:r>
              <a:rPr lang="de-DE" sz="1400" dirty="0">
                <a:latin typeface="Arial"/>
                <a:cs typeface="Arial"/>
              </a:rPr>
              <a:t> countries (b)  </a:t>
            </a:r>
            <a:endParaRPr lang="de-DE" sz="1400" dirty="0">
              <a:cs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7B06200-43B0-4633-BC30-022740068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448" y="1177152"/>
            <a:ext cx="4770783" cy="2484783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3CFC0229-157B-40F4-90A0-E35DAA979C2B}"/>
              </a:ext>
            </a:extLst>
          </p:cNvPr>
          <p:cNvSpPr txBox="1">
            <a:spLocks/>
          </p:cNvSpPr>
          <p:nvPr/>
        </p:nvSpPr>
        <p:spPr bwMode="auto">
          <a:xfrm>
            <a:off x="127820" y="3501008"/>
            <a:ext cx="5723922" cy="127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71465" indent="-37146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657209" indent="-314317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ð"/>
              <a:defRPr sz="1651">
                <a:solidFill>
                  <a:schemeClr val="tx2"/>
                </a:solidFill>
                <a:latin typeface="Calibri" pitchFamily="34" charset="0"/>
              </a:defRPr>
            </a:lvl2pPr>
            <a:lvl3pPr marL="942951" indent="-25716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chemeClr val="tx2"/>
                </a:solidFill>
                <a:latin typeface="Calibri" pitchFamily="34" charset="0"/>
              </a:defRPr>
            </a:lvl3pPr>
            <a:lvl4pPr marL="1228695" indent="-20002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marL="1571586" indent="-2000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Calibri" pitchFamily="34" charset="0"/>
              </a:defRPr>
            </a:lvl5pPr>
            <a:lvl6pPr marL="1914477" indent="-200020" algn="l" rtl="0" eaLnBrk="1" fontAlgn="base" hangingPunct="1">
              <a:spcBef>
                <a:spcPct val="20000"/>
              </a:spcBef>
              <a:spcAft>
                <a:spcPct val="0"/>
              </a:spcAft>
              <a:defRPr sz="1051">
                <a:solidFill>
                  <a:schemeClr val="tx1"/>
                </a:solidFill>
                <a:latin typeface="+mn-lt"/>
              </a:defRPr>
            </a:lvl6pPr>
            <a:lvl7pPr marL="2257369" indent="-200020" algn="l" rtl="0" eaLnBrk="1" fontAlgn="base" hangingPunct="1">
              <a:spcBef>
                <a:spcPct val="20000"/>
              </a:spcBef>
              <a:spcAft>
                <a:spcPct val="0"/>
              </a:spcAft>
              <a:defRPr sz="1051">
                <a:solidFill>
                  <a:schemeClr val="tx1"/>
                </a:solidFill>
                <a:latin typeface="+mn-lt"/>
              </a:defRPr>
            </a:lvl7pPr>
            <a:lvl8pPr marL="2600260" indent="-200020" algn="l" rtl="0" eaLnBrk="1" fontAlgn="base" hangingPunct="1">
              <a:spcBef>
                <a:spcPct val="20000"/>
              </a:spcBef>
              <a:spcAft>
                <a:spcPct val="0"/>
              </a:spcAft>
              <a:defRPr sz="1051">
                <a:solidFill>
                  <a:schemeClr val="tx1"/>
                </a:solidFill>
                <a:latin typeface="+mn-lt"/>
              </a:defRPr>
            </a:lvl8pPr>
            <a:lvl9pPr marL="2943152" indent="-200020" algn="l" rtl="0" eaLnBrk="1" fontAlgn="base" hangingPunct="1">
              <a:spcBef>
                <a:spcPct val="20000"/>
              </a:spcBef>
              <a:spcAft>
                <a:spcPct val="0"/>
              </a:spcAft>
              <a:defRPr sz="105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>
                <a:latin typeface="Calibri"/>
                <a:cs typeface="Calibri"/>
              </a:rPr>
              <a:t>Bottleneck: Availability of arable land</a:t>
            </a:r>
            <a:endParaRPr lang="de-DE" kern="0" dirty="0">
              <a:latin typeface="Calibri"/>
              <a:cs typeface="Calibri"/>
            </a:endParaRPr>
          </a:p>
          <a:p>
            <a:pPr marL="656590" lvl="1" indent="-313690"/>
            <a:r>
              <a:rPr lang="en-US" sz="1600" kern="0" dirty="0">
                <a:latin typeface="Calibri"/>
                <a:cs typeface="Calibri"/>
              </a:rPr>
              <a:t>Food vs. Fuel </a:t>
            </a:r>
            <a:endParaRPr lang="en-US" sz="1600" kern="0" dirty="0">
              <a:cs typeface="Calibri" pitchFamily="34" charset="0"/>
            </a:endParaRPr>
          </a:p>
          <a:p>
            <a:pPr marL="656590" lvl="1" indent="-313690"/>
            <a:r>
              <a:rPr lang="en-US" sz="1600" kern="0" dirty="0">
                <a:latin typeface="Calibri"/>
                <a:cs typeface="Calibri"/>
              </a:rPr>
              <a:t>Risk of future losses of arable land due to climate changes</a:t>
            </a:r>
          </a:p>
          <a:p>
            <a:pPr marL="656590" lvl="1" indent="-313690"/>
            <a:r>
              <a:rPr lang="en-US" sz="1600" kern="0" dirty="0">
                <a:latin typeface="Calibri"/>
                <a:cs typeface="Calibri"/>
              </a:rPr>
              <a:t>Future demand for food and global population growth  </a:t>
            </a:r>
            <a:endParaRPr lang="en-US" sz="1600" kern="0" dirty="0">
              <a:cs typeface="Calibri"/>
            </a:endParaRPr>
          </a:p>
          <a:p>
            <a:pPr marL="370840" indent="-370840"/>
            <a:endParaRPr lang="en-US" sz="2000" kern="0" dirty="0">
              <a:cs typeface="Calibri" pitchFamily="34" charset="0"/>
            </a:endParaRPr>
          </a:p>
          <a:p>
            <a:r>
              <a:rPr lang="en-US" sz="2000" b="1" kern="0" dirty="0">
                <a:cs typeface="Calibri" pitchFamily="34" charset="0"/>
              </a:rPr>
              <a:t>Assessment of the economic, climate and land use impacts of the EU’s bioeconomy</a:t>
            </a:r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E9D85255-960B-40F5-8B5B-55EBBF3F0875}"/>
              </a:ext>
            </a:extLst>
          </p:cNvPr>
          <p:cNvSpPr txBox="1">
            <a:spLocks/>
          </p:cNvSpPr>
          <p:nvPr/>
        </p:nvSpPr>
        <p:spPr bwMode="auto">
          <a:xfrm>
            <a:off x="104256" y="770977"/>
            <a:ext cx="721587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71465" indent="-37146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►"/>
              <a:defRPr sz="18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657209" indent="-314317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ð"/>
              <a:defRPr sz="1651">
                <a:solidFill>
                  <a:schemeClr val="tx2"/>
                </a:solidFill>
                <a:latin typeface="Calibri" pitchFamily="34" charset="0"/>
              </a:defRPr>
            </a:lvl2pPr>
            <a:lvl3pPr marL="942951" indent="-25716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chemeClr val="tx2"/>
                </a:solidFill>
                <a:latin typeface="Calibri" pitchFamily="34" charset="0"/>
              </a:defRPr>
            </a:lvl3pPr>
            <a:lvl4pPr marL="1228695" indent="-20002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marL="1571586" indent="-2000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Calibri" pitchFamily="34" charset="0"/>
              </a:defRPr>
            </a:lvl5pPr>
            <a:lvl6pPr marL="1914477" indent="-200020" algn="l" rtl="0" eaLnBrk="1" fontAlgn="base" hangingPunct="1">
              <a:spcBef>
                <a:spcPct val="20000"/>
              </a:spcBef>
              <a:spcAft>
                <a:spcPct val="0"/>
              </a:spcAft>
              <a:defRPr sz="1051">
                <a:solidFill>
                  <a:schemeClr val="tx1"/>
                </a:solidFill>
                <a:latin typeface="+mn-lt"/>
              </a:defRPr>
            </a:lvl6pPr>
            <a:lvl7pPr marL="2257369" indent="-200020" algn="l" rtl="0" eaLnBrk="1" fontAlgn="base" hangingPunct="1">
              <a:spcBef>
                <a:spcPct val="20000"/>
              </a:spcBef>
              <a:spcAft>
                <a:spcPct val="0"/>
              </a:spcAft>
              <a:defRPr sz="1051">
                <a:solidFill>
                  <a:schemeClr val="tx1"/>
                </a:solidFill>
                <a:latin typeface="+mn-lt"/>
              </a:defRPr>
            </a:lvl7pPr>
            <a:lvl8pPr marL="2600260" indent="-200020" algn="l" rtl="0" eaLnBrk="1" fontAlgn="base" hangingPunct="1">
              <a:spcBef>
                <a:spcPct val="20000"/>
              </a:spcBef>
              <a:spcAft>
                <a:spcPct val="0"/>
              </a:spcAft>
              <a:defRPr sz="1051">
                <a:solidFill>
                  <a:schemeClr val="tx1"/>
                </a:solidFill>
                <a:latin typeface="+mn-lt"/>
              </a:defRPr>
            </a:lvl8pPr>
            <a:lvl9pPr marL="2943152" indent="-200020" algn="l" rtl="0" eaLnBrk="1" fontAlgn="base" hangingPunct="1">
              <a:spcBef>
                <a:spcPct val="20000"/>
              </a:spcBef>
              <a:spcAft>
                <a:spcPct val="0"/>
              </a:spcAft>
              <a:defRPr sz="105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kern="0" dirty="0"/>
              <a:t>Objectives EU Bioeconomy Strategy: </a:t>
            </a:r>
          </a:p>
          <a:p>
            <a:pPr marL="656590" lvl="1" indent="-313690"/>
            <a:r>
              <a:rPr lang="en-US" sz="1600" kern="0" dirty="0"/>
              <a:t>Contribution to climate goals</a:t>
            </a:r>
            <a:endParaRPr lang="en-US" sz="1600" kern="0" dirty="0">
              <a:cs typeface="Calibri" pitchFamily="34" charset="0"/>
            </a:endParaRPr>
          </a:p>
          <a:p>
            <a:pPr marL="656590" lvl="1" indent="-313690"/>
            <a:r>
              <a:rPr lang="en-US" sz="1600" kern="0" dirty="0"/>
              <a:t>reducing import dependency</a:t>
            </a:r>
            <a:endParaRPr lang="en-US" sz="1600" kern="0" dirty="0">
              <a:cs typeface="Calibri" pitchFamily="34" charset="0"/>
            </a:endParaRPr>
          </a:p>
          <a:p>
            <a:pPr marL="656590" lvl="1" indent="-313690"/>
            <a:r>
              <a:rPr lang="en-US" sz="1600" kern="0" dirty="0"/>
              <a:t>Jobs and economic competitiveness</a:t>
            </a:r>
            <a:endParaRPr lang="en-US" sz="1600" kern="0" dirty="0">
              <a:cs typeface="Calibri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kern="0" dirty="0">
                <a:latin typeface="Calibri"/>
                <a:cs typeface="Calibri"/>
              </a:rPr>
              <a:t>4 components of the Bioeconomy:</a:t>
            </a:r>
          </a:p>
          <a:p>
            <a:pPr marL="656590" lvl="1" indent="-313690"/>
            <a:r>
              <a:rPr lang="en-US" sz="1600" kern="0" dirty="0"/>
              <a:t>More efficient biomass production (</a:t>
            </a:r>
            <a:r>
              <a:rPr lang="en-US" sz="1600" b="1" kern="0" dirty="0"/>
              <a:t>Agriculture/</a:t>
            </a:r>
            <a:r>
              <a:rPr lang="en-US" sz="1600" kern="0" dirty="0"/>
              <a:t>Forestry/Fishery)</a:t>
            </a:r>
            <a:endParaRPr lang="en-US" sz="1600" kern="0" dirty="0">
              <a:cs typeface="Calibri" pitchFamily="34" charset="0"/>
            </a:endParaRPr>
          </a:p>
          <a:p>
            <a:pPr marL="656590" lvl="1" indent="-313690"/>
            <a:r>
              <a:rPr lang="en-US" sz="1600" kern="0" dirty="0"/>
              <a:t>Increased use of bioenergy (Transportation, Buildings, Industry)</a:t>
            </a:r>
            <a:endParaRPr lang="en-US" sz="1600" kern="0" dirty="0">
              <a:cs typeface="Calibri" pitchFamily="34" charset="0"/>
            </a:endParaRPr>
          </a:p>
          <a:p>
            <a:pPr marL="656590" lvl="1" indent="-313690"/>
            <a:r>
              <a:rPr lang="en-US" sz="1600" kern="0" dirty="0"/>
              <a:t>Increased use of biomaterials in traditional applications (Construction)</a:t>
            </a:r>
            <a:endParaRPr lang="en-US" sz="1600" kern="0" dirty="0">
              <a:cs typeface="Calibri" pitchFamily="34" charset="0"/>
            </a:endParaRPr>
          </a:p>
          <a:p>
            <a:pPr marL="656590" lvl="1" indent="-313690"/>
            <a:r>
              <a:rPr lang="en-US" sz="1600" kern="0" dirty="0"/>
              <a:t>New bio-based materials (bio-plastics, platform chemicals)</a:t>
            </a:r>
            <a:endParaRPr lang="en-US" sz="1600" kern="0" dirty="0">
              <a:cs typeface="Calibri" pitchFamily="34" charset="0"/>
            </a:endParaRPr>
          </a:p>
          <a:p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96098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4BA9E1-3DEC-4324-AAF9-8D8DF352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GINFORS-E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FC9AC1-2B40-4645-81EA-E437E16BA2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1344" y="1527720"/>
            <a:ext cx="7272808" cy="3802559"/>
          </a:xfrm>
        </p:spPr>
        <p:txBody>
          <a:bodyPr/>
          <a:lstStyle/>
          <a:p>
            <a:r>
              <a:rPr lang="en-US" dirty="0"/>
              <a:t>Economic Core</a:t>
            </a:r>
          </a:p>
          <a:p>
            <a:pPr lvl="1"/>
            <a:r>
              <a:rPr lang="en-US" dirty="0"/>
              <a:t>Macroeconometric country-models project GDP components and labor markets </a:t>
            </a:r>
          </a:p>
          <a:p>
            <a:pPr lvl="1"/>
            <a:r>
              <a:rPr lang="en-US" dirty="0"/>
              <a:t>Input-Output country-models: Harmonized OECD input-output tables for 64 countries, 36 industries </a:t>
            </a:r>
          </a:p>
          <a:p>
            <a:pPr lvl="1"/>
            <a:r>
              <a:rPr lang="en-US" dirty="0"/>
              <a:t>Econometric World Trade model: Links country models via price dependent bilateral trade shares (Mönnig/Wolter 2020)</a:t>
            </a:r>
          </a:p>
          <a:p>
            <a:r>
              <a:rPr lang="de-DE" dirty="0"/>
              <a:t>Modules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detail</a:t>
            </a:r>
            <a:r>
              <a:rPr lang="de-DE" dirty="0"/>
              <a:t> on </a:t>
            </a:r>
            <a:r>
              <a:rPr lang="de-DE" dirty="0" err="1"/>
              <a:t>sectors</a:t>
            </a:r>
            <a:r>
              <a:rPr lang="de-DE" dirty="0"/>
              <a:t> </a:t>
            </a:r>
            <a:r>
              <a:rPr lang="de-DE" dirty="0" err="1"/>
              <a:t>insufficiently</a:t>
            </a:r>
            <a:r>
              <a:rPr lang="de-DE" dirty="0"/>
              <a:t> </a:t>
            </a:r>
            <a:r>
              <a:rPr lang="de-DE" dirty="0" err="1"/>
              <a:t>covered</a:t>
            </a:r>
            <a:r>
              <a:rPr lang="de-DE" dirty="0"/>
              <a:t> in IO</a:t>
            </a:r>
          </a:p>
          <a:p>
            <a:pPr lvl="1"/>
            <a:r>
              <a:rPr lang="en-US" dirty="0"/>
              <a:t>Energy module: Econometric model of generation and consumption based on IEA energy balances taking carbon prices (ETS and non-ETS) into account</a:t>
            </a:r>
          </a:p>
          <a:p>
            <a:pPr lvl="1"/>
            <a:r>
              <a:rPr lang="en-US" dirty="0"/>
              <a:t>Emissions: non-combustion emissions from EDGAR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49EF7DE-0874-4661-A14C-3ED51F088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1615068"/>
            <a:ext cx="3613407" cy="362786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F643FC5-B101-49E6-8A10-DABEEDDC7F8B}"/>
              </a:ext>
            </a:extLst>
          </p:cNvPr>
          <p:cNvSpPr txBox="1"/>
          <p:nvPr/>
        </p:nvSpPr>
        <p:spPr>
          <a:xfrm>
            <a:off x="119336" y="620541"/>
            <a:ext cx="11737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Macroeconometric model of the world economy, combining consistently production, international trade, energy use and emissions: </a:t>
            </a:r>
            <a:r>
              <a:rPr lang="en-US" sz="1800" dirty="0">
                <a:hlinkClick r:id="rId3"/>
              </a:rPr>
              <a:t>https://web.jrc.ec.europa.eu/policy-model-inventory/explore/models/model-ginfors-e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149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9A9521D-EB1A-4712-8864-FF8F56ED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116632"/>
            <a:ext cx="3014675" cy="2490875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18F4F46-A77C-4037-BC49-1F1854AA8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12" y="778360"/>
            <a:ext cx="7663080" cy="1991781"/>
          </a:xfrm>
        </p:spPr>
        <p:txBody>
          <a:bodyPr/>
          <a:lstStyle/>
          <a:p>
            <a:pPr marL="371465" marR="0" lvl="0" indent="-37146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GINFORS-E: well suited for modelling structural change related to bioeconomy in industrial sectors</a:t>
            </a:r>
            <a:endParaRPr kumimoji="0" lang="en-US" sz="1651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itchFamily="34" charset="0"/>
            </a:endParaRPr>
          </a:p>
          <a:p>
            <a:pPr marL="657209" marR="0" lvl="1" indent="-31431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ð"/>
              <a:tabLst/>
              <a:defRPr/>
            </a:pPr>
            <a:r>
              <a:rPr lang="en-US" sz="1600" dirty="0">
                <a:solidFill>
                  <a:srgbClr val="44546A"/>
                </a:solidFill>
              </a:rPr>
              <a:t>Energy module: E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xplains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 demand for biofuels by travel demand, EV-shares, blending mandates etc. </a:t>
            </a:r>
          </a:p>
          <a:p>
            <a:pPr lvl="1">
              <a:defRPr/>
            </a:pPr>
            <a:r>
              <a:rPr lang="en-US" sz="1600" kern="0" dirty="0"/>
              <a:t>Increased use of biomaterials in traditional applications: mineral products vs. agriculture &amp; forestry products in construction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itchFamily="34" charset="0"/>
            </a:endParaRPr>
          </a:p>
          <a:p>
            <a:pPr marL="657209" marR="0" lvl="1" indent="-31431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ð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New bio-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based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materials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:</a:t>
            </a:r>
            <a:r>
              <a:rPr lang="de-DE" sz="1600" dirty="0">
                <a:solidFill>
                  <a:srgbClr val="44546A"/>
                </a:solidFill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biomass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 vs.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oil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inputs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 in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chemical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industry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itchFamily="34" charset="0"/>
            </a:endParaRPr>
          </a:p>
          <a:p>
            <a:pPr marL="285744" lvl="1" indent="0">
              <a:buSzPct val="80000"/>
              <a:buNone/>
              <a:defRPr/>
            </a:pP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77DCD48-611A-4145-9E32-B4C31387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Concept: Modelling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Bioeconomy</a:t>
            </a:r>
            <a:r>
              <a:rPr lang="de-DE" dirty="0"/>
              <a:t> in GINFORS-E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57CAF3C-75B6-4592-9867-736801BFF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2762390"/>
            <a:ext cx="5616624" cy="348579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7638A08-8C0F-47CD-9F14-B780831D4965}"/>
              </a:ext>
            </a:extLst>
          </p:cNvPr>
          <p:cNvSpPr txBox="1"/>
          <p:nvPr/>
        </p:nvSpPr>
        <p:spPr>
          <a:xfrm>
            <a:off x="161112" y="3131747"/>
            <a:ext cx="6094602" cy="3117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1465" marR="0" lvl="0" indent="-37146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►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New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Agriculture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Module: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models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consumption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production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land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trade</a:t>
            </a:r>
          </a:p>
          <a:p>
            <a:pPr marL="657209" marR="0" lvl="1" indent="-31431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ð"/>
              <a:tabLst/>
              <a:defRPr/>
            </a:pP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Based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 on FAOSTAT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Commodity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 Balance Sheets, Bilateral Trade Data &amp;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Production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 Accounts</a:t>
            </a:r>
          </a:p>
          <a:p>
            <a:pPr marL="657209" marR="0" lvl="1" indent="-31431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ð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Inputs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from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 GINFORS-E:</a:t>
            </a:r>
          </a:p>
          <a:p>
            <a:pPr marL="942951" marR="0" lvl="2" indent="-31431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ð"/>
              <a:tabLst/>
              <a:defRPr/>
            </a:pPr>
            <a:r>
              <a:rPr kumimoji="0" lang="de-DE" sz="1449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Expenditures </a:t>
            </a:r>
            <a:r>
              <a:rPr kumimoji="0" lang="de-DE" sz="1449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for</a:t>
            </a:r>
            <a:r>
              <a:rPr kumimoji="0" lang="de-DE" sz="1449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de-DE" sz="1449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food</a:t>
            </a:r>
            <a:r>
              <a:rPr kumimoji="0" lang="de-DE" sz="1449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, </a:t>
            </a:r>
            <a:r>
              <a:rPr kumimoji="0" lang="de-DE" sz="1449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feed</a:t>
            </a:r>
            <a:r>
              <a:rPr kumimoji="0" lang="de-DE" sz="1449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 and </a:t>
            </a:r>
            <a:r>
              <a:rPr kumimoji="0" lang="de-DE" sz="1449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other</a:t>
            </a:r>
            <a:r>
              <a:rPr kumimoji="0" lang="de-DE" sz="1449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de-DE" sz="1449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industrial</a:t>
            </a:r>
            <a:r>
              <a:rPr kumimoji="0" lang="de-DE" sz="1449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de-DE" sz="1449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use</a:t>
            </a:r>
            <a:endParaRPr kumimoji="0" lang="de-DE" sz="1449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itchFamily="34" charset="0"/>
            </a:endParaRPr>
          </a:p>
          <a:p>
            <a:pPr marL="942951" marR="0" lvl="2" indent="-31431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ð"/>
              <a:tabLst/>
              <a:defRPr/>
            </a:pPr>
            <a:r>
              <a:rPr kumimoji="0" lang="de-DE" sz="1449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Biofuel</a:t>
            </a:r>
            <a:r>
              <a:rPr kumimoji="0" lang="de-DE" sz="1449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de-DE" sz="1449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demand</a:t>
            </a:r>
            <a:endParaRPr kumimoji="0" lang="de-DE" sz="1449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itchFamily="34" charset="0"/>
            </a:endParaRPr>
          </a:p>
          <a:p>
            <a:pPr marL="942951" marR="0" lvl="2" indent="-31431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ð"/>
              <a:tabLst/>
              <a:defRPr/>
            </a:pPr>
            <a:r>
              <a:rPr kumimoji="0" lang="de-DE" sz="1449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Unit </a:t>
            </a:r>
            <a:r>
              <a:rPr kumimoji="0" lang="de-DE" sz="1449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cost</a:t>
            </a:r>
            <a:r>
              <a:rPr kumimoji="0" lang="de-DE" sz="1449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de-DE" sz="1449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agricultural</a:t>
            </a:r>
            <a:r>
              <a:rPr kumimoji="0" lang="de-DE" sz="1449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de-DE" sz="1449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products</a:t>
            </a:r>
            <a:endParaRPr kumimoji="0" lang="de-DE" sz="1449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itchFamily="34" charset="0"/>
            </a:endParaRPr>
          </a:p>
          <a:p>
            <a:pPr marL="657209" marR="0" lvl="1" indent="-31431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ð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Feedbacks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to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 GINFORS:</a:t>
            </a:r>
          </a:p>
          <a:p>
            <a:pPr marL="942951" marR="0" lvl="2" indent="-31431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ð"/>
              <a:tabLst/>
              <a:defRPr/>
            </a:pPr>
            <a:r>
              <a:rPr kumimoji="0" lang="de-DE" sz="1449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Domestic</a:t>
            </a:r>
            <a:r>
              <a:rPr kumimoji="0" lang="de-DE" sz="1449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de-DE" sz="1449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consumer</a:t>
            </a:r>
            <a:r>
              <a:rPr kumimoji="0" lang="de-DE" sz="1449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 and </a:t>
            </a:r>
            <a:r>
              <a:rPr kumimoji="0" lang="de-DE" sz="1449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export</a:t>
            </a:r>
            <a:r>
              <a:rPr kumimoji="0" lang="de-DE" sz="1449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de-DE" sz="1449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prices</a:t>
            </a:r>
            <a:endParaRPr kumimoji="0" lang="de-DE" sz="1449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itchFamily="34" charset="0"/>
            </a:endParaRPr>
          </a:p>
          <a:p>
            <a:pPr marL="942951" marR="0" lvl="2" indent="-31431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ð"/>
              <a:tabLst/>
              <a:defRPr/>
            </a:pPr>
            <a:r>
              <a:rPr kumimoji="0" lang="de-DE" sz="1449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Import </a:t>
            </a:r>
            <a:r>
              <a:rPr kumimoji="0" lang="de-DE" sz="1449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</a:rPr>
              <a:t>shares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8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E79FA82E-C7F8-45B9-9BB6-673EE86E7E48}"/>
              </a:ext>
            </a:extLst>
          </p:cNvPr>
          <p:cNvSpPr txBox="1"/>
          <p:nvPr/>
        </p:nvSpPr>
        <p:spPr>
          <a:xfrm rot="19882949">
            <a:off x="5772302" y="1703030"/>
            <a:ext cx="99623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Demand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862CEBE9-7C64-40E3-AF8B-740769F5F929}"/>
              </a:ext>
            </a:extLst>
          </p:cNvPr>
          <p:cNvSpPr/>
          <p:nvPr/>
        </p:nvSpPr>
        <p:spPr bwMode="auto">
          <a:xfrm>
            <a:off x="623392" y="1635196"/>
            <a:ext cx="5184575" cy="388203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Hierarchical</a:t>
            </a:r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Demand </a:t>
            </a:r>
            <a:r>
              <a:rPr kumimoji="0" 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Estimation</a:t>
            </a:r>
            <a:endParaRPr kumimoji="0" lang="de-DE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AB5B78F-EC8A-451C-A9FF-6834183C9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444" y="731623"/>
            <a:ext cx="10009111" cy="432048"/>
          </a:xfrm>
        </p:spPr>
        <p:txBody>
          <a:bodyPr/>
          <a:lstStyle/>
          <a:p>
            <a:r>
              <a:rPr lang="de-DE" dirty="0" err="1"/>
              <a:t>Follows</a:t>
            </a:r>
            <a:r>
              <a:rPr lang="de-DE" dirty="0"/>
              <a:t> </a:t>
            </a:r>
            <a:r>
              <a:rPr lang="de-DE" dirty="0" err="1"/>
              <a:t>setup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GINFORS-E: Country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linked</a:t>
            </a:r>
            <a:r>
              <a:rPr lang="de-DE" dirty="0"/>
              <a:t> via a </a:t>
            </a:r>
            <a:r>
              <a:rPr lang="de-DE" dirty="0" err="1"/>
              <a:t>world</a:t>
            </a:r>
            <a:r>
              <a:rPr lang="de-DE" dirty="0"/>
              <a:t> trade </a:t>
            </a:r>
            <a:r>
              <a:rPr lang="de-DE" dirty="0" err="1"/>
              <a:t>model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59DE9E-606D-4D01-9FE3-5C07804F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Modelling Approach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C18F00E-055E-4C3A-9947-9DEB41038FB9}"/>
              </a:ext>
            </a:extLst>
          </p:cNvPr>
          <p:cNvSpPr/>
          <p:nvPr/>
        </p:nvSpPr>
        <p:spPr bwMode="auto">
          <a:xfrm>
            <a:off x="767408" y="2204864"/>
            <a:ext cx="4896544" cy="7577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GINFORS-E: Expenditures </a:t>
            </a:r>
            <a:r>
              <a:rPr kumimoji="0" lang="de-DE" sz="1200" b="1" i="0" u="none" strike="noStrike" cap="none" normalizeH="0" baseline="0" dirty="0" err="1">
                <a:ln>
                  <a:noFill/>
                </a:ln>
                <a:effectLst/>
                <a:latin typeface="Arial"/>
                <a:cs typeface="Arial"/>
              </a:rPr>
              <a:t>for</a:t>
            </a:r>
            <a:r>
              <a:rPr kumimoji="0" lang="de-DE" sz="1200" b="1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r>
              <a:rPr kumimoji="0" lang="de-DE" sz="1200" b="1" i="0" u="none" strike="noStrike" cap="none" normalizeH="0" baseline="0" dirty="0" err="1">
                <a:ln>
                  <a:noFill/>
                </a:ln>
                <a:effectLst/>
                <a:latin typeface="Arial"/>
                <a:cs typeface="Arial"/>
              </a:rPr>
              <a:t>agricultural</a:t>
            </a:r>
            <a:r>
              <a:rPr lang="de-DE" sz="1200" b="1" dirty="0">
                <a:latin typeface="Arial"/>
                <a:cs typeface="Arial"/>
              </a:rPr>
              <a:t> </a:t>
            </a:r>
            <a:r>
              <a:rPr lang="de-DE" sz="1200" b="1" dirty="0" err="1">
                <a:latin typeface="Arial"/>
                <a:cs typeface="Arial"/>
              </a:rPr>
              <a:t>products</a:t>
            </a:r>
            <a:r>
              <a:rPr lang="de-DE" sz="1200" b="1" dirty="0">
                <a:latin typeface="Arial"/>
                <a:cs typeface="Arial"/>
              </a:rPr>
              <a:t> </a:t>
            </a:r>
            <a:r>
              <a:rPr lang="de-DE" sz="1200" b="1" dirty="0" err="1">
                <a:latin typeface="Arial"/>
                <a:cs typeface="Arial"/>
              </a:rPr>
              <a:t>by</a:t>
            </a:r>
            <a:r>
              <a:rPr lang="de-DE" sz="1200" b="1" dirty="0">
                <a:latin typeface="Arial"/>
                <a:cs typeface="Arial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latin typeface="Arial"/>
                <a:cs typeface="Arial"/>
              </a:rPr>
              <a:t>Households: </a:t>
            </a:r>
            <a:r>
              <a:rPr lang="de-DE" sz="1200" dirty="0" err="1">
                <a:latin typeface="Arial"/>
                <a:cs typeface="Arial"/>
              </a:rPr>
              <a:t>Expenditure</a:t>
            </a:r>
            <a:r>
              <a:rPr lang="de-DE" sz="1200" dirty="0">
                <a:latin typeface="Arial"/>
                <a:cs typeface="Arial"/>
              </a:rPr>
              <a:t>-, Own- and Cross-</a:t>
            </a:r>
            <a:r>
              <a:rPr lang="de-DE" sz="1200" dirty="0" err="1">
                <a:latin typeface="Arial"/>
                <a:cs typeface="Arial"/>
              </a:rPr>
              <a:t>price</a:t>
            </a:r>
            <a:r>
              <a:rPr lang="de-DE" sz="1200" dirty="0">
                <a:latin typeface="Arial"/>
                <a:cs typeface="Arial"/>
              </a:rPr>
              <a:t> </a:t>
            </a:r>
            <a:r>
              <a:rPr lang="de-DE" sz="1200" dirty="0" err="1">
                <a:latin typeface="Arial"/>
                <a:cs typeface="Arial"/>
              </a:rPr>
              <a:t>Elasticities</a:t>
            </a:r>
            <a:r>
              <a:rPr lang="de-DE" sz="1200" dirty="0">
                <a:latin typeface="Arial"/>
                <a:cs typeface="Arial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latin typeface="Arial"/>
                <a:cs typeface="Arial"/>
              </a:rPr>
              <a:t>Industry: Scenarios </a:t>
            </a:r>
            <a:r>
              <a:rPr lang="de-DE" sz="1200" dirty="0" err="1">
                <a:latin typeface="Arial"/>
                <a:cs typeface="Arial"/>
              </a:rPr>
              <a:t>for</a:t>
            </a:r>
            <a:r>
              <a:rPr lang="de-DE" sz="1200" dirty="0">
                <a:latin typeface="Arial"/>
                <a:cs typeface="Arial"/>
              </a:rPr>
              <a:t> </a:t>
            </a:r>
            <a:r>
              <a:rPr lang="de-DE" sz="1200" dirty="0" err="1">
                <a:latin typeface="Arial"/>
                <a:cs typeface="Arial"/>
              </a:rPr>
              <a:t>biofuel</a:t>
            </a:r>
            <a:r>
              <a:rPr lang="de-DE" sz="1200" dirty="0">
                <a:latin typeface="Arial"/>
                <a:cs typeface="Arial"/>
              </a:rPr>
              <a:t> and </a:t>
            </a:r>
            <a:r>
              <a:rPr lang="de-DE" sz="1200" dirty="0" err="1">
                <a:latin typeface="Arial"/>
                <a:cs typeface="Arial"/>
              </a:rPr>
              <a:t>feedstock</a:t>
            </a:r>
            <a:r>
              <a:rPr lang="de-DE" sz="1200" dirty="0">
                <a:latin typeface="Arial"/>
                <a:cs typeface="Arial"/>
              </a:rPr>
              <a:t> in </a:t>
            </a:r>
            <a:r>
              <a:rPr lang="de-DE" sz="1200" dirty="0" err="1">
                <a:latin typeface="Arial"/>
                <a:cs typeface="Arial"/>
              </a:rPr>
              <a:t>chemical</a:t>
            </a:r>
            <a:r>
              <a:rPr lang="de-DE" sz="1200" dirty="0">
                <a:latin typeface="Arial"/>
                <a:cs typeface="Arial"/>
              </a:rPr>
              <a:t> </a:t>
            </a:r>
            <a:r>
              <a:rPr lang="de-DE" sz="1200" dirty="0" err="1">
                <a:latin typeface="Arial"/>
                <a:cs typeface="Arial"/>
              </a:rPr>
              <a:t>industry</a:t>
            </a:r>
            <a:endParaRPr lang="de-DE" sz="12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cs typeface="Arial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E99B496-9579-42EA-96BA-B40E0DA04406}"/>
              </a:ext>
            </a:extLst>
          </p:cNvPr>
          <p:cNvSpPr/>
          <p:nvPr/>
        </p:nvSpPr>
        <p:spPr bwMode="auto">
          <a:xfrm>
            <a:off x="768145" y="3199073"/>
            <a:ext cx="4896544" cy="10007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Demand </a:t>
            </a: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quantities</a:t>
            </a: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for</a:t>
            </a: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aggregate</a:t>
            </a: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crop</a:t>
            </a: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and livestock </a:t>
            </a: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groups</a:t>
            </a:r>
            <a:endParaRPr kumimoji="0" lang="de-DE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Econometric</a:t>
            </a:r>
            <a:r>
              <a:rPr lang="de-DE" sz="1200" dirty="0">
                <a:latin typeface="Arial" charset="0"/>
              </a:rPr>
              <a:t> </a:t>
            </a:r>
            <a:r>
              <a:rPr lang="de-DE" sz="1200" dirty="0" err="1">
                <a:latin typeface="Arial" charset="0"/>
              </a:rPr>
              <a:t>demand</a:t>
            </a:r>
            <a:r>
              <a:rPr lang="de-DE" sz="1200" dirty="0">
                <a:latin typeface="Arial" charset="0"/>
              </a:rPr>
              <a:t> </a:t>
            </a:r>
            <a:r>
              <a:rPr lang="de-DE" sz="1200" dirty="0" err="1">
                <a:latin typeface="Arial" charset="0"/>
              </a:rPr>
              <a:t>equations</a:t>
            </a:r>
            <a:r>
              <a:rPr lang="de-DE" sz="1200" dirty="0">
                <a:latin typeface="Arial" charset="0"/>
              </a:rPr>
              <a:t> </a:t>
            </a:r>
            <a:r>
              <a:rPr lang="de-DE" sz="1200" dirty="0" err="1">
                <a:latin typeface="Arial" charset="0"/>
              </a:rPr>
              <a:t>with</a:t>
            </a:r>
            <a:r>
              <a:rPr lang="de-DE" sz="1200" dirty="0">
                <a:latin typeface="Arial" charset="0"/>
              </a:rPr>
              <a:t> </a:t>
            </a:r>
            <a:r>
              <a:rPr lang="de-DE" sz="1200" dirty="0" err="1">
                <a:latin typeface="Arial" charset="0"/>
              </a:rPr>
              <a:t>for</a:t>
            </a:r>
            <a:r>
              <a:rPr lang="de-DE" sz="1200" dirty="0">
                <a:latin typeface="Arial" charset="0"/>
              </a:rPr>
              <a:t> </a:t>
            </a:r>
            <a:r>
              <a:rPr lang="de-DE" sz="1200" dirty="0" err="1">
                <a:latin typeface="Arial" charset="0"/>
              </a:rPr>
              <a:t>aggregate</a:t>
            </a:r>
            <a:r>
              <a:rPr lang="de-DE" sz="1200" dirty="0">
                <a:latin typeface="Arial" charset="0"/>
              </a:rPr>
              <a:t> </a:t>
            </a:r>
            <a:r>
              <a:rPr lang="de-DE" sz="1200" dirty="0" err="1">
                <a:latin typeface="Arial" charset="0"/>
              </a:rPr>
              <a:t>product</a:t>
            </a:r>
            <a:r>
              <a:rPr lang="de-DE" sz="1200" dirty="0">
                <a:latin typeface="Arial" charset="0"/>
              </a:rPr>
              <a:t> (</a:t>
            </a:r>
            <a:r>
              <a:rPr lang="de-DE" sz="1200" dirty="0" err="1">
                <a:latin typeface="Arial" charset="0"/>
              </a:rPr>
              <a:t>e.g</a:t>
            </a:r>
            <a:r>
              <a:rPr lang="de-DE" sz="1200" dirty="0">
                <a:latin typeface="Arial" charset="0"/>
              </a:rPr>
              <a:t> 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</a:pPr>
            <a:r>
              <a:rPr lang="de-DE" sz="1200" dirty="0">
                <a:latin typeface="Arial" charset="0"/>
              </a:rPr>
              <a:t>       </a:t>
            </a:r>
            <a:r>
              <a:rPr lang="de-DE" sz="1200" dirty="0" err="1">
                <a:latin typeface="Arial" charset="0"/>
              </a:rPr>
              <a:t>cereals</a:t>
            </a:r>
            <a:r>
              <a:rPr lang="de-DE" sz="1200" dirty="0">
                <a:latin typeface="Arial" charset="0"/>
              </a:rPr>
              <a:t>, </a:t>
            </a:r>
            <a:r>
              <a:rPr lang="de-DE" sz="1200" dirty="0" err="1">
                <a:latin typeface="Arial" charset="0"/>
              </a:rPr>
              <a:t>meat</a:t>
            </a:r>
            <a:r>
              <a:rPr lang="de-DE" sz="1200" dirty="0">
                <a:latin typeface="Arial" charset="0"/>
              </a:rPr>
              <a:t>) and </a:t>
            </a:r>
            <a:r>
              <a:rPr lang="de-DE" sz="1200" dirty="0" err="1">
                <a:latin typeface="Arial" charset="0"/>
              </a:rPr>
              <a:t>uses</a:t>
            </a:r>
            <a:r>
              <a:rPr lang="de-DE" sz="1200" dirty="0">
                <a:latin typeface="Arial" charset="0"/>
              </a:rPr>
              <a:t> (</a:t>
            </a:r>
            <a:r>
              <a:rPr lang="de-DE" sz="1200" dirty="0" err="1">
                <a:latin typeface="Arial" charset="0"/>
              </a:rPr>
              <a:t>food</a:t>
            </a:r>
            <a:r>
              <a:rPr lang="de-DE" sz="1200" dirty="0">
                <a:latin typeface="Arial" charset="0"/>
              </a:rPr>
              <a:t>, </a:t>
            </a:r>
            <a:r>
              <a:rPr lang="de-DE" sz="1200" dirty="0" err="1">
                <a:latin typeface="Arial" charset="0"/>
              </a:rPr>
              <a:t>feed</a:t>
            </a:r>
            <a:r>
              <a:rPr lang="de-DE" sz="1200" dirty="0">
                <a:latin typeface="Arial" charset="0"/>
              </a:rPr>
              <a:t> &amp; </a:t>
            </a:r>
            <a:r>
              <a:rPr lang="de-DE" sz="1200" dirty="0" err="1">
                <a:latin typeface="Arial" charset="0"/>
              </a:rPr>
              <a:t>industrial</a:t>
            </a:r>
            <a:r>
              <a:rPr lang="de-DE" sz="1200" dirty="0">
                <a:latin typeface="Arial" charset="0"/>
              </a:rPr>
              <a:t> </a:t>
            </a:r>
            <a:r>
              <a:rPr lang="de-DE" sz="1200" dirty="0" err="1">
                <a:latin typeface="Arial" charset="0"/>
              </a:rPr>
              <a:t>use</a:t>
            </a:r>
            <a:r>
              <a:rPr lang="de-DE" sz="1200" dirty="0">
                <a:latin typeface="Arial" charset="0"/>
              </a:rPr>
              <a:t>)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Inputs </a:t>
            </a:r>
            <a:r>
              <a:rPr kumimoji="0" 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for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Biofuel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driven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by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energy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module</a:t>
            </a: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CE617502-EB42-4A03-947D-5D9E78373C3D}"/>
              </a:ext>
            </a:extLst>
          </p:cNvPr>
          <p:cNvSpPr/>
          <p:nvPr/>
        </p:nvSpPr>
        <p:spPr bwMode="auto">
          <a:xfrm>
            <a:off x="2567608" y="2895567"/>
            <a:ext cx="936104" cy="3388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8D7261C-D89B-4C29-B9D6-68B6EBBB7A0B}"/>
              </a:ext>
            </a:extLst>
          </p:cNvPr>
          <p:cNvSpPr/>
          <p:nvPr/>
        </p:nvSpPr>
        <p:spPr bwMode="auto">
          <a:xfrm>
            <a:off x="784863" y="4436319"/>
            <a:ext cx="4896544" cy="78648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Substitution </a:t>
            </a:r>
            <a:r>
              <a:rPr lang="de-DE" sz="1200" b="1" dirty="0" err="1">
                <a:latin typeface="Arial" charset="0"/>
              </a:rPr>
              <a:t>within</a:t>
            </a:r>
            <a:r>
              <a:rPr lang="de-DE" sz="1200" b="1" dirty="0">
                <a:latin typeface="Arial" charset="0"/>
              </a:rPr>
              <a:t> </a:t>
            </a:r>
            <a:r>
              <a:rPr lang="de-DE" sz="1200" b="1" dirty="0" err="1">
                <a:latin typeface="Arial" charset="0"/>
              </a:rPr>
              <a:t>aggregat</a:t>
            </a: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crop</a:t>
            </a: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and livestock </a:t>
            </a: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groups</a:t>
            </a:r>
            <a:endParaRPr kumimoji="0" lang="de-DE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Econometric</a:t>
            </a:r>
            <a:r>
              <a:rPr lang="de-DE" sz="1200" dirty="0">
                <a:latin typeface="Arial" charset="0"/>
              </a:rPr>
              <a:t> </a:t>
            </a:r>
            <a:r>
              <a:rPr lang="de-DE" sz="1200" dirty="0" err="1">
                <a:latin typeface="Arial" charset="0"/>
              </a:rPr>
              <a:t>substitution</a:t>
            </a:r>
            <a:r>
              <a:rPr lang="de-DE" sz="1200" dirty="0">
                <a:latin typeface="Arial" charset="0"/>
              </a:rPr>
              <a:t> </a:t>
            </a:r>
            <a:r>
              <a:rPr lang="de-DE" sz="1200" dirty="0" err="1">
                <a:latin typeface="Arial" charset="0"/>
              </a:rPr>
              <a:t>elasticities</a:t>
            </a:r>
            <a:r>
              <a:rPr lang="de-DE" sz="1200" dirty="0">
                <a:latin typeface="Arial" charset="0"/>
              </a:rPr>
              <a:t> </a:t>
            </a:r>
            <a:r>
              <a:rPr lang="de-DE" sz="1200" dirty="0" err="1">
                <a:latin typeface="Arial" charset="0"/>
              </a:rPr>
              <a:t>between</a:t>
            </a:r>
            <a:r>
              <a:rPr lang="de-DE" sz="1200" dirty="0">
                <a:latin typeface="Arial" charset="0"/>
              </a:rPr>
              <a:t> individual </a:t>
            </a:r>
            <a:r>
              <a:rPr lang="de-DE" sz="1200" dirty="0" err="1">
                <a:latin typeface="Arial" charset="0"/>
              </a:rPr>
              <a:t>products</a:t>
            </a:r>
            <a:endParaRPr lang="de-DE" sz="1200" dirty="0">
              <a:latin typeface="Arial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E.g. palm- versus </a:t>
            </a:r>
            <a:r>
              <a:rPr kumimoji="0" 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soybean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oil</a:t>
            </a: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A640DC14-3A27-43F7-A6E7-63017FA9AEF5}"/>
              </a:ext>
            </a:extLst>
          </p:cNvPr>
          <p:cNvSpPr/>
          <p:nvPr/>
        </p:nvSpPr>
        <p:spPr bwMode="auto">
          <a:xfrm>
            <a:off x="2567608" y="4140663"/>
            <a:ext cx="936104" cy="38583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EE61BE6E-E2B9-49BE-92E9-EA826B6BF526}"/>
              </a:ext>
            </a:extLst>
          </p:cNvPr>
          <p:cNvSpPr/>
          <p:nvPr/>
        </p:nvSpPr>
        <p:spPr bwMode="auto">
          <a:xfrm rot="19827954">
            <a:off x="5935587" y="1856446"/>
            <a:ext cx="1001627" cy="3943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415986D2-2A01-4C72-9C98-E928E4A9D1C4}"/>
              </a:ext>
            </a:extLst>
          </p:cNvPr>
          <p:cNvSpPr/>
          <p:nvPr/>
        </p:nvSpPr>
        <p:spPr bwMode="auto">
          <a:xfrm>
            <a:off x="6969527" y="1308303"/>
            <a:ext cx="4695096" cy="212069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 dirty="0" err="1">
                <a:latin typeface="Arial" charset="0"/>
              </a:rPr>
              <a:t>Agriculture</a:t>
            </a:r>
            <a:r>
              <a:rPr lang="de-DE" sz="1600" b="1" dirty="0">
                <a:latin typeface="Arial" charset="0"/>
              </a:rPr>
              <a:t> Trade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Structural</a:t>
            </a: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Gravity Model Components: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400" dirty="0">
                <a:latin typeface="Arial" charset="0"/>
              </a:rPr>
              <a:t>EXP-FE: </a:t>
            </a:r>
            <a:r>
              <a:rPr lang="de-DE" sz="1400" dirty="0" err="1">
                <a:latin typeface="Arial" charset="0"/>
              </a:rPr>
              <a:t>Measures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exporters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competitiveness</a:t>
            </a:r>
            <a:r>
              <a:rPr lang="de-DE" sz="1400" dirty="0">
                <a:latin typeface="Arial" charset="0"/>
              </a:rPr>
              <a:t> and 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1400" dirty="0">
                <a:latin typeface="Arial" charset="0"/>
              </a:rPr>
              <a:t>      </a:t>
            </a:r>
            <a:r>
              <a:rPr lang="de-DE" sz="1400" dirty="0" err="1">
                <a:latin typeface="Arial" charset="0"/>
              </a:rPr>
              <a:t>depends</a:t>
            </a:r>
            <a:r>
              <a:rPr lang="de-DE" sz="1400" dirty="0">
                <a:latin typeface="Arial" charset="0"/>
              </a:rPr>
              <a:t> on relative </a:t>
            </a:r>
            <a:r>
              <a:rPr lang="de-DE" sz="1400" dirty="0" err="1">
                <a:latin typeface="Arial" charset="0"/>
              </a:rPr>
              <a:t>yields</a:t>
            </a:r>
            <a:r>
              <a:rPr lang="de-DE" sz="1400" dirty="0">
                <a:latin typeface="Arial" charset="0"/>
              </a:rPr>
              <a:t> and </a:t>
            </a:r>
            <a:r>
              <a:rPr lang="de-DE" sz="1400" dirty="0" err="1">
                <a:latin typeface="Arial" charset="0"/>
              </a:rPr>
              <a:t>unit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costs</a:t>
            </a:r>
            <a:endParaRPr lang="de-DE" sz="1400" dirty="0">
              <a:latin typeface="Arial" charset="0"/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400" dirty="0">
                <a:latin typeface="Arial" charset="0"/>
              </a:rPr>
              <a:t>IMP-FE: </a:t>
            </a:r>
            <a:r>
              <a:rPr lang="de-DE" sz="1400" dirty="0" err="1">
                <a:latin typeface="Arial" charset="0"/>
              </a:rPr>
              <a:t>Measures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importers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market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attractiveness</a:t>
            </a:r>
            <a:r>
              <a:rPr lang="de-DE" sz="1400" dirty="0">
                <a:latin typeface="Arial" charset="0"/>
              </a:rPr>
              <a:t> 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1400" dirty="0">
                <a:latin typeface="Arial" charset="0"/>
              </a:rPr>
              <a:t>      and </a:t>
            </a:r>
            <a:r>
              <a:rPr lang="de-DE" sz="1400" dirty="0" err="1">
                <a:latin typeface="Arial" charset="0"/>
              </a:rPr>
              <a:t>depends</a:t>
            </a:r>
            <a:r>
              <a:rPr lang="de-DE" sz="1400" dirty="0">
                <a:latin typeface="Arial" charset="0"/>
              </a:rPr>
              <a:t> on relative </a:t>
            </a:r>
            <a:r>
              <a:rPr lang="de-DE" sz="1400" dirty="0" err="1">
                <a:latin typeface="Arial" charset="0"/>
              </a:rPr>
              <a:t>yields</a:t>
            </a:r>
            <a:r>
              <a:rPr lang="de-DE" sz="1400" dirty="0">
                <a:latin typeface="Arial" charset="0"/>
              </a:rPr>
              <a:t> and </a:t>
            </a:r>
            <a:r>
              <a:rPr lang="de-DE" sz="1400" dirty="0" err="1">
                <a:latin typeface="Arial" charset="0"/>
              </a:rPr>
              <a:t>unit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costs</a:t>
            </a:r>
            <a:endParaRPr kumimoji="0" lang="de-DE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400" dirty="0">
                <a:latin typeface="Arial" charset="0"/>
              </a:rPr>
              <a:t>Trade </a:t>
            </a:r>
            <a:r>
              <a:rPr lang="de-DE" sz="1400" dirty="0" err="1">
                <a:latin typeface="Arial" charset="0"/>
              </a:rPr>
              <a:t>Cost</a:t>
            </a:r>
            <a:r>
              <a:rPr lang="de-DE" sz="1400" dirty="0">
                <a:latin typeface="Arial" charset="0"/>
              </a:rPr>
              <a:t>: </a:t>
            </a:r>
            <a:r>
              <a:rPr lang="de-DE" sz="1400" dirty="0" err="1">
                <a:latin typeface="Arial" charset="0"/>
              </a:rPr>
              <a:t>Proxies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for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monetary</a:t>
            </a:r>
            <a:r>
              <a:rPr lang="de-DE" sz="1400" dirty="0">
                <a:latin typeface="Arial" charset="0"/>
              </a:rPr>
              <a:t> and non-</a:t>
            </a:r>
            <a:r>
              <a:rPr lang="de-DE" sz="1400" dirty="0" err="1">
                <a:latin typeface="Arial" charset="0"/>
              </a:rPr>
              <a:t>monetary</a:t>
            </a:r>
            <a:r>
              <a:rPr lang="de-DE" sz="1400" dirty="0">
                <a:latin typeface="Arial" charset="0"/>
              </a:rPr>
              <a:t> 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1400" dirty="0">
                <a:latin typeface="Arial" charset="0"/>
              </a:rPr>
              <a:t>      trade </a:t>
            </a:r>
            <a:r>
              <a:rPr lang="de-DE" sz="1400" dirty="0" err="1">
                <a:latin typeface="Arial" charset="0"/>
              </a:rPr>
              <a:t>barriers</a:t>
            </a:r>
            <a:endParaRPr kumimoji="0" lang="de-DE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916935A-734A-4797-BE21-391C4F63D997}"/>
              </a:ext>
            </a:extLst>
          </p:cNvPr>
          <p:cNvSpPr txBox="1"/>
          <p:nvPr/>
        </p:nvSpPr>
        <p:spPr>
          <a:xfrm rot="19882949">
            <a:off x="5951004" y="2741679"/>
            <a:ext cx="99623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Prices</a:t>
            </a:r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3734E409-20AE-4B3C-97B0-170F8578BD52}"/>
              </a:ext>
            </a:extLst>
          </p:cNvPr>
          <p:cNvSpPr/>
          <p:nvPr/>
        </p:nvSpPr>
        <p:spPr bwMode="auto">
          <a:xfrm rot="9082335">
            <a:off x="5885336" y="2418297"/>
            <a:ext cx="1001627" cy="3943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4E51C6B2-2E85-44A8-9D07-CB65E9ED4161}"/>
              </a:ext>
            </a:extLst>
          </p:cNvPr>
          <p:cNvSpPr/>
          <p:nvPr/>
        </p:nvSpPr>
        <p:spPr bwMode="auto">
          <a:xfrm>
            <a:off x="6916731" y="4199869"/>
            <a:ext cx="4695096" cy="160539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 dirty="0" err="1">
                <a:latin typeface="Arial" charset="0"/>
              </a:rPr>
              <a:t>Production</a:t>
            </a:r>
            <a:r>
              <a:rPr lang="de-DE" sz="1600" b="1" dirty="0">
                <a:latin typeface="Arial" charset="0"/>
              </a:rPr>
              <a:t> and Land-</a:t>
            </a:r>
            <a:r>
              <a:rPr lang="de-DE" sz="1600" b="1" dirty="0" err="1">
                <a:latin typeface="Arial" charset="0"/>
              </a:rPr>
              <a:t>use</a:t>
            </a:r>
            <a:endParaRPr lang="de-DE" sz="1600" b="1" dirty="0">
              <a:latin typeface="Arial" charset="0"/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400" dirty="0">
                <a:latin typeface="Arial" charset="0"/>
              </a:rPr>
              <a:t>Produktion </a:t>
            </a:r>
            <a:r>
              <a:rPr lang="de-DE" sz="1400" dirty="0" err="1">
                <a:latin typeface="Arial" charset="0"/>
              </a:rPr>
              <a:t>volumes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depend</a:t>
            </a:r>
            <a:r>
              <a:rPr lang="de-DE" sz="1400" dirty="0">
                <a:latin typeface="Arial" charset="0"/>
              </a:rPr>
              <a:t> on </a:t>
            </a:r>
            <a:r>
              <a:rPr lang="de-DE" sz="1400" dirty="0" err="1">
                <a:latin typeface="Arial" charset="0"/>
              </a:rPr>
              <a:t>other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country‘s</a:t>
            </a:r>
            <a:r>
              <a:rPr lang="de-DE" sz="1400" dirty="0">
                <a:latin typeface="Arial" charset="0"/>
              </a:rPr>
              <a:t> 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1400" dirty="0">
                <a:latin typeface="Arial" charset="0"/>
              </a:rPr>
              <a:t>      </a:t>
            </a:r>
            <a:r>
              <a:rPr lang="de-DE" sz="1400" dirty="0" err="1">
                <a:latin typeface="Arial" charset="0"/>
              </a:rPr>
              <a:t>demand</a:t>
            </a:r>
            <a:r>
              <a:rPr lang="de-DE" sz="1400" dirty="0">
                <a:latin typeface="Arial" charset="0"/>
              </a:rPr>
              <a:t> and trade </a:t>
            </a:r>
            <a:r>
              <a:rPr lang="de-DE" sz="1400" dirty="0" err="1">
                <a:latin typeface="Arial" charset="0"/>
              </a:rPr>
              <a:t>shares</a:t>
            </a:r>
            <a:endParaRPr lang="de-DE" sz="1400" dirty="0">
              <a:latin typeface="Arial" charset="0"/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400" dirty="0" err="1">
                <a:latin typeface="Arial" charset="0"/>
              </a:rPr>
              <a:t>Yields</a:t>
            </a:r>
            <a:r>
              <a:rPr lang="de-DE" sz="1400" dirty="0">
                <a:latin typeface="Arial" charset="0"/>
              </a:rPr>
              <a:t> &amp; </a:t>
            </a:r>
            <a:r>
              <a:rPr lang="de-DE" sz="1400" dirty="0" err="1">
                <a:latin typeface="Arial" charset="0"/>
              </a:rPr>
              <a:t>animal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productivity</a:t>
            </a:r>
            <a:r>
              <a:rPr lang="de-DE" sz="1400" dirty="0">
                <a:latin typeface="Arial" charset="0"/>
              </a:rPr>
              <a:t> (</a:t>
            </a:r>
            <a:r>
              <a:rPr lang="de-DE" sz="1400" dirty="0" err="1">
                <a:latin typeface="Arial" charset="0"/>
              </a:rPr>
              <a:t>technology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shifter</a:t>
            </a:r>
            <a:r>
              <a:rPr lang="de-DE" sz="1400" dirty="0">
                <a:latin typeface="Arial" charset="0"/>
              </a:rPr>
              <a:t>) 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1400" dirty="0">
                <a:latin typeface="Arial" charset="0"/>
              </a:rPr>
              <a:t>      </a:t>
            </a:r>
            <a:r>
              <a:rPr lang="de-DE" sz="1400" dirty="0" err="1">
                <a:latin typeface="Arial" charset="0"/>
              </a:rPr>
              <a:t>times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production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deliver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harvested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area</a:t>
            </a:r>
            <a:r>
              <a:rPr lang="de-DE" sz="1400" dirty="0">
                <a:latin typeface="Arial" charset="0"/>
              </a:rPr>
              <a:t> &amp; </a:t>
            </a:r>
            <a:r>
              <a:rPr lang="de-DE" sz="1400" dirty="0" err="1">
                <a:latin typeface="Arial" charset="0"/>
              </a:rPr>
              <a:t>herd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size</a:t>
            </a:r>
            <a:endParaRPr lang="de-DE" sz="1400" dirty="0">
              <a:latin typeface="Arial" charset="0"/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Cropping</a:t>
            </a: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intensity</a:t>
            </a: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delivers</a:t>
            </a: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physical</a:t>
            </a: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area</a:t>
            </a: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required</a:t>
            </a:r>
            <a:endParaRPr kumimoji="0" lang="de-DE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EEC60942-C730-4292-A95B-89DCB1FAFB6E}"/>
              </a:ext>
            </a:extLst>
          </p:cNvPr>
          <p:cNvSpPr/>
          <p:nvPr/>
        </p:nvSpPr>
        <p:spPr bwMode="auto">
          <a:xfrm rot="5400000">
            <a:off x="9535476" y="3603790"/>
            <a:ext cx="1001627" cy="3943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2AEA39D-8195-4CB0-9BDB-FCA1FFC86D51}"/>
              </a:ext>
            </a:extLst>
          </p:cNvPr>
          <p:cNvSpPr txBox="1"/>
          <p:nvPr/>
        </p:nvSpPr>
        <p:spPr>
          <a:xfrm>
            <a:off x="5871814" y="3986774"/>
            <a:ext cx="99623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Demand</a:t>
            </a:r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5876D882-0430-402B-B423-E81393655248}"/>
              </a:ext>
            </a:extLst>
          </p:cNvPr>
          <p:cNvSpPr/>
          <p:nvPr/>
        </p:nvSpPr>
        <p:spPr bwMode="auto">
          <a:xfrm>
            <a:off x="5871814" y="4239134"/>
            <a:ext cx="1001627" cy="3943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B4D0DFF-E520-4633-8145-BED3B5F68861}"/>
              </a:ext>
            </a:extLst>
          </p:cNvPr>
          <p:cNvSpPr txBox="1"/>
          <p:nvPr/>
        </p:nvSpPr>
        <p:spPr>
          <a:xfrm>
            <a:off x="10233474" y="3539364"/>
            <a:ext cx="9962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Import </a:t>
            </a:r>
            <a:r>
              <a:rPr lang="de-DE" sz="1400" dirty="0" err="1"/>
              <a:t>shares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0582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D51F6BC-AD7B-48D4-868B-E2EE2F692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530" y="980728"/>
            <a:ext cx="3309218" cy="1224136"/>
          </a:xfrm>
        </p:spPr>
        <p:txBody>
          <a:bodyPr/>
          <a:lstStyle/>
          <a:p>
            <a:pPr marL="0" indent="0">
              <a:buNone/>
            </a:pPr>
            <a:r>
              <a:rPr lang="de-DE" sz="1400" dirty="0"/>
              <a:t>Scenarios</a:t>
            </a:r>
          </a:p>
          <a:p>
            <a:r>
              <a:rPr lang="de-DE" sz="1400" dirty="0"/>
              <a:t>BAU – 2DS: FAO-BAU + IEA - 2 Degree Scenario</a:t>
            </a:r>
          </a:p>
          <a:p>
            <a:r>
              <a:rPr lang="de-DE" sz="1400" dirty="0"/>
              <a:t>TSS – B2DS: FAO – </a:t>
            </a:r>
            <a:r>
              <a:rPr lang="de-DE" sz="1400" dirty="0" err="1"/>
              <a:t>Towards</a:t>
            </a:r>
            <a:r>
              <a:rPr lang="de-DE" sz="1400" dirty="0"/>
              <a:t> </a:t>
            </a:r>
            <a:r>
              <a:rPr lang="de-DE" sz="1400" dirty="0" err="1"/>
              <a:t>Sustainability</a:t>
            </a:r>
            <a:r>
              <a:rPr lang="de-DE" sz="1400" dirty="0"/>
              <a:t> Scenario + IEA – </a:t>
            </a:r>
            <a:r>
              <a:rPr lang="de-DE" sz="1400" dirty="0" err="1"/>
              <a:t>Beyond</a:t>
            </a:r>
            <a:r>
              <a:rPr lang="de-DE" sz="1400" dirty="0"/>
              <a:t> 2 Degree Scenario + </a:t>
            </a:r>
            <a:r>
              <a:rPr lang="de-DE" sz="1400" dirty="0" err="1"/>
              <a:t>Increased</a:t>
            </a:r>
            <a:r>
              <a:rPr lang="de-DE" sz="1400" dirty="0"/>
              <a:t> </a:t>
            </a:r>
            <a:r>
              <a:rPr lang="de-DE" sz="1400" dirty="0" err="1"/>
              <a:t>sustitution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biomass</a:t>
            </a:r>
            <a:r>
              <a:rPr lang="de-DE" sz="1400" dirty="0"/>
              <a:t> </a:t>
            </a:r>
            <a:r>
              <a:rPr lang="de-DE" sz="1400" dirty="0" err="1"/>
              <a:t>feedstocks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oil</a:t>
            </a:r>
            <a:endParaRPr lang="de-DE" sz="1400" dirty="0"/>
          </a:p>
          <a:p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CA4A83D-8A07-47E5-9A81-2EBE9140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Main Scenario Parameters &amp; First </a:t>
            </a:r>
            <a:r>
              <a:rPr lang="de-DE" dirty="0" err="1"/>
              <a:t>Results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09E469-084D-4D33-9145-D4DCC3A00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908720"/>
            <a:ext cx="860962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7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55D4B2F-BB9E-4B8C-AF70-6CDC5CC8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7427F4C-B538-41C4-AB1B-C9E1716EF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3" y="764704"/>
            <a:ext cx="11041227" cy="5256584"/>
          </a:xfrm>
        </p:spPr>
        <p:txBody>
          <a:bodyPr/>
          <a:lstStyle/>
          <a:p>
            <a:r>
              <a:rPr lang="de-DE" sz="2000" dirty="0"/>
              <a:t>Link </a:t>
            </a:r>
            <a:r>
              <a:rPr lang="de-DE" sz="2000" dirty="0" err="1"/>
              <a:t>to</a:t>
            </a:r>
            <a:r>
              <a:rPr lang="de-DE" sz="2000" dirty="0"/>
              <a:t> SDGs: </a:t>
            </a:r>
            <a:r>
              <a:rPr lang="de-DE" sz="2000" dirty="0" err="1"/>
              <a:t>assessment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wider </a:t>
            </a:r>
            <a:r>
              <a:rPr lang="de-DE" sz="2000" dirty="0" err="1"/>
              <a:t>economic</a:t>
            </a:r>
            <a:r>
              <a:rPr lang="de-DE" sz="2000" dirty="0"/>
              <a:t>, </a:t>
            </a:r>
            <a:r>
              <a:rPr lang="de-DE" sz="2000" dirty="0" err="1"/>
              <a:t>societal</a:t>
            </a:r>
            <a:r>
              <a:rPr lang="de-DE" sz="2000" dirty="0"/>
              <a:t> and environmental </a:t>
            </a:r>
            <a:r>
              <a:rPr lang="de-DE" sz="2000" dirty="0" err="1"/>
              <a:t>impacts</a:t>
            </a:r>
            <a:endParaRPr lang="de-DE" sz="2000" dirty="0"/>
          </a:p>
          <a:p>
            <a:pPr lvl="1"/>
            <a:r>
              <a:rPr lang="de-DE" sz="1851" dirty="0"/>
              <a:t>Zero </a:t>
            </a:r>
            <a:r>
              <a:rPr lang="de-DE" sz="1851" dirty="0" err="1"/>
              <a:t>hunger</a:t>
            </a:r>
            <a:r>
              <a:rPr lang="de-DE" sz="1851" dirty="0"/>
              <a:t>: Food </a:t>
            </a:r>
            <a:r>
              <a:rPr lang="de-DE" sz="1851" dirty="0" err="1"/>
              <a:t>prices</a:t>
            </a:r>
            <a:endParaRPr lang="de-DE" sz="1851" dirty="0"/>
          </a:p>
          <a:p>
            <a:pPr lvl="1"/>
            <a:r>
              <a:rPr lang="de-DE" sz="1851" dirty="0" err="1"/>
              <a:t>Biodiversity</a:t>
            </a:r>
            <a:r>
              <a:rPr lang="de-DE" sz="1851" dirty="0"/>
              <a:t> </a:t>
            </a:r>
            <a:r>
              <a:rPr lang="de-DE" sz="1851" dirty="0" err="1"/>
              <a:t>impacts</a:t>
            </a:r>
            <a:r>
              <a:rPr lang="de-DE" sz="1851" dirty="0"/>
              <a:t> </a:t>
            </a:r>
            <a:r>
              <a:rPr lang="de-DE" sz="1851" dirty="0" err="1"/>
              <a:t>of</a:t>
            </a:r>
            <a:r>
              <a:rPr lang="de-DE" sz="1851" dirty="0"/>
              <a:t> </a:t>
            </a:r>
            <a:r>
              <a:rPr lang="de-DE" sz="1851" dirty="0" err="1"/>
              <a:t>agriculture</a:t>
            </a:r>
            <a:r>
              <a:rPr lang="de-DE" sz="1851" dirty="0"/>
              <a:t>: Links </a:t>
            </a:r>
            <a:r>
              <a:rPr lang="de-DE" sz="1851" dirty="0" err="1"/>
              <a:t>to</a:t>
            </a:r>
            <a:r>
              <a:rPr lang="de-DE" sz="1851" dirty="0"/>
              <a:t> </a:t>
            </a:r>
            <a:r>
              <a:rPr lang="de-DE" sz="1851" dirty="0" err="1"/>
              <a:t>habitat</a:t>
            </a:r>
            <a:r>
              <a:rPr lang="de-DE" sz="1851" dirty="0"/>
              <a:t> </a:t>
            </a:r>
            <a:r>
              <a:rPr lang="de-DE" sz="1851" dirty="0" err="1"/>
              <a:t>loss</a:t>
            </a:r>
            <a:r>
              <a:rPr lang="de-DE" sz="1851" dirty="0"/>
              <a:t>, </a:t>
            </a:r>
            <a:r>
              <a:rPr lang="de-DE" sz="1851" dirty="0" err="1"/>
              <a:t>water</a:t>
            </a:r>
            <a:r>
              <a:rPr lang="de-DE" sz="1851" dirty="0"/>
              <a:t> </a:t>
            </a:r>
            <a:r>
              <a:rPr lang="de-DE" sz="1851" dirty="0" err="1"/>
              <a:t>use</a:t>
            </a:r>
            <a:r>
              <a:rPr lang="de-DE" sz="1851" dirty="0"/>
              <a:t> </a:t>
            </a:r>
            <a:r>
              <a:rPr lang="de-DE" sz="1851" dirty="0" err="1"/>
              <a:t>overnutrition</a:t>
            </a:r>
            <a:r>
              <a:rPr lang="de-DE" sz="1851" dirty="0"/>
              <a:t>…</a:t>
            </a:r>
          </a:p>
          <a:p>
            <a:pPr lvl="1"/>
            <a:endParaRPr lang="de-DE" sz="1851" dirty="0"/>
          </a:p>
          <a:p>
            <a:r>
              <a:rPr lang="de-DE" sz="2000" dirty="0"/>
              <a:t>Extension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further</a:t>
            </a:r>
            <a:r>
              <a:rPr lang="de-DE" sz="2000" dirty="0"/>
              <a:t> </a:t>
            </a:r>
            <a:r>
              <a:rPr lang="de-DE" sz="2000" dirty="0" err="1"/>
              <a:t>biomass</a:t>
            </a:r>
            <a:r>
              <a:rPr lang="de-DE" sz="2000" dirty="0"/>
              <a:t> </a:t>
            </a:r>
            <a:r>
              <a:rPr lang="de-DE" sz="2000" dirty="0" err="1"/>
              <a:t>producing</a:t>
            </a:r>
            <a:r>
              <a:rPr lang="de-DE" sz="2000" dirty="0"/>
              <a:t> </a:t>
            </a:r>
            <a:r>
              <a:rPr lang="de-DE" sz="2000" dirty="0" err="1"/>
              <a:t>sector</a:t>
            </a:r>
            <a:r>
              <a:rPr lang="de-DE" sz="2000" dirty="0"/>
              <a:t>:</a:t>
            </a:r>
          </a:p>
          <a:p>
            <a:pPr lvl="1"/>
            <a:r>
              <a:rPr lang="de-DE" sz="1851" dirty="0" err="1"/>
              <a:t>Forestry</a:t>
            </a:r>
            <a:r>
              <a:rPr lang="de-DE" sz="1851" dirty="0"/>
              <a:t>: </a:t>
            </a:r>
            <a:r>
              <a:rPr lang="de-DE" sz="1851" dirty="0" err="1"/>
              <a:t>Important</a:t>
            </a:r>
            <a:r>
              <a:rPr lang="de-DE" sz="1851" dirty="0"/>
              <a:t> </a:t>
            </a:r>
            <a:r>
              <a:rPr lang="de-DE" sz="1851" dirty="0" err="1"/>
              <a:t>domestic</a:t>
            </a:r>
            <a:r>
              <a:rPr lang="de-DE" sz="1851" dirty="0"/>
              <a:t> </a:t>
            </a:r>
            <a:r>
              <a:rPr lang="de-DE" sz="1851" dirty="0" err="1"/>
              <a:t>biomass</a:t>
            </a:r>
            <a:r>
              <a:rPr lang="de-DE" sz="1851" dirty="0"/>
              <a:t> source in EU</a:t>
            </a:r>
          </a:p>
          <a:p>
            <a:pPr lvl="1"/>
            <a:r>
              <a:rPr lang="de-DE" sz="1851" dirty="0" err="1"/>
              <a:t>Fisheries</a:t>
            </a:r>
            <a:r>
              <a:rPr lang="de-DE" sz="1851" dirty="0"/>
              <a:t> and </a:t>
            </a:r>
            <a:r>
              <a:rPr lang="de-DE" sz="1851" dirty="0" err="1"/>
              <a:t>Aquaculture</a:t>
            </a:r>
            <a:r>
              <a:rPr lang="de-DE" sz="1851" dirty="0"/>
              <a:t>: </a:t>
            </a:r>
          </a:p>
          <a:p>
            <a:pPr lvl="1"/>
            <a:endParaRPr lang="de-DE" sz="1851" dirty="0"/>
          </a:p>
          <a:p>
            <a:r>
              <a:rPr lang="de-DE" sz="2000" dirty="0"/>
              <a:t>Additional </a:t>
            </a:r>
            <a:r>
              <a:rPr lang="de-DE" sz="2000" dirty="0" err="1"/>
              <a:t>feedbacks</a:t>
            </a:r>
            <a:r>
              <a:rPr lang="de-DE" sz="2000" dirty="0"/>
              <a:t>: </a:t>
            </a:r>
            <a:r>
              <a:rPr lang="de-DE" sz="2000" dirty="0" err="1"/>
              <a:t>Agriculture</a:t>
            </a:r>
            <a:r>
              <a:rPr lang="de-DE" sz="2000" dirty="0"/>
              <a:t> Module and GINFORS-E</a:t>
            </a:r>
          </a:p>
          <a:p>
            <a:pPr lvl="1"/>
            <a:r>
              <a:rPr lang="de-DE" sz="1851" dirty="0"/>
              <a:t>Land </a:t>
            </a:r>
            <a:r>
              <a:rPr lang="de-DE" sz="1851" dirty="0" err="1"/>
              <a:t>prices</a:t>
            </a:r>
            <a:r>
              <a:rPr lang="de-DE" sz="1851" dirty="0"/>
              <a:t> and </a:t>
            </a:r>
            <a:r>
              <a:rPr lang="de-DE" sz="1851" dirty="0" err="1"/>
              <a:t>land</a:t>
            </a:r>
            <a:r>
              <a:rPr lang="de-DE" sz="1851" dirty="0"/>
              <a:t> </a:t>
            </a:r>
            <a:r>
              <a:rPr lang="de-DE" sz="1851" dirty="0" err="1"/>
              <a:t>availability</a:t>
            </a:r>
            <a:endParaRPr lang="de-DE" sz="1851" dirty="0"/>
          </a:p>
          <a:p>
            <a:pPr lvl="1"/>
            <a:r>
              <a:rPr lang="de-DE" sz="1851" dirty="0" err="1"/>
              <a:t>Pesticide</a:t>
            </a:r>
            <a:r>
              <a:rPr lang="de-DE" sz="1851" dirty="0"/>
              <a:t> and </a:t>
            </a:r>
            <a:r>
              <a:rPr lang="de-DE" sz="1851" dirty="0" err="1"/>
              <a:t>fertilizer</a:t>
            </a:r>
            <a:r>
              <a:rPr lang="de-DE" sz="1851" dirty="0"/>
              <a:t> </a:t>
            </a:r>
            <a:r>
              <a:rPr lang="de-DE" sz="1851" dirty="0" err="1"/>
              <a:t>use</a:t>
            </a:r>
            <a:endParaRPr lang="de-DE" sz="1851" dirty="0"/>
          </a:p>
          <a:p>
            <a:pPr lvl="1"/>
            <a:r>
              <a:rPr lang="de-DE" sz="1851" dirty="0"/>
              <a:t>Construction </a:t>
            </a:r>
            <a:r>
              <a:rPr lang="de-DE" sz="1851" dirty="0" err="1"/>
              <a:t>materials</a:t>
            </a:r>
            <a:r>
              <a:rPr lang="de-DE" sz="1851" dirty="0"/>
              <a:t> and </a:t>
            </a:r>
            <a:r>
              <a:rPr lang="de-DE" sz="1851" dirty="0" err="1"/>
              <a:t>paper</a:t>
            </a:r>
            <a:r>
              <a:rPr lang="de-DE" sz="1851" dirty="0"/>
              <a:t> </a:t>
            </a:r>
            <a:r>
              <a:rPr lang="de-DE" sz="1851" dirty="0" err="1"/>
              <a:t>industry</a:t>
            </a:r>
            <a:r>
              <a:rPr lang="de-DE" sz="1851" dirty="0"/>
              <a:t> </a:t>
            </a:r>
          </a:p>
          <a:p>
            <a:pPr lvl="1"/>
            <a:endParaRPr lang="de-DE" sz="1851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22870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title"/>
          </p:nvPr>
        </p:nvSpPr>
        <p:spPr>
          <a:xfrm>
            <a:off x="624422" y="9"/>
            <a:ext cx="11040201" cy="620713"/>
          </a:xfrm>
        </p:spPr>
        <p:txBody>
          <a:bodyPr wrap="square" anchor="ctr">
            <a:normAutofit/>
          </a:bodyPr>
          <a:lstStyle/>
          <a:p>
            <a:r>
              <a:rPr lang="en-GB"/>
              <a:t>Contact person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1"/>
          </p:nvPr>
        </p:nvSpPr>
        <p:spPr>
          <a:xfrm>
            <a:off x="6096000" y="1845424"/>
            <a:ext cx="5369984" cy="1368152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de-DE" b="1" dirty="0"/>
              <a:t>Johannes Többen</a:t>
            </a:r>
          </a:p>
          <a:p>
            <a:pPr marL="0" indent="0">
              <a:buNone/>
            </a:pPr>
            <a:r>
              <a:rPr lang="de-DE" dirty="0"/>
              <a:t>T: +49 (0) 541 40933 </a:t>
            </a:r>
            <a:r>
              <a:rPr lang="de-DE"/>
              <a:t>- 284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E: toebben@gws-os.com</a:t>
            </a:r>
          </a:p>
          <a:p>
            <a:pPr marL="0" indent="0">
              <a:buNone/>
            </a:pPr>
            <a:r>
              <a:rPr lang="de-DE" dirty="0"/>
              <a:t>Division </a:t>
            </a:r>
            <a:r>
              <a:rPr lang="de-DE" dirty="0" err="1"/>
              <a:t>of</a:t>
            </a:r>
            <a:r>
              <a:rPr lang="de-DE" dirty="0"/>
              <a:t> Energy &amp; Climate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2FEB9D27-25E2-4262-8271-2D8C906C87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361" t="51170" r="2" b="9291"/>
          <a:stretch/>
        </p:blipFill>
        <p:spPr>
          <a:xfrm>
            <a:off x="839416" y="1844824"/>
            <a:ext cx="5064566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8157661"/>
      </p:ext>
    </p:extLst>
  </p:cSld>
  <p:clrMapOvr>
    <a:masterClrMapping/>
  </p:clrMapOvr>
</p:sld>
</file>

<file path=ppt/theme/theme1.xml><?xml version="1.0" encoding="utf-8"?>
<a:theme xmlns:a="http://schemas.openxmlformats.org/drawingml/2006/main" name="gws-vorlage">
  <a:themeElements>
    <a:clrScheme name="GWS_Farbvorla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5D77"/>
      </a:accent1>
      <a:accent2>
        <a:srgbClr val="00A9AC"/>
      </a:accent2>
      <a:accent3>
        <a:srgbClr val="A6A6A6"/>
      </a:accent3>
      <a:accent4>
        <a:srgbClr val="66CDCB"/>
      </a:accent4>
      <a:accent5>
        <a:srgbClr val="595959"/>
      </a:accent5>
      <a:accent6>
        <a:srgbClr val="80C3DD"/>
      </a:accent6>
      <a:hlink>
        <a:srgbClr val="0088BC"/>
      </a:hlink>
      <a:folHlink>
        <a:srgbClr val="ED6A5B"/>
      </a:folHlink>
    </a:clrScheme>
    <a:fontScheme name="gws-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ws-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s-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ws-vorla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s-vorla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s-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s-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s-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6" id="{D672CB50-9788-4AFD-B412-ABB8E4A09D4B}" vid="{0F0BA0B9-D1D0-4A61-88F1-87F891D3A560}"/>
    </a:ext>
  </a:extLst>
</a:theme>
</file>

<file path=ppt/theme/theme2.xml><?xml version="1.0" encoding="utf-8"?>
<a:theme xmlns:a="http://schemas.openxmlformats.org/drawingml/2006/main" name="Titel">
  <a:themeElements>
    <a:clrScheme name="GWS_Farbvorla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5D77"/>
      </a:accent1>
      <a:accent2>
        <a:srgbClr val="00A9AC"/>
      </a:accent2>
      <a:accent3>
        <a:srgbClr val="A6A6A6"/>
      </a:accent3>
      <a:accent4>
        <a:srgbClr val="66CDCB"/>
      </a:accent4>
      <a:accent5>
        <a:srgbClr val="595959"/>
      </a:accent5>
      <a:accent6>
        <a:srgbClr val="80C3DD"/>
      </a:accent6>
      <a:hlink>
        <a:srgbClr val="0088BC"/>
      </a:hlink>
      <a:folHlink>
        <a:srgbClr val="ED6A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6" id="{D672CB50-9788-4AFD-B412-ABB8E4A09D4B}" vid="{5B3B63FF-138C-4161-B9D5-1A5201DE11D1}"/>
    </a:ext>
  </a:extLst>
</a:theme>
</file>

<file path=ppt/theme/theme3.xml><?xml version="1.0" encoding="utf-8"?>
<a:theme xmlns:a="http://schemas.openxmlformats.org/drawingml/2006/main" name="Danksagung">
  <a:themeElements>
    <a:clrScheme name="GWS_Farbvorla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5D77"/>
      </a:accent1>
      <a:accent2>
        <a:srgbClr val="00A9AC"/>
      </a:accent2>
      <a:accent3>
        <a:srgbClr val="A6A6A6"/>
      </a:accent3>
      <a:accent4>
        <a:srgbClr val="66CDCB"/>
      </a:accent4>
      <a:accent5>
        <a:srgbClr val="595959"/>
      </a:accent5>
      <a:accent6>
        <a:srgbClr val="80C3DD"/>
      </a:accent6>
      <a:hlink>
        <a:srgbClr val="0088BC"/>
      </a:hlink>
      <a:folHlink>
        <a:srgbClr val="ED6A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6" id="{D672CB50-9788-4AFD-B412-ABB8E4A09D4B}" vid="{D2304A1D-3EF9-4205-A384-C709E1F0E12E}"/>
    </a:ext>
  </a:extLst>
</a:theme>
</file>

<file path=ppt/theme/theme4.xml><?xml version="1.0" encoding="utf-8"?>
<a:theme xmlns:a="http://schemas.openxmlformats.org/drawingml/2006/main" name="Zwischenfolien und Abschluss">
  <a:themeElements>
    <a:clrScheme name="GWS_Farbvorla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5D77"/>
      </a:accent1>
      <a:accent2>
        <a:srgbClr val="00A9AC"/>
      </a:accent2>
      <a:accent3>
        <a:srgbClr val="A6A6A6"/>
      </a:accent3>
      <a:accent4>
        <a:srgbClr val="66CDCB"/>
      </a:accent4>
      <a:accent5>
        <a:srgbClr val="595959"/>
      </a:accent5>
      <a:accent6>
        <a:srgbClr val="80C3DD"/>
      </a:accent6>
      <a:hlink>
        <a:srgbClr val="0088BC"/>
      </a:hlink>
      <a:folHlink>
        <a:srgbClr val="ED6A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6" id="{D672CB50-9788-4AFD-B412-ABB8E4A09D4B}" vid="{DE95E5E7-5783-4E0E-AB25-65C5A16182C5}"/>
    </a:ext>
  </a:extLst>
</a:theme>
</file>

<file path=ppt/theme/theme5.xml><?xml version="1.0" encoding="utf-8"?>
<a:theme xmlns:a="http://schemas.openxmlformats.org/drawingml/2006/main" name="1_Titel">
  <a:themeElements>
    <a:clrScheme name="GWS_Farbvorla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5D77"/>
      </a:accent1>
      <a:accent2>
        <a:srgbClr val="00A9AC"/>
      </a:accent2>
      <a:accent3>
        <a:srgbClr val="A6A6A6"/>
      </a:accent3>
      <a:accent4>
        <a:srgbClr val="66CDCB"/>
      </a:accent4>
      <a:accent5>
        <a:srgbClr val="595959"/>
      </a:accent5>
      <a:accent6>
        <a:srgbClr val="80C3DD"/>
      </a:accent6>
      <a:hlink>
        <a:srgbClr val="0088BC"/>
      </a:hlink>
      <a:folHlink>
        <a:srgbClr val="ED6A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971BB8A0-E507-49C0-806E-D4156240D073}" vid="{09B2F31A-ED8B-4CCF-9B2D-057484E65143}"/>
    </a:ext>
  </a:extLst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C2CE62246F15448A8B92AE219F87D3" ma:contentTypeVersion="8" ma:contentTypeDescription="Ein neues Dokument erstellen." ma:contentTypeScope="" ma:versionID="e4164579f99d324829928a9a78bad401">
  <xsd:schema xmlns:xsd="http://www.w3.org/2001/XMLSchema" xmlns:xs="http://www.w3.org/2001/XMLSchema" xmlns:p="http://schemas.microsoft.com/office/2006/metadata/properties" xmlns:ns2="79f6bba4-448e-4050-90a1-82ab20eb467f" targetNamespace="http://schemas.microsoft.com/office/2006/metadata/properties" ma:root="true" ma:fieldsID="013f01e254236dc5f29e6e27c800262e" ns2:_="">
    <xsd:import namespace="79f6bba4-448e-4050-90a1-82ab20eb46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6bba4-448e-4050-90a1-82ab20eb4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C1A326-80DE-412F-99D4-BF48B73981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35A94F-D704-4567-8D5A-D5AFFB297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f6bba4-448e-4050-90a1-82ab20eb46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BFC710-5712-4E76-BB88-1A8FD6512C94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79f6bba4-448e-4050-90a1-82ab20eb467f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1a_Präsentation_Deutsch16zu9</Template>
  <TotalTime>0</TotalTime>
  <Words>742</Words>
  <Application>Microsoft Office PowerPoint</Application>
  <PresentationFormat>Widescreen</PresentationFormat>
  <Paragraphs>105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Wingdings</vt:lpstr>
      <vt:lpstr>gws-vorlage</vt:lpstr>
      <vt:lpstr>Titel</vt:lpstr>
      <vt:lpstr>Danksagung</vt:lpstr>
      <vt:lpstr>Zwischenfolien und Abschluss</vt:lpstr>
      <vt:lpstr>1_Titel</vt:lpstr>
      <vt:lpstr>Global land-use impacts of EU’s future bioeconomy</vt:lpstr>
      <vt:lpstr>Background: EU‘s Bioeconomy and Global Sustainable Development </vt:lpstr>
      <vt:lpstr>GINFORS-E</vt:lpstr>
      <vt:lpstr>Concept: Modelling the Bioeconomy in GINFORS-E</vt:lpstr>
      <vt:lpstr>Modelling Approach</vt:lpstr>
      <vt:lpstr>Main Scenario Parameters &amp; First Results</vt:lpstr>
      <vt:lpstr>Outlook</vt:lpstr>
      <vt:lpstr>Contact person</vt:lpstr>
    </vt:vector>
  </TitlesOfParts>
  <Company>GWS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MB</dc:creator>
  <cp:lastModifiedBy>Giulia Listorti</cp:lastModifiedBy>
  <cp:revision>297</cp:revision>
  <cp:lastPrinted>2020-03-12T07:39:20Z</cp:lastPrinted>
  <dcterms:created xsi:type="dcterms:W3CDTF">2019-12-02T15:02:56Z</dcterms:created>
  <dcterms:modified xsi:type="dcterms:W3CDTF">2021-11-14T17:14:52Z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0x01010027C2CE62246F15448A8B92AE219F87D3</vt:lpwstr>
  </property>
</Properties>
</file>