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13"/>
  </p:notesMasterIdLst>
  <p:handoutMasterIdLst>
    <p:handoutMasterId r:id="rId14"/>
  </p:handoutMasterIdLst>
  <p:sldIdLst>
    <p:sldId id="258" r:id="rId3"/>
    <p:sldId id="257" r:id="rId4"/>
    <p:sldId id="262" r:id="rId5"/>
    <p:sldId id="275" r:id="rId6"/>
    <p:sldId id="268" r:id="rId7"/>
    <p:sldId id="267" r:id="rId8"/>
    <p:sldId id="273" r:id="rId9"/>
    <p:sldId id="277" r:id="rId10"/>
    <p:sldId id="276" r:id="rId11"/>
    <p:sldId id="261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uh" initials="s" lastIdx="1" clrIdx="0">
    <p:extLst>
      <p:ext uri="{19B8F6BF-5375-455C-9EA6-DF929625EA0E}">
        <p15:presenceInfo xmlns:p15="http://schemas.microsoft.com/office/powerpoint/2012/main" userId="S::schuh@oir.at::e4339749-bd18-4560-89aa-aef43af601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A9"/>
    <a:srgbClr val="92D050"/>
    <a:srgbClr val="FFCC5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3" autoAdjust="0"/>
    <p:restoredTop sz="94667" autoAdjust="0"/>
  </p:normalViewPr>
  <p:slideViewPr>
    <p:cSldViewPr>
      <p:cViewPr varScale="1">
        <p:scale>
          <a:sx n="109" d="100"/>
          <a:sy n="109" d="100"/>
        </p:scale>
        <p:origin x="15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79" y="-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>
              <a:latin typeface="Calibri Light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itchFamily="34" charset="0"/>
              </a:defRPr>
            </a:lvl1pPr>
          </a:lstStyle>
          <a:p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Titel und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4000" y="2520001"/>
            <a:ext cx="7740000" cy="720000"/>
          </a:xfrm>
          <a:prstGeom prst="rect">
            <a:avLst/>
          </a:prstGeom>
        </p:spPr>
        <p:txBody>
          <a:bodyPr/>
          <a:lstStyle>
            <a:lvl1pPr algn="l">
              <a:defRPr sz="3000">
                <a:solidFill>
                  <a:srgbClr val="0060A9"/>
                </a:solidFill>
                <a:latin typeface="Calibri" pitchFamily="34" charset="0"/>
              </a:defRPr>
            </a:lvl1pPr>
          </a:lstStyle>
          <a:p>
            <a:r>
              <a:rPr lang="de-DE" noProof="0"/>
              <a:t>Mastertitelformat bearbeiten</a:t>
            </a:r>
            <a:endParaRPr lang="de-AT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4000" y="3240000"/>
            <a:ext cx="7740408" cy="108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rgbClr val="0060A9"/>
                </a:solidFill>
                <a:latin typeface="Calibr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/>
              <a:t>Master-Untertitelformat bearbeiten</a:t>
            </a:r>
            <a:endParaRPr lang="de-AT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522000" y="4680000"/>
            <a:ext cx="8172000" cy="82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Clr>
                <a:srgbClr val="0060A9"/>
              </a:buClr>
              <a:buSzPct val="120000"/>
              <a:buFontTx/>
              <a:buNone/>
              <a:defRPr sz="2000">
                <a:latin typeface="Calibri Light" pitchFamily="34" charset="0"/>
              </a:defRPr>
            </a:lvl1pPr>
            <a:lvl2pPr>
              <a:buClr>
                <a:srgbClr val="0060A9"/>
              </a:buClr>
              <a:defRPr sz="1800">
                <a:latin typeface="Calibri Light" pitchFamily="34" charset="0"/>
              </a:defRPr>
            </a:lvl2pPr>
            <a:lvl3pPr>
              <a:buClr>
                <a:srgbClr val="0060A9"/>
              </a:buClr>
              <a:buFont typeface="Symbol" pitchFamily="18" charset="2"/>
              <a:buChar char="-"/>
              <a:defRPr sz="1600">
                <a:latin typeface="Calibri Light" pitchFamily="34" charset="0"/>
              </a:defRPr>
            </a:lvl3pPr>
            <a:lvl4pPr>
              <a:buClr>
                <a:srgbClr val="0060A9"/>
              </a:buClr>
              <a:buFont typeface="Symbol" pitchFamily="18" charset="2"/>
              <a:buChar char="-"/>
              <a:defRPr sz="1600">
                <a:latin typeface="Calibri Light" pitchFamily="34" charset="0"/>
              </a:defRPr>
            </a:lvl4pPr>
            <a:lvl5pPr>
              <a:buClr>
                <a:srgbClr val="0060A9"/>
              </a:buClr>
              <a:buFont typeface="Symbol" pitchFamily="18" charset="2"/>
              <a:buChar char="-"/>
              <a:defRPr sz="1600">
                <a:latin typeface="Calibri Light" pitchFamily="34" charset="0"/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360000"/>
            <a:ext cx="7920001" cy="1314000"/>
          </a:xfrm>
        </p:spPr>
        <p:txBody>
          <a:bodyPr lIns="0" tIns="0" rIns="0" bIns="0" anchor="b" anchorCtr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6000" y="6480000"/>
            <a:ext cx="4050000" cy="180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06ACD415-5B38-4FCB-B23C-F24B3427A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000" y="1979999"/>
            <a:ext cx="7920000" cy="4140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4423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arge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0000"/>
            <a:ext cx="7920000" cy="1314000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44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6000" y="6480000"/>
            <a:ext cx="4050000" cy="180000"/>
          </a:xfrm>
        </p:spPr>
        <p:txBody>
          <a:bodyPr/>
          <a:lstStyle/>
          <a:p>
            <a:r>
              <a:rPr lang="da-DK" dirty="0"/>
              <a:t>ESPON TIA Quick Check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a-DK" dirty="0"/>
              <a:t>3/14/2018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4678BF08-3083-472A-AA4E-BE2B2E25E4E6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27" y="6480000"/>
            <a:ext cx="502345" cy="180000"/>
          </a:xfrm>
          <a:prstGeom prst="rect">
            <a:avLst/>
          </a:prstGeom>
        </p:spPr>
      </p:pic>
      <p:sp>
        <p:nvSpPr>
          <p:cNvPr id="8" name="Pladsholder til SmartArt 7">
            <a:extLst>
              <a:ext uri="{FF2B5EF4-FFF2-40B4-BE49-F238E27FC236}">
                <a16:creationId xmlns:a16="http://schemas.microsoft.com/office/drawing/2014/main" id="{9B3FC587-2EF2-4A03-971E-2B639D59503E}"/>
              </a:ext>
            </a:extLst>
          </p:cNvPr>
          <p:cNvSpPr>
            <a:spLocks noGrp="1"/>
          </p:cNvSpPr>
          <p:nvPr>
            <p:ph type="dgm" sz="quarter" idx="19"/>
          </p:nvPr>
        </p:nvSpPr>
        <p:spPr>
          <a:xfrm>
            <a:off x="720000" y="1980000"/>
            <a:ext cx="7920000" cy="4140000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356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Titel und Üb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4000" y="3240000"/>
            <a:ext cx="7740000" cy="720000"/>
          </a:xfrm>
          <a:prstGeom prst="rect">
            <a:avLst/>
          </a:prstGeom>
        </p:spPr>
        <p:txBody>
          <a:bodyPr/>
          <a:lstStyle>
            <a:lvl1pPr algn="l">
              <a:defRPr sz="3000">
                <a:solidFill>
                  <a:srgbClr val="0060A9"/>
                </a:solidFill>
                <a:latin typeface="Calibri" pitchFamily="34" charset="0"/>
              </a:defRPr>
            </a:lvl1pPr>
          </a:lstStyle>
          <a:p>
            <a:r>
              <a:rPr lang="de-DE" noProof="0"/>
              <a:t>Mastertitelformat bearbeiten</a:t>
            </a:r>
            <a:endParaRPr lang="de-AT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4000" y="2520000"/>
            <a:ext cx="7740408" cy="5489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>
                <a:solidFill>
                  <a:srgbClr val="0060A9"/>
                </a:solidFill>
                <a:latin typeface="Calibri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/>
              <a:t>Master-Untertitelformat bearbeiten</a:t>
            </a:r>
            <a:endParaRPr lang="de-AT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0"/>
          </p:nvPr>
        </p:nvSpPr>
        <p:spPr>
          <a:xfrm>
            <a:off x="522000" y="4680000"/>
            <a:ext cx="8172000" cy="82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Clr>
                <a:srgbClr val="0060A9"/>
              </a:buClr>
              <a:buSzPct val="120000"/>
              <a:buFontTx/>
              <a:buNone/>
              <a:defRPr sz="2000">
                <a:latin typeface="Calibri Light" pitchFamily="34" charset="0"/>
              </a:defRPr>
            </a:lvl1pPr>
            <a:lvl2pPr>
              <a:buClr>
                <a:srgbClr val="0060A9"/>
              </a:buClr>
              <a:defRPr sz="1800">
                <a:latin typeface="Calibri Light" pitchFamily="34" charset="0"/>
              </a:defRPr>
            </a:lvl2pPr>
            <a:lvl3pPr>
              <a:buClr>
                <a:srgbClr val="0060A9"/>
              </a:buClr>
              <a:buFont typeface="Symbol" pitchFamily="18" charset="2"/>
              <a:buChar char="-"/>
              <a:defRPr sz="1600">
                <a:latin typeface="Calibri Light" pitchFamily="34" charset="0"/>
              </a:defRPr>
            </a:lvl3pPr>
            <a:lvl4pPr>
              <a:buClr>
                <a:srgbClr val="0060A9"/>
              </a:buClr>
              <a:buFont typeface="Symbol" pitchFamily="18" charset="2"/>
              <a:buChar char="-"/>
              <a:defRPr sz="1600">
                <a:latin typeface="Calibri Light" pitchFamily="34" charset="0"/>
              </a:defRPr>
            </a:lvl4pPr>
            <a:lvl5pPr>
              <a:buClr>
                <a:srgbClr val="0060A9"/>
              </a:buClr>
              <a:buFont typeface="Symbol" pitchFamily="18" charset="2"/>
              <a:buChar char="-"/>
              <a:defRPr sz="1600">
                <a:latin typeface="Calibri Light" pitchFamily="34" charset="0"/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4000" y="3240000"/>
            <a:ext cx="7740000" cy="720000"/>
          </a:xfrm>
          <a:prstGeom prst="rect">
            <a:avLst/>
          </a:prstGeom>
        </p:spPr>
        <p:txBody>
          <a:bodyPr/>
          <a:lstStyle>
            <a:lvl1pPr algn="l">
              <a:defRPr sz="3000">
                <a:solidFill>
                  <a:srgbClr val="0060A9"/>
                </a:solidFill>
                <a:latin typeface="Calibri" pitchFamily="34" charset="0"/>
              </a:defRPr>
            </a:lvl1pPr>
          </a:lstStyle>
          <a:p>
            <a:r>
              <a:rPr lang="de-DE" noProof="0"/>
              <a:t>Mastertitelformat bearbeiten</a:t>
            </a:r>
            <a:endParaRPr lang="de-AT" noProof="0" dirty="0"/>
          </a:p>
        </p:txBody>
      </p:sp>
      <p:sp>
        <p:nvSpPr>
          <p:cNvPr id="4" name="Inhaltsplatzhalter 2"/>
          <p:cNvSpPr>
            <a:spLocks noGrp="1"/>
          </p:cNvSpPr>
          <p:nvPr>
            <p:ph idx="10"/>
          </p:nvPr>
        </p:nvSpPr>
        <p:spPr>
          <a:xfrm>
            <a:off x="522000" y="4680000"/>
            <a:ext cx="8172000" cy="82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Clr>
                <a:srgbClr val="0060A9"/>
              </a:buClr>
              <a:buSzPct val="120000"/>
              <a:buFontTx/>
              <a:buNone/>
              <a:defRPr sz="2000">
                <a:latin typeface="Calibri Light" pitchFamily="34" charset="0"/>
              </a:defRPr>
            </a:lvl1pPr>
            <a:lvl2pPr>
              <a:buClr>
                <a:srgbClr val="0060A9"/>
              </a:buClr>
              <a:defRPr sz="1800">
                <a:latin typeface="Calibri Light" pitchFamily="34" charset="0"/>
              </a:defRPr>
            </a:lvl2pPr>
            <a:lvl3pPr>
              <a:buClr>
                <a:srgbClr val="0060A9"/>
              </a:buClr>
              <a:buFont typeface="Symbol" pitchFamily="18" charset="2"/>
              <a:buChar char="-"/>
              <a:defRPr sz="1600">
                <a:latin typeface="Calibri Light" pitchFamily="34" charset="0"/>
              </a:defRPr>
            </a:lvl3pPr>
            <a:lvl4pPr>
              <a:buClr>
                <a:srgbClr val="0060A9"/>
              </a:buClr>
              <a:buFont typeface="Symbol" pitchFamily="18" charset="2"/>
              <a:buChar char="-"/>
              <a:defRPr sz="1600">
                <a:latin typeface="Calibri Light" pitchFamily="34" charset="0"/>
              </a:defRPr>
            </a:lvl4pPr>
            <a:lvl5pPr>
              <a:buClr>
                <a:srgbClr val="0060A9"/>
              </a:buClr>
              <a:buFont typeface="Symbol" pitchFamily="18" charset="2"/>
              <a:buChar char="-"/>
              <a:defRPr sz="1600">
                <a:latin typeface="Calibri Light" pitchFamily="34" charset="0"/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116000"/>
            <a:ext cx="8172000" cy="540000"/>
          </a:xfrm>
          <a:prstGeom prst="rect">
            <a:avLst/>
          </a:prstGeom>
        </p:spPr>
        <p:txBody>
          <a:bodyPr anchor="b" anchorCtr="0"/>
          <a:lstStyle>
            <a:lvl1pPr algn="l">
              <a:defRPr sz="2600">
                <a:solidFill>
                  <a:srgbClr val="0060A9"/>
                </a:solidFill>
                <a:latin typeface="Calibri" pitchFamily="34" charset="0"/>
              </a:defRPr>
            </a:lvl1pPr>
          </a:lstStyle>
          <a:p>
            <a:r>
              <a:rPr lang="de-AT" noProof="0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2000" y="1836000"/>
            <a:ext cx="8172000" cy="3960000"/>
          </a:xfrm>
          <a:prstGeom prst="rect">
            <a:avLst/>
          </a:prstGeom>
        </p:spPr>
        <p:txBody>
          <a:bodyPr/>
          <a:lstStyle>
            <a:lvl1pPr marL="360000" indent="-360000">
              <a:spcBef>
                <a:spcPts val="1200"/>
              </a:spcBef>
              <a:buClr>
                <a:srgbClr val="0060A9"/>
              </a:buClr>
              <a:buSzPct val="100000"/>
              <a:buFont typeface="Webdings" pitchFamily="18" charset="2"/>
              <a:buChar char=""/>
              <a:defRPr sz="2000">
                <a:latin typeface="Calibri Light" pitchFamily="34" charset="0"/>
              </a:defRPr>
            </a:lvl1pPr>
            <a:lvl2pPr marL="630000" indent="-271463">
              <a:spcBef>
                <a:spcPts val="600"/>
              </a:spcBef>
              <a:buClr>
                <a:srgbClr val="0060A9"/>
              </a:buClr>
              <a:defRPr sz="1800">
                <a:latin typeface="Calibri Light" pitchFamily="34" charset="0"/>
              </a:defRPr>
            </a:lvl2pPr>
            <a:lvl3pPr marL="990000" indent="-270000">
              <a:spcBef>
                <a:spcPts val="600"/>
              </a:spcBef>
              <a:buClr>
                <a:srgbClr val="0060A9"/>
              </a:buClr>
              <a:buFont typeface="Symbol" pitchFamily="18" charset="2"/>
              <a:buChar char="-"/>
              <a:defRPr sz="1600">
                <a:latin typeface="Calibri Light" pitchFamily="34" charset="0"/>
              </a:defRPr>
            </a:lvl3pPr>
            <a:lvl4pPr marL="1260000" indent="-270000">
              <a:spcBef>
                <a:spcPts val="600"/>
              </a:spcBef>
              <a:buClr>
                <a:srgbClr val="0060A9"/>
              </a:buClr>
              <a:buFont typeface="Symbol" pitchFamily="18" charset="2"/>
              <a:buChar char="-"/>
              <a:defRPr sz="1600">
                <a:latin typeface="Calibri Light" pitchFamily="34" charset="0"/>
              </a:defRPr>
            </a:lvl4pPr>
            <a:lvl5pPr marL="1620000" indent="-270000">
              <a:spcBef>
                <a:spcPts val="600"/>
              </a:spcBef>
              <a:buClr>
                <a:srgbClr val="0060A9"/>
              </a:buClr>
              <a:buFont typeface="Symbol" pitchFamily="18" charset="2"/>
              <a:buChar char="-"/>
              <a:defRPr sz="1600">
                <a:latin typeface="Calibri Light" pitchFamily="34" charset="0"/>
              </a:defRPr>
            </a:lvl5pPr>
          </a:lstStyle>
          <a:p>
            <a:pPr lvl="0"/>
            <a:r>
              <a:rPr lang="de-AT" noProof="0" dirty="0"/>
              <a:t>Textmasterformate durch Klicken bearbeiten</a:t>
            </a:r>
          </a:p>
          <a:p>
            <a:pPr lvl="1"/>
            <a:r>
              <a:rPr lang="de-AT" noProof="0" dirty="0"/>
              <a:t>Zweite Ebene</a:t>
            </a:r>
          </a:p>
          <a:p>
            <a:pPr lvl="2"/>
            <a:r>
              <a:rPr lang="de-AT" noProof="0" dirty="0"/>
              <a:t>Dritte Ebene</a:t>
            </a:r>
          </a:p>
          <a:p>
            <a:pPr lvl="3"/>
            <a:r>
              <a:rPr lang="de-AT" noProof="0" dirty="0"/>
              <a:t>Vierte Ebene</a:t>
            </a:r>
          </a:p>
          <a:p>
            <a:pPr lvl="4"/>
            <a:r>
              <a:rPr lang="de-AT" noProof="0" dirty="0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116000"/>
            <a:ext cx="8172000" cy="540000"/>
          </a:xfrm>
          <a:prstGeom prst="rect">
            <a:avLst/>
          </a:prstGeom>
        </p:spPr>
        <p:txBody>
          <a:bodyPr anchor="b" anchorCtr="0"/>
          <a:lstStyle>
            <a:lvl1pPr algn="l">
              <a:defRPr sz="2600">
                <a:solidFill>
                  <a:srgbClr val="0060A9"/>
                </a:solidFill>
                <a:latin typeface="Calibri" pitchFamily="34" charset="0"/>
              </a:defRPr>
            </a:lvl1pPr>
          </a:lstStyle>
          <a:p>
            <a:r>
              <a:rPr lang="de-AT" noProof="0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2000" y="1836000"/>
            <a:ext cx="8172000" cy="39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Clr>
                <a:srgbClr val="0060A9"/>
              </a:buClr>
              <a:buSzPct val="120000"/>
              <a:buFontTx/>
              <a:buNone/>
              <a:defRPr sz="2000">
                <a:latin typeface="Calibri Light" pitchFamily="34" charset="0"/>
              </a:defRPr>
            </a:lvl1pPr>
            <a:lvl2pPr>
              <a:buClr>
                <a:srgbClr val="0060A9"/>
              </a:buClr>
              <a:defRPr sz="1800">
                <a:latin typeface="Calibri Light" pitchFamily="34" charset="0"/>
              </a:defRPr>
            </a:lvl2pPr>
            <a:lvl3pPr>
              <a:buClr>
                <a:srgbClr val="0060A9"/>
              </a:buClr>
              <a:buFont typeface="Symbol" pitchFamily="18" charset="2"/>
              <a:buChar char="-"/>
              <a:defRPr sz="1600">
                <a:latin typeface="Calibri Light" pitchFamily="34" charset="0"/>
              </a:defRPr>
            </a:lvl3pPr>
            <a:lvl4pPr>
              <a:buClr>
                <a:srgbClr val="0060A9"/>
              </a:buClr>
              <a:buFont typeface="Symbol" pitchFamily="18" charset="2"/>
              <a:buChar char="-"/>
              <a:defRPr sz="1600">
                <a:latin typeface="Calibri Light" pitchFamily="34" charset="0"/>
              </a:defRPr>
            </a:lvl4pPr>
            <a:lvl5pPr>
              <a:buClr>
                <a:srgbClr val="0060A9"/>
              </a:buClr>
              <a:buFont typeface="Symbol" pitchFamily="18" charset="2"/>
              <a:buChar char="-"/>
              <a:defRPr sz="1600">
                <a:latin typeface="Calibri Light" pitchFamily="34" charset="0"/>
              </a:defRPr>
            </a:lvl5pPr>
          </a:lstStyle>
          <a:p>
            <a:pPr lvl="0"/>
            <a:r>
              <a:rPr lang="de-AT" noProof="0" dirty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bbil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116000"/>
            <a:ext cx="8172000" cy="540000"/>
          </a:xfrm>
          <a:prstGeom prst="rect">
            <a:avLst/>
          </a:prstGeom>
        </p:spPr>
        <p:txBody>
          <a:bodyPr anchor="b" anchorCtr="0"/>
          <a:lstStyle>
            <a:lvl1pPr algn="l">
              <a:defRPr sz="2600">
                <a:solidFill>
                  <a:srgbClr val="0060A9"/>
                </a:solidFill>
                <a:latin typeface="Calibri" pitchFamily="34" charset="0"/>
              </a:defRPr>
            </a:lvl1pPr>
          </a:lstStyle>
          <a:p>
            <a:r>
              <a:rPr lang="de-AT" noProof="0" dirty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ganzseit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40000" y="288000"/>
            <a:ext cx="5364000" cy="540000"/>
          </a:xfrm>
          <a:prstGeom prst="rect">
            <a:avLst/>
          </a:prstGeom>
        </p:spPr>
        <p:txBody>
          <a:bodyPr/>
          <a:lstStyle>
            <a:lvl1pPr algn="l">
              <a:defRPr kumimoji="0" lang="de-AT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0A9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3861048"/>
            <a:ext cx="8172000" cy="540000"/>
          </a:xfrm>
          <a:prstGeom prst="rect">
            <a:avLst/>
          </a:prstGeom>
        </p:spPr>
        <p:txBody>
          <a:bodyPr anchor="b" anchorCtr="0"/>
          <a:lstStyle>
            <a:lvl1pPr algn="l">
              <a:defRPr sz="2600" spc="0" baseline="0">
                <a:solidFill>
                  <a:srgbClr val="0060A9"/>
                </a:solidFill>
                <a:latin typeface="Calibri" pitchFamily="34" charset="0"/>
              </a:defRPr>
            </a:lvl1pPr>
          </a:lstStyle>
          <a:p>
            <a:r>
              <a:rPr lang="de-AT" noProof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6DA5C5C-7443-4369-851C-31FA750BB2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140400"/>
            <a:ext cx="1476000" cy="73974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7F14FA1-504C-4C50-8040-BC09E098F9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3600"/>
            <a:ext cx="9144000" cy="463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84EBEC5-309B-4265-81A7-D881115431F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3600"/>
            <a:ext cx="9144000" cy="463296"/>
          </a:xfrm>
          <a:prstGeom prst="rect">
            <a:avLst/>
          </a:prstGeom>
        </p:spPr>
      </p:pic>
      <p:sp>
        <p:nvSpPr>
          <p:cNvPr id="8" name="Textfeld 10"/>
          <p:cNvSpPr txBox="1">
            <a:spLocks noChangeArrowheads="1"/>
          </p:cNvSpPr>
          <p:nvPr userDrawn="1"/>
        </p:nvSpPr>
        <p:spPr bwMode="auto">
          <a:xfrm>
            <a:off x="8459788" y="6505575"/>
            <a:ext cx="5683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83119E9A-7B04-4EEE-96E4-11436737930E}" type="slidenum">
              <a:rPr lang="de-DE" altLang="de-DE" sz="1400" smtClean="0">
                <a:solidFill>
                  <a:schemeClr val="bg1"/>
                </a:solidFill>
                <a:latin typeface="Calibri Light" pitchFamily="34" charset="0"/>
              </a:rPr>
              <a:pPr algn="r" eaLnBrk="1" hangingPunct="1">
                <a:defRPr/>
              </a:pPr>
              <a:t>‹#›</a:t>
            </a:fld>
            <a:endParaRPr lang="de-DE" altLang="de-DE" sz="1400" dirty="0">
              <a:solidFill>
                <a:schemeClr val="bg1"/>
              </a:solidFill>
              <a:latin typeface="Calibri Light" pitchFamily="34" charset="0"/>
            </a:endParaRPr>
          </a:p>
        </p:txBody>
      </p:sp>
      <p:sp>
        <p:nvSpPr>
          <p:cNvPr id="11" name="Textfeld 11"/>
          <p:cNvSpPr txBox="1">
            <a:spLocks noChangeArrowheads="1"/>
          </p:cNvSpPr>
          <p:nvPr userDrawn="1"/>
        </p:nvSpPr>
        <p:spPr bwMode="auto">
          <a:xfrm>
            <a:off x="4392000" y="216755"/>
            <a:ext cx="4679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r">
              <a:defRPr/>
            </a:pPr>
            <a:r>
              <a:rPr lang="en-US" altLang="de-DE" sz="1400" dirty="0">
                <a:solidFill>
                  <a:srgbClr val="0060A9"/>
                </a:solidFill>
                <a:latin typeface="Calibri Light" pitchFamily="34" charset="0"/>
              </a:rPr>
              <a:t>Territorial Impact Assessment – modelling evidence for better EU legislation</a:t>
            </a:r>
            <a:endParaRPr lang="de-AT" altLang="de-DE" sz="1400" dirty="0">
              <a:solidFill>
                <a:srgbClr val="0060A9"/>
              </a:solidFill>
              <a:latin typeface="Calibri Light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D07F459-2E32-469B-BA75-E30782DE6AE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0" y="259200"/>
            <a:ext cx="1022400" cy="5124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8" r:id="rId3"/>
    <p:sldLayoutId id="2147483659" r:id="rId4"/>
    <p:sldLayoutId id="2147483657" r:id="rId5"/>
    <p:sldLayoutId id="2147483656" r:id="rId6"/>
    <p:sldLayoutId id="2147483662" r:id="rId7"/>
    <p:sldLayoutId id="2147483663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4000" y="1916832"/>
            <a:ext cx="7740000" cy="72000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Territorial Impact Assessment – modelling evidence for better EU legislation</a:t>
            </a:r>
            <a:endParaRPr lang="de-A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4000" y="3501008"/>
            <a:ext cx="7740408" cy="1080000"/>
          </a:xfrm>
        </p:spPr>
        <p:txBody>
          <a:bodyPr/>
          <a:lstStyle/>
          <a:p>
            <a:pPr algn="ctr"/>
            <a:r>
              <a:rPr lang="en-US" sz="1800" dirty="0"/>
              <a:t>EU Conference on Modelling for Policy support: collaborating across disciplines to tackle key policy challenges </a:t>
            </a:r>
            <a:endParaRPr lang="de-AT" sz="1800" dirty="0"/>
          </a:p>
        </p:txBody>
      </p:sp>
      <p:sp>
        <p:nvSpPr>
          <p:cNvPr id="4" name="Inhaltsplatzhalter 3"/>
          <p:cNvSpPr>
            <a:spLocks noGrp="1"/>
          </p:cNvSpPr>
          <p:nvPr>
            <p:ph idx="10"/>
          </p:nvPr>
        </p:nvSpPr>
        <p:spPr>
          <a:xfrm>
            <a:off x="522000" y="5589240"/>
            <a:ext cx="8172000" cy="828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AT" sz="1600" dirty="0"/>
              <a:t>Nov. 26</a:t>
            </a:r>
            <a:r>
              <a:rPr lang="de-AT" sz="1600" baseline="30000" dirty="0"/>
              <a:t>th</a:t>
            </a:r>
            <a:r>
              <a:rPr lang="de-AT" sz="1600" dirty="0"/>
              <a:t>, 2021 </a:t>
            </a:r>
            <a:r>
              <a:rPr lang="de-AT" sz="1600" dirty="0">
                <a:solidFill>
                  <a:srgbClr val="0060A9"/>
                </a:solidFill>
                <a:sym typeface="Symbol"/>
              </a:rPr>
              <a:t>|</a:t>
            </a:r>
            <a:r>
              <a:rPr lang="de-AT" sz="1600" dirty="0">
                <a:sym typeface="Symbol"/>
              </a:rPr>
              <a:t> </a:t>
            </a:r>
            <a:r>
              <a:rPr lang="de-AT" sz="1600" dirty="0"/>
              <a:t>Roland </a:t>
            </a:r>
            <a:r>
              <a:rPr lang="de-AT" sz="1600" dirty="0" err="1"/>
              <a:t>Gaugitsch</a:t>
            </a:r>
            <a:r>
              <a:rPr lang="de-AT" sz="1600" dirty="0"/>
              <a:t>, Bernd Schuh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uropakarte"/>
          <p:cNvPicPr>
            <a:picLocks noChangeAspect="1"/>
          </p:cNvPicPr>
          <p:nvPr/>
        </p:nvPicPr>
        <p:blipFill>
          <a:blip r:embed="rId2" cstate="print"/>
          <a:srcRect r="38122" b="7825"/>
          <a:stretch>
            <a:fillRect/>
          </a:stretch>
        </p:blipFill>
        <p:spPr>
          <a:xfrm>
            <a:off x="4699978" y="1052735"/>
            <a:ext cx="4444022" cy="5697099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504000" y="2780928"/>
            <a:ext cx="7740000" cy="720000"/>
          </a:xfrm>
        </p:spPr>
        <p:txBody>
          <a:bodyPr/>
          <a:lstStyle/>
          <a:p>
            <a:r>
              <a:rPr lang="en-GB" sz="2300" dirty="0"/>
              <a:t>Additional information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0"/>
          </p:nvPr>
        </p:nvSpPr>
        <p:spPr>
          <a:xfrm>
            <a:off x="522000" y="3618000"/>
            <a:ext cx="8172000" cy="15120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GB" sz="1800" dirty="0">
                <a:solidFill>
                  <a:srgbClr val="0060A9"/>
                </a:solidFill>
                <a:latin typeface="Calibri" pitchFamily="34" charset="0"/>
              </a:rPr>
              <a:t>ÖIR GmbH</a:t>
            </a:r>
          </a:p>
          <a:p>
            <a:pPr lvl="0">
              <a:spcBef>
                <a:spcPts val="600"/>
              </a:spcBef>
            </a:pPr>
            <a:r>
              <a:rPr lang="en-GB" sz="1800" dirty="0">
                <a:solidFill>
                  <a:srgbClr val="0060A9"/>
                </a:solidFill>
              </a:rPr>
              <a:t>Bernd Schuh, Roland </a:t>
            </a:r>
            <a:r>
              <a:rPr lang="en-GB" sz="1800" dirty="0" err="1">
                <a:solidFill>
                  <a:srgbClr val="0060A9"/>
                </a:solidFill>
              </a:rPr>
              <a:t>Gaugitsch</a:t>
            </a:r>
            <a:endParaRPr lang="en-GB" sz="1800" dirty="0">
              <a:solidFill>
                <a:srgbClr val="0060A9"/>
              </a:solidFill>
            </a:endParaRPr>
          </a:p>
          <a:p>
            <a:pPr lvl="0">
              <a:spcBef>
                <a:spcPts val="600"/>
              </a:spcBef>
            </a:pPr>
            <a:r>
              <a:rPr lang="en-GB" sz="1800" dirty="0">
                <a:solidFill>
                  <a:srgbClr val="0060A9"/>
                </a:solidFill>
              </a:rPr>
              <a:t>schuh@oir.at </a:t>
            </a:r>
            <a:r>
              <a:rPr lang="en-GB" sz="1800" dirty="0">
                <a:solidFill>
                  <a:srgbClr val="0060A9"/>
                </a:solidFill>
                <a:sym typeface="Symbol"/>
              </a:rPr>
              <a:t>| </a:t>
            </a:r>
            <a:r>
              <a:rPr lang="en-GB" sz="1800" dirty="0">
                <a:solidFill>
                  <a:srgbClr val="0060A9"/>
                </a:solidFill>
              </a:rPr>
              <a:t>+43 1 533 87 47</a:t>
            </a:r>
            <a:endParaRPr lang="en-GB" sz="1800" dirty="0">
              <a:solidFill>
                <a:srgbClr val="0060A9"/>
              </a:solidFill>
              <a:latin typeface="Calibri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GB" sz="1800" dirty="0">
                <a:solidFill>
                  <a:srgbClr val="0060A9"/>
                </a:solidFill>
              </a:rPr>
              <a:t>1010 Wien, Franz-</a:t>
            </a:r>
            <a:r>
              <a:rPr lang="en-GB" sz="1800" dirty="0" err="1">
                <a:solidFill>
                  <a:srgbClr val="0060A9"/>
                </a:solidFill>
              </a:rPr>
              <a:t>Josefs</a:t>
            </a:r>
            <a:r>
              <a:rPr lang="en-GB" sz="1800" dirty="0">
                <a:solidFill>
                  <a:srgbClr val="0060A9"/>
                </a:solidFill>
              </a:rPr>
              <a:t>-Kai 27</a:t>
            </a:r>
          </a:p>
          <a:p>
            <a:pPr lvl="0">
              <a:spcBef>
                <a:spcPts val="3000"/>
              </a:spcBef>
            </a:pPr>
            <a:r>
              <a:rPr lang="en-GB" sz="1800" dirty="0">
                <a:solidFill>
                  <a:srgbClr val="0060A9"/>
                </a:solidFill>
                <a:latin typeface="Calibri" pitchFamily="34" charset="0"/>
              </a:rPr>
              <a:t>Subscribe to our e-letter: www.oir.at/e-letter</a:t>
            </a:r>
          </a:p>
        </p:txBody>
      </p:sp>
      <p:pic>
        <p:nvPicPr>
          <p:cNvPr id="15" name="Grafik 14" descr="Keil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06733"/>
            <a:ext cx="9144000" cy="4725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2348880"/>
            <a:ext cx="8172000" cy="265131"/>
          </a:xfrm>
        </p:spPr>
        <p:txBody>
          <a:bodyPr/>
          <a:lstStyle/>
          <a:p>
            <a:r>
              <a:rPr lang="de-AT" dirty="0"/>
              <a:t>Content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2000" y="3068880"/>
            <a:ext cx="8172000" cy="1944296"/>
          </a:xfrm>
        </p:spPr>
        <p:txBody>
          <a:bodyPr/>
          <a:lstStyle/>
          <a:p>
            <a:r>
              <a:rPr lang="de-AT" dirty="0"/>
              <a:t>Modelling and TIA – </a:t>
            </a:r>
            <a:r>
              <a:rPr lang="de-AT" dirty="0" err="1"/>
              <a:t>the</a:t>
            </a:r>
            <a:r>
              <a:rPr lang="de-AT" dirty="0"/>
              <a:t> happy </a:t>
            </a:r>
            <a:r>
              <a:rPr lang="de-AT" dirty="0" err="1"/>
              <a:t>marriage</a:t>
            </a:r>
            <a:endParaRPr lang="de-AT" dirty="0"/>
          </a:p>
          <a:p>
            <a:r>
              <a:rPr lang="de-AT" dirty="0"/>
              <a:t>The ESPON TIA QUICK CHECK Tool –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modelling</a:t>
            </a:r>
            <a:r>
              <a:rPr lang="de-AT" dirty="0"/>
              <a:t> </a:t>
            </a:r>
            <a:r>
              <a:rPr lang="de-AT" dirty="0" err="1"/>
              <a:t>elements</a:t>
            </a:r>
            <a:endParaRPr lang="de-AT" dirty="0"/>
          </a:p>
          <a:p>
            <a:r>
              <a:rPr lang="de-AT" dirty="0"/>
              <a:t>A </a:t>
            </a:r>
            <a:r>
              <a:rPr lang="de-AT" dirty="0" err="1"/>
              <a:t>flavour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how</a:t>
            </a:r>
            <a:r>
              <a:rPr lang="de-AT" dirty="0"/>
              <a:t> </a:t>
            </a:r>
            <a:r>
              <a:rPr lang="de-AT" dirty="0" err="1"/>
              <a:t>it</a:t>
            </a:r>
            <a:r>
              <a:rPr lang="de-AT" dirty="0"/>
              <a:t> </a:t>
            </a:r>
            <a:r>
              <a:rPr lang="de-AT" dirty="0" err="1"/>
              <a:t>works</a:t>
            </a:r>
            <a:endParaRPr lang="de-AT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5521CB-DCB3-4EB3-B28E-26BE46A85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and decision making – looking into the </a:t>
            </a:r>
            <a:r>
              <a:rPr lang="en-GB" dirty="0" err="1"/>
              <a:t>cristal</a:t>
            </a:r>
            <a:r>
              <a:rPr lang="en-GB" dirty="0"/>
              <a:t> ball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F20962-2DD1-43ED-A962-BFA78BF09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2061288"/>
            <a:ext cx="8172000" cy="3960000"/>
          </a:xfrm>
        </p:spPr>
        <p:txBody>
          <a:bodyPr/>
          <a:lstStyle/>
          <a:p>
            <a:r>
              <a:rPr lang="en-GB" dirty="0"/>
              <a:t>Political decision making ex-ante – problems of uncertainty, multiple criteria, various intertwined effects and unclear cause-effect relations</a:t>
            </a:r>
          </a:p>
          <a:p>
            <a:r>
              <a:rPr lang="en-GB" dirty="0"/>
              <a:t>Any decision support tool should not substitute policy-makers through a mathematical model but improve their understanding of the main features of the problem at hand</a:t>
            </a:r>
          </a:p>
          <a:p>
            <a:r>
              <a:rPr lang="en-GB" dirty="0"/>
              <a:t>Any modelling approach should therefore create knowledge about key assumptions, degree of uncertainty, robustness of results and overall technical and social defensibility of options chosen</a:t>
            </a:r>
          </a:p>
          <a:p>
            <a:r>
              <a:rPr lang="en-GB" dirty="0"/>
              <a:t>IA is supposed to serve this purpose (see EU Better Regulation Guidelines)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471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81B91D3-5D9F-40ED-A8CF-69BF125DE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360000"/>
            <a:ext cx="7920001" cy="843434"/>
          </a:xfrm>
        </p:spPr>
        <p:txBody>
          <a:bodyPr/>
          <a:lstStyle/>
          <a:p>
            <a:pPr algn="l"/>
            <a:r>
              <a:rPr lang="en-GB" sz="2600" b="0" dirty="0">
                <a:solidFill>
                  <a:srgbClr val="0060A9"/>
                </a:solidFill>
                <a:latin typeface="Calibri" pitchFamily="34" charset="0"/>
              </a:rPr>
              <a:t>What makes a TIA a TIA?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07A402B-BB8C-49C2-B541-3ABE3890D9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9" y="1521979"/>
            <a:ext cx="7920000" cy="327517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Some common elements regardless of everything:</a:t>
            </a:r>
          </a:p>
          <a:p>
            <a:r>
              <a:rPr lang="en-GB" sz="2000" b="1" dirty="0">
                <a:solidFill>
                  <a:schemeClr val="accent1"/>
                </a:solidFill>
              </a:rPr>
              <a:t>Territory</a:t>
            </a:r>
            <a:r>
              <a:rPr lang="en-GB" sz="2000" dirty="0"/>
              <a:t> – i.e. unlike thematic IA (environmental, economic,…) focal point is a territory (regardless of its granulation – NUTS, region, MS) bundling all thematic impacts in all their complexity</a:t>
            </a:r>
          </a:p>
          <a:p>
            <a:r>
              <a:rPr lang="en-GB" sz="2000" b="1" dirty="0">
                <a:solidFill>
                  <a:schemeClr val="accent1"/>
                </a:solidFill>
              </a:rPr>
              <a:t>Assessment</a:t>
            </a:r>
            <a:r>
              <a:rPr lang="en-GB" sz="2000" dirty="0"/>
              <a:t> – i.e. measuring/ capturing something &amp; comparing</a:t>
            </a:r>
          </a:p>
          <a:p>
            <a:r>
              <a:rPr lang="en-GB" sz="2000" b="1" dirty="0">
                <a:solidFill>
                  <a:schemeClr val="accent1"/>
                </a:solidFill>
              </a:rPr>
              <a:t>Impact</a:t>
            </a:r>
            <a:r>
              <a:rPr lang="en-GB" sz="2000" dirty="0"/>
              <a:t> – i.e. a causal consequence of a trigger – combination of an outside influence and a „situation as it is“</a:t>
            </a:r>
          </a:p>
          <a:p>
            <a:r>
              <a:rPr lang="en-GB" sz="2000" dirty="0"/>
              <a:t>Source of the impact – i.e. any „external“ influence – e.g. policy, bundle of policies/ strategies, shocks (Covid, Brexit etc.)</a:t>
            </a:r>
          </a:p>
        </p:txBody>
      </p:sp>
      <p:sp>
        <p:nvSpPr>
          <p:cNvPr id="7" name="Pfeil: nach unten 6">
            <a:extLst>
              <a:ext uri="{FF2B5EF4-FFF2-40B4-BE49-F238E27FC236}">
                <a16:creationId xmlns:a16="http://schemas.microsoft.com/office/drawing/2014/main" id="{5469D044-BF78-4753-A87D-1A51AD10E606}"/>
              </a:ext>
            </a:extLst>
          </p:cNvPr>
          <p:cNvSpPr/>
          <p:nvPr/>
        </p:nvSpPr>
        <p:spPr>
          <a:xfrm>
            <a:off x="3418489" y="4842428"/>
            <a:ext cx="2307021" cy="546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A11DDAE-7F44-42AB-B989-BAFBD7E5DD81}"/>
              </a:ext>
            </a:extLst>
          </p:cNvPr>
          <p:cNvSpPr txBox="1"/>
          <p:nvPr/>
        </p:nvSpPr>
        <p:spPr>
          <a:xfrm>
            <a:off x="2411760" y="5562508"/>
            <a:ext cx="562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 TIA method will have to deal with all that!</a:t>
            </a:r>
          </a:p>
        </p:txBody>
      </p:sp>
    </p:spTree>
    <p:extLst>
      <p:ext uri="{BB962C8B-B14F-4D97-AF65-F5344CB8AC3E}">
        <p14:creationId xmlns:p14="http://schemas.microsoft.com/office/powerpoint/2010/main" val="2196194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85316" y="1148556"/>
            <a:ext cx="7434000" cy="525444"/>
          </a:xfrm>
        </p:spPr>
        <p:txBody>
          <a:bodyPr/>
          <a:lstStyle/>
          <a:p>
            <a:pPr algn="l"/>
            <a:r>
              <a:rPr lang="en-GB" sz="2600" b="0" dirty="0">
                <a:solidFill>
                  <a:srgbClr val="0060A9"/>
                </a:solidFill>
                <a:latin typeface="Calibri" pitchFamily="34" charset="0"/>
              </a:rPr>
              <a:t>The Basis - vulnerability concept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Rechteck 9"/>
          <p:cNvSpPr/>
          <p:nvPr/>
        </p:nvSpPr>
        <p:spPr>
          <a:xfrm>
            <a:off x="719962" y="2133600"/>
            <a:ext cx="3816000" cy="2819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Different for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each policy proposal</a:t>
            </a:r>
          </a:p>
        </p:txBody>
      </p:sp>
      <p:sp>
        <p:nvSpPr>
          <p:cNvPr id="11" name="Rechteck 10"/>
          <p:cNvSpPr/>
          <p:nvPr/>
        </p:nvSpPr>
        <p:spPr>
          <a:xfrm>
            <a:off x="4800600" y="2133600"/>
            <a:ext cx="3816000" cy="2819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/>
          <a:lstStyle/>
          <a:p>
            <a:pPr algn="ctr">
              <a:defRPr/>
            </a:pPr>
            <a:r>
              <a:rPr lang="en-GB" sz="2000">
                <a:solidFill>
                  <a:schemeClr val="tx1"/>
                </a:solidFill>
              </a:rPr>
              <a:t>Independant</a:t>
            </a:r>
            <a:br>
              <a:rPr lang="en-GB" sz="2000">
                <a:solidFill>
                  <a:schemeClr val="tx1"/>
                </a:solidFill>
              </a:rPr>
            </a:br>
            <a:r>
              <a:rPr lang="en-GB" sz="2000">
                <a:solidFill>
                  <a:schemeClr val="tx1"/>
                </a:solidFill>
              </a:rPr>
              <a:t> of policy proposal</a:t>
            </a:r>
          </a:p>
        </p:txBody>
      </p:sp>
      <p:sp>
        <p:nvSpPr>
          <p:cNvPr id="12" name="Rechteck 11"/>
          <p:cNvSpPr/>
          <p:nvPr/>
        </p:nvSpPr>
        <p:spPr>
          <a:xfrm>
            <a:off x="719962" y="5181600"/>
            <a:ext cx="7919541" cy="1066800"/>
          </a:xfrm>
          <a:prstGeom prst="rect">
            <a:avLst/>
          </a:prstGeom>
          <a:gradFill>
            <a:gsLst>
              <a:gs pos="48000">
                <a:schemeClr val="accent2">
                  <a:lumMod val="40000"/>
                  <a:lumOff val="6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80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/>
          <a:lstStyle/>
          <a:p>
            <a:pPr>
              <a:tabLst>
                <a:tab pos="7716838" algn="r"/>
              </a:tabLst>
              <a:defRPr/>
            </a:pPr>
            <a:r>
              <a:rPr lang="en-GB" sz="2200" b="1" dirty="0">
                <a:solidFill>
                  <a:schemeClr val="tx1"/>
                </a:solidFill>
              </a:rPr>
              <a:t>Workshop	ESPON Data</a:t>
            </a:r>
          </a:p>
        </p:txBody>
      </p:sp>
      <p:sp>
        <p:nvSpPr>
          <p:cNvPr id="14" name="AutoShape 3"/>
          <p:cNvSpPr>
            <a:spLocks noChangeAspect="1" noChangeArrowheads="1" noTextEdit="1"/>
          </p:cNvSpPr>
          <p:nvPr/>
        </p:nvSpPr>
        <p:spPr bwMode="auto">
          <a:xfrm>
            <a:off x="1710562" y="2257425"/>
            <a:ext cx="60960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b="1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1715325" y="2262188"/>
            <a:ext cx="2611438" cy="915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sq">
            <a:solidFill>
              <a:srgbClr val="F58220"/>
            </a:solidFill>
            <a:prstDash val="solid"/>
            <a:miter lim="800000"/>
            <a:headEnd/>
            <a:tailEnd/>
          </a:ln>
        </p:spPr>
        <p:txBody>
          <a:bodyPr anchor="ctr" anchorCtr="0"/>
          <a:lstStyle/>
          <a:p>
            <a:pPr algn="ctr">
              <a:defRPr/>
            </a:pPr>
            <a:r>
              <a:rPr lang="en-GB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Policies</a:t>
            </a:r>
          </a:p>
        </p:txBody>
      </p:sp>
      <p:sp>
        <p:nvSpPr>
          <p:cNvPr id="17" name="Freeform 7"/>
          <p:cNvSpPr>
            <a:spLocks/>
          </p:cNvSpPr>
          <p:nvPr/>
        </p:nvSpPr>
        <p:spPr bwMode="auto">
          <a:xfrm>
            <a:off x="5996424" y="3462338"/>
            <a:ext cx="652463" cy="188913"/>
          </a:xfrm>
          <a:custGeom>
            <a:avLst/>
            <a:gdLst>
              <a:gd name="T0" fmla="*/ 411 w 411"/>
              <a:gd name="T1" fmla="*/ 0 h 119"/>
              <a:gd name="T2" fmla="*/ 205 w 411"/>
              <a:gd name="T3" fmla="*/ 119 h 119"/>
              <a:gd name="T4" fmla="*/ 0 w 411"/>
              <a:gd name="T5" fmla="*/ 0 h 119"/>
              <a:gd name="T6" fmla="*/ 411 w 411"/>
              <a:gd name="T7" fmla="*/ 0 h 119"/>
              <a:gd name="T8" fmla="*/ 0 60000 65536"/>
              <a:gd name="T9" fmla="*/ 0 60000 65536"/>
              <a:gd name="T10" fmla="*/ 0 60000 65536"/>
              <a:gd name="T11" fmla="*/ 0 60000 65536"/>
              <a:gd name="T12" fmla="*/ 0 w 411"/>
              <a:gd name="T13" fmla="*/ 0 h 119"/>
              <a:gd name="T14" fmla="*/ 411 w 411"/>
              <a:gd name="T15" fmla="*/ 119 h 1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1" h="119">
                <a:moveTo>
                  <a:pt x="411" y="0"/>
                </a:moveTo>
                <a:lnTo>
                  <a:pt x="205" y="119"/>
                </a:lnTo>
                <a:lnTo>
                  <a:pt x="0" y="0"/>
                </a:lnTo>
                <a:lnTo>
                  <a:pt x="411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8" name="Freeform 8"/>
          <p:cNvSpPr>
            <a:spLocks noEditPoints="1"/>
          </p:cNvSpPr>
          <p:nvPr/>
        </p:nvSpPr>
        <p:spPr bwMode="auto">
          <a:xfrm>
            <a:off x="5012283" y="2262188"/>
            <a:ext cx="2600325" cy="915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sq">
            <a:solidFill>
              <a:srgbClr val="164193"/>
            </a:solidFill>
            <a:prstDash val="solid"/>
            <a:miter lim="800000"/>
            <a:headEnd/>
            <a:tailEnd/>
          </a:ln>
        </p:spPr>
        <p:txBody>
          <a:bodyPr anchor="ctr" anchorCtr="0"/>
          <a:lstStyle/>
          <a:p>
            <a:pPr algn="ctr">
              <a:defRPr/>
            </a:pPr>
            <a:r>
              <a:rPr lang="en-GB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Regions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5912395" y="2582863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 14"/>
          <p:cNvSpPr>
            <a:spLocks noEditPoints="1"/>
          </p:cNvSpPr>
          <p:nvPr/>
        </p:nvSpPr>
        <p:spPr bwMode="auto">
          <a:xfrm>
            <a:off x="3355812" y="5251450"/>
            <a:ext cx="2611438" cy="915988"/>
          </a:xfrm>
          <a:prstGeom prst="rect">
            <a:avLst/>
          </a:prstGeom>
          <a:noFill/>
          <a:ln w="28575" cap="sq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anchor="ctr" anchorCtr="0"/>
          <a:lstStyle/>
          <a:p>
            <a:pPr algn="ctr">
              <a:defRPr/>
            </a:pPr>
            <a:r>
              <a:rPr lang="en-GB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Territorial impact</a:t>
            </a:r>
          </a:p>
        </p:txBody>
      </p:sp>
      <p:sp>
        <p:nvSpPr>
          <p:cNvPr id="26" name="Freeform 16"/>
          <p:cNvSpPr>
            <a:spLocks/>
          </p:cNvSpPr>
          <p:nvPr/>
        </p:nvSpPr>
        <p:spPr bwMode="auto">
          <a:xfrm>
            <a:off x="2710578" y="3462338"/>
            <a:ext cx="642938" cy="188913"/>
          </a:xfrm>
          <a:custGeom>
            <a:avLst/>
            <a:gdLst>
              <a:gd name="T0" fmla="*/ 405 w 405"/>
              <a:gd name="T1" fmla="*/ 0 h 119"/>
              <a:gd name="T2" fmla="*/ 202 w 405"/>
              <a:gd name="T3" fmla="*/ 119 h 119"/>
              <a:gd name="T4" fmla="*/ 0 w 405"/>
              <a:gd name="T5" fmla="*/ 0 h 119"/>
              <a:gd name="T6" fmla="*/ 405 w 405"/>
              <a:gd name="T7" fmla="*/ 0 h 119"/>
              <a:gd name="T8" fmla="*/ 0 60000 65536"/>
              <a:gd name="T9" fmla="*/ 0 60000 65536"/>
              <a:gd name="T10" fmla="*/ 0 60000 65536"/>
              <a:gd name="T11" fmla="*/ 0 60000 65536"/>
              <a:gd name="T12" fmla="*/ 0 w 405"/>
              <a:gd name="T13" fmla="*/ 0 h 119"/>
              <a:gd name="T14" fmla="*/ 405 w 405"/>
              <a:gd name="T15" fmla="*/ 119 h 1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5" h="119">
                <a:moveTo>
                  <a:pt x="405" y="0"/>
                </a:moveTo>
                <a:lnTo>
                  <a:pt x="202" y="119"/>
                </a:lnTo>
                <a:lnTo>
                  <a:pt x="0" y="0"/>
                </a:lnTo>
                <a:lnTo>
                  <a:pt x="405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cxnSp>
        <p:nvCxnSpPr>
          <p:cNvPr id="34" name="Gewinkelte Verbindung 33"/>
          <p:cNvCxnSpPr>
            <a:stCxn id="20" idx="2"/>
            <a:endCxn id="24" idx="1"/>
          </p:cNvCxnSpPr>
          <p:nvPr/>
        </p:nvCxnSpPr>
        <p:spPr>
          <a:xfrm rot="16200000" flipH="1">
            <a:off x="2722894" y="5076526"/>
            <a:ext cx="931068" cy="334768"/>
          </a:xfrm>
          <a:prstGeom prst="bentConnector2">
            <a:avLst/>
          </a:prstGeom>
          <a:ln w="44450" cap="sq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Form 36"/>
          <p:cNvCxnSpPr>
            <a:stCxn id="22" idx="2"/>
            <a:endCxn id="24" idx="3"/>
          </p:cNvCxnSpPr>
          <p:nvPr/>
        </p:nvCxnSpPr>
        <p:spPr>
          <a:xfrm rot="5400000">
            <a:off x="5674314" y="5071312"/>
            <a:ext cx="931068" cy="345196"/>
          </a:xfrm>
          <a:prstGeom prst="bentConnector2">
            <a:avLst/>
          </a:prstGeom>
          <a:ln w="44450" cap="sq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0"/>
          <p:cNvSpPr>
            <a:spLocks noEditPoints="1"/>
          </p:cNvSpPr>
          <p:nvPr/>
        </p:nvSpPr>
        <p:spPr bwMode="auto">
          <a:xfrm>
            <a:off x="1715325" y="3862388"/>
            <a:ext cx="2611438" cy="915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sq">
            <a:solidFill>
              <a:srgbClr val="F58220"/>
            </a:solidFill>
            <a:prstDash val="solid"/>
            <a:miter lim="800000"/>
            <a:headEnd/>
            <a:tailEnd/>
          </a:ln>
        </p:spPr>
        <p:txBody>
          <a:bodyPr anchor="ctr" anchorCtr="0"/>
          <a:lstStyle/>
          <a:p>
            <a:pPr algn="ctr">
              <a:defRPr/>
            </a:pPr>
            <a:r>
              <a:rPr lang="en-GB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Exposure</a:t>
            </a:r>
          </a:p>
        </p:txBody>
      </p:sp>
      <p:sp>
        <p:nvSpPr>
          <p:cNvPr id="22" name="Freeform 12"/>
          <p:cNvSpPr>
            <a:spLocks noEditPoints="1"/>
          </p:cNvSpPr>
          <p:nvPr/>
        </p:nvSpPr>
        <p:spPr bwMode="auto">
          <a:xfrm>
            <a:off x="5012283" y="3862388"/>
            <a:ext cx="2600325" cy="915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sq">
            <a:solidFill>
              <a:srgbClr val="164193"/>
            </a:solidFill>
            <a:prstDash val="solid"/>
            <a:miter lim="800000"/>
            <a:headEnd/>
            <a:tailEnd/>
          </a:ln>
        </p:spPr>
        <p:txBody>
          <a:bodyPr anchor="ctr" anchorCtr="0"/>
          <a:lstStyle/>
          <a:p>
            <a:pPr algn="ctr">
              <a:defRPr/>
            </a:pPr>
            <a:r>
              <a:rPr lang="en-GB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Territorial sensitivity</a:t>
            </a:r>
          </a:p>
        </p:txBody>
      </p:sp>
      <p:sp>
        <p:nvSpPr>
          <p:cNvPr id="21" name="Datumsplatzhalter 4"/>
          <p:cNvSpPr>
            <a:spLocks noGrp="1"/>
          </p:cNvSpPr>
          <p:nvPr>
            <p:ph type="dt" sz="half" idx="12"/>
          </p:nvPr>
        </p:nvSpPr>
        <p:spPr>
          <a:xfrm>
            <a:off x="7290000" y="6480000"/>
            <a:ext cx="1350000" cy="180000"/>
          </a:xfrm>
        </p:spPr>
        <p:txBody>
          <a:bodyPr/>
          <a:lstStyle/>
          <a:p>
            <a:endParaRPr lang="da-D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434000" cy="621264"/>
          </a:xfrm>
        </p:spPr>
        <p:txBody>
          <a:bodyPr/>
          <a:lstStyle/>
          <a:p>
            <a:pPr algn="l"/>
            <a:r>
              <a:rPr lang="en-GB" sz="2600" b="0" dirty="0">
                <a:solidFill>
                  <a:srgbClr val="0060A9"/>
                </a:solidFill>
                <a:latin typeface="Calibri" pitchFamily="34" charset="0"/>
              </a:rPr>
              <a:t>The Basis - Process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613993" y="1700808"/>
            <a:ext cx="7920000" cy="414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Workshop procedure:</a:t>
            </a:r>
          </a:p>
          <a:p>
            <a:r>
              <a:rPr lang="en-GB" sz="2000" dirty="0"/>
              <a:t>Identification of causal chains across 4 relevant dimensions – pinpointing of main effects</a:t>
            </a:r>
          </a:p>
          <a:p>
            <a:r>
              <a:rPr lang="en-GB" sz="2000" dirty="0"/>
              <a:t>Selection of indicators suitable to depict effects</a:t>
            </a:r>
          </a:p>
          <a:p>
            <a:r>
              <a:rPr lang="en-GB" sz="2000" dirty="0"/>
              <a:t>Voting on strength and direction of impacts (“majority opinion”)</a:t>
            </a:r>
          </a:p>
          <a:p>
            <a:pPr marL="0" indent="0">
              <a:buNone/>
            </a:pPr>
            <a:r>
              <a:rPr lang="en-GB" sz="2000" dirty="0"/>
              <a:t>Model calculations</a:t>
            </a:r>
          </a:p>
          <a:p>
            <a:r>
              <a:rPr lang="en-GB" sz="2000" dirty="0"/>
              <a:t>Intersecting for each region territorial sensitivity (i.e. normalised indicator value) with exposure (i.e. factor depending on strength and direction of impacts)</a:t>
            </a:r>
          </a:p>
          <a:p>
            <a:r>
              <a:rPr lang="en-GB" sz="2000" dirty="0"/>
              <a:t>Calculation of impact class for each region</a:t>
            </a:r>
          </a:p>
          <a:p>
            <a:pPr marL="0" indent="0">
              <a:buNone/>
            </a:pPr>
            <a:r>
              <a:rPr lang="en-GB" sz="2000" dirty="0"/>
              <a:t>Mapping and interpretation</a:t>
            </a:r>
          </a:p>
          <a:p>
            <a:r>
              <a:rPr lang="en-GB" sz="2000" dirty="0"/>
              <a:t>Mapping of impact classes</a:t>
            </a:r>
          </a:p>
          <a:p>
            <a:r>
              <a:rPr lang="en-GB" sz="2000" dirty="0"/>
              <a:t>Group discussion and interpretation</a:t>
            </a:r>
          </a:p>
          <a:p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5852" y="836712"/>
            <a:ext cx="7524384" cy="651876"/>
          </a:xfrm>
        </p:spPr>
        <p:txBody>
          <a:bodyPr/>
          <a:lstStyle/>
          <a:p>
            <a:pPr algn="l"/>
            <a:r>
              <a:rPr lang="en-GB" sz="2600" b="0" dirty="0">
                <a:solidFill>
                  <a:srgbClr val="0060A9"/>
                </a:solidFill>
                <a:latin typeface="Calibri" pitchFamily="34" charset="0"/>
              </a:rPr>
              <a:t>Impact map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Rechteck 6"/>
          <p:cNvSpPr/>
          <p:nvPr/>
        </p:nvSpPr>
        <p:spPr>
          <a:xfrm>
            <a:off x="598913" y="5904606"/>
            <a:ext cx="27828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00" dirty="0"/>
              <a:t>Source: Committee of the Regions,</a:t>
            </a:r>
            <a:br>
              <a:rPr lang="en-GB" sz="1000" dirty="0"/>
            </a:br>
            <a:r>
              <a:rPr lang="en-GB" sz="1000" dirty="0"/>
              <a:t> TIA Workshop “Work-life balance directive”, </a:t>
            </a:r>
            <a:br>
              <a:rPr lang="en-GB" sz="1000" dirty="0"/>
            </a:br>
            <a:r>
              <a:rPr lang="en-GB" sz="1000" dirty="0"/>
              <a:t> 11</a:t>
            </a:r>
            <a:r>
              <a:rPr lang="en-GB" sz="1000" baseline="30000" dirty="0"/>
              <a:t>th</a:t>
            </a:r>
            <a:r>
              <a:rPr lang="en-GB" sz="1000" dirty="0"/>
              <a:t> October 2017, Brussels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9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580"/>
          <a:stretch/>
        </p:blipFill>
        <p:spPr>
          <a:xfrm>
            <a:off x="735853" y="1698635"/>
            <a:ext cx="5817744" cy="224927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9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57" t="16269" r="39396"/>
          <a:stretch/>
        </p:blipFill>
        <p:spPr>
          <a:xfrm>
            <a:off x="735852" y="3924299"/>
            <a:ext cx="2726393" cy="188334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" t="4280" r="1881" b="21335"/>
          <a:stretch/>
        </p:blipFill>
        <p:spPr>
          <a:xfrm>
            <a:off x="3478454" y="1694479"/>
            <a:ext cx="5162567" cy="4737850"/>
          </a:xfrm>
          <a:prstGeom prst="rect">
            <a:avLst/>
          </a:prstGeom>
        </p:spPr>
      </p:pic>
      <p:sp>
        <p:nvSpPr>
          <p:cNvPr id="12" name="Datumsplatzhalter 4"/>
          <p:cNvSpPr>
            <a:spLocks noGrp="1"/>
          </p:cNvSpPr>
          <p:nvPr>
            <p:ph type="dt" sz="half" idx="12"/>
          </p:nvPr>
        </p:nvSpPr>
        <p:spPr>
          <a:xfrm>
            <a:off x="7290000" y="6480000"/>
            <a:ext cx="1350000" cy="180000"/>
          </a:xfrm>
        </p:spPr>
        <p:txBody>
          <a:bodyPr/>
          <a:lstStyle/>
          <a:p>
            <a:endParaRPr lang="da-D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2F4FB-E645-4112-AC03-3F0EBF39B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and solutions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E7A56B-9AF5-41D8-8B6F-816861869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quality/lack of data</a:t>
            </a:r>
          </a:p>
          <a:p>
            <a:pPr lvl="1"/>
            <a:r>
              <a:rPr lang="en-GB" dirty="0"/>
              <a:t>Impacts are calculated relative to other regions, thus completeness of regional data is required</a:t>
            </a:r>
          </a:p>
          <a:p>
            <a:pPr lvl="1"/>
            <a:r>
              <a:rPr lang="en-GB" dirty="0"/>
              <a:t>Broad range of data sources and gap mitigation techniques are applied</a:t>
            </a:r>
          </a:p>
          <a:p>
            <a:r>
              <a:rPr lang="en-GB" dirty="0"/>
              <a:t>“Exactness” of results</a:t>
            </a:r>
          </a:p>
          <a:p>
            <a:pPr lvl="1"/>
            <a:r>
              <a:rPr lang="en-GB" dirty="0"/>
              <a:t>“complete” datasets are rare, mitigation techniques or missing values are necessary and influence results</a:t>
            </a:r>
          </a:p>
          <a:p>
            <a:pPr lvl="1"/>
            <a:r>
              <a:rPr lang="en-GB" dirty="0"/>
              <a:t>Relative impacts in broad impact classes are not distorted by single missing values -&gt; overall results remain robust even with missing data or estimations</a:t>
            </a:r>
          </a:p>
          <a:p>
            <a:r>
              <a:rPr lang="en-GB" dirty="0"/>
              <a:t>Balancing effort necessary and robustness</a:t>
            </a:r>
          </a:p>
          <a:p>
            <a:pPr lvl="1"/>
            <a:r>
              <a:rPr lang="en-GB" dirty="0"/>
              <a:t>Policymakers are less likely to use non-mandatory assessment methodologies</a:t>
            </a:r>
          </a:p>
          <a:p>
            <a:pPr lvl="1"/>
            <a:r>
              <a:rPr lang="en-GB" dirty="0"/>
              <a:t>The model is easy to apply, easy to understand and produces quick yet policy relevant results which do not require excessive interpretation, thus incentivise their use</a:t>
            </a:r>
          </a:p>
        </p:txBody>
      </p:sp>
    </p:spTree>
    <p:extLst>
      <p:ext uri="{BB962C8B-B14F-4D97-AF65-F5344CB8AC3E}">
        <p14:creationId xmlns:p14="http://schemas.microsoft.com/office/powerpoint/2010/main" val="1481876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A2F4FB-E645-4112-AC03-3F0EBF39B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flavour on how it worked so far…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E7A56B-9AF5-41D8-8B6F-816861869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method has been endorsed in the Better Regulation Guideline Toolbox as recommended TIA method for legislative proposals</a:t>
            </a:r>
          </a:p>
          <a:p>
            <a:r>
              <a:rPr lang="en-GB" dirty="0"/>
              <a:t>It has been applied in 5 legislative proposals (ranging from EU Ports facility Directive, over Directive on Re-Use of Water to Clean Vehicle Directive) and passed in all cases the EU Scrutiny Board and all of these proposals have entered into force</a:t>
            </a:r>
          </a:p>
          <a:p>
            <a:r>
              <a:rPr lang="en-GB" dirty="0"/>
              <a:t>It has been applied in more than 40 cases for assessing territorial impacts for political decision making by DG Regio, the </a:t>
            </a:r>
            <a:r>
              <a:rPr lang="en-GB" dirty="0" err="1"/>
              <a:t>CoR</a:t>
            </a:r>
            <a:r>
              <a:rPr lang="en-GB" dirty="0"/>
              <a:t> and other EU institutions (e.g. INTERACT)</a:t>
            </a:r>
          </a:p>
        </p:txBody>
      </p:sp>
    </p:spTree>
    <p:extLst>
      <p:ext uri="{BB962C8B-B14F-4D97-AF65-F5344CB8AC3E}">
        <p14:creationId xmlns:p14="http://schemas.microsoft.com/office/powerpoint/2010/main" val="3322658585"/>
      </p:ext>
    </p:extLst>
  </p:cSld>
  <p:clrMapOvr>
    <a:masterClrMapping/>
  </p:clrMapOvr>
</p:sld>
</file>

<file path=ppt/theme/theme1.xml><?xml version="1.0" encoding="utf-8"?>
<a:theme xmlns:a="http://schemas.openxmlformats.org/drawingml/2006/main" name="ÖIR, Titelmaster">
  <a:themeElements>
    <a:clrScheme name="ÖIR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8DB4E2"/>
      </a:accent1>
      <a:accent2>
        <a:srgbClr val="D7E5F5"/>
      </a:accent2>
      <a:accent3>
        <a:srgbClr val="C2E593"/>
      </a:accent3>
      <a:accent4>
        <a:srgbClr val="E0EECE"/>
      </a:accent4>
      <a:accent5>
        <a:srgbClr val="FDE745"/>
      </a:accent5>
      <a:accent6>
        <a:srgbClr val="FCFAA8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ctr"/>
      <a:lstStyle>
        <a:defPPr algn="ctr">
          <a:defRPr sz="1400" dirty="0" smtClean="0">
            <a:solidFill>
              <a:srgbClr val="0060A9"/>
            </a:solidFill>
            <a:latin typeface="Calibri Light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72000" tIns="72000" rIns="72000" bIns="72000" rtlCol="0">
        <a:spAutoFit/>
      </a:bodyPr>
      <a:lstStyle>
        <a:defPPr>
          <a:defRPr sz="1400" dirty="0">
            <a:latin typeface="Calibri Light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.potx" id="{2DC0DC8C-8C3D-4A10-91D1-30A0CD226C65}" vid="{39690CAB-EE7B-47BE-8E3F-9D27DFD25F44}"/>
    </a:ext>
  </a:extLst>
</a:theme>
</file>

<file path=ppt/theme/theme2.xml><?xml version="1.0" encoding="utf-8"?>
<a:theme xmlns:a="http://schemas.openxmlformats.org/drawingml/2006/main" name="ÖIR, Folienmaster">
  <a:themeElements>
    <a:clrScheme name="OI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8DB4E2"/>
      </a:accent1>
      <a:accent2>
        <a:srgbClr val="D7E5F5"/>
      </a:accent2>
      <a:accent3>
        <a:srgbClr val="C2E593"/>
      </a:accent3>
      <a:accent4>
        <a:srgbClr val="E0EECE"/>
      </a:accent4>
      <a:accent5>
        <a:srgbClr val="FDE745"/>
      </a:accent5>
      <a:accent6>
        <a:srgbClr val="FCFAA8"/>
      </a:accent6>
      <a:hlink>
        <a:srgbClr val="BFBFBF"/>
      </a:hlink>
      <a:folHlink>
        <a:srgbClr val="E4E4E4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60A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>
            <a:latin typeface="Calibri Light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.potx" id="{2DC0DC8C-8C3D-4A10-91D1-30A0CD226C65}" vid="{FA16F216-883D-424B-9D46-0D9D5BCB9DFF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</Template>
  <TotalTime>0</TotalTime>
  <Words>673</Words>
  <Application>Microsoft Office PowerPoint</Application>
  <PresentationFormat>On-screen Show (4:3)</PresentationFormat>
  <Paragraphs>61</Paragraphs>
  <Slides>10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Verdana</vt:lpstr>
      <vt:lpstr>Webdings</vt:lpstr>
      <vt:lpstr>ÖIR, Titelmaster</vt:lpstr>
      <vt:lpstr>ÖIR, Folienmaster</vt:lpstr>
      <vt:lpstr>Territorial Impact Assessment – modelling evidence for better EU legislation</vt:lpstr>
      <vt:lpstr>Content</vt:lpstr>
      <vt:lpstr>Policy and decision making – looking into the cristal ball</vt:lpstr>
      <vt:lpstr>What makes a TIA a TIA?</vt:lpstr>
      <vt:lpstr>The Basis - vulnerability concept</vt:lpstr>
      <vt:lpstr>The Basis - Process</vt:lpstr>
      <vt:lpstr>Impact map</vt:lpstr>
      <vt:lpstr>Challenges and solutions</vt:lpstr>
      <vt:lpstr>A flavour on how it worked so far…</vt:lpstr>
      <vt:lpstr>Additional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schuh</dc:creator>
  <cp:lastModifiedBy>Giulia Listorti</cp:lastModifiedBy>
  <cp:revision>4</cp:revision>
  <dcterms:created xsi:type="dcterms:W3CDTF">2021-11-11T15:20:19Z</dcterms:created>
  <dcterms:modified xsi:type="dcterms:W3CDTF">2021-11-14T17:21:05Z</dcterms:modified>
</cp:coreProperties>
</file>