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handoutMasterIdLst>
    <p:handoutMasterId r:id="rId25"/>
  </p:handoutMasterIdLst>
  <p:sldIdLst>
    <p:sldId id="559" r:id="rId2"/>
    <p:sldId id="560" r:id="rId3"/>
    <p:sldId id="619" r:id="rId4"/>
    <p:sldId id="631" r:id="rId5"/>
    <p:sldId id="630" r:id="rId6"/>
    <p:sldId id="623" r:id="rId7"/>
    <p:sldId id="638" r:id="rId8"/>
    <p:sldId id="601" r:id="rId9"/>
    <p:sldId id="611" r:id="rId10"/>
    <p:sldId id="477" r:id="rId11"/>
    <p:sldId id="480" r:id="rId12"/>
    <p:sldId id="562" r:id="rId13"/>
    <p:sldId id="625" r:id="rId14"/>
    <p:sldId id="626" r:id="rId15"/>
    <p:sldId id="634" r:id="rId16"/>
    <p:sldId id="635" r:id="rId17"/>
    <p:sldId id="637" r:id="rId18"/>
    <p:sldId id="636" r:id="rId19"/>
    <p:sldId id="639" r:id="rId20"/>
    <p:sldId id="633" r:id="rId21"/>
    <p:sldId id="641" r:id="rId22"/>
    <p:sldId id="640" r:id="rId23"/>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Moor, Lut" initials="dML" lastIdx="7" clrIdx="0"/>
  <p:cmAuthor id="2" name="vanberg" initials="v"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622"/>
    <a:srgbClr val="005EA8"/>
    <a:srgbClr val="A6C43C"/>
    <a:srgbClr val="175DA9"/>
    <a:srgbClr val="D3DAED"/>
    <a:srgbClr val="415471"/>
    <a:srgbClr val="B3062C"/>
    <a:srgbClr val="D1D2D3"/>
    <a:srgbClr val="F7D926"/>
    <a:srgbClr val="48A9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90"/>
  </p:normalViewPr>
  <p:slideViewPr>
    <p:cSldViewPr>
      <p:cViewPr varScale="1">
        <p:scale>
          <a:sx n="65" d="100"/>
          <a:sy n="65" d="100"/>
        </p:scale>
        <p:origin x="1280" y="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92"/>
    </p:cViewPr>
  </p:sorterViewPr>
  <p:notesViewPr>
    <p:cSldViewPr>
      <p:cViewPr varScale="1">
        <p:scale>
          <a:sx n="65" d="100"/>
          <a:sy n="65" d="100"/>
        </p:scale>
        <p:origin x="2664"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3"/>
            <a:ext cx="3076363" cy="511731"/>
          </a:xfrm>
          <a:prstGeom prst="rect">
            <a:avLst/>
          </a:prstGeom>
        </p:spPr>
        <p:txBody>
          <a:bodyPr vert="horz" lIns="98111" tIns="49056" rIns="98111" bIns="49056" rtlCol="0"/>
          <a:lstStyle>
            <a:lvl1pPr algn="l">
              <a:defRPr sz="1300"/>
            </a:lvl1pPr>
          </a:lstStyle>
          <a:p>
            <a:endParaRPr lang="de-DE"/>
          </a:p>
        </p:txBody>
      </p:sp>
      <p:sp>
        <p:nvSpPr>
          <p:cNvPr id="3" name="Datumsplatzhalter 2"/>
          <p:cNvSpPr>
            <a:spLocks noGrp="1"/>
          </p:cNvSpPr>
          <p:nvPr>
            <p:ph type="dt" sz="quarter" idx="1"/>
          </p:nvPr>
        </p:nvSpPr>
        <p:spPr>
          <a:xfrm>
            <a:off x="4021298" y="3"/>
            <a:ext cx="3076363" cy="511731"/>
          </a:xfrm>
          <a:prstGeom prst="rect">
            <a:avLst/>
          </a:prstGeom>
        </p:spPr>
        <p:txBody>
          <a:bodyPr vert="horz" lIns="98111" tIns="49056" rIns="98111" bIns="49056" rtlCol="0"/>
          <a:lstStyle>
            <a:lvl1pPr algn="r">
              <a:defRPr sz="1300"/>
            </a:lvl1pPr>
          </a:lstStyle>
          <a:p>
            <a:fld id="{2949E6C7-CCC4-4E64-AAF2-1D3060CA8E89}" type="datetime1">
              <a:rPr lang="de-DE" smtClean="0"/>
              <a:t>22.11.2021</a:t>
            </a:fld>
            <a:endParaRPr lang="de-DE"/>
          </a:p>
        </p:txBody>
      </p:sp>
      <p:sp>
        <p:nvSpPr>
          <p:cNvPr id="4" name="Fußzeilenplatzhalter 3"/>
          <p:cNvSpPr>
            <a:spLocks noGrp="1"/>
          </p:cNvSpPr>
          <p:nvPr>
            <p:ph type="ftr" sz="quarter" idx="2"/>
          </p:nvPr>
        </p:nvSpPr>
        <p:spPr>
          <a:xfrm>
            <a:off x="4" y="9721108"/>
            <a:ext cx="3076363" cy="511731"/>
          </a:xfrm>
          <a:prstGeom prst="rect">
            <a:avLst/>
          </a:prstGeom>
        </p:spPr>
        <p:txBody>
          <a:bodyPr vert="horz" lIns="98111" tIns="49056" rIns="98111" bIns="49056" rtlCol="0" anchor="b"/>
          <a:lstStyle>
            <a:lvl1pPr algn="l">
              <a:defRPr sz="1300"/>
            </a:lvl1pPr>
          </a:lstStyle>
          <a:p>
            <a:endParaRPr lang="de-DE"/>
          </a:p>
        </p:txBody>
      </p:sp>
      <p:sp>
        <p:nvSpPr>
          <p:cNvPr id="5" name="Foliennummernplatzhalter 4"/>
          <p:cNvSpPr>
            <a:spLocks noGrp="1"/>
          </p:cNvSpPr>
          <p:nvPr>
            <p:ph type="sldNum" sz="quarter" idx="3"/>
          </p:nvPr>
        </p:nvSpPr>
        <p:spPr>
          <a:xfrm>
            <a:off x="4021298" y="9721108"/>
            <a:ext cx="3076363" cy="511731"/>
          </a:xfrm>
          <a:prstGeom prst="rect">
            <a:avLst/>
          </a:prstGeom>
        </p:spPr>
        <p:txBody>
          <a:bodyPr vert="horz" lIns="98111" tIns="49056" rIns="98111" bIns="49056" rtlCol="0" anchor="b"/>
          <a:lstStyle>
            <a:lvl1pPr algn="r">
              <a:defRPr sz="1300"/>
            </a:lvl1pPr>
          </a:lstStyle>
          <a:p>
            <a:fld id="{A7ADCD56-510F-4F4F-9B5C-AC70E52D4DF9}" type="slidenum">
              <a:rPr lang="de-DE" smtClean="0"/>
              <a:pPr/>
              <a:t>‹#›</a:t>
            </a:fld>
            <a:endParaRPr lang="de-DE"/>
          </a:p>
        </p:txBody>
      </p:sp>
    </p:spTree>
    <p:extLst>
      <p:ext uri="{BB962C8B-B14F-4D97-AF65-F5344CB8AC3E}">
        <p14:creationId xmlns:p14="http://schemas.microsoft.com/office/powerpoint/2010/main" val="232419578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3"/>
            <a:ext cx="3076363" cy="511731"/>
          </a:xfrm>
          <a:prstGeom prst="rect">
            <a:avLst/>
          </a:prstGeom>
        </p:spPr>
        <p:txBody>
          <a:bodyPr vert="horz" lIns="98111" tIns="49056" rIns="98111" bIns="49056" rtlCol="0"/>
          <a:lstStyle>
            <a:lvl1pPr algn="l">
              <a:defRPr sz="1300"/>
            </a:lvl1pPr>
          </a:lstStyle>
          <a:p>
            <a:endParaRPr lang="de-DE"/>
          </a:p>
        </p:txBody>
      </p:sp>
      <p:sp>
        <p:nvSpPr>
          <p:cNvPr id="3" name="Datumsplatzhalter 2"/>
          <p:cNvSpPr>
            <a:spLocks noGrp="1"/>
          </p:cNvSpPr>
          <p:nvPr>
            <p:ph type="dt" idx="1"/>
          </p:nvPr>
        </p:nvSpPr>
        <p:spPr>
          <a:xfrm>
            <a:off x="4021298" y="3"/>
            <a:ext cx="3076363" cy="511731"/>
          </a:xfrm>
          <a:prstGeom prst="rect">
            <a:avLst/>
          </a:prstGeom>
        </p:spPr>
        <p:txBody>
          <a:bodyPr vert="horz" lIns="98111" tIns="49056" rIns="98111" bIns="49056" rtlCol="0"/>
          <a:lstStyle>
            <a:lvl1pPr algn="r">
              <a:defRPr sz="1300"/>
            </a:lvl1pPr>
          </a:lstStyle>
          <a:p>
            <a:fld id="{6A709DAE-BD12-4DD7-A3A7-63A2ED141EF8}" type="datetime1">
              <a:rPr lang="de-DE" smtClean="0"/>
              <a:t>22.11.2021</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8111" tIns="49056" rIns="98111" bIns="49056" rtlCol="0" anchor="ctr"/>
          <a:lstStyle/>
          <a:p>
            <a:endParaRPr lang="de-DE"/>
          </a:p>
        </p:txBody>
      </p:sp>
      <p:sp>
        <p:nvSpPr>
          <p:cNvPr id="5" name="Notizenplatzhalter 4"/>
          <p:cNvSpPr>
            <a:spLocks noGrp="1"/>
          </p:cNvSpPr>
          <p:nvPr>
            <p:ph type="body" sz="quarter" idx="3"/>
          </p:nvPr>
        </p:nvSpPr>
        <p:spPr>
          <a:xfrm>
            <a:off x="709931" y="4861443"/>
            <a:ext cx="5679440" cy="4605575"/>
          </a:xfrm>
          <a:prstGeom prst="rect">
            <a:avLst/>
          </a:prstGeom>
        </p:spPr>
        <p:txBody>
          <a:bodyPr vert="horz" lIns="98111" tIns="49056" rIns="98111" bIns="4905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4" y="9721108"/>
            <a:ext cx="3076363" cy="511731"/>
          </a:xfrm>
          <a:prstGeom prst="rect">
            <a:avLst/>
          </a:prstGeom>
        </p:spPr>
        <p:txBody>
          <a:bodyPr vert="horz" lIns="98111" tIns="49056" rIns="98111" bIns="49056" rtlCol="0" anchor="b"/>
          <a:lstStyle>
            <a:lvl1pPr algn="l">
              <a:defRPr sz="1300"/>
            </a:lvl1pPr>
          </a:lstStyle>
          <a:p>
            <a:endParaRPr lang="de-DE"/>
          </a:p>
        </p:txBody>
      </p:sp>
      <p:sp>
        <p:nvSpPr>
          <p:cNvPr id="7" name="Foliennummernplatzhalter 6"/>
          <p:cNvSpPr>
            <a:spLocks noGrp="1"/>
          </p:cNvSpPr>
          <p:nvPr>
            <p:ph type="sldNum" sz="quarter" idx="5"/>
          </p:nvPr>
        </p:nvSpPr>
        <p:spPr>
          <a:xfrm>
            <a:off x="4021298" y="9721108"/>
            <a:ext cx="3076363" cy="511731"/>
          </a:xfrm>
          <a:prstGeom prst="rect">
            <a:avLst/>
          </a:prstGeom>
        </p:spPr>
        <p:txBody>
          <a:bodyPr vert="horz" lIns="98111" tIns="49056" rIns="98111" bIns="49056" rtlCol="0" anchor="b"/>
          <a:lstStyle>
            <a:lvl1pPr algn="r">
              <a:defRPr sz="1300"/>
            </a:lvl1pPr>
          </a:lstStyle>
          <a:p>
            <a:fld id="{CF69A095-2D89-414D-B591-9C8A476B701C}" type="slidenum">
              <a:rPr lang="de-DE" smtClean="0"/>
              <a:pPr/>
              <a:t>‹#›</a:t>
            </a:fld>
            <a:endParaRPr lang="de-DE"/>
          </a:p>
        </p:txBody>
      </p:sp>
    </p:spTree>
    <p:extLst>
      <p:ext uri="{BB962C8B-B14F-4D97-AF65-F5344CB8AC3E}">
        <p14:creationId xmlns:p14="http://schemas.microsoft.com/office/powerpoint/2010/main" val="533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AFE title template">
    <p:bg>
      <p:bgPr>
        <a:solidFill>
          <a:schemeClr val="bg1"/>
        </a:solidFill>
        <a:effectLst/>
      </p:bgPr>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453" y="756000"/>
            <a:ext cx="1693454" cy="1861200"/>
          </a:xfrm>
          <a:prstGeom prst="rect">
            <a:avLst/>
          </a:prstGeom>
        </p:spPr>
      </p:pic>
      <p:sp>
        <p:nvSpPr>
          <p:cNvPr id="8" name="Rechteck 7"/>
          <p:cNvSpPr/>
          <p:nvPr userDrawn="1"/>
        </p:nvSpPr>
        <p:spPr>
          <a:xfrm>
            <a:off x="0" y="0"/>
            <a:ext cx="9144000" cy="468000"/>
          </a:xfrm>
          <a:prstGeom prst="rect">
            <a:avLst/>
          </a:prstGeom>
          <a:solidFill>
            <a:srgbClr val="7CC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0" y="6417384"/>
            <a:ext cx="9144000" cy="468000"/>
          </a:xfrm>
          <a:prstGeom prst="rect">
            <a:avLst/>
          </a:prstGeom>
          <a:solidFill>
            <a:srgbClr val="005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Datumsplatzhalter 3"/>
          <p:cNvSpPr>
            <a:spLocks noGrp="1"/>
          </p:cNvSpPr>
          <p:nvPr>
            <p:ph type="dt" sz="half" idx="10"/>
          </p:nvPr>
        </p:nvSpPr>
        <p:spPr>
          <a:xfrm>
            <a:off x="107504" y="6493597"/>
            <a:ext cx="8928992" cy="315573"/>
          </a:xfrm>
          <a:prstGeom prst="rect">
            <a:avLst/>
          </a:prstGeom>
        </p:spPr>
        <p:txBody>
          <a:bodyPr/>
          <a:lstStyle>
            <a:lvl1pPr algn="ctr">
              <a:defRPr sz="1200" spc="80" baseline="0">
                <a:solidFill>
                  <a:schemeClr val="bg1"/>
                </a:solidFill>
                <a:latin typeface="+mn-lt"/>
              </a:defRPr>
            </a:lvl1pPr>
          </a:lstStyle>
          <a:p>
            <a:fld id="{E5B9E4EF-D2EE-48C4-A731-DD1258A33DA7}" type="datetime3">
              <a:rPr lang="en-US" sz="1400" smtClean="0"/>
              <a:pPr/>
              <a:t>22 November 2021</a:t>
            </a:fld>
            <a:r>
              <a:rPr lang="en-US" dirty="0"/>
              <a:t>   </a:t>
            </a:r>
            <a:r>
              <a:rPr lang="en-US" sz="1400" dirty="0"/>
              <a:t>|   </a:t>
            </a:r>
            <a:r>
              <a:rPr lang="de-DE" sz="1400" dirty="0"/>
              <a:t>Leibniz Institute for Financial Research SAFE   |   www.safe-frankfurt.de</a:t>
            </a:r>
            <a:endParaRPr lang="de-DE" dirty="0"/>
          </a:p>
          <a:p>
            <a:endParaRPr lang="de-DE" dirty="0"/>
          </a:p>
        </p:txBody>
      </p:sp>
      <p:sp>
        <p:nvSpPr>
          <p:cNvPr id="4" name="Titelplatzhalter 4"/>
          <p:cNvSpPr>
            <a:spLocks noGrp="1"/>
          </p:cNvSpPr>
          <p:nvPr>
            <p:ph type="title" hasCustomPrompt="1"/>
          </p:nvPr>
        </p:nvSpPr>
        <p:spPr>
          <a:xfrm>
            <a:off x="467544" y="1196752"/>
            <a:ext cx="5724256" cy="1919296"/>
          </a:xfrm>
          <a:prstGeom prst="rect">
            <a:avLst/>
          </a:prstGeom>
          <a:solidFill>
            <a:srgbClr val="005EA8"/>
          </a:solidFill>
        </p:spPr>
        <p:txBody>
          <a:bodyPr vert="horz" lIns="91440" tIns="45720" rIns="91440" bIns="45720" rtlCol="0" anchor="ctr">
            <a:normAutofit/>
          </a:bodyPr>
          <a:lstStyle>
            <a:lvl1pPr>
              <a:defRPr sz="3200">
                <a:solidFill>
                  <a:schemeClr val="bg1"/>
                </a:solidFill>
                <a:latin typeface="+mn-lt"/>
              </a:defRPr>
            </a:lvl1pPr>
          </a:lstStyle>
          <a:p>
            <a:r>
              <a:rPr lang="de-DE" dirty="0"/>
              <a:t>Titel durch Klicken bearbeiten</a:t>
            </a:r>
          </a:p>
        </p:txBody>
      </p:sp>
    </p:spTree>
    <p:extLst>
      <p:ext uri="{BB962C8B-B14F-4D97-AF65-F5344CB8AC3E}">
        <p14:creationId xmlns:p14="http://schemas.microsoft.com/office/powerpoint/2010/main" val="361733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AFE content template">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2058" y="476672"/>
            <a:ext cx="972430" cy="972430"/>
          </a:xfrm>
          <a:prstGeom prst="rect">
            <a:avLst/>
          </a:prstGeom>
        </p:spPr>
      </p:pic>
      <p:sp>
        <p:nvSpPr>
          <p:cNvPr id="2" name="Titel 1"/>
          <p:cNvSpPr>
            <a:spLocks noGrp="1"/>
          </p:cNvSpPr>
          <p:nvPr>
            <p:ph type="ctrTitle" hasCustomPrompt="1"/>
          </p:nvPr>
        </p:nvSpPr>
        <p:spPr>
          <a:xfrm>
            <a:off x="539552" y="569698"/>
            <a:ext cx="6984971" cy="447034"/>
          </a:xfrm>
          <a:prstGeom prst="rect">
            <a:avLst/>
          </a:prstGeom>
          <a:ln>
            <a:noFill/>
          </a:ln>
        </p:spPr>
        <p:txBody>
          <a:bodyPr lIns="90000">
            <a:normAutofit/>
          </a:bodyPr>
          <a:lstStyle>
            <a:lvl1pPr algn="l">
              <a:defRPr sz="2400">
                <a:solidFill>
                  <a:srgbClr val="175DA9"/>
                </a:solidFill>
                <a:latin typeface="Arial" pitchFamily="34" charset="0"/>
                <a:cs typeface="Arial" pitchFamily="34" charset="0"/>
              </a:defRPr>
            </a:lvl1pPr>
          </a:lstStyle>
          <a:p>
            <a:r>
              <a:rPr lang="de-DE" dirty="0"/>
              <a:t>Kopfzeile durch Klicken bearbeiten</a:t>
            </a:r>
          </a:p>
        </p:txBody>
      </p:sp>
      <p:sp>
        <p:nvSpPr>
          <p:cNvPr id="3" name="Untertitel 2"/>
          <p:cNvSpPr>
            <a:spLocks noGrp="1"/>
          </p:cNvSpPr>
          <p:nvPr>
            <p:ph type="subTitle" idx="1"/>
          </p:nvPr>
        </p:nvSpPr>
        <p:spPr>
          <a:xfrm>
            <a:off x="539552" y="2021193"/>
            <a:ext cx="7380441" cy="3744416"/>
          </a:xfrm>
          <a:prstGeom prst="rect">
            <a:avLst/>
          </a:prstGeom>
        </p:spPr>
        <p:txBody>
          <a:bodyPr lIns="90000">
            <a:noAutofit/>
          </a:bodyPr>
          <a:lstStyle>
            <a:lvl1pPr marL="0" indent="0" algn="l">
              <a:spcBef>
                <a:spcPts val="600"/>
              </a:spcBef>
              <a:buFont typeface="Arial" panose="020B0604020202020204" pitchFamily="34" charset="0"/>
              <a:buNone/>
              <a:defRPr sz="2000">
                <a:solidFill>
                  <a:schemeClr val="tx1"/>
                </a:solidFill>
                <a:latin typeface="Arial" pitchFamily="34" charset="0"/>
                <a:cs typeface="Arial" pitchFamily="34" charset="0"/>
              </a:defRPr>
            </a:lvl1pPr>
            <a:lvl2pPr marL="457200" indent="0" algn="l">
              <a:buFont typeface="Symbol" panose="05050102010706020507" pitchFamily="18" charset="2"/>
              <a:buNone/>
              <a:defRPr lang="de-DE" sz="1800" kern="1200" baseline="0" dirty="0">
                <a:solidFill>
                  <a:schemeClr val="tx1"/>
                </a:solidFill>
                <a:latin typeface="Arial" pitchFamily="34" charset="0"/>
                <a:ea typeface="+mn-ea"/>
                <a:cs typeface="Arial"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
        <p:nvSpPr>
          <p:cNvPr id="7" name="Rechteck 6"/>
          <p:cNvSpPr/>
          <p:nvPr userDrawn="1"/>
        </p:nvSpPr>
        <p:spPr>
          <a:xfrm>
            <a:off x="0" y="0"/>
            <a:ext cx="9144000" cy="288000"/>
          </a:xfrm>
          <a:prstGeom prst="rect">
            <a:avLst/>
          </a:prstGeom>
          <a:solidFill>
            <a:srgbClr val="7CC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userDrawn="1"/>
        </p:nvSpPr>
        <p:spPr>
          <a:xfrm>
            <a:off x="0" y="6570000"/>
            <a:ext cx="9144000" cy="288000"/>
          </a:xfrm>
          <a:prstGeom prst="rect">
            <a:avLst/>
          </a:prstGeom>
          <a:solidFill>
            <a:srgbClr val="005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0"/>
          </p:nvPr>
        </p:nvSpPr>
        <p:spPr>
          <a:xfrm>
            <a:off x="539552" y="6575486"/>
            <a:ext cx="1296144" cy="215681"/>
          </a:xfrm>
          <a:prstGeom prst="rect">
            <a:avLst/>
          </a:prstGeom>
        </p:spPr>
        <p:txBody>
          <a:bodyPr/>
          <a:lstStyle>
            <a:lvl1pPr algn="r">
              <a:defRPr sz="1100">
                <a:solidFill>
                  <a:schemeClr val="bg1"/>
                </a:solidFill>
                <a:latin typeface="+mn-lt"/>
              </a:defRPr>
            </a:lvl1pPr>
          </a:lstStyle>
          <a:p>
            <a:pPr algn="l"/>
            <a:fld id="{E5B9E4EF-D2EE-48C4-A731-DD1258A33DA7}" type="datetime3">
              <a:rPr lang="en-US" sz="1100" smtClean="0"/>
              <a:pPr algn="l"/>
              <a:t>22 November 2021</a:t>
            </a:fld>
            <a:endParaRPr lang="de-DE" dirty="0"/>
          </a:p>
        </p:txBody>
      </p:sp>
      <p:sp>
        <p:nvSpPr>
          <p:cNvPr id="5" name="Fußzeilenplatzhalter 4"/>
          <p:cNvSpPr>
            <a:spLocks noGrp="1"/>
          </p:cNvSpPr>
          <p:nvPr>
            <p:ph type="ftr" sz="quarter" idx="11"/>
          </p:nvPr>
        </p:nvSpPr>
        <p:spPr>
          <a:xfrm>
            <a:off x="8460432" y="6570000"/>
            <a:ext cx="504056" cy="293117"/>
          </a:xfrm>
          <a:prstGeom prst="rect">
            <a:avLst/>
          </a:prstGeom>
        </p:spPr>
        <p:txBody>
          <a:bodyPr rIns="0"/>
          <a:lstStyle>
            <a:lvl1pPr algn="r">
              <a:defRPr sz="1100">
                <a:solidFill>
                  <a:schemeClr val="bg1"/>
                </a:solidFill>
                <a:latin typeface="+mn-lt"/>
              </a:defRPr>
            </a:lvl1pPr>
          </a:lstStyle>
          <a:p>
            <a:fld id="{A4FC8068-A857-4CF0-ACD3-C2E355E9E768}" type="slidenum">
              <a:rPr lang="de-DE" smtClean="0"/>
              <a:pPr/>
              <a:t>‹#›</a:t>
            </a:fld>
            <a:endParaRPr lang="de-DE" dirty="0"/>
          </a:p>
        </p:txBody>
      </p:sp>
      <p:sp>
        <p:nvSpPr>
          <p:cNvPr id="10" name="Textfeld 9"/>
          <p:cNvSpPr txBox="1"/>
          <p:nvPr userDrawn="1"/>
        </p:nvSpPr>
        <p:spPr>
          <a:xfrm>
            <a:off x="1835696" y="6575486"/>
            <a:ext cx="3384376" cy="261610"/>
          </a:xfrm>
          <a:prstGeom prst="rect">
            <a:avLst/>
          </a:prstGeom>
          <a:noFill/>
        </p:spPr>
        <p:txBody>
          <a:bodyPr wrap="square" rtlCol="0">
            <a:spAutoFit/>
          </a:bodyPr>
          <a:lstStyle/>
          <a:p>
            <a:r>
              <a:rPr lang="de-DE" sz="1100" dirty="0">
                <a:solidFill>
                  <a:schemeClr val="bg1"/>
                </a:solidFill>
              </a:rPr>
              <a:t>Leibniz-Institut</a:t>
            </a:r>
            <a:r>
              <a:rPr lang="de-DE" sz="1100" baseline="0" dirty="0">
                <a:solidFill>
                  <a:schemeClr val="bg1"/>
                </a:solidFill>
              </a:rPr>
              <a:t> für Finanzmarktforschung  SAFE</a:t>
            </a:r>
            <a:endParaRPr lang="de-DE" sz="1100" dirty="0">
              <a:solidFill>
                <a:schemeClr val="bg1"/>
              </a:solidFill>
            </a:endParaRPr>
          </a:p>
        </p:txBody>
      </p:sp>
    </p:spTree>
    <p:extLst>
      <p:ext uri="{BB962C8B-B14F-4D97-AF65-F5344CB8AC3E}">
        <p14:creationId xmlns:p14="http://schemas.microsoft.com/office/powerpoint/2010/main" val="31479142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platzhalter 4"/>
          <p:cNvSpPr>
            <a:spLocks noGrp="1"/>
          </p:cNvSpPr>
          <p:nvPr>
            <p:ph type="title"/>
          </p:nvPr>
        </p:nvSpPr>
        <p:spPr>
          <a:xfrm>
            <a:off x="827584" y="1628800"/>
            <a:ext cx="7344816" cy="2952328"/>
          </a:xfrm>
          <a:prstGeom prst="rect">
            <a:avLst/>
          </a:prstGeom>
        </p:spPr>
        <p:txBody>
          <a:bodyPr vert="horz" lIns="91440" tIns="45720" rIns="91440" bIns="45720" rtlCol="0" anchor="ctr">
            <a:normAutofit/>
          </a:bodyPr>
          <a:lstStyle/>
          <a:p>
            <a:r>
              <a:rPr lang="de-DE"/>
              <a:t>Titelmasterformat durch Klicken bearbeiten</a:t>
            </a:r>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Lst>
  <p:hf hdr="0"/>
  <p:txStyles>
    <p:titleStyle>
      <a:lvl1pPr algn="ctr" defTabSz="914400" rtl="0" eaLnBrk="1" latinLnBrk="0" hangingPunct="1">
        <a:spcBef>
          <a:spcPct val="0"/>
        </a:spcBef>
        <a:buNone/>
        <a:defRPr sz="3600" kern="1200">
          <a:solidFill>
            <a:schemeClr val="tx1"/>
          </a:solidFill>
          <a:latin typeface="TheSans B6 SemiBold"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kern="1200" baseline="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hyperlink" Target="https://ssrn.com/abstract=3572839" TargetMode="Externa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hyperlink" Target="https://papers.ssrn.com/sol3/papers.cfm?abstract_id=3613432" TargetMode="External"/><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srn.com/abstract=3823385" TargetMode="External"/><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hyperlink" Target="https://ssrn.com/abstract=382338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0" y="2767804"/>
            <a:ext cx="9144000" cy="3234690"/>
          </a:xfrm>
          <a:prstGeom prst="rect">
            <a:avLst/>
          </a:prstGeom>
        </p:spPr>
      </p:pic>
      <p:sp>
        <p:nvSpPr>
          <p:cNvPr id="2" name="Datumsplatzhalter 1"/>
          <p:cNvSpPr>
            <a:spLocks noGrp="1"/>
          </p:cNvSpPr>
          <p:nvPr>
            <p:ph type="dt" sz="half" idx="10"/>
          </p:nvPr>
        </p:nvSpPr>
        <p:spPr>
          <a:xfrm>
            <a:off x="666999" y="6493596"/>
            <a:ext cx="8928992" cy="315573"/>
          </a:xfrm>
        </p:spPr>
        <p:txBody>
          <a:bodyPr/>
          <a:lstStyle/>
          <a:p>
            <a:r>
              <a:rPr lang="en-US" sz="1400" dirty="0"/>
              <a:t>|   </a:t>
            </a:r>
            <a:r>
              <a:rPr lang="de-DE" sz="1400" dirty="0"/>
              <a:t>Leibniz-Institut für Finanzmarktforschung SAFE   |   www.safe-frankfurt.de</a:t>
            </a:r>
            <a:endParaRPr lang="de-DE" dirty="0"/>
          </a:p>
          <a:p>
            <a:endParaRPr lang="de-DE" dirty="0"/>
          </a:p>
        </p:txBody>
      </p:sp>
      <p:sp>
        <p:nvSpPr>
          <p:cNvPr id="3" name="Titel 2"/>
          <p:cNvSpPr>
            <a:spLocks noGrp="1"/>
          </p:cNvSpPr>
          <p:nvPr>
            <p:ph type="title"/>
          </p:nvPr>
        </p:nvSpPr>
        <p:spPr>
          <a:xfrm>
            <a:off x="683568" y="620688"/>
            <a:ext cx="5760640" cy="2448272"/>
          </a:xfrm>
        </p:spPr>
        <p:txBody>
          <a:bodyPr>
            <a:normAutofit/>
          </a:bodyPr>
          <a:lstStyle/>
          <a:p>
            <a:r>
              <a:rPr lang="en-US" dirty="0"/>
              <a:t>Economic models and the COVID-19 pandemic </a:t>
            </a:r>
            <a:br>
              <a:rPr lang="de-DE" dirty="0"/>
            </a:br>
            <a:br>
              <a:rPr lang="de-DE" dirty="0"/>
            </a:br>
            <a:r>
              <a:rPr lang="de-DE" dirty="0"/>
              <a:t>Loriana Pelizzon</a:t>
            </a:r>
          </a:p>
        </p:txBody>
      </p:sp>
      <p:sp>
        <p:nvSpPr>
          <p:cNvPr id="6" name="Datumsplatzhalter 3">
            <a:extLst>
              <a:ext uri="{FF2B5EF4-FFF2-40B4-BE49-F238E27FC236}">
                <a16:creationId xmlns:a16="http://schemas.microsoft.com/office/drawing/2014/main" id="{9DFDDAD1-C8D2-48B1-8C1A-F224F14296FD}"/>
              </a:ext>
            </a:extLst>
          </p:cNvPr>
          <p:cNvSpPr txBox="1">
            <a:spLocks/>
          </p:cNvSpPr>
          <p:nvPr/>
        </p:nvSpPr>
        <p:spPr>
          <a:xfrm>
            <a:off x="107504" y="6504871"/>
            <a:ext cx="1944216" cy="265626"/>
          </a:xfrm>
          <a:prstGeom prst="rect">
            <a:avLst/>
          </a:prstGeom>
        </p:spPr>
        <p:txBody>
          <a:bodyPr/>
          <a:lstStyle>
            <a:defPPr>
              <a:defRPr lang="de-DE"/>
            </a:defPPr>
            <a:lvl1pPr marL="0" algn="ctr" defTabSz="914400" rtl="0" eaLnBrk="1" latinLnBrk="0" hangingPunct="1">
              <a:defRPr sz="1200" kern="1200" spc="8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5B9E4EF-D2EE-48C4-A731-DD1258A33DA7}" type="datetime3">
              <a:rPr lang="en-US" sz="1400" smtClean="0"/>
              <a:pPr algn="l"/>
              <a:t>22 November 2021</a:t>
            </a:fld>
            <a:endParaRPr lang="de-DE" sz="1400" dirty="0"/>
          </a:p>
        </p:txBody>
      </p:sp>
    </p:spTree>
    <p:extLst>
      <p:ext uri="{BB962C8B-B14F-4D97-AF65-F5344CB8AC3E}">
        <p14:creationId xmlns:p14="http://schemas.microsoft.com/office/powerpoint/2010/main" val="285406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200" b="1" dirty="0">
                <a:solidFill>
                  <a:schemeClr val="tx2">
                    <a:lumMod val="60000"/>
                    <a:lumOff val="40000"/>
                  </a:schemeClr>
                </a:solidFill>
              </a:rPr>
              <a:t>Equity shortfall: First evidence from Italy</a:t>
            </a:r>
          </a:p>
        </p:txBody>
      </p:sp>
      <p:sp>
        <p:nvSpPr>
          <p:cNvPr id="3" name="Content Placeholder 2"/>
          <p:cNvSpPr>
            <a:spLocks noGrp="1"/>
          </p:cNvSpPr>
          <p:nvPr>
            <p:ph type="subTitle" idx="1"/>
          </p:nvPr>
        </p:nvSpPr>
        <p:spPr>
          <a:xfrm>
            <a:off x="539552" y="1340768"/>
            <a:ext cx="8424936" cy="5328592"/>
          </a:xfrm>
        </p:spPr>
        <p:txBody>
          <a:bodyPr>
            <a:normAutofit fontScale="92500" lnSpcReduction="20000"/>
          </a:bodyPr>
          <a:lstStyle/>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1200" dirty="0"/>
          </a:p>
          <a:p>
            <a:r>
              <a:rPr lang="en-US" sz="2200" dirty="0"/>
              <a:t>Sample: 80,972 firms</a:t>
            </a:r>
          </a:p>
          <a:p>
            <a:r>
              <a:rPr lang="en-US" sz="2200" dirty="0"/>
              <a:t>Three months-lockdown: </a:t>
            </a:r>
            <a:r>
              <a:rPr lang="en-US" sz="2200" b="1" dirty="0"/>
              <a:t>17% </a:t>
            </a:r>
            <a:r>
              <a:rPr lang="en-US" sz="2200" dirty="0"/>
              <a:t>firms in distress (i.e., negative book equity) with </a:t>
            </a:r>
            <a:r>
              <a:rPr lang="en-US" sz="2200" b="1" dirty="0"/>
              <a:t>800 thousand </a:t>
            </a:r>
            <a:r>
              <a:rPr lang="en-US" sz="2200" dirty="0"/>
              <a:t>employees (</a:t>
            </a:r>
            <a:r>
              <a:rPr lang="en-US" sz="2200" b="1" dirty="0"/>
              <a:t>8.8%</a:t>
            </a:r>
            <a:r>
              <a:rPr lang="en-US" sz="2200" dirty="0"/>
              <a:t> of total employment)</a:t>
            </a:r>
          </a:p>
          <a:p>
            <a:r>
              <a:rPr lang="en-US" sz="1700" dirty="0"/>
              <a:t>Carletti, </a:t>
            </a:r>
            <a:r>
              <a:rPr lang="en-US" sz="1700" dirty="0" err="1"/>
              <a:t>Oliviero</a:t>
            </a:r>
            <a:r>
              <a:rPr lang="en-US" sz="1700" dirty="0"/>
              <a:t>, Pagano, Pelizzon, and Subrahmanyam (2020) The COVID-19 Shock and Equity Shortfall: Firm-level Evidence from Italy, SSRN WP 3613343</a:t>
            </a:r>
          </a:p>
          <a:p>
            <a:pPr marL="0" indent="0">
              <a:buNone/>
            </a:pPr>
            <a:endParaRPr lang="en-US" sz="2400" dirty="0"/>
          </a:p>
        </p:txBody>
      </p:sp>
      <p:sp>
        <p:nvSpPr>
          <p:cNvPr id="4" name="Slide Number Placeholder 3"/>
          <p:cNvSpPr>
            <a:spLocks noGrp="1"/>
          </p:cNvSpPr>
          <p:nvPr>
            <p:ph type="sldNum" sz="quarter" idx="4294967295"/>
          </p:nvPr>
        </p:nvSpPr>
        <p:spPr/>
        <p:txBody>
          <a:bodyPr/>
          <a:lstStyle/>
          <a:p>
            <a:fld id="{31FE81BC-E0B0-4750-8246-46719D60A821}" type="slidenum">
              <a:rPr lang="it-IT" smtClean="0"/>
              <a:pPr/>
              <a:t>10</a:t>
            </a:fld>
            <a:endParaRPr lang="it-IT" dirty="0"/>
          </a:p>
        </p:txBody>
      </p:sp>
      <p:pic>
        <p:nvPicPr>
          <p:cNvPr id="5" name="Picture 4"/>
          <p:cNvPicPr>
            <a:picLocks noChangeAspect="1"/>
          </p:cNvPicPr>
          <p:nvPr/>
        </p:nvPicPr>
        <p:blipFill>
          <a:blip r:embed="rId2"/>
          <a:stretch>
            <a:fillRect/>
          </a:stretch>
        </p:blipFill>
        <p:spPr>
          <a:xfrm>
            <a:off x="994411" y="1412776"/>
            <a:ext cx="6075251" cy="3600400"/>
          </a:xfrm>
          <a:prstGeom prst="rect">
            <a:avLst/>
          </a:prstGeom>
        </p:spPr>
      </p:pic>
    </p:spTree>
    <p:extLst>
      <p:ext uri="{BB962C8B-B14F-4D97-AF65-F5344CB8AC3E}">
        <p14:creationId xmlns:p14="http://schemas.microsoft.com/office/powerpoint/2010/main" val="2999144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200" b="1" dirty="0">
                <a:solidFill>
                  <a:schemeClr val="tx2">
                    <a:lumMod val="60000"/>
                    <a:lumOff val="40000"/>
                  </a:schemeClr>
                </a:solidFill>
              </a:rPr>
              <a:t>Distress rate by lockdown duration </a:t>
            </a:r>
          </a:p>
        </p:txBody>
      </p:sp>
      <p:pic>
        <p:nvPicPr>
          <p:cNvPr id="5" name="Content Placeholder 4"/>
          <p:cNvPicPr>
            <a:picLocks noGrp="1" noChangeAspect="1"/>
          </p:cNvPicPr>
          <p:nvPr>
            <p:ph idx="4294967295"/>
          </p:nvPr>
        </p:nvPicPr>
        <p:blipFill>
          <a:blip r:embed="rId2"/>
          <a:stretch>
            <a:fillRect/>
          </a:stretch>
        </p:blipFill>
        <p:spPr>
          <a:xfrm>
            <a:off x="610974" y="1016732"/>
            <a:ext cx="6842125" cy="4083050"/>
          </a:xfrm>
          <a:prstGeom prst="rect">
            <a:avLst/>
          </a:prstGeom>
        </p:spPr>
      </p:pic>
      <p:sp>
        <p:nvSpPr>
          <p:cNvPr id="4" name="Slide Number Placeholder 3"/>
          <p:cNvSpPr>
            <a:spLocks noGrp="1"/>
          </p:cNvSpPr>
          <p:nvPr>
            <p:ph type="sldNum" sz="quarter" idx="4294967295"/>
          </p:nvPr>
        </p:nvSpPr>
        <p:spPr/>
        <p:txBody>
          <a:bodyPr/>
          <a:lstStyle/>
          <a:p>
            <a:fld id="{31FE81BC-E0B0-4750-8246-46719D60A821}" type="slidenum">
              <a:rPr lang="it-IT" smtClean="0"/>
              <a:pPr/>
              <a:t>11</a:t>
            </a:fld>
            <a:endParaRPr lang="it-IT" dirty="0"/>
          </a:p>
        </p:txBody>
      </p:sp>
      <p:sp>
        <p:nvSpPr>
          <p:cNvPr id="6" name="Rectangle 5"/>
          <p:cNvSpPr/>
          <p:nvPr/>
        </p:nvSpPr>
        <p:spPr>
          <a:xfrm>
            <a:off x="539552" y="5085184"/>
            <a:ext cx="8147248" cy="1354217"/>
          </a:xfrm>
          <a:prstGeom prst="rect">
            <a:avLst/>
          </a:prstGeom>
        </p:spPr>
        <p:txBody>
          <a:bodyPr wrap="square">
            <a:spAutoFit/>
          </a:bodyPr>
          <a:lstStyle/>
          <a:p>
            <a:pPr marL="285750" indent="-285750">
              <a:buFont typeface="Arial" panose="020B0604020202020204" pitchFamily="34" charset="0"/>
              <a:buChar char="•"/>
            </a:pPr>
            <a:r>
              <a:rPr lang="en-US" sz="2200" dirty="0"/>
              <a:t>17% of firms in distress after three months-lockdown</a:t>
            </a:r>
          </a:p>
          <a:p>
            <a:pPr marL="914400" lvl="1" indent="-457200">
              <a:buFont typeface="Calibri" panose="020F0502020204030204" pitchFamily="34" charset="0"/>
              <a:buChar char="−"/>
            </a:pPr>
            <a:r>
              <a:rPr lang="en-US" sz="2200" b="1" dirty="0"/>
              <a:t>18.1%</a:t>
            </a:r>
            <a:r>
              <a:rPr lang="en-US" sz="2200" dirty="0"/>
              <a:t> </a:t>
            </a:r>
            <a:r>
              <a:rPr lang="en-US" sz="2000" b="1" dirty="0">
                <a:solidFill>
                  <a:srgbClr val="0070C0"/>
                </a:solidFill>
              </a:rPr>
              <a:t>small</a:t>
            </a:r>
            <a:r>
              <a:rPr lang="en-US" sz="2200" dirty="0"/>
              <a:t> firms		- </a:t>
            </a:r>
            <a:r>
              <a:rPr lang="en-US" sz="2200" b="1" dirty="0"/>
              <a:t>6.4%</a:t>
            </a:r>
            <a:r>
              <a:rPr lang="en-US" sz="2200" dirty="0"/>
              <a:t> </a:t>
            </a:r>
            <a:r>
              <a:rPr lang="en-US" sz="2000" b="1" dirty="0">
                <a:solidFill>
                  <a:srgbClr val="0070C0"/>
                </a:solidFill>
              </a:rPr>
              <a:t>large</a:t>
            </a:r>
            <a:r>
              <a:rPr lang="en-US" sz="2200" dirty="0"/>
              <a:t> firms</a:t>
            </a:r>
          </a:p>
          <a:p>
            <a:pPr marL="914400" lvl="1" indent="-457200">
              <a:buFont typeface="Calibri" panose="020F0502020204030204" pitchFamily="34" charset="0"/>
              <a:buChar char="−"/>
            </a:pPr>
            <a:r>
              <a:rPr lang="en-US" sz="2200" b="1" dirty="0"/>
              <a:t>14.3%</a:t>
            </a:r>
            <a:r>
              <a:rPr lang="en-US" sz="2200" dirty="0"/>
              <a:t> </a:t>
            </a:r>
            <a:r>
              <a:rPr lang="en-US" sz="2000" b="1" dirty="0">
                <a:solidFill>
                  <a:srgbClr val="0070C0"/>
                </a:solidFill>
              </a:rPr>
              <a:t>medium-sized</a:t>
            </a:r>
            <a:r>
              <a:rPr lang="en-US" sz="2200" dirty="0"/>
              <a:t> firms</a:t>
            </a:r>
          </a:p>
          <a:p>
            <a:pPr lvl="1"/>
            <a:r>
              <a:rPr lang="en-US" sz="1600" dirty="0"/>
              <a:t>(From: Carletti, </a:t>
            </a:r>
            <a:r>
              <a:rPr lang="en-US" sz="1600" dirty="0" err="1"/>
              <a:t>Oliviero</a:t>
            </a:r>
            <a:r>
              <a:rPr lang="en-US" sz="1600" dirty="0"/>
              <a:t> Pagano, Pelizzon, and Subrahmanyam (2020))</a:t>
            </a:r>
          </a:p>
        </p:txBody>
      </p:sp>
    </p:spTree>
    <p:extLst>
      <p:ext uri="{BB962C8B-B14F-4D97-AF65-F5344CB8AC3E}">
        <p14:creationId xmlns:p14="http://schemas.microsoft.com/office/powerpoint/2010/main" val="3146870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496C47-56DF-4D6D-A7A5-114A894BBB85}"/>
              </a:ext>
            </a:extLst>
          </p:cNvPr>
          <p:cNvPicPr>
            <a:picLocks noChangeAspect="1"/>
          </p:cNvPicPr>
          <p:nvPr/>
        </p:nvPicPr>
        <p:blipFill>
          <a:blip r:embed="rId2"/>
          <a:stretch>
            <a:fillRect/>
          </a:stretch>
        </p:blipFill>
        <p:spPr>
          <a:xfrm>
            <a:off x="323528" y="1452118"/>
            <a:ext cx="7488832" cy="4425154"/>
          </a:xfrm>
          <a:prstGeom prst="rect">
            <a:avLst/>
          </a:prstGeom>
        </p:spPr>
      </p:pic>
      <p:sp>
        <p:nvSpPr>
          <p:cNvPr id="2" name="Title 1">
            <a:extLst>
              <a:ext uri="{FF2B5EF4-FFF2-40B4-BE49-F238E27FC236}">
                <a16:creationId xmlns:a16="http://schemas.microsoft.com/office/drawing/2014/main" id="{0B62F19E-EA13-4209-B204-3F7E05D59D1D}"/>
              </a:ext>
            </a:extLst>
          </p:cNvPr>
          <p:cNvSpPr>
            <a:spLocks noGrp="1"/>
          </p:cNvSpPr>
          <p:nvPr>
            <p:ph type="ctrTitle"/>
          </p:nvPr>
        </p:nvSpPr>
        <p:spPr/>
        <p:txBody>
          <a:bodyPr>
            <a:normAutofit fontScale="90000"/>
          </a:bodyPr>
          <a:lstStyle/>
          <a:p>
            <a:r>
              <a:rPr lang="en-GB" dirty="0"/>
              <a:t>Firm leverage distribution</a:t>
            </a:r>
          </a:p>
        </p:txBody>
      </p:sp>
      <p:sp>
        <p:nvSpPr>
          <p:cNvPr id="4" name="Date Placeholder 3">
            <a:extLst>
              <a:ext uri="{FF2B5EF4-FFF2-40B4-BE49-F238E27FC236}">
                <a16:creationId xmlns:a16="http://schemas.microsoft.com/office/drawing/2014/main" id="{CC248E57-8485-4A45-954F-CDD49B95FF07}"/>
              </a:ext>
            </a:extLst>
          </p:cNvPr>
          <p:cNvSpPr>
            <a:spLocks noGrp="1"/>
          </p:cNvSpPr>
          <p:nvPr>
            <p:ph type="dt" sz="half" idx="10"/>
          </p:nvPr>
        </p:nvSpPr>
        <p:spPr/>
        <p:txBody>
          <a:bodyPr/>
          <a:lstStyle/>
          <a:p>
            <a:pPr algn="l"/>
            <a:fld id="{E5B9E4EF-D2EE-48C4-A731-DD1258A33DA7}" type="datetime3">
              <a:rPr lang="en-US" smtClean="0"/>
              <a:pPr algn="l"/>
              <a:t>22 November 2021</a:t>
            </a:fld>
            <a:endParaRPr lang="de-DE" dirty="0"/>
          </a:p>
        </p:txBody>
      </p:sp>
      <p:sp>
        <p:nvSpPr>
          <p:cNvPr id="5" name="Footer Placeholder 4">
            <a:extLst>
              <a:ext uri="{FF2B5EF4-FFF2-40B4-BE49-F238E27FC236}">
                <a16:creationId xmlns:a16="http://schemas.microsoft.com/office/drawing/2014/main" id="{945D71A7-A2B8-435A-9972-04E67B7D5A57}"/>
              </a:ext>
            </a:extLst>
          </p:cNvPr>
          <p:cNvSpPr>
            <a:spLocks noGrp="1"/>
          </p:cNvSpPr>
          <p:nvPr>
            <p:ph type="ftr" sz="quarter" idx="11"/>
          </p:nvPr>
        </p:nvSpPr>
        <p:spPr/>
        <p:txBody>
          <a:bodyPr/>
          <a:lstStyle/>
          <a:p>
            <a:fld id="{A4FC8068-A857-4CF0-ACD3-C2E355E9E768}" type="slidenum">
              <a:rPr lang="de-DE" smtClean="0"/>
              <a:pPr/>
              <a:t>12</a:t>
            </a:fld>
            <a:endParaRPr lang="de-DE" dirty="0"/>
          </a:p>
        </p:txBody>
      </p:sp>
      <p:sp>
        <p:nvSpPr>
          <p:cNvPr id="3" name="Rectangle 2">
            <a:extLst>
              <a:ext uri="{FF2B5EF4-FFF2-40B4-BE49-F238E27FC236}">
                <a16:creationId xmlns:a16="http://schemas.microsoft.com/office/drawing/2014/main" id="{8F97C58E-84F2-4723-9028-32DB1C641A87}"/>
              </a:ext>
            </a:extLst>
          </p:cNvPr>
          <p:cNvSpPr/>
          <p:nvPr/>
        </p:nvSpPr>
        <p:spPr>
          <a:xfrm>
            <a:off x="323528" y="5898758"/>
            <a:ext cx="7488832" cy="338554"/>
          </a:xfrm>
          <a:prstGeom prst="rect">
            <a:avLst/>
          </a:prstGeom>
        </p:spPr>
        <p:txBody>
          <a:bodyPr wrap="square">
            <a:spAutoFit/>
          </a:bodyPr>
          <a:lstStyle/>
          <a:p>
            <a:pPr lvl="1"/>
            <a:r>
              <a:rPr lang="en-US" sz="1600" dirty="0"/>
              <a:t>(From: Carletti, </a:t>
            </a:r>
            <a:r>
              <a:rPr lang="en-US" sz="1600" dirty="0" err="1"/>
              <a:t>Oliviero</a:t>
            </a:r>
            <a:r>
              <a:rPr lang="en-US" sz="1600" dirty="0"/>
              <a:t> Pagano, Pelizzon, and Subrahmanyam (2020))</a:t>
            </a:r>
          </a:p>
        </p:txBody>
      </p:sp>
    </p:spTree>
    <p:extLst>
      <p:ext uri="{BB962C8B-B14F-4D97-AF65-F5344CB8AC3E}">
        <p14:creationId xmlns:p14="http://schemas.microsoft.com/office/powerpoint/2010/main" val="3810079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DF780-E9A2-4BE6-9839-C9B84025EB47}"/>
              </a:ext>
            </a:extLst>
          </p:cNvPr>
          <p:cNvSpPr>
            <a:spLocks noGrp="1"/>
          </p:cNvSpPr>
          <p:nvPr>
            <p:ph type="ctrTitle"/>
          </p:nvPr>
        </p:nvSpPr>
        <p:spPr/>
        <p:txBody>
          <a:bodyPr>
            <a:normAutofit fontScale="90000"/>
          </a:bodyPr>
          <a:lstStyle/>
          <a:p>
            <a:r>
              <a:rPr lang="en-US" dirty="0"/>
              <a:t>The impact of the COVID-19 pandemic on financial markets</a:t>
            </a:r>
            <a:endParaRPr lang="en-DE" dirty="0"/>
          </a:p>
        </p:txBody>
      </p:sp>
      <p:sp>
        <p:nvSpPr>
          <p:cNvPr id="3" name="Subtitle 2">
            <a:extLst>
              <a:ext uri="{FF2B5EF4-FFF2-40B4-BE49-F238E27FC236}">
                <a16:creationId xmlns:a16="http://schemas.microsoft.com/office/drawing/2014/main" id="{F5C899AB-2FE1-4A63-9C59-56FA86E6F6FB}"/>
              </a:ext>
            </a:extLst>
          </p:cNvPr>
          <p:cNvSpPr>
            <a:spLocks noGrp="1"/>
          </p:cNvSpPr>
          <p:nvPr>
            <p:ph type="subTitle" idx="1"/>
          </p:nvPr>
        </p:nvSpPr>
        <p:spPr>
          <a:xfrm>
            <a:off x="539552" y="1628800"/>
            <a:ext cx="8280920" cy="3744416"/>
          </a:xfrm>
        </p:spPr>
        <p:txBody>
          <a:bodyPr/>
          <a:lstStyle/>
          <a:p>
            <a:r>
              <a:rPr lang="en-US" dirty="0"/>
              <a:t>Equity and CDS!</a:t>
            </a:r>
          </a:p>
          <a:p>
            <a:endParaRPr lang="en-DE" dirty="0"/>
          </a:p>
        </p:txBody>
      </p:sp>
      <p:sp>
        <p:nvSpPr>
          <p:cNvPr id="4" name="Date Placeholder 3">
            <a:extLst>
              <a:ext uri="{FF2B5EF4-FFF2-40B4-BE49-F238E27FC236}">
                <a16:creationId xmlns:a16="http://schemas.microsoft.com/office/drawing/2014/main" id="{2624D066-F1B2-4ECF-808B-637BC8F85D30}"/>
              </a:ext>
            </a:extLst>
          </p:cNvPr>
          <p:cNvSpPr>
            <a:spLocks noGrp="1"/>
          </p:cNvSpPr>
          <p:nvPr>
            <p:ph type="dt" sz="half" idx="10"/>
          </p:nvPr>
        </p:nvSpPr>
        <p:spPr/>
        <p:txBody>
          <a:bodyPr/>
          <a:lstStyle/>
          <a:p>
            <a:pPr algn="l"/>
            <a:fld id="{E5B9E4EF-D2EE-48C4-A731-DD1258A33DA7}" type="datetime3">
              <a:rPr lang="en-US" sz="1100" smtClean="0"/>
              <a:pPr algn="l"/>
              <a:t>22 November 2021</a:t>
            </a:fld>
            <a:endParaRPr lang="de-DE" dirty="0"/>
          </a:p>
        </p:txBody>
      </p:sp>
      <p:sp>
        <p:nvSpPr>
          <p:cNvPr id="5" name="Footer Placeholder 4">
            <a:extLst>
              <a:ext uri="{FF2B5EF4-FFF2-40B4-BE49-F238E27FC236}">
                <a16:creationId xmlns:a16="http://schemas.microsoft.com/office/drawing/2014/main" id="{A71A021C-9EC9-45FA-96B7-31549B918880}"/>
              </a:ext>
            </a:extLst>
          </p:cNvPr>
          <p:cNvSpPr>
            <a:spLocks noGrp="1"/>
          </p:cNvSpPr>
          <p:nvPr>
            <p:ph type="ftr" sz="quarter" idx="11"/>
          </p:nvPr>
        </p:nvSpPr>
        <p:spPr/>
        <p:txBody>
          <a:bodyPr/>
          <a:lstStyle/>
          <a:p>
            <a:fld id="{A4FC8068-A857-4CF0-ACD3-C2E355E9E768}" type="slidenum">
              <a:rPr lang="de-DE" smtClean="0"/>
              <a:pPr/>
              <a:t>13</a:t>
            </a:fld>
            <a:endParaRPr lang="de-DE" dirty="0"/>
          </a:p>
        </p:txBody>
      </p:sp>
      <p:pic>
        <p:nvPicPr>
          <p:cNvPr id="7" name="Picture 6">
            <a:extLst>
              <a:ext uri="{FF2B5EF4-FFF2-40B4-BE49-F238E27FC236}">
                <a16:creationId xmlns:a16="http://schemas.microsoft.com/office/drawing/2014/main" id="{AB6CB045-33CA-415D-BAFE-1B7A4FBFB41A}"/>
              </a:ext>
            </a:extLst>
          </p:cNvPr>
          <p:cNvPicPr>
            <a:picLocks noChangeAspect="1"/>
          </p:cNvPicPr>
          <p:nvPr/>
        </p:nvPicPr>
        <p:blipFill>
          <a:blip r:embed="rId2"/>
          <a:stretch>
            <a:fillRect/>
          </a:stretch>
        </p:blipFill>
        <p:spPr>
          <a:xfrm>
            <a:off x="755576" y="2488511"/>
            <a:ext cx="7098554" cy="3799791"/>
          </a:xfrm>
          <a:prstGeom prst="rect">
            <a:avLst/>
          </a:prstGeom>
        </p:spPr>
      </p:pic>
    </p:spTree>
    <p:extLst>
      <p:ext uri="{BB962C8B-B14F-4D97-AF65-F5344CB8AC3E}">
        <p14:creationId xmlns:p14="http://schemas.microsoft.com/office/powerpoint/2010/main" val="4076761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DF780-E9A2-4BE6-9839-C9B84025EB47}"/>
              </a:ext>
            </a:extLst>
          </p:cNvPr>
          <p:cNvSpPr>
            <a:spLocks noGrp="1"/>
          </p:cNvSpPr>
          <p:nvPr>
            <p:ph type="ctrTitle"/>
          </p:nvPr>
        </p:nvSpPr>
        <p:spPr/>
        <p:txBody>
          <a:bodyPr>
            <a:normAutofit fontScale="90000"/>
          </a:bodyPr>
          <a:lstStyle/>
          <a:p>
            <a:r>
              <a:rPr lang="en-US" dirty="0"/>
              <a:t>COVID-19 pandemic on financial markets</a:t>
            </a:r>
            <a:endParaRPr lang="en-DE" dirty="0"/>
          </a:p>
        </p:txBody>
      </p:sp>
      <p:sp>
        <p:nvSpPr>
          <p:cNvPr id="3" name="Subtitle 2">
            <a:extLst>
              <a:ext uri="{FF2B5EF4-FFF2-40B4-BE49-F238E27FC236}">
                <a16:creationId xmlns:a16="http://schemas.microsoft.com/office/drawing/2014/main" id="{F5C899AB-2FE1-4A63-9C59-56FA86E6F6FB}"/>
              </a:ext>
            </a:extLst>
          </p:cNvPr>
          <p:cNvSpPr>
            <a:spLocks noGrp="1"/>
          </p:cNvSpPr>
          <p:nvPr>
            <p:ph type="subTitle" idx="1"/>
          </p:nvPr>
        </p:nvSpPr>
        <p:spPr>
          <a:xfrm>
            <a:off x="539552" y="2021193"/>
            <a:ext cx="8280920" cy="3744416"/>
          </a:xfrm>
        </p:spPr>
        <p:txBody>
          <a:bodyPr/>
          <a:lstStyle/>
          <a:p>
            <a:pPr marL="800100" lvl="1" indent="-342900">
              <a:buFont typeface="Arial" panose="020B0604020202020204" pitchFamily="34" charset="0"/>
              <a:buChar char="•"/>
            </a:pPr>
            <a:r>
              <a:rPr lang="en-US" dirty="0"/>
              <a:t>…</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endParaRPr lang="en-US" dirty="0"/>
          </a:p>
          <a:p>
            <a:endParaRPr lang="en-DE" dirty="0"/>
          </a:p>
        </p:txBody>
      </p:sp>
      <p:sp>
        <p:nvSpPr>
          <p:cNvPr id="4" name="Date Placeholder 3">
            <a:extLst>
              <a:ext uri="{FF2B5EF4-FFF2-40B4-BE49-F238E27FC236}">
                <a16:creationId xmlns:a16="http://schemas.microsoft.com/office/drawing/2014/main" id="{2624D066-F1B2-4ECF-808B-637BC8F85D30}"/>
              </a:ext>
            </a:extLst>
          </p:cNvPr>
          <p:cNvSpPr>
            <a:spLocks noGrp="1"/>
          </p:cNvSpPr>
          <p:nvPr>
            <p:ph type="dt" sz="half" idx="10"/>
          </p:nvPr>
        </p:nvSpPr>
        <p:spPr/>
        <p:txBody>
          <a:bodyPr/>
          <a:lstStyle/>
          <a:p>
            <a:pPr algn="l"/>
            <a:fld id="{E5B9E4EF-D2EE-48C4-A731-DD1258A33DA7}" type="datetime3">
              <a:rPr lang="en-US" sz="1100" smtClean="0"/>
              <a:pPr algn="l"/>
              <a:t>22 November 2021</a:t>
            </a:fld>
            <a:endParaRPr lang="de-DE" dirty="0"/>
          </a:p>
        </p:txBody>
      </p:sp>
      <p:sp>
        <p:nvSpPr>
          <p:cNvPr id="5" name="Footer Placeholder 4">
            <a:extLst>
              <a:ext uri="{FF2B5EF4-FFF2-40B4-BE49-F238E27FC236}">
                <a16:creationId xmlns:a16="http://schemas.microsoft.com/office/drawing/2014/main" id="{A71A021C-9EC9-45FA-96B7-31549B918880}"/>
              </a:ext>
            </a:extLst>
          </p:cNvPr>
          <p:cNvSpPr>
            <a:spLocks noGrp="1"/>
          </p:cNvSpPr>
          <p:nvPr>
            <p:ph type="ftr" sz="quarter" idx="11"/>
          </p:nvPr>
        </p:nvSpPr>
        <p:spPr/>
        <p:txBody>
          <a:bodyPr/>
          <a:lstStyle/>
          <a:p>
            <a:fld id="{A4FC8068-A857-4CF0-ACD3-C2E355E9E768}" type="slidenum">
              <a:rPr lang="de-DE" smtClean="0"/>
              <a:pPr/>
              <a:t>14</a:t>
            </a:fld>
            <a:endParaRPr lang="de-DE" dirty="0"/>
          </a:p>
        </p:txBody>
      </p:sp>
      <p:pic>
        <p:nvPicPr>
          <p:cNvPr id="7" name="Picture 6">
            <a:extLst>
              <a:ext uri="{FF2B5EF4-FFF2-40B4-BE49-F238E27FC236}">
                <a16:creationId xmlns:a16="http://schemas.microsoft.com/office/drawing/2014/main" id="{5CB5F77B-030B-4B64-B2D9-FD51E0741083}"/>
              </a:ext>
            </a:extLst>
          </p:cNvPr>
          <p:cNvPicPr>
            <a:picLocks noChangeAspect="1"/>
          </p:cNvPicPr>
          <p:nvPr/>
        </p:nvPicPr>
        <p:blipFill>
          <a:blip r:embed="rId2"/>
          <a:stretch>
            <a:fillRect/>
          </a:stretch>
        </p:blipFill>
        <p:spPr>
          <a:xfrm>
            <a:off x="539552" y="2132856"/>
            <a:ext cx="3816424" cy="3719559"/>
          </a:xfrm>
          <a:prstGeom prst="rect">
            <a:avLst/>
          </a:prstGeom>
        </p:spPr>
      </p:pic>
      <p:pic>
        <p:nvPicPr>
          <p:cNvPr id="9" name="Picture 8">
            <a:extLst>
              <a:ext uri="{FF2B5EF4-FFF2-40B4-BE49-F238E27FC236}">
                <a16:creationId xmlns:a16="http://schemas.microsoft.com/office/drawing/2014/main" id="{AA1DD69B-85D8-43E9-B473-CDF270074740}"/>
              </a:ext>
            </a:extLst>
          </p:cNvPr>
          <p:cNvPicPr>
            <a:picLocks noChangeAspect="1"/>
          </p:cNvPicPr>
          <p:nvPr/>
        </p:nvPicPr>
        <p:blipFill>
          <a:blip r:embed="rId3"/>
          <a:stretch>
            <a:fillRect/>
          </a:stretch>
        </p:blipFill>
        <p:spPr>
          <a:xfrm>
            <a:off x="4355976" y="2564904"/>
            <a:ext cx="2997042" cy="2736304"/>
          </a:xfrm>
          <a:prstGeom prst="rect">
            <a:avLst/>
          </a:prstGeom>
        </p:spPr>
      </p:pic>
      <p:pic>
        <p:nvPicPr>
          <p:cNvPr id="11" name="Picture 10">
            <a:extLst>
              <a:ext uri="{FF2B5EF4-FFF2-40B4-BE49-F238E27FC236}">
                <a16:creationId xmlns:a16="http://schemas.microsoft.com/office/drawing/2014/main" id="{FC7AC497-7F4B-47DB-8FB3-3ADC2A662FDD}"/>
              </a:ext>
            </a:extLst>
          </p:cNvPr>
          <p:cNvPicPr>
            <a:picLocks noChangeAspect="1"/>
          </p:cNvPicPr>
          <p:nvPr/>
        </p:nvPicPr>
        <p:blipFill>
          <a:blip r:embed="rId4"/>
          <a:stretch>
            <a:fillRect/>
          </a:stretch>
        </p:blipFill>
        <p:spPr>
          <a:xfrm>
            <a:off x="7444469" y="2622925"/>
            <a:ext cx="1048734" cy="2706518"/>
          </a:xfrm>
          <a:prstGeom prst="rect">
            <a:avLst/>
          </a:prstGeom>
        </p:spPr>
      </p:pic>
      <p:sp>
        <p:nvSpPr>
          <p:cNvPr id="13" name="TextBox 12">
            <a:extLst>
              <a:ext uri="{FF2B5EF4-FFF2-40B4-BE49-F238E27FC236}">
                <a16:creationId xmlns:a16="http://schemas.microsoft.com/office/drawing/2014/main" id="{7D158506-4597-4ABD-9742-EAEF5DC4D9FD}"/>
              </a:ext>
            </a:extLst>
          </p:cNvPr>
          <p:cNvSpPr txBox="1"/>
          <p:nvPr/>
        </p:nvSpPr>
        <p:spPr>
          <a:xfrm>
            <a:off x="1043608" y="920994"/>
            <a:ext cx="6840760" cy="646331"/>
          </a:xfrm>
          <a:prstGeom prst="rect">
            <a:avLst/>
          </a:prstGeom>
          <a:noFill/>
        </p:spPr>
        <p:txBody>
          <a:bodyPr wrap="square">
            <a:spAutoFit/>
          </a:bodyPr>
          <a:lstStyle/>
          <a:p>
            <a:r>
              <a:rPr lang="en-US" b="0" i="0" dirty="0">
                <a:solidFill>
                  <a:srgbClr val="505050"/>
                </a:solidFill>
                <a:effectLst/>
                <a:latin typeface="NexusSansWebPro"/>
              </a:rPr>
              <a:t>Martin, Thorsten and Nagler, Florian, Sovereign Debt and Equity Returns in the Face of a Disaster </a:t>
            </a:r>
            <a:r>
              <a:rPr lang="en-US" b="0" i="0" u="sng" dirty="0">
                <a:solidFill>
                  <a:srgbClr val="505050"/>
                </a:solidFill>
                <a:effectLst/>
                <a:latin typeface="NexusSansWebPro"/>
                <a:hlinkClick r:id="rId5"/>
              </a:rPr>
              <a:t>https://ssrn.com/abstract=3572839</a:t>
            </a:r>
            <a:endParaRPr lang="en-DE" dirty="0"/>
          </a:p>
        </p:txBody>
      </p:sp>
    </p:spTree>
    <p:extLst>
      <p:ext uri="{BB962C8B-B14F-4D97-AF65-F5344CB8AC3E}">
        <p14:creationId xmlns:p14="http://schemas.microsoft.com/office/powerpoint/2010/main" val="325953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DC5D-35C8-4D15-8385-551BF6A27644}"/>
              </a:ext>
            </a:extLst>
          </p:cNvPr>
          <p:cNvSpPr>
            <a:spLocks noGrp="1"/>
          </p:cNvSpPr>
          <p:nvPr>
            <p:ph type="ctrTitle"/>
          </p:nvPr>
        </p:nvSpPr>
        <p:spPr/>
        <p:txBody>
          <a:bodyPr>
            <a:normAutofit fontScale="90000"/>
          </a:bodyPr>
          <a:lstStyle/>
          <a:p>
            <a:r>
              <a:rPr lang="en-US" dirty="0"/>
              <a:t>COVID-19 pandemic on financial markets</a:t>
            </a:r>
            <a:endParaRPr lang="en-DE" dirty="0"/>
          </a:p>
        </p:txBody>
      </p:sp>
      <p:sp>
        <p:nvSpPr>
          <p:cNvPr id="4" name="Date Placeholder 3">
            <a:extLst>
              <a:ext uri="{FF2B5EF4-FFF2-40B4-BE49-F238E27FC236}">
                <a16:creationId xmlns:a16="http://schemas.microsoft.com/office/drawing/2014/main" id="{1C201713-73C9-4F04-9619-13BB84A8BC09}"/>
              </a:ext>
            </a:extLst>
          </p:cNvPr>
          <p:cNvSpPr>
            <a:spLocks noGrp="1"/>
          </p:cNvSpPr>
          <p:nvPr>
            <p:ph type="dt" sz="half" idx="10"/>
          </p:nvPr>
        </p:nvSpPr>
        <p:spPr/>
        <p:txBody>
          <a:bodyPr/>
          <a:lstStyle/>
          <a:p>
            <a:pPr algn="l"/>
            <a:fld id="{E5B9E4EF-D2EE-48C4-A731-DD1258A33DA7}" type="datetime3">
              <a:rPr lang="en-US" sz="1100" smtClean="0"/>
              <a:pPr algn="l"/>
              <a:t>22 November 2021</a:t>
            </a:fld>
            <a:endParaRPr lang="de-DE" dirty="0"/>
          </a:p>
        </p:txBody>
      </p:sp>
      <p:sp>
        <p:nvSpPr>
          <p:cNvPr id="5" name="Footer Placeholder 4">
            <a:extLst>
              <a:ext uri="{FF2B5EF4-FFF2-40B4-BE49-F238E27FC236}">
                <a16:creationId xmlns:a16="http://schemas.microsoft.com/office/drawing/2014/main" id="{01400BC7-F77A-4FD1-8234-C705F05FBBE5}"/>
              </a:ext>
            </a:extLst>
          </p:cNvPr>
          <p:cNvSpPr>
            <a:spLocks noGrp="1"/>
          </p:cNvSpPr>
          <p:nvPr>
            <p:ph type="ftr" sz="quarter" idx="11"/>
          </p:nvPr>
        </p:nvSpPr>
        <p:spPr/>
        <p:txBody>
          <a:bodyPr/>
          <a:lstStyle/>
          <a:p>
            <a:fld id="{A4FC8068-A857-4CF0-ACD3-C2E355E9E768}" type="slidenum">
              <a:rPr lang="de-DE" smtClean="0"/>
              <a:pPr/>
              <a:t>15</a:t>
            </a:fld>
            <a:endParaRPr lang="de-DE" dirty="0"/>
          </a:p>
        </p:txBody>
      </p:sp>
      <p:pic>
        <p:nvPicPr>
          <p:cNvPr id="7" name="Picture 6">
            <a:extLst>
              <a:ext uri="{FF2B5EF4-FFF2-40B4-BE49-F238E27FC236}">
                <a16:creationId xmlns:a16="http://schemas.microsoft.com/office/drawing/2014/main" id="{C2E1B951-2588-49B5-BE6A-E0B7868079FD}"/>
              </a:ext>
            </a:extLst>
          </p:cNvPr>
          <p:cNvPicPr>
            <a:picLocks noChangeAspect="1"/>
          </p:cNvPicPr>
          <p:nvPr/>
        </p:nvPicPr>
        <p:blipFill>
          <a:blip r:embed="rId2"/>
          <a:stretch>
            <a:fillRect/>
          </a:stretch>
        </p:blipFill>
        <p:spPr>
          <a:xfrm>
            <a:off x="1115616" y="2142623"/>
            <a:ext cx="6984776" cy="4310713"/>
          </a:xfrm>
          <a:prstGeom prst="rect">
            <a:avLst/>
          </a:prstGeom>
        </p:spPr>
      </p:pic>
      <p:sp>
        <p:nvSpPr>
          <p:cNvPr id="9" name="TextBox 8">
            <a:extLst>
              <a:ext uri="{FF2B5EF4-FFF2-40B4-BE49-F238E27FC236}">
                <a16:creationId xmlns:a16="http://schemas.microsoft.com/office/drawing/2014/main" id="{341C2299-1BEB-494D-BA98-19142F388394}"/>
              </a:ext>
            </a:extLst>
          </p:cNvPr>
          <p:cNvSpPr txBox="1"/>
          <p:nvPr/>
        </p:nvSpPr>
        <p:spPr>
          <a:xfrm>
            <a:off x="467544" y="1081306"/>
            <a:ext cx="7272808" cy="1200329"/>
          </a:xfrm>
          <a:prstGeom prst="rect">
            <a:avLst/>
          </a:prstGeom>
          <a:noFill/>
        </p:spPr>
        <p:txBody>
          <a:bodyPr wrap="square">
            <a:spAutoFit/>
          </a:bodyPr>
          <a:lstStyle/>
          <a:p>
            <a:pPr algn="l"/>
            <a:r>
              <a:rPr lang="en-US" b="1" i="0" u="none" strike="noStrike" dirty="0">
                <a:solidFill>
                  <a:srgbClr val="E3721F"/>
                </a:solidFill>
                <a:effectLst/>
                <a:latin typeface="Raleway" pitchFamily="2" charset="0"/>
                <a:hlinkClick r:id="rId3"/>
              </a:rPr>
              <a:t>In Sickness and in Debt: The COVID-19 Impact on Sovereign Credit Risk</a:t>
            </a:r>
            <a:r>
              <a:rPr lang="en-US" b="1" i="0" u="none" strike="noStrike" dirty="0">
                <a:solidFill>
                  <a:srgbClr val="E3721F"/>
                </a:solidFill>
                <a:effectLst/>
                <a:latin typeface="Raleway" pitchFamily="2" charset="0"/>
              </a:rPr>
              <a:t>, </a:t>
            </a:r>
            <a:r>
              <a:rPr lang="en-US" b="1" i="0" dirty="0">
                <a:solidFill>
                  <a:srgbClr val="333333"/>
                </a:solidFill>
                <a:effectLst/>
                <a:latin typeface="Raleway" pitchFamily="2" charset="0"/>
              </a:rPr>
              <a:t>Journal of Financial Economics, </a:t>
            </a:r>
            <a:br>
              <a:rPr lang="en-US" b="0" i="0" dirty="0">
                <a:solidFill>
                  <a:srgbClr val="333333"/>
                </a:solidFill>
                <a:effectLst/>
                <a:latin typeface="Raleway" pitchFamily="2" charset="0"/>
              </a:rPr>
            </a:br>
            <a:r>
              <a:rPr lang="en-US" b="0" i="1" dirty="0">
                <a:solidFill>
                  <a:srgbClr val="333333"/>
                </a:solidFill>
                <a:effectLst/>
                <a:latin typeface="Raleway" pitchFamily="2" charset="0"/>
              </a:rPr>
              <a:t>Patrick Augustin, Davide Tomio, Valeri </a:t>
            </a:r>
            <a:r>
              <a:rPr lang="en-US" b="0" i="1" dirty="0" err="1">
                <a:solidFill>
                  <a:srgbClr val="333333"/>
                </a:solidFill>
                <a:effectLst/>
                <a:latin typeface="Raleway" pitchFamily="2" charset="0"/>
              </a:rPr>
              <a:t>Sokolovski</a:t>
            </a:r>
            <a:r>
              <a:rPr lang="en-US" b="0" i="1" dirty="0">
                <a:solidFill>
                  <a:srgbClr val="333333"/>
                </a:solidFill>
                <a:effectLst/>
                <a:latin typeface="Raleway" pitchFamily="2" charset="0"/>
              </a:rPr>
              <a:t>, and Marti Subrahmanyam.</a:t>
            </a:r>
            <a:endParaRPr lang="en-US" b="0" i="0" dirty="0">
              <a:solidFill>
                <a:srgbClr val="333333"/>
              </a:solidFill>
              <a:effectLst/>
              <a:latin typeface="Raleway" pitchFamily="2" charset="0"/>
            </a:endParaRPr>
          </a:p>
        </p:txBody>
      </p:sp>
    </p:spTree>
    <p:extLst>
      <p:ext uri="{BB962C8B-B14F-4D97-AF65-F5344CB8AC3E}">
        <p14:creationId xmlns:p14="http://schemas.microsoft.com/office/powerpoint/2010/main" val="938623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C537-B968-480C-A693-DE676215A110}"/>
              </a:ext>
            </a:extLst>
          </p:cNvPr>
          <p:cNvSpPr>
            <a:spLocks noGrp="1"/>
          </p:cNvSpPr>
          <p:nvPr>
            <p:ph type="ctrTitle"/>
          </p:nvPr>
        </p:nvSpPr>
        <p:spPr/>
        <p:txBody>
          <a:bodyPr>
            <a:normAutofit fontScale="90000"/>
          </a:bodyPr>
          <a:lstStyle/>
          <a:p>
            <a:r>
              <a:rPr lang="en-US" dirty="0"/>
              <a:t>COVID-19 pandemic on financial markets</a:t>
            </a:r>
            <a:endParaRPr lang="en-DE" dirty="0"/>
          </a:p>
        </p:txBody>
      </p:sp>
      <p:sp>
        <p:nvSpPr>
          <p:cNvPr id="4" name="Date Placeholder 3">
            <a:extLst>
              <a:ext uri="{FF2B5EF4-FFF2-40B4-BE49-F238E27FC236}">
                <a16:creationId xmlns:a16="http://schemas.microsoft.com/office/drawing/2014/main" id="{816774FB-CBB6-47AA-A4D8-C7AD361BBE4E}"/>
              </a:ext>
            </a:extLst>
          </p:cNvPr>
          <p:cNvSpPr>
            <a:spLocks noGrp="1"/>
          </p:cNvSpPr>
          <p:nvPr>
            <p:ph type="dt" sz="half" idx="10"/>
          </p:nvPr>
        </p:nvSpPr>
        <p:spPr/>
        <p:txBody>
          <a:bodyPr/>
          <a:lstStyle/>
          <a:p>
            <a:pPr algn="l"/>
            <a:fld id="{E5B9E4EF-D2EE-48C4-A731-DD1258A33DA7}" type="datetime3">
              <a:rPr lang="en-US" sz="1100" smtClean="0"/>
              <a:pPr algn="l"/>
              <a:t>22 November 2021</a:t>
            </a:fld>
            <a:endParaRPr lang="de-DE" dirty="0"/>
          </a:p>
        </p:txBody>
      </p:sp>
      <p:sp>
        <p:nvSpPr>
          <p:cNvPr id="5" name="Footer Placeholder 4">
            <a:extLst>
              <a:ext uri="{FF2B5EF4-FFF2-40B4-BE49-F238E27FC236}">
                <a16:creationId xmlns:a16="http://schemas.microsoft.com/office/drawing/2014/main" id="{B97E3580-1C2C-401D-B26A-2206DD373BC4}"/>
              </a:ext>
            </a:extLst>
          </p:cNvPr>
          <p:cNvSpPr>
            <a:spLocks noGrp="1"/>
          </p:cNvSpPr>
          <p:nvPr>
            <p:ph type="ftr" sz="quarter" idx="11"/>
          </p:nvPr>
        </p:nvSpPr>
        <p:spPr/>
        <p:txBody>
          <a:bodyPr/>
          <a:lstStyle/>
          <a:p>
            <a:fld id="{A4FC8068-A857-4CF0-ACD3-C2E355E9E768}" type="slidenum">
              <a:rPr lang="de-DE" smtClean="0"/>
              <a:pPr/>
              <a:t>16</a:t>
            </a:fld>
            <a:endParaRPr lang="de-DE" dirty="0"/>
          </a:p>
        </p:txBody>
      </p:sp>
      <p:pic>
        <p:nvPicPr>
          <p:cNvPr id="7" name="Picture 6">
            <a:extLst>
              <a:ext uri="{FF2B5EF4-FFF2-40B4-BE49-F238E27FC236}">
                <a16:creationId xmlns:a16="http://schemas.microsoft.com/office/drawing/2014/main" id="{E9A41C75-3C98-4C97-BDCC-EB18244B3A30}"/>
              </a:ext>
            </a:extLst>
          </p:cNvPr>
          <p:cNvPicPr>
            <a:picLocks noChangeAspect="1"/>
          </p:cNvPicPr>
          <p:nvPr/>
        </p:nvPicPr>
        <p:blipFill>
          <a:blip r:embed="rId2"/>
          <a:stretch>
            <a:fillRect/>
          </a:stretch>
        </p:blipFill>
        <p:spPr>
          <a:xfrm>
            <a:off x="2915816" y="1891929"/>
            <a:ext cx="5688632" cy="4243859"/>
          </a:xfrm>
          <a:prstGeom prst="rect">
            <a:avLst/>
          </a:prstGeom>
        </p:spPr>
      </p:pic>
      <p:sp>
        <p:nvSpPr>
          <p:cNvPr id="9" name="TextBox 8">
            <a:extLst>
              <a:ext uri="{FF2B5EF4-FFF2-40B4-BE49-F238E27FC236}">
                <a16:creationId xmlns:a16="http://schemas.microsoft.com/office/drawing/2014/main" id="{FEED3F01-CEB0-459F-B311-B821DD44B8F1}"/>
              </a:ext>
            </a:extLst>
          </p:cNvPr>
          <p:cNvSpPr txBox="1"/>
          <p:nvPr/>
        </p:nvSpPr>
        <p:spPr>
          <a:xfrm>
            <a:off x="395536" y="1245598"/>
            <a:ext cx="8496944" cy="646331"/>
          </a:xfrm>
          <a:prstGeom prst="rect">
            <a:avLst/>
          </a:prstGeom>
          <a:noFill/>
        </p:spPr>
        <p:txBody>
          <a:bodyPr wrap="square">
            <a:spAutoFit/>
          </a:bodyPr>
          <a:lstStyle/>
          <a:p>
            <a:r>
              <a:rPr lang="en-GB" b="0" i="0" dirty="0">
                <a:solidFill>
                  <a:srgbClr val="505050"/>
                </a:solidFill>
                <a:effectLst/>
                <a:latin typeface="NexusSansWebPro"/>
              </a:rPr>
              <a:t>Jappelli, Pelizzon, Plazzi The Core, the Periphery, and the Disaster: Corporate-Sovereign Nexus in COVID-19 Times  </a:t>
            </a:r>
            <a:r>
              <a:rPr lang="en-GB" b="0" i="0" u="sng" dirty="0">
                <a:solidFill>
                  <a:srgbClr val="F5662D"/>
                </a:solidFill>
                <a:effectLst/>
                <a:latin typeface="NexusSansWebPro"/>
                <a:hlinkClick r:id="rId3"/>
              </a:rPr>
              <a:t>https://ssrn.com/abstract=3823385</a:t>
            </a:r>
            <a:r>
              <a:rPr lang="en-GB" b="0" i="0" dirty="0">
                <a:solidFill>
                  <a:srgbClr val="505050"/>
                </a:solidFill>
                <a:effectLst/>
                <a:latin typeface="NexusSansWebPro"/>
              </a:rPr>
              <a:t> </a:t>
            </a:r>
            <a:endParaRPr lang="en-DE" dirty="0"/>
          </a:p>
        </p:txBody>
      </p:sp>
      <p:sp>
        <p:nvSpPr>
          <p:cNvPr id="10" name="Rectangle 9">
            <a:extLst>
              <a:ext uri="{FF2B5EF4-FFF2-40B4-BE49-F238E27FC236}">
                <a16:creationId xmlns:a16="http://schemas.microsoft.com/office/drawing/2014/main" id="{AF801746-4D2F-4EAF-A7BA-A6AE3EBF6EF3}"/>
              </a:ext>
            </a:extLst>
          </p:cNvPr>
          <p:cNvSpPr/>
          <p:nvPr/>
        </p:nvSpPr>
        <p:spPr>
          <a:xfrm>
            <a:off x="416469" y="3068960"/>
            <a:ext cx="2309481" cy="1754326"/>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CDS Corp</a:t>
            </a:r>
          </a:p>
        </p:txBody>
      </p:sp>
    </p:spTree>
    <p:extLst>
      <p:ext uri="{BB962C8B-B14F-4D97-AF65-F5344CB8AC3E}">
        <p14:creationId xmlns:p14="http://schemas.microsoft.com/office/powerpoint/2010/main" val="3433719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C537-B968-480C-A693-DE676215A110}"/>
              </a:ext>
            </a:extLst>
          </p:cNvPr>
          <p:cNvSpPr>
            <a:spLocks noGrp="1"/>
          </p:cNvSpPr>
          <p:nvPr>
            <p:ph type="ctrTitle"/>
          </p:nvPr>
        </p:nvSpPr>
        <p:spPr/>
        <p:txBody>
          <a:bodyPr>
            <a:normAutofit fontScale="90000"/>
          </a:bodyPr>
          <a:lstStyle/>
          <a:p>
            <a:r>
              <a:rPr lang="en-US" dirty="0"/>
              <a:t>COVID-19 pandemic on financial markets</a:t>
            </a:r>
            <a:endParaRPr lang="en-DE" dirty="0"/>
          </a:p>
        </p:txBody>
      </p:sp>
      <p:sp>
        <p:nvSpPr>
          <p:cNvPr id="4" name="Date Placeholder 3">
            <a:extLst>
              <a:ext uri="{FF2B5EF4-FFF2-40B4-BE49-F238E27FC236}">
                <a16:creationId xmlns:a16="http://schemas.microsoft.com/office/drawing/2014/main" id="{816774FB-CBB6-47AA-A4D8-C7AD361BBE4E}"/>
              </a:ext>
            </a:extLst>
          </p:cNvPr>
          <p:cNvSpPr>
            <a:spLocks noGrp="1"/>
          </p:cNvSpPr>
          <p:nvPr>
            <p:ph type="dt" sz="half" idx="10"/>
          </p:nvPr>
        </p:nvSpPr>
        <p:spPr/>
        <p:txBody>
          <a:bodyPr/>
          <a:lstStyle/>
          <a:p>
            <a:pPr algn="l"/>
            <a:fld id="{E5B9E4EF-D2EE-48C4-A731-DD1258A33DA7}" type="datetime3">
              <a:rPr lang="en-US" sz="1100" smtClean="0"/>
              <a:pPr algn="l"/>
              <a:t>22 November 2021</a:t>
            </a:fld>
            <a:endParaRPr lang="de-DE" dirty="0"/>
          </a:p>
        </p:txBody>
      </p:sp>
      <p:sp>
        <p:nvSpPr>
          <p:cNvPr id="5" name="Footer Placeholder 4">
            <a:extLst>
              <a:ext uri="{FF2B5EF4-FFF2-40B4-BE49-F238E27FC236}">
                <a16:creationId xmlns:a16="http://schemas.microsoft.com/office/drawing/2014/main" id="{B97E3580-1C2C-401D-B26A-2206DD373BC4}"/>
              </a:ext>
            </a:extLst>
          </p:cNvPr>
          <p:cNvSpPr>
            <a:spLocks noGrp="1"/>
          </p:cNvSpPr>
          <p:nvPr>
            <p:ph type="ftr" sz="quarter" idx="11"/>
          </p:nvPr>
        </p:nvSpPr>
        <p:spPr/>
        <p:txBody>
          <a:bodyPr/>
          <a:lstStyle/>
          <a:p>
            <a:fld id="{A4FC8068-A857-4CF0-ACD3-C2E355E9E768}" type="slidenum">
              <a:rPr lang="de-DE" smtClean="0"/>
              <a:pPr/>
              <a:t>17</a:t>
            </a:fld>
            <a:endParaRPr lang="de-DE" dirty="0"/>
          </a:p>
        </p:txBody>
      </p:sp>
      <p:sp>
        <p:nvSpPr>
          <p:cNvPr id="9" name="TextBox 8">
            <a:extLst>
              <a:ext uri="{FF2B5EF4-FFF2-40B4-BE49-F238E27FC236}">
                <a16:creationId xmlns:a16="http://schemas.microsoft.com/office/drawing/2014/main" id="{FEED3F01-CEB0-459F-B311-B821DD44B8F1}"/>
              </a:ext>
            </a:extLst>
          </p:cNvPr>
          <p:cNvSpPr txBox="1"/>
          <p:nvPr/>
        </p:nvSpPr>
        <p:spPr>
          <a:xfrm>
            <a:off x="395536" y="1245598"/>
            <a:ext cx="8496944" cy="646331"/>
          </a:xfrm>
          <a:prstGeom prst="rect">
            <a:avLst/>
          </a:prstGeom>
          <a:noFill/>
        </p:spPr>
        <p:txBody>
          <a:bodyPr wrap="square">
            <a:spAutoFit/>
          </a:bodyPr>
          <a:lstStyle/>
          <a:p>
            <a:r>
              <a:rPr lang="en-GB" b="0" i="0" dirty="0">
                <a:solidFill>
                  <a:srgbClr val="505050"/>
                </a:solidFill>
                <a:effectLst/>
                <a:latin typeface="NexusSansWebPro"/>
              </a:rPr>
              <a:t>Jappelli, Pelizzon, Plazzi The Core, the Periphery, and the Disaster: Corporate-Sovereign Nexus in COVID-19 Times  </a:t>
            </a:r>
            <a:r>
              <a:rPr lang="en-GB" b="0" i="0" u="sng" dirty="0">
                <a:solidFill>
                  <a:srgbClr val="F5662D"/>
                </a:solidFill>
                <a:effectLst/>
                <a:latin typeface="NexusSansWebPro"/>
                <a:hlinkClick r:id="rId2"/>
              </a:rPr>
              <a:t>https://ssrn.com/abstract=3823385</a:t>
            </a:r>
            <a:r>
              <a:rPr lang="en-GB" b="0" i="0" dirty="0">
                <a:solidFill>
                  <a:srgbClr val="505050"/>
                </a:solidFill>
                <a:effectLst/>
                <a:latin typeface="NexusSansWebPro"/>
              </a:rPr>
              <a:t> </a:t>
            </a:r>
            <a:endParaRPr lang="en-DE" dirty="0"/>
          </a:p>
        </p:txBody>
      </p:sp>
      <p:sp>
        <p:nvSpPr>
          <p:cNvPr id="10" name="Rectangle 9">
            <a:extLst>
              <a:ext uri="{FF2B5EF4-FFF2-40B4-BE49-F238E27FC236}">
                <a16:creationId xmlns:a16="http://schemas.microsoft.com/office/drawing/2014/main" id="{AF801746-4D2F-4EAF-A7BA-A6AE3EBF6EF3}"/>
              </a:ext>
            </a:extLst>
          </p:cNvPr>
          <p:cNvSpPr/>
          <p:nvPr/>
        </p:nvSpPr>
        <p:spPr>
          <a:xfrm>
            <a:off x="416469" y="3068960"/>
            <a:ext cx="2309481" cy="1754326"/>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CDS </a:t>
            </a:r>
            <a:r>
              <a:rPr lang="en-US" sz="5400" b="1" dirty="0" err="1">
                <a:ln w="22225">
                  <a:solidFill>
                    <a:schemeClr val="accent2"/>
                  </a:solidFill>
                  <a:prstDash val="solid"/>
                </a:ln>
                <a:solidFill>
                  <a:schemeClr val="accent2">
                    <a:lumMod val="40000"/>
                    <a:lumOff val="60000"/>
                  </a:schemeClr>
                </a:solidFill>
              </a:rPr>
              <a:t>Sov</a:t>
            </a:r>
            <a:endParaRPr lang="en-US" sz="5400" b="1" dirty="0">
              <a:ln w="22225">
                <a:solidFill>
                  <a:schemeClr val="accent2"/>
                </a:solidFill>
                <a:prstDash val="solid"/>
              </a:ln>
              <a:solidFill>
                <a:schemeClr val="accent2">
                  <a:lumMod val="40000"/>
                  <a:lumOff val="60000"/>
                </a:schemeClr>
              </a:solidFill>
            </a:endParaRPr>
          </a:p>
        </p:txBody>
      </p:sp>
      <p:pic>
        <p:nvPicPr>
          <p:cNvPr id="6" name="Picture 5">
            <a:extLst>
              <a:ext uri="{FF2B5EF4-FFF2-40B4-BE49-F238E27FC236}">
                <a16:creationId xmlns:a16="http://schemas.microsoft.com/office/drawing/2014/main" id="{978C85F5-11E3-40C2-98E6-915CDBE0B22B}"/>
              </a:ext>
            </a:extLst>
          </p:cNvPr>
          <p:cNvPicPr>
            <a:picLocks noChangeAspect="1"/>
          </p:cNvPicPr>
          <p:nvPr/>
        </p:nvPicPr>
        <p:blipFill>
          <a:blip r:embed="rId3"/>
          <a:stretch>
            <a:fillRect/>
          </a:stretch>
        </p:blipFill>
        <p:spPr>
          <a:xfrm>
            <a:off x="2843807" y="1978205"/>
            <a:ext cx="5883723" cy="4491113"/>
          </a:xfrm>
          <a:prstGeom prst="rect">
            <a:avLst/>
          </a:prstGeom>
        </p:spPr>
      </p:pic>
    </p:spTree>
    <p:extLst>
      <p:ext uri="{BB962C8B-B14F-4D97-AF65-F5344CB8AC3E}">
        <p14:creationId xmlns:p14="http://schemas.microsoft.com/office/powerpoint/2010/main" val="1839310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6A093-3298-4D30-ABD4-97FD9DA94826}"/>
              </a:ext>
            </a:extLst>
          </p:cNvPr>
          <p:cNvSpPr>
            <a:spLocks noGrp="1"/>
          </p:cNvSpPr>
          <p:nvPr>
            <p:ph type="ctrTitle"/>
          </p:nvPr>
        </p:nvSpPr>
        <p:spPr/>
        <p:txBody>
          <a:bodyPr>
            <a:normAutofit fontScale="90000"/>
          </a:bodyPr>
          <a:lstStyle/>
          <a:p>
            <a:endParaRPr lang="en-DE"/>
          </a:p>
        </p:txBody>
      </p:sp>
      <p:sp>
        <p:nvSpPr>
          <p:cNvPr id="4" name="Date Placeholder 3">
            <a:extLst>
              <a:ext uri="{FF2B5EF4-FFF2-40B4-BE49-F238E27FC236}">
                <a16:creationId xmlns:a16="http://schemas.microsoft.com/office/drawing/2014/main" id="{CCE074C3-A7F8-4009-89A4-FFB4A1A2264E}"/>
              </a:ext>
            </a:extLst>
          </p:cNvPr>
          <p:cNvSpPr>
            <a:spLocks noGrp="1"/>
          </p:cNvSpPr>
          <p:nvPr>
            <p:ph type="dt" sz="half" idx="10"/>
          </p:nvPr>
        </p:nvSpPr>
        <p:spPr/>
        <p:txBody>
          <a:bodyPr/>
          <a:lstStyle/>
          <a:p>
            <a:pPr algn="l"/>
            <a:fld id="{E5B9E4EF-D2EE-48C4-A731-DD1258A33DA7}" type="datetime3">
              <a:rPr lang="en-US" sz="1100" smtClean="0"/>
              <a:pPr algn="l"/>
              <a:t>22 November 2021</a:t>
            </a:fld>
            <a:endParaRPr lang="de-DE" dirty="0"/>
          </a:p>
        </p:txBody>
      </p:sp>
      <p:sp>
        <p:nvSpPr>
          <p:cNvPr id="5" name="Footer Placeholder 4">
            <a:extLst>
              <a:ext uri="{FF2B5EF4-FFF2-40B4-BE49-F238E27FC236}">
                <a16:creationId xmlns:a16="http://schemas.microsoft.com/office/drawing/2014/main" id="{73F3BD88-0023-41C8-88C0-8475E8ED37EC}"/>
              </a:ext>
            </a:extLst>
          </p:cNvPr>
          <p:cNvSpPr>
            <a:spLocks noGrp="1"/>
          </p:cNvSpPr>
          <p:nvPr>
            <p:ph type="ftr" sz="quarter" idx="11"/>
          </p:nvPr>
        </p:nvSpPr>
        <p:spPr/>
        <p:txBody>
          <a:bodyPr/>
          <a:lstStyle/>
          <a:p>
            <a:fld id="{A4FC8068-A857-4CF0-ACD3-C2E355E9E768}" type="slidenum">
              <a:rPr lang="de-DE" smtClean="0"/>
              <a:pPr/>
              <a:t>18</a:t>
            </a:fld>
            <a:endParaRPr lang="de-DE" dirty="0"/>
          </a:p>
        </p:txBody>
      </p:sp>
      <p:pic>
        <p:nvPicPr>
          <p:cNvPr id="7" name="Picture 6">
            <a:extLst>
              <a:ext uri="{FF2B5EF4-FFF2-40B4-BE49-F238E27FC236}">
                <a16:creationId xmlns:a16="http://schemas.microsoft.com/office/drawing/2014/main" id="{17C472D8-8E84-475D-A53A-FF6896D2AD1B}"/>
              </a:ext>
            </a:extLst>
          </p:cNvPr>
          <p:cNvPicPr>
            <a:picLocks noChangeAspect="1"/>
          </p:cNvPicPr>
          <p:nvPr/>
        </p:nvPicPr>
        <p:blipFill>
          <a:blip r:embed="rId2"/>
          <a:stretch>
            <a:fillRect/>
          </a:stretch>
        </p:blipFill>
        <p:spPr>
          <a:xfrm>
            <a:off x="618626" y="1713411"/>
            <a:ext cx="7913813" cy="4468487"/>
          </a:xfrm>
          <a:prstGeom prst="rect">
            <a:avLst/>
          </a:prstGeom>
        </p:spPr>
      </p:pic>
    </p:spTree>
    <p:extLst>
      <p:ext uri="{BB962C8B-B14F-4D97-AF65-F5344CB8AC3E}">
        <p14:creationId xmlns:p14="http://schemas.microsoft.com/office/powerpoint/2010/main" val="1544133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4DB8-872D-44A6-A167-ACDD147958D9}"/>
              </a:ext>
            </a:extLst>
          </p:cNvPr>
          <p:cNvSpPr>
            <a:spLocks noGrp="1"/>
          </p:cNvSpPr>
          <p:nvPr>
            <p:ph type="ctrTitle"/>
          </p:nvPr>
        </p:nvSpPr>
        <p:spPr/>
        <p:txBody>
          <a:bodyPr/>
          <a:lstStyle/>
          <a:p>
            <a:r>
              <a:rPr lang="en-US" sz="1800" b="0" i="0" u="none" strike="noStrike" baseline="0" dirty="0">
                <a:solidFill>
                  <a:srgbClr val="4040FF"/>
                </a:solidFill>
                <a:latin typeface="CMSS12"/>
              </a:rPr>
              <a:t>Disaster-Risk Bailout Augmented Intensity-Based Model</a:t>
            </a:r>
            <a:endParaRPr lang="en-DE" dirty="0"/>
          </a:p>
        </p:txBody>
      </p:sp>
      <p:sp>
        <p:nvSpPr>
          <p:cNvPr id="4" name="Date Placeholder 3">
            <a:extLst>
              <a:ext uri="{FF2B5EF4-FFF2-40B4-BE49-F238E27FC236}">
                <a16:creationId xmlns:a16="http://schemas.microsoft.com/office/drawing/2014/main" id="{66E9EDA6-F4B3-4E9E-A2E2-B7AC008E60A8}"/>
              </a:ext>
            </a:extLst>
          </p:cNvPr>
          <p:cNvSpPr>
            <a:spLocks noGrp="1"/>
          </p:cNvSpPr>
          <p:nvPr>
            <p:ph type="dt" sz="half" idx="10"/>
          </p:nvPr>
        </p:nvSpPr>
        <p:spPr/>
        <p:txBody>
          <a:bodyPr/>
          <a:lstStyle/>
          <a:p>
            <a:pPr algn="l"/>
            <a:fld id="{E5B9E4EF-D2EE-48C4-A731-DD1258A33DA7}" type="datetime3">
              <a:rPr lang="en-US" sz="1100" smtClean="0"/>
              <a:pPr algn="l"/>
              <a:t>22 November 2021</a:t>
            </a:fld>
            <a:endParaRPr lang="de-DE" dirty="0"/>
          </a:p>
        </p:txBody>
      </p:sp>
      <p:sp>
        <p:nvSpPr>
          <p:cNvPr id="5" name="Footer Placeholder 4">
            <a:extLst>
              <a:ext uri="{FF2B5EF4-FFF2-40B4-BE49-F238E27FC236}">
                <a16:creationId xmlns:a16="http://schemas.microsoft.com/office/drawing/2014/main" id="{8F0E32FF-6584-42BD-82D7-57FD56D87BA7}"/>
              </a:ext>
            </a:extLst>
          </p:cNvPr>
          <p:cNvSpPr>
            <a:spLocks noGrp="1"/>
          </p:cNvSpPr>
          <p:nvPr>
            <p:ph type="ftr" sz="quarter" idx="11"/>
          </p:nvPr>
        </p:nvSpPr>
        <p:spPr/>
        <p:txBody>
          <a:bodyPr/>
          <a:lstStyle/>
          <a:p>
            <a:fld id="{A4FC8068-A857-4CF0-ACD3-C2E355E9E768}" type="slidenum">
              <a:rPr lang="de-DE" smtClean="0"/>
              <a:pPr/>
              <a:t>19</a:t>
            </a:fld>
            <a:endParaRPr lang="de-DE" dirty="0"/>
          </a:p>
        </p:txBody>
      </p:sp>
      <p:pic>
        <p:nvPicPr>
          <p:cNvPr id="9" name="Picture 8">
            <a:extLst>
              <a:ext uri="{FF2B5EF4-FFF2-40B4-BE49-F238E27FC236}">
                <a16:creationId xmlns:a16="http://schemas.microsoft.com/office/drawing/2014/main" id="{A05BFE3D-4FBC-4C70-8F64-876A2BF11EF4}"/>
              </a:ext>
            </a:extLst>
          </p:cNvPr>
          <p:cNvPicPr>
            <a:picLocks noChangeAspect="1"/>
          </p:cNvPicPr>
          <p:nvPr/>
        </p:nvPicPr>
        <p:blipFill>
          <a:blip r:embed="rId2"/>
          <a:stretch>
            <a:fillRect/>
          </a:stretch>
        </p:blipFill>
        <p:spPr>
          <a:xfrm>
            <a:off x="395536" y="1052736"/>
            <a:ext cx="7172278" cy="4484388"/>
          </a:xfrm>
          <a:prstGeom prst="rect">
            <a:avLst/>
          </a:prstGeom>
        </p:spPr>
      </p:pic>
      <p:pic>
        <p:nvPicPr>
          <p:cNvPr id="13" name="Picture 12">
            <a:extLst>
              <a:ext uri="{FF2B5EF4-FFF2-40B4-BE49-F238E27FC236}">
                <a16:creationId xmlns:a16="http://schemas.microsoft.com/office/drawing/2014/main" id="{5EF0AA0D-BE90-486C-85E7-45FD9BF3BB46}"/>
              </a:ext>
            </a:extLst>
          </p:cNvPr>
          <p:cNvPicPr>
            <a:picLocks noChangeAspect="1"/>
          </p:cNvPicPr>
          <p:nvPr/>
        </p:nvPicPr>
        <p:blipFill>
          <a:blip r:embed="rId3"/>
          <a:stretch>
            <a:fillRect/>
          </a:stretch>
        </p:blipFill>
        <p:spPr>
          <a:xfrm>
            <a:off x="755576" y="5521598"/>
            <a:ext cx="7445375" cy="1048402"/>
          </a:xfrm>
          <a:prstGeom prst="rect">
            <a:avLst/>
          </a:prstGeom>
        </p:spPr>
      </p:pic>
    </p:spTree>
    <p:extLst>
      <p:ext uri="{BB962C8B-B14F-4D97-AF65-F5344CB8AC3E}">
        <p14:creationId xmlns:p14="http://schemas.microsoft.com/office/powerpoint/2010/main" val="1377135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dirty="0" err="1"/>
              <a:t>Introduction</a:t>
            </a:r>
            <a:endParaRPr lang="de-DE" dirty="0"/>
          </a:p>
        </p:txBody>
      </p:sp>
      <p:sp>
        <p:nvSpPr>
          <p:cNvPr id="3" name="Untertitel 2"/>
          <p:cNvSpPr>
            <a:spLocks noGrp="1"/>
          </p:cNvSpPr>
          <p:nvPr>
            <p:ph type="subTitle" idx="1"/>
          </p:nvPr>
        </p:nvSpPr>
        <p:spPr>
          <a:xfrm>
            <a:off x="611560" y="1556792"/>
            <a:ext cx="7776864" cy="3744416"/>
          </a:xfrm>
        </p:spPr>
        <p:txBody>
          <a:bodyPr/>
          <a:lstStyle/>
          <a:p>
            <a:pPr marL="342900" indent="-342900">
              <a:buFont typeface="Arial" panose="020B0604020202020204" pitchFamily="34" charset="0"/>
              <a:buChar char="•"/>
            </a:pPr>
            <a:r>
              <a:rPr lang="en-US" dirty="0"/>
              <a:t>The COVID-19 pandemic has challenged economists to provide to policy makers models and decision tools. </a:t>
            </a:r>
          </a:p>
          <a:p>
            <a:pPr marL="342900" indent="-342900">
              <a:buFont typeface="Arial" panose="020B0604020202020204" pitchFamily="34" charset="0"/>
              <a:buChar char="•"/>
            </a:pPr>
            <a:r>
              <a:rPr lang="en-US" dirty="0"/>
              <a:t>The COVID-19 crisis has uncovered big gaps in knowledge</a:t>
            </a:r>
          </a:p>
          <a:p>
            <a:pPr marL="800100" lvl="1" indent="-342900">
              <a:buFont typeface="Arial" panose="020B0604020202020204" pitchFamily="34" charset="0"/>
              <a:buChar char="•"/>
            </a:pPr>
            <a:r>
              <a:rPr lang="en-US" dirty="0"/>
              <a:t>pandemics hardly played a role in modern studies of economics. The COVID-19 crisis is not just “another” large-scale shock. </a:t>
            </a:r>
          </a:p>
          <a:p>
            <a:r>
              <a:rPr lang="en-US" dirty="0"/>
              <a:t>To take economic decisions it was imperative to address contingent questions such as: </a:t>
            </a:r>
          </a:p>
          <a:p>
            <a:pPr marL="342900" indent="-342900">
              <a:buFont typeface="Arial" panose="020B0604020202020204" pitchFamily="34" charset="0"/>
              <a:buChar char="•"/>
            </a:pPr>
            <a:r>
              <a:rPr lang="en-US" dirty="0"/>
              <a:t>Will it end in few quarters? </a:t>
            </a:r>
          </a:p>
          <a:p>
            <a:pPr marL="342900" indent="-342900">
              <a:buFont typeface="Arial" panose="020B0604020202020204" pitchFamily="34" charset="0"/>
              <a:buChar char="•"/>
            </a:pPr>
            <a:r>
              <a:rPr lang="en-US" dirty="0"/>
              <a:t>Will there be recurring waves? Seasonality? </a:t>
            </a:r>
          </a:p>
          <a:p>
            <a:pPr marL="342900" indent="-342900">
              <a:buFont typeface="Arial" panose="020B0604020202020204" pitchFamily="34" charset="0"/>
              <a:buChar char="•"/>
            </a:pPr>
            <a:r>
              <a:rPr lang="en-US" dirty="0"/>
              <a:t>Will it be intermittent for few years? </a:t>
            </a:r>
          </a:p>
          <a:p>
            <a:pPr marL="342900" indent="-342900">
              <a:buFont typeface="Arial" panose="020B0604020202020204" pitchFamily="34" charset="0"/>
              <a:buChar char="•"/>
            </a:pPr>
            <a:r>
              <a:rPr lang="en-US" dirty="0"/>
              <a:t>What would be the impact in terms of death but also from the economic and financial point of view? </a:t>
            </a:r>
          </a:p>
          <a:p>
            <a:pPr marL="342900" indent="-342900">
              <a:buFont typeface="Arial" panose="020B0604020202020204" pitchFamily="34" charset="0"/>
              <a:buChar char="•"/>
            </a:pPr>
            <a:r>
              <a:rPr lang="en-US" dirty="0"/>
              <a:t>What should be the most appropriated policy measures?</a:t>
            </a:r>
          </a:p>
          <a:p>
            <a:endParaRPr lang="en-US" dirty="0"/>
          </a:p>
          <a:p>
            <a:endParaRPr lang="en-US" dirty="0"/>
          </a:p>
          <a:p>
            <a:endParaRPr lang="en-US" dirty="0"/>
          </a:p>
          <a:p>
            <a:endParaRPr lang="en-US" dirty="0"/>
          </a:p>
        </p:txBody>
      </p:sp>
      <p:sp>
        <p:nvSpPr>
          <p:cNvPr id="4" name="Datumsplatzhalter 3"/>
          <p:cNvSpPr>
            <a:spLocks noGrp="1"/>
          </p:cNvSpPr>
          <p:nvPr>
            <p:ph type="dt" sz="half" idx="10"/>
          </p:nvPr>
        </p:nvSpPr>
        <p:spPr/>
        <p:txBody>
          <a:bodyPr/>
          <a:lstStyle/>
          <a:p>
            <a:pPr algn="l"/>
            <a:fld id="{E5B9E4EF-D2EE-48C4-A731-DD1258A33DA7}" type="datetime3">
              <a:rPr lang="en-US" smtClean="0"/>
              <a:pPr algn="l"/>
              <a:t>22 November 2021</a:t>
            </a:fld>
            <a:endParaRPr lang="de-DE" dirty="0"/>
          </a:p>
        </p:txBody>
      </p:sp>
      <p:sp>
        <p:nvSpPr>
          <p:cNvPr id="5" name="Fußzeilenplatzhalter 4"/>
          <p:cNvSpPr>
            <a:spLocks noGrp="1"/>
          </p:cNvSpPr>
          <p:nvPr>
            <p:ph type="ftr" sz="quarter" idx="11"/>
          </p:nvPr>
        </p:nvSpPr>
        <p:spPr/>
        <p:txBody>
          <a:bodyPr/>
          <a:lstStyle/>
          <a:p>
            <a:fld id="{A4FC8068-A857-4CF0-ACD3-C2E355E9E768}" type="slidenum">
              <a:rPr lang="de-DE" smtClean="0"/>
              <a:pPr/>
              <a:t>2</a:t>
            </a:fld>
            <a:endParaRPr lang="de-DE" dirty="0"/>
          </a:p>
        </p:txBody>
      </p:sp>
    </p:spTree>
    <p:extLst>
      <p:ext uri="{BB962C8B-B14F-4D97-AF65-F5344CB8AC3E}">
        <p14:creationId xmlns:p14="http://schemas.microsoft.com/office/powerpoint/2010/main" val="3539131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DF780-E9A2-4BE6-9839-C9B84025EB47}"/>
              </a:ext>
            </a:extLst>
          </p:cNvPr>
          <p:cNvSpPr>
            <a:spLocks noGrp="1"/>
          </p:cNvSpPr>
          <p:nvPr>
            <p:ph type="ctrTitle"/>
          </p:nvPr>
        </p:nvSpPr>
        <p:spPr/>
        <p:txBody>
          <a:bodyPr>
            <a:normAutofit fontScale="90000"/>
          </a:bodyPr>
          <a:lstStyle/>
          <a:p>
            <a:r>
              <a:rPr lang="en-US" dirty="0"/>
              <a:t>COVID-19 pandemic on banks</a:t>
            </a:r>
            <a:endParaRPr lang="en-DE" dirty="0"/>
          </a:p>
        </p:txBody>
      </p:sp>
      <p:sp>
        <p:nvSpPr>
          <p:cNvPr id="4" name="Date Placeholder 3">
            <a:extLst>
              <a:ext uri="{FF2B5EF4-FFF2-40B4-BE49-F238E27FC236}">
                <a16:creationId xmlns:a16="http://schemas.microsoft.com/office/drawing/2014/main" id="{2624D066-F1B2-4ECF-808B-637BC8F85D30}"/>
              </a:ext>
            </a:extLst>
          </p:cNvPr>
          <p:cNvSpPr>
            <a:spLocks noGrp="1"/>
          </p:cNvSpPr>
          <p:nvPr>
            <p:ph type="dt" sz="half" idx="10"/>
          </p:nvPr>
        </p:nvSpPr>
        <p:spPr/>
        <p:txBody>
          <a:bodyPr/>
          <a:lstStyle/>
          <a:p>
            <a:pPr algn="l"/>
            <a:fld id="{E5B9E4EF-D2EE-48C4-A731-DD1258A33DA7}" type="datetime3">
              <a:rPr lang="en-US" sz="1100" smtClean="0"/>
              <a:pPr algn="l"/>
              <a:t>22 November 2021</a:t>
            </a:fld>
            <a:endParaRPr lang="de-DE" dirty="0"/>
          </a:p>
        </p:txBody>
      </p:sp>
      <p:sp>
        <p:nvSpPr>
          <p:cNvPr id="5" name="Footer Placeholder 4">
            <a:extLst>
              <a:ext uri="{FF2B5EF4-FFF2-40B4-BE49-F238E27FC236}">
                <a16:creationId xmlns:a16="http://schemas.microsoft.com/office/drawing/2014/main" id="{A71A021C-9EC9-45FA-96B7-31549B918880}"/>
              </a:ext>
            </a:extLst>
          </p:cNvPr>
          <p:cNvSpPr>
            <a:spLocks noGrp="1"/>
          </p:cNvSpPr>
          <p:nvPr>
            <p:ph type="ftr" sz="quarter" idx="11"/>
          </p:nvPr>
        </p:nvSpPr>
        <p:spPr/>
        <p:txBody>
          <a:bodyPr/>
          <a:lstStyle/>
          <a:p>
            <a:fld id="{A4FC8068-A857-4CF0-ACD3-C2E355E9E768}" type="slidenum">
              <a:rPr lang="de-DE" smtClean="0"/>
              <a:pPr/>
              <a:t>20</a:t>
            </a:fld>
            <a:endParaRPr lang="de-DE" dirty="0"/>
          </a:p>
        </p:txBody>
      </p:sp>
      <p:sp>
        <p:nvSpPr>
          <p:cNvPr id="8" name="Subtitle 7">
            <a:extLst>
              <a:ext uri="{FF2B5EF4-FFF2-40B4-BE49-F238E27FC236}">
                <a16:creationId xmlns:a16="http://schemas.microsoft.com/office/drawing/2014/main" id="{9DF62418-E735-44BA-883D-1AE9EC2C9B15}"/>
              </a:ext>
            </a:extLst>
          </p:cNvPr>
          <p:cNvSpPr>
            <a:spLocks noGrp="1"/>
          </p:cNvSpPr>
          <p:nvPr>
            <p:ph type="subTitle" idx="1"/>
          </p:nvPr>
        </p:nvSpPr>
        <p:spPr>
          <a:xfrm>
            <a:off x="233960" y="980728"/>
            <a:ext cx="7938440" cy="3744416"/>
          </a:xfrm>
        </p:spPr>
        <p:txBody>
          <a:bodyPr/>
          <a:lstStyle/>
          <a:p>
            <a:r>
              <a:rPr lang="en-US" dirty="0"/>
              <a:t>"Why Did Bank Stocks Crash During COVID-19?" </a:t>
            </a:r>
          </a:p>
          <a:p>
            <a:r>
              <a:rPr lang="en-US" dirty="0"/>
              <a:t>Acharya, Engle and Steffen</a:t>
            </a:r>
            <a:endParaRPr lang="en-DE" dirty="0"/>
          </a:p>
        </p:txBody>
      </p:sp>
      <p:pic>
        <p:nvPicPr>
          <p:cNvPr id="6" name="Picture 5">
            <a:extLst>
              <a:ext uri="{FF2B5EF4-FFF2-40B4-BE49-F238E27FC236}">
                <a16:creationId xmlns:a16="http://schemas.microsoft.com/office/drawing/2014/main" id="{002D882E-F8EB-4FEB-A364-7DA2166AC8DB}"/>
              </a:ext>
            </a:extLst>
          </p:cNvPr>
          <p:cNvPicPr>
            <a:picLocks noChangeAspect="1"/>
          </p:cNvPicPr>
          <p:nvPr/>
        </p:nvPicPr>
        <p:blipFill>
          <a:blip r:embed="rId2"/>
          <a:stretch>
            <a:fillRect/>
          </a:stretch>
        </p:blipFill>
        <p:spPr>
          <a:xfrm>
            <a:off x="449672" y="1772816"/>
            <a:ext cx="7164729" cy="4577806"/>
          </a:xfrm>
          <a:prstGeom prst="rect">
            <a:avLst/>
          </a:prstGeom>
        </p:spPr>
      </p:pic>
    </p:spTree>
    <p:extLst>
      <p:ext uri="{BB962C8B-B14F-4D97-AF65-F5344CB8AC3E}">
        <p14:creationId xmlns:p14="http://schemas.microsoft.com/office/powerpoint/2010/main" val="4240967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19A4A-4C93-455B-A082-00F9CE3DEC4F}"/>
              </a:ext>
            </a:extLst>
          </p:cNvPr>
          <p:cNvSpPr>
            <a:spLocks noGrp="1"/>
          </p:cNvSpPr>
          <p:nvPr>
            <p:ph type="ctrTitle"/>
          </p:nvPr>
        </p:nvSpPr>
        <p:spPr/>
        <p:txBody>
          <a:bodyPr>
            <a:normAutofit fontScale="90000"/>
          </a:bodyPr>
          <a:lstStyle/>
          <a:p>
            <a:r>
              <a:rPr lang="en-US" dirty="0"/>
              <a:t>COVID-19 pandemic on banks</a:t>
            </a:r>
            <a:endParaRPr lang="en-DE" dirty="0"/>
          </a:p>
        </p:txBody>
      </p:sp>
      <p:sp>
        <p:nvSpPr>
          <p:cNvPr id="4" name="Date Placeholder 3">
            <a:extLst>
              <a:ext uri="{FF2B5EF4-FFF2-40B4-BE49-F238E27FC236}">
                <a16:creationId xmlns:a16="http://schemas.microsoft.com/office/drawing/2014/main" id="{13C02B62-E039-4F4D-BFF9-35447E2F39B5}"/>
              </a:ext>
            </a:extLst>
          </p:cNvPr>
          <p:cNvSpPr>
            <a:spLocks noGrp="1"/>
          </p:cNvSpPr>
          <p:nvPr>
            <p:ph type="dt" sz="half" idx="10"/>
          </p:nvPr>
        </p:nvSpPr>
        <p:spPr/>
        <p:txBody>
          <a:bodyPr/>
          <a:lstStyle/>
          <a:p>
            <a:pPr algn="l"/>
            <a:fld id="{E5B9E4EF-D2EE-48C4-A731-DD1258A33DA7}" type="datetime3">
              <a:rPr lang="en-US" sz="1100" smtClean="0"/>
              <a:pPr algn="l"/>
              <a:t>22 November 2021</a:t>
            </a:fld>
            <a:endParaRPr lang="de-DE" dirty="0"/>
          </a:p>
        </p:txBody>
      </p:sp>
      <p:sp>
        <p:nvSpPr>
          <p:cNvPr id="5" name="Footer Placeholder 4">
            <a:extLst>
              <a:ext uri="{FF2B5EF4-FFF2-40B4-BE49-F238E27FC236}">
                <a16:creationId xmlns:a16="http://schemas.microsoft.com/office/drawing/2014/main" id="{52B08212-F706-419B-AEFF-4FE11E0DA386}"/>
              </a:ext>
            </a:extLst>
          </p:cNvPr>
          <p:cNvSpPr>
            <a:spLocks noGrp="1"/>
          </p:cNvSpPr>
          <p:nvPr>
            <p:ph type="ftr" sz="quarter" idx="11"/>
          </p:nvPr>
        </p:nvSpPr>
        <p:spPr/>
        <p:txBody>
          <a:bodyPr/>
          <a:lstStyle/>
          <a:p>
            <a:fld id="{A4FC8068-A857-4CF0-ACD3-C2E355E9E768}" type="slidenum">
              <a:rPr lang="de-DE" smtClean="0"/>
              <a:pPr/>
              <a:t>21</a:t>
            </a:fld>
            <a:endParaRPr lang="de-DE" dirty="0"/>
          </a:p>
        </p:txBody>
      </p:sp>
      <p:pic>
        <p:nvPicPr>
          <p:cNvPr id="7" name="Picture 6">
            <a:extLst>
              <a:ext uri="{FF2B5EF4-FFF2-40B4-BE49-F238E27FC236}">
                <a16:creationId xmlns:a16="http://schemas.microsoft.com/office/drawing/2014/main" id="{52CDCE96-E854-4FFE-B115-EF2452C30EA4}"/>
              </a:ext>
            </a:extLst>
          </p:cNvPr>
          <p:cNvPicPr>
            <a:picLocks noChangeAspect="1"/>
          </p:cNvPicPr>
          <p:nvPr/>
        </p:nvPicPr>
        <p:blipFill>
          <a:blip r:embed="rId2"/>
          <a:stretch>
            <a:fillRect/>
          </a:stretch>
        </p:blipFill>
        <p:spPr>
          <a:xfrm>
            <a:off x="323528" y="1395454"/>
            <a:ext cx="7488205" cy="4761286"/>
          </a:xfrm>
          <a:prstGeom prst="rect">
            <a:avLst/>
          </a:prstGeom>
        </p:spPr>
      </p:pic>
    </p:spTree>
    <p:extLst>
      <p:ext uri="{BB962C8B-B14F-4D97-AF65-F5344CB8AC3E}">
        <p14:creationId xmlns:p14="http://schemas.microsoft.com/office/powerpoint/2010/main" val="719322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54960D-01A2-418A-9FBE-622568E2322F}"/>
              </a:ext>
            </a:extLst>
          </p:cNvPr>
          <p:cNvSpPr>
            <a:spLocks noGrp="1"/>
          </p:cNvSpPr>
          <p:nvPr>
            <p:ph type="subTitle" idx="1"/>
          </p:nvPr>
        </p:nvSpPr>
        <p:spPr/>
        <p:txBody>
          <a:bodyPr/>
          <a:lstStyle/>
          <a:p>
            <a:r>
              <a:rPr lang="en-US" sz="4000" dirty="0"/>
              <a:t>Q&amp;A</a:t>
            </a:r>
            <a:endParaRPr lang="en-DE" sz="4000" dirty="0"/>
          </a:p>
        </p:txBody>
      </p:sp>
      <p:sp>
        <p:nvSpPr>
          <p:cNvPr id="4" name="Date Placeholder 3">
            <a:extLst>
              <a:ext uri="{FF2B5EF4-FFF2-40B4-BE49-F238E27FC236}">
                <a16:creationId xmlns:a16="http://schemas.microsoft.com/office/drawing/2014/main" id="{E88CE0F2-41DA-4584-A089-79C265FD3A32}"/>
              </a:ext>
            </a:extLst>
          </p:cNvPr>
          <p:cNvSpPr>
            <a:spLocks noGrp="1"/>
          </p:cNvSpPr>
          <p:nvPr>
            <p:ph type="dt" sz="half" idx="10"/>
          </p:nvPr>
        </p:nvSpPr>
        <p:spPr/>
        <p:txBody>
          <a:bodyPr/>
          <a:lstStyle/>
          <a:p>
            <a:pPr algn="l"/>
            <a:fld id="{E5B9E4EF-D2EE-48C4-A731-DD1258A33DA7}" type="datetime3">
              <a:rPr lang="en-US" sz="1100" smtClean="0"/>
              <a:pPr algn="l"/>
              <a:t>22 November 2021</a:t>
            </a:fld>
            <a:endParaRPr lang="de-DE" dirty="0"/>
          </a:p>
        </p:txBody>
      </p:sp>
      <p:sp>
        <p:nvSpPr>
          <p:cNvPr id="5" name="Footer Placeholder 4">
            <a:extLst>
              <a:ext uri="{FF2B5EF4-FFF2-40B4-BE49-F238E27FC236}">
                <a16:creationId xmlns:a16="http://schemas.microsoft.com/office/drawing/2014/main" id="{DAA099BC-DF6B-404D-89FA-F8766E687C98}"/>
              </a:ext>
            </a:extLst>
          </p:cNvPr>
          <p:cNvSpPr>
            <a:spLocks noGrp="1"/>
          </p:cNvSpPr>
          <p:nvPr>
            <p:ph type="ftr" sz="quarter" idx="11"/>
          </p:nvPr>
        </p:nvSpPr>
        <p:spPr/>
        <p:txBody>
          <a:bodyPr/>
          <a:lstStyle/>
          <a:p>
            <a:fld id="{A4FC8068-A857-4CF0-ACD3-C2E355E9E768}" type="slidenum">
              <a:rPr lang="de-DE" smtClean="0"/>
              <a:pPr/>
              <a:t>22</a:t>
            </a:fld>
            <a:endParaRPr lang="de-DE" dirty="0"/>
          </a:p>
        </p:txBody>
      </p:sp>
    </p:spTree>
    <p:extLst>
      <p:ext uri="{BB962C8B-B14F-4D97-AF65-F5344CB8AC3E}">
        <p14:creationId xmlns:p14="http://schemas.microsoft.com/office/powerpoint/2010/main" val="2859157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dirty="0"/>
              <a:t>Key </a:t>
            </a:r>
            <a:r>
              <a:rPr lang="de-DE" dirty="0" err="1"/>
              <a:t>issues</a:t>
            </a:r>
            <a:endParaRPr lang="de-DE" dirty="0"/>
          </a:p>
        </p:txBody>
      </p:sp>
      <p:sp>
        <p:nvSpPr>
          <p:cNvPr id="3" name="Untertitel 2"/>
          <p:cNvSpPr>
            <a:spLocks noGrp="1"/>
          </p:cNvSpPr>
          <p:nvPr>
            <p:ph type="subTitle" idx="1"/>
          </p:nvPr>
        </p:nvSpPr>
        <p:spPr>
          <a:xfrm>
            <a:off x="539552" y="1772816"/>
            <a:ext cx="7776864" cy="3744416"/>
          </a:xfrm>
        </p:spPr>
        <p:txBody>
          <a:bodyPr/>
          <a:lstStyle/>
          <a:p>
            <a:r>
              <a:rPr lang="en-US" dirty="0"/>
              <a:t>What economist are usually doing to address these questions is to look to the past. However, we do not have events in the “recent past” that could help us to address these questions.</a:t>
            </a:r>
          </a:p>
          <a:p>
            <a:r>
              <a:rPr lang="en-US" dirty="0"/>
              <a:t>1918 influenza pandemic:</a:t>
            </a:r>
          </a:p>
          <a:p>
            <a:endParaRPr lang="en-US" dirty="0"/>
          </a:p>
          <a:p>
            <a:endParaRPr lang="en-US" dirty="0"/>
          </a:p>
          <a:p>
            <a:endParaRPr lang="en-US" dirty="0"/>
          </a:p>
          <a:p>
            <a:endParaRPr lang="en-US" dirty="0"/>
          </a:p>
        </p:txBody>
      </p:sp>
      <p:sp>
        <p:nvSpPr>
          <p:cNvPr id="4" name="Datumsplatzhalter 3"/>
          <p:cNvSpPr>
            <a:spLocks noGrp="1"/>
          </p:cNvSpPr>
          <p:nvPr>
            <p:ph type="dt" sz="half" idx="10"/>
          </p:nvPr>
        </p:nvSpPr>
        <p:spPr/>
        <p:txBody>
          <a:bodyPr/>
          <a:lstStyle/>
          <a:p>
            <a:pPr algn="l"/>
            <a:fld id="{E5B9E4EF-D2EE-48C4-A731-DD1258A33DA7}" type="datetime3">
              <a:rPr lang="en-US" smtClean="0"/>
              <a:pPr algn="l"/>
              <a:t>22 November 2021</a:t>
            </a:fld>
            <a:endParaRPr lang="de-DE" dirty="0"/>
          </a:p>
        </p:txBody>
      </p:sp>
      <p:sp>
        <p:nvSpPr>
          <p:cNvPr id="5" name="Fußzeilenplatzhalter 4"/>
          <p:cNvSpPr>
            <a:spLocks noGrp="1"/>
          </p:cNvSpPr>
          <p:nvPr>
            <p:ph type="ftr" sz="quarter" idx="11"/>
          </p:nvPr>
        </p:nvSpPr>
        <p:spPr/>
        <p:txBody>
          <a:bodyPr/>
          <a:lstStyle/>
          <a:p>
            <a:fld id="{A4FC8068-A857-4CF0-ACD3-C2E355E9E768}" type="slidenum">
              <a:rPr lang="de-DE" smtClean="0"/>
              <a:pPr/>
              <a:t>3</a:t>
            </a:fld>
            <a:endParaRPr lang="de-DE" dirty="0"/>
          </a:p>
        </p:txBody>
      </p:sp>
      <p:pic>
        <p:nvPicPr>
          <p:cNvPr id="7" name="Picture 6">
            <a:extLst>
              <a:ext uri="{FF2B5EF4-FFF2-40B4-BE49-F238E27FC236}">
                <a16:creationId xmlns:a16="http://schemas.microsoft.com/office/drawing/2014/main" id="{B88D0883-616B-4D81-AFDB-813A10E384A5}"/>
              </a:ext>
            </a:extLst>
          </p:cNvPr>
          <p:cNvPicPr>
            <a:picLocks noChangeAspect="1"/>
          </p:cNvPicPr>
          <p:nvPr/>
        </p:nvPicPr>
        <p:blipFill>
          <a:blip r:embed="rId2"/>
          <a:stretch>
            <a:fillRect/>
          </a:stretch>
        </p:blipFill>
        <p:spPr>
          <a:xfrm>
            <a:off x="1187624" y="3140968"/>
            <a:ext cx="5832648" cy="3294545"/>
          </a:xfrm>
          <a:prstGeom prst="rect">
            <a:avLst/>
          </a:prstGeom>
        </p:spPr>
      </p:pic>
    </p:spTree>
    <p:extLst>
      <p:ext uri="{BB962C8B-B14F-4D97-AF65-F5344CB8AC3E}">
        <p14:creationId xmlns:p14="http://schemas.microsoft.com/office/powerpoint/2010/main" val="355383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dirty="0"/>
              <a:t>Key </a:t>
            </a:r>
            <a:r>
              <a:rPr lang="de-DE" dirty="0" err="1"/>
              <a:t>issues</a:t>
            </a:r>
            <a:endParaRPr lang="de-DE" dirty="0"/>
          </a:p>
        </p:txBody>
      </p:sp>
      <p:sp>
        <p:nvSpPr>
          <p:cNvPr id="3" name="Untertitel 2"/>
          <p:cNvSpPr>
            <a:spLocks noGrp="1"/>
          </p:cNvSpPr>
          <p:nvPr>
            <p:ph type="subTitle" idx="1"/>
          </p:nvPr>
        </p:nvSpPr>
        <p:spPr>
          <a:xfrm>
            <a:off x="467544" y="1412776"/>
            <a:ext cx="7776864" cy="3744416"/>
          </a:xfrm>
        </p:spPr>
        <p:txBody>
          <a:bodyPr/>
          <a:lstStyle/>
          <a:p>
            <a:r>
              <a:rPr lang="en-US" dirty="0"/>
              <a:t>However, we do not have events in the “recent past” that could help us to address these questions.</a:t>
            </a:r>
          </a:p>
          <a:p>
            <a:pPr algn="l"/>
            <a:endParaRPr lang="en-DE" sz="1800" b="0" i="0" u="none" strike="noStrike" baseline="0" dirty="0">
              <a:solidFill>
                <a:srgbClr val="000000"/>
              </a:solidFill>
              <a:latin typeface="Calibri Light" panose="020F0302020204030204" pitchFamily="34" charset="0"/>
            </a:endParaRPr>
          </a:p>
          <a:p>
            <a:pPr marR="0" algn="l"/>
            <a:r>
              <a:rPr lang="en-GB" sz="1800" b="0" i="0" u="none" strike="noStrike" baseline="0" dirty="0">
                <a:latin typeface="Calibri Light" panose="020F0302020204030204" pitchFamily="34" charset="0"/>
              </a:rPr>
              <a:t>What worked then?</a:t>
            </a:r>
          </a:p>
          <a:p>
            <a:pPr marR="18620" algn="l"/>
            <a:r>
              <a:rPr lang="en-US" sz="1800" b="0" i="0" u="sng" strike="noStrike" baseline="0" dirty="0">
                <a:solidFill>
                  <a:srgbClr val="0562C1"/>
                </a:solidFill>
                <a:latin typeface="Calibri" panose="020F0502020204030204" pitchFamily="34" charset="0"/>
              </a:rPr>
              <a:t>Richard J. Hatchett, Carter E. </a:t>
            </a:r>
            <a:r>
              <a:rPr lang="en-US" sz="1800" b="0" i="0" u="sng" strike="noStrike" baseline="0" dirty="0" err="1">
                <a:solidFill>
                  <a:srgbClr val="0562C1"/>
                </a:solidFill>
                <a:latin typeface="Calibri" panose="020F0502020204030204" pitchFamily="34" charset="0"/>
              </a:rPr>
              <a:t>Mecherand</a:t>
            </a:r>
            <a:r>
              <a:rPr lang="en-US" sz="1800" b="0" i="0" u="sng" strike="noStrike" baseline="0" dirty="0">
                <a:solidFill>
                  <a:srgbClr val="0562C1"/>
                </a:solidFill>
                <a:latin typeface="Calibri" panose="020F0502020204030204" pitchFamily="34" charset="0"/>
              </a:rPr>
              <a:t> Marc </a:t>
            </a:r>
            <a:r>
              <a:rPr lang="en-US" sz="1800" b="0" i="0" u="sng" strike="noStrike" baseline="0" dirty="0" err="1">
                <a:solidFill>
                  <a:srgbClr val="0562C1"/>
                </a:solidFill>
                <a:latin typeface="Calibri" panose="020F0502020204030204" pitchFamily="34" charset="0"/>
              </a:rPr>
              <a:t>Lipsitch</a:t>
            </a:r>
            <a:r>
              <a:rPr lang="en-US" sz="1800" b="0" i="0" u="sng" strike="noStrike" baseline="0" dirty="0">
                <a:solidFill>
                  <a:srgbClr val="0562C1"/>
                </a:solidFill>
                <a:latin typeface="Calibri" panose="020F0502020204030204" pitchFamily="34" charset="0"/>
              </a:rPr>
              <a:t>, "Public Health Interventions and Epidemic Intensity during the 1918 Influenza Pandemic," </a:t>
            </a:r>
            <a:r>
              <a:rPr lang="en-US" sz="1800" b="0" i="1" u="sng" strike="noStrike" baseline="0" dirty="0">
                <a:solidFill>
                  <a:srgbClr val="0562C1"/>
                </a:solidFill>
                <a:latin typeface="Calibri" panose="020F0502020204030204" pitchFamily="34" charset="0"/>
              </a:rPr>
              <a:t>Proceedings of the National Academy of Sciences</a:t>
            </a:r>
            <a:r>
              <a:rPr lang="en-US" sz="1800" b="0" i="0" u="sng" strike="noStrike" baseline="0" dirty="0">
                <a:solidFill>
                  <a:srgbClr val="0562C1"/>
                </a:solidFill>
                <a:latin typeface="Calibri" panose="020F0502020204030204" pitchFamily="34" charset="0"/>
              </a:rPr>
              <a:t>, June 2007</a:t>
            </a:r>
            <a:r>
              <a:rPr lang="en-US" sz="1800" b="0" i="0" u="sng" strike="noStrike" baseline="0" dirty="0">
                <a:solidFill>
                  <a:srgbClr val="000000"/>
                </a:solidFill>
                <a:latin typeface="Calibri" panose="020F0502020204030204" pitchFamily="34" charset="0"/>
              </a:rPr>
              <a:t>:</a:t>
            </a:r>
          </a:p>
          <a:p>
            <a:pPr marR="18620" algn="l"/>
            <a:endParaRPr lang="en-US" sz="1800" u="sng" dirty="0">
              <a:solidFill>
                <a:srgbClr val="000000"/>
              </a:solidFill>
              <a:latin typeface="Calibri" panose="020F0502020204030204" pitchFamily="34" charset="0"/>
            </a:endParaRPr>
          </a:p>
          <a:p>
            <a:pPr marR="18620" algn="l"/>
            <a:r>
              <a:rPr lang="en-US" b="0" i="0" dirty="0">
                <a:solidFill>
                  <a:srgbClr val="333333"/>
                </a:solidFill>
                <a:effectLst/>
                <a:latin typeface="Open Sans" panose="020B0606030504020204" pitchFamily="34" charset="0"/>
              </a:rPr>
              <a:t>Nonpharmaceutical interventions (NPIs) intended to reduce infectious contacts between persons form an integral part of plans to mitigate the impact of the next influenza pandemic.</a:t>
            </a:r>
          </a:p>
          <a:p>
            <a:pPr marR="18620" algn="l"/>
            <a:r>
              <a:rPr lang="en-US" dirty="0">
                <a:solidFill>
                  <a:srgbClr val="333333"/>
                </a:solidFill>
                <a:latin typeface="Open Sans" panose="020B0606030504020204" pitchFamily="34" charset="0"/>
              </a:rPr>
              <a:t>R</a:t>
            </a:r>
            <a:r>
              <a:rPr lang="en-US" b="0" i="0" dirty="0">
                <a:solidFill>
                  <a:srgbClr val="333333"/>
                </a:solidFill>
                <a:effectLst/>
                <a:latin typeface="Open Sans" panose="020B0606030504020204" pitchFamily="34" charset="0"/>
              </a:rPr>
              <a:t>apid implementation of multiple NPIs can significantly reduce influenza transmission, but that viral spread will be renewed upon relaxation of such measures.</a:t>
            </a:r>
            <a:endParaRPr lang="en-US" dirty="0"/>
          </a:p>
          <a:p>
            <a:endParaRPr lang="en-US" dirty="0"/>
          </a:p>
          <a:p>
            <a:endParaRPr lang="en-US" dirty="0"/>
          </a:p>
        </p:txBody>
      </p:sp>
      <p:sp>
        <p:nvSpPr>
          <p:cNvPr id="4" name="Datumsplatzhalter 3"/>
          <p:cNvSpPr>
            <a:spLocks noGrp="1"/>
          </p:cNvSpPr>
          <p:nvPr>
            <p:ph type="dt" sz="half" idx="10"/>
          </p:nvPr>
        </p:nvSpPr>
        <p:spPr/>
        <p:txBody>
          <a:bodyPr/>
          <a:lstStyle/>
          <a:p>
            <a:pPr algn="l"/>
            <a:fld id="{E5B9E4EF-D2EE-48C4-A731-DD1258A33DA7}" type="datetime3">
              <a:rPr lang="en-US" smtClean="0"/>
              <a:pPr algn="l"/>
              <a:t>22 November 2021</a:t>
            </a:fld>
            <a:endParaRPr lang="de-DE" dirty="0"/>
          </a:p>
        </p:txBody>
      </p:sp>
      <p:sp>
        <p:nvSpPr>
          <p:cNvPr id="5" name="Fußzeilenplatzhalter 4"/>
          <p:cNvSpPr>
            <a:spLocks noGrp="1"/>
          </p:cNvSpPr>
          <p:nvPr>
            <p:ph type="ftr" sz="quarter" idx="11"/>
          </p:nvPr>
        </p:nvSpPr>
        <p:spPr/>
        <p:txBody>
          <a:bodyPr/>
          <a:lstStyle/>
          <a:p>
            <a:fld id="{A4FC8068-A857-4CF0-ACD3-C2E355E9E768}" type="slidenum">
              <a:rPr lang="de-DE" smtClean="0"/>
              <a:pPr/>
              <a:t>4</a:t>
            </a:fld>
            <a:endParaRPr lang="de-DE" dirty="0"/>
          </a:p>
        </p:txBody>
      </p:sp>
    </p:spTree>
    <p:extLst>
      <p:ext uri="{BB962C8B-B14F-4D97-AF65-F5344CB8AC3E}">
        <p14:creationId xmlns:p14="http://schemas.microsoft.com/office/powerpoint/2010/main" val="381010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dirty="0"/>
              <a:t>Key </a:t>
            </a:r>
            <a:r>
              <a:rPr lang="de-DE" dirty="0" err="1"/>
              <a:t>issues</a:t>
            </a:r>
            <a:endParaRPr lang="de-DE" dirty="0"/>
          </a:p>
        </p:txBody>
      </p:sp>
      <p:sp>
        <p:nvSpPr>
          <p:cNvPr id="3" name="Untertitel 2"/>
          <p:cNvSpPr>
            <a:spLocks noGrp="1"/>
          </p:cNvSpPr>
          <p:nvPr>
            <p:ph type="subTitle" idx="1"/>
          </p:nvPr>
        </p:nvSpPr>
        <p:spPr>
          <a:xfrm>
            <a:off x="539552" y="1772816"/>
            <a:ext cx="7776864" cy="3744416"/>
          </a:xfrm>
        </p:spPr>
        <p:txBody>
          <a:bodyPr/>
          <a:lstStyle/>
          <a:p>
            <a:r>
              <a:rPr lang="en-US" dirty="0" err="1"/>
              <a:t>Accademic</a:t>
            </a:r>
            <a:r>
              <a:rPr lang="en-US" dirty="0"/>
              <a:t> response:</a:t>
            </a:r>
          </a:p>
          <a:p>
            <a:pPr marL="342900" indent="-342900">
              <a:buFont typeface="Arial" panose="020B0604020202020204" pitchFamily="34" charset="0"/>
              <a:buChar char="•"/>
            </a:pPr>
            <a:r>
              <a:rPr lang="en-US" dirty="0"/>
              <a:t>embed the canonical SIR (susceptible, infected, and recovered) model into macroeconomic models</a:t>
            </a:r>
          </a:p>
          <a:p>
            <a:pPr marL="342900" indent="-342900">
              <a:buFont typeface="Arial" panose="020B0604020202020204" pitchFamily="34" charset="0"/>
              <a:buChar char="•"/>
            </a:pPr>
            <a:r>
              <a:rPr lang="en-US" dirty="0"/>
              <a:t>development of </a:t>
            </a:r>
            <a:r>
              <a:rPr lang="en-DE" dirty="0"/>
              <a:t>model</a:t>
            </a:r>
            <a:r>
              <a:rPr lang="en-US" dirty="0"/>
              <a:t>s that helped</a:t>
            </a:r>
            <a:r>
              <a:rPr lang="en-DE" dirty="0"/>
              <a:t> to understand the inter-action between epidemics and economic activity</a:t>
            </a:r>
            <a:endParaRPr lang="en-US" dirty="0"/>
          </a:p>
          <a:p>
            <a:pPr marL="342900" indent="-342900">
              <a:buFont typeface="Arial" panose="020B0604020202020204" pitchFamily="34" charset="0"/>
              <a:buChar char="•"/>
            </a:pPr>
            <a:r>
              <a:rPr lang="en-US" dirty="0"/>
              <a:t>cost-benefit analysis of the paradox of the Pandemic Response: better the response, the harder the economic hit</a:t>
            </a:r>
          </a:p>
          <a:p>
            <a:endParaRPr lang="en-US" dirty="0"/>
          </a:p>
          <a:p>
            <a:endParaRPr lang="en-US" dirty="0"/>
          </a:p>
          <a:p>
            <a:endParaRPr lang="en-US" dirty="0"/>
          </a:p>
          <a:p>
            <a:endParaRPr lang="en-US" dirty="0"/>
          </a:p>
        </p:txBody>
      </p:sp>
      <p:sp>
        <p:nvSpPr>
          <p:cNvPr id="4" name="Datumsplatzhalter 3"/>
          <p:cNvSpPr>
            <a:spLocks noGrp="1"/>
          </p:cNvSpPr>
          <p:nvPr>
            <p:ph type="dt" sz="half" idx="10"/>
          </p:nvPr>
        </p:nvSpPr>
        <p:spPr/>
        <p:txBody>
          <a:bodyPr/>
          <a:lstStyle/>
          <a:p>
            <a:pPr algn="l"/>
            <a:fld id="{E5B9E4EF-D2EE-48C4-A731-DD1258A33DA7}" type="datetime3">
              <a:rPr lang="en-US" smtClean="0"/>
              <a:pPr algn="l"/>
              <a:t>22 November 2021</a:t>
            </a:fld>
            <a:endParaRPr lang="de-DE" dirty="0"/>
          </a:p>
        </p:txBody>
      </p:sp>
      <p:sp>
        <p:nvSpPr>
          <p:cNvPr id="5" name="Fußzeilenplatzhalter 4"/>
          <p:cNvSpPr>
            <a:spLocks noGrp="1"/>
          </p:cNvSpPr>
          <p:nvPr>
            <p:ph type="ftr" sz="quarter" idx="11"/>
          </p:nvPr>
        </p:nvSpPr>
        <p:spPr/>
        <p:txBody>
          <a:bodyPr/>
          <a:lstStyle/>
          <a:p>
            <a:fld id="{A4FC8068-A857-4CF0-ACD3-C2E355E9E768}" type="slidenum">
              <a:rPr lang="de-DE" smtClean="0"/>
              <a:pPr/>
              <a:t>5</a:t>
            </a:fld>
            <a:endParaRPr lang="de-DE" dirty="0"/>
          </a:p>
        </p:txBody>
      </p:sp>
    </p:spTree>
    <p:extLst>
      <p:ext uri="{BB962C8B-B14F-4D97-AF65-F5344CB8AC3E}">
        <p14:creationId xmlns:p14="http://schemas.microsoft.com/office/powerpoint/2010/main" val="3697978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dirty="0"/>
              <a:t>Key </a:t>
            </a:r>
            <a:r>
              <a:rPr lang="de-DE" dirty="0" err="1"/>
              <a:t>issues</a:t>
            </a:r>
            <a:endParaRPr lang="de-DE" dirty="0"/>
          </a:p>
        </p:txBody>
      </p:sp>
      <p:sp>
        <p:nvSpPr>
          <p:cNvPr id="3" name="Untertitel 2"/>
          <p:cNvSpPr>
            <a:spLocks noGrp="1"/>
          </p:cNvSpPr>
          <p:nvPr>
            <p:ph type="subTitle" idx="1"/>
          </p:nvPr>
        </p:nvSpPr>
        <p:spPr>
          <a:xfrm>
            <a:off x="539552" y="1772816"/>
            <a:ext cx="7776864" cy="3744416"/>
          </a:xfrm>
        </p:spPr>
        <p:txBody>
          <a:bodyPr/>
          <a:lstStyle/>
          <a:p>
            <a:pPr marL="342900" indent="-342900">
              <a:buFont typeface="Arial" panose="020B0604020202020204" pitchFamily="34" charset="0"/>
              <a:buChar char="•"/>
            </a:pPr>
            <a:r>
              <a:rPr lang="en-US" dirty="0"/>
              <a:t>The impact of the COVID-19 pandemic on householder and firms and the associated uncertainty, caused disruptions in many financial markets. </a:t>
            </a:r>
          </a:p>
          <a:p>
            <a:pPr marL="800100" lvl="1" indent="-342900">
              <a:buFont typeface="Arial" panose="020B0604020202020204" pitchFamily="34" charset="0"/>
              <a:buChar char="•"/>
            </a:pPr>
            <a:r>
              <a:rPr lang="en-US" dirty="0"/>
              <a:t>However, the large interventions by central banks and then by governments have allowed them to rebound quickly</a:t>
            </a:r>
          </a:p>
          <a:p>
            <a:endParaRPr lang="en-US" dirty="0"/>
          </a:p>
          <a:p>
            <a:pPr marL="342900" indent="-342900">
              <a:buFont typeface="Arial" panose="020B0604020202020204" pitchFamily="34" charset="0"/>
              <a:buChar char="•"/>
            </a:pPr>
            <a:r>
              <a:rPr lang="en-US" dirty="0"/>
              <a:t>a significant effort has been devoted to assessing the impact of the COVID-19 pandemic on banks. </a:t>
            </a:r>
          </a:p>
          <a:p>
            <a:pPr marL="800100" lvl="1" indent="-342900">
              <a:buFont typeface="Arial" panose="020B0604020202020204" pitchFamily="34" charset="0"/>
              <a:buChar char="•"/>
            </a:pPr>
            <a:r>
              <a:rPr lang="en-US" dirty="0"/>
              <a:t>The significant capital buffer that banks have been forced to build up after the global financial crisis has indicated in the first simulations that the banking sector was largely resilient</a:t>
            </a:r>
          </a:p>
          <a:p>
            <a:endParaRPr lang="en-US" dirty="0"/>
          </a:p>
          <a:p>
            <a:endParaRPr lang="en-US" dirty="0"/>
          </a:p>
          <a:p>
            <a:endParaRPr lang="en-US" dirty="0"/>
          </a:p>
          <a:p>
            <a:endParaRPr lang="en-US" dirty="0"/>
          </a:p>
        </p:txBody>
      </p:sp>
      <p:sp>
        <p:nvSpPr>
          <p:cNvPr id="4" name="Datumsplatzhalter 3"/>
          <p:cNvSpPr>
            <a:spLocks noGrp="1"/>
          </p:cNvSpPr>
          <p:nvPr>
            <p:ph type="dt" sz="half" idx="10"/>
          </p:nvPr>
        </p:nvSpPr>
        <p:spPr/>
        <p:txBody>
          <a:bodyPr/>
          <a:lstStyle/>
          <a:p>
            <a:pPr algn="l"/>
            <a:fld id="{E5B9E4EF-D2EE-48C4-A731-DD1258A33DA7}" type="datetime3">
              <a:rPr lang="en-US" smtClean="0"/>
              <a:pPr algn="l"/>
              <a:t>22 November 2021</a:t>
            </a:fld>
            <a:endParaRPr lang="de-DE" dirty="0"/>
          </a:p>
        </p:txBody>
      </p:sp>
      <p:sp>
        <p:nvSpPr>
          <p:cNvPr id="5" name="Fußzeilenplatzhalter 4"/>
          <p:cNvSpPr>
            <a:spLocks noGrp="1"/>
          </p:cNvSpPr>
          <p:nvPr>
            <p:ph type="ftr" sz="quarter" idx="11"/>
          </p:nvPr>
        </p:nvSpPr>
        <p:spPr/>
        <p:txBody>
          <a:bodyPr/>
          <a:lstStyle/>
          <a:p>
            <a:fld id="{A4FC8068-A857-4CF0-ACD3-C2E355E9E768}" type="slidenum">
              <a:rPr lang="de-DE" smtClean="0"/>
              <a:pPr/>
              <a:t>6</a:t>
            </a:fld>
            <a:endParaRPr lang="de-DE" dirty="0"/>
          </a:p>
        </p:txBody>
      </p:sp>
    </p:spTree>
    <p:extLst>
      <p:ext uri="{BB962C8B-B14F-4D97-AF65-F5344CB8AC3E}">
        <p14:creationId xmlns:p14="http://schemas.microsoft.com/office/powerpoint/2010/main" val="8914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DB4A-4A29-4270-9EB5-F7CBFF19CF38}"/>
              </a:ext>
            </a:extLst>
          </p:cNvPr>
          <p:cNvSpPr>
            <a:spLocks noGrp="1"/>
          </p:cNvSpPr>
          <p:nvPr>
            <p:ph type="ctrTitle"/>
          </p:nvPr>
        </p:nvSpPr>
        <p:spPr/>
        <p:txBody>
          <a:bodyPr>
            <a:normAutofit fontScale="90000"/>
          </a:bodyPr>
          <a:lstStyle/>
          <a:p>
            <a:r>
              <a:rPr lang="en-US" dirty="0"/>
              <a:t>Imperial College</a:t>
            </a:r>
            <a:endParaRPr lang="en-DE" dirty="0"/>
          </a:p>
        </p:txBody>
      </p:sp>
      <p:sp>
        <p:nvSpPr>
          <p:cNvPr id="3" name="Subtitle 2">
            <a:extLst>
              <a:ext uri="{FF2B5EF4-FFF2-40B4-BE49-F238E27FC236}">
                <a16:creationId xmlns:a16="http://schemas.microsoft.com/office/drawing/2014/main" id="{EA22C870-5333-4C6C-83F4-1B385A87B918}"/>
              </a:ext>
            </a:extLst>
          </p:cNvPr>
          <p:cNvSpPr>
            <a:spLocks noGrp="1"/>
          </p:cNvSpPr>
          <p:nvPr>
            <p:ph type="subTitle" idx="1"/>
          </p:nvPr>
        </p:nvSpPr>
        <p:spPr/>
        <p:txBody>
          <a:bodyPr/>
          <a:lstStyle/>
          <a:p>
            <a:endParaRPr lang="en-DE" dirty="0"/>
          </a:p>
        </p:txBody>
      </p:sp>
      <p:sp>
        <p:nvSpPr>
          <p:cNvPr id="4" name="Date Placeholder 3">
            <a:extLst>
              <a:ext uri="{FF2B5EF4-FFF2-40B4-BE49-F238E27FC236}">
                <a16:creationId xmlns:a16="http://schemas.microsoft.com/office/drawing/2014/main" id="{A3D76EEC-FB3B-4E71-931F-7DA00500E349}"/>
              </a:ext>
            </a:extLst>
          </p:cNvPr>
          <p:cNvSpPr>
            <a:spLocks noGrp="1"/>
          </p:cNvSpPr>
          <p:nvPr>
            <p:ph type="dt" sz="half" idx="10"/>
          </p:nvPr>
        </p:nvSpPr>
        <p:spPr/>
        <p:txBody>
          <a:bodyPr/>
          <a:lstStyle/>
          <a:p>
            <a:pPr algn="l"/>
            <a:fld id="{E5B9E4EF-D2EE-48C4-A731-DD1258A33DA7}" type="datetime3">
              <a:rPr lang="en-US" sz="1100" smtClean="0"/>
              <a:pPr algn="l"/>
              <a:t>22 November 2021</a:t>
            </a:fld>
            <a:endParaRPr lang="de-DE" dirty="0"/>
          </a:p>
        </p:txBody>
      </p:sp>
      <p:sp>
        <p:nvSpPr>
          <p:cNvPr id="5" name="Footer Placeholder 4">
            <a:extLst>
              <a:ext uri="{FF2B5EF4-FFF2-40B4-BE49-F238E27FC236}">
                <a16:creationId xmlns:a16="http://schemas.microsoft.com/office/drawing/2014/main" id="{F1E71096-A58A-479B-B71A-9216208239D6}"/>
              </a:ext>
            </a:extLst>
          </p:cNvPr>
          <p:cNvSpPr>
            <a:spLocks noGrp="1"/>
          </p:cNvSpPr>
          <p:nvPr>
            <p:ph type="ftr" sz="quarter" idx="11"/>
          </p:nvPr>
        </p:nvSpPr>
        <p:spPr/>
        <p:txBody>
          <a:bodyPr/>
          <a:lstStyle/>
          <a:p>
            <a:fld id="{A4FC8068-A857-4CF0-ACD3-C2E355E9E768}" type="slidenum">
              <a:rPr lang="de-DE" smtClean="0"/>
              <a:pPr/>
              <a:t>7</a:t>
            </a:fld>
            <a:endParaRPr lang="de-DE" dirty="0"/>
          </a:p>
        </p:txBody>
      </p:sp>
      <p:pic>
        <p:nvPicPr>
          <p:cNvPr id="7" name="Picture 6">
            <a:extLst>
              <a:ext uri="{FF2B5EF4-FFF2-40B4-BE49-F238E27FC236}">
                <a16:creationId xmlns:a16="http://schemas.microsoft.com/office/drawing/2014/main" id="{8903B0AB-931E-461E-9342-E035EF9036E9}"/>
              </a:ext>
            </a:extLst>
          </p:cNvPr>
          <p:cNvPicPr>
            <a:picLocks noChangeAspect="1"/>
          </p:cNvPicPr>
          <p:nvPr/>
        </p:nvPicPr>
        <p:blipFill>
          <a:blip r:embed="rId2"/>
          <a:stretch>
            <a:fillRect/>
          </a:stretch>
        </p:blipFill>
        <p:spPr>
          <a:xfrm>
            <a:off x="539552" y="1774315"/>
            <a:ext cx="7187878" cy="4238171"/>
          </a:xfrm>
          <a:prstGeom prst="rect">
            <a:avLst/>
          </a:prstGeom>
        </p:spPr>
      </p:pic>
    </p:spTree>
    <p:extLst>
      <p:ext uri="{BB962C8B-B14F-4D97-AF65-F5344CB8AC3E}">
        <p14:creationId xmlns:p14="http://schemas.microsoft.com/office/powerpoint/2010/main" val="2908588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9822-25FB-4089-ADF1-3715EE580FEA}"/>
              </a:ext>
            </a:extLst>
          </p:cNvPr>
          <p:cNvSpPr>
            <a:spLocks noGrp="1"/>
          </p:cNvSpPr>
          <p:nvPr>
            <p:ph type="ctrTitle"/>
          </p:nvPr>
        </p:nvSpPr>
        <p:spPr/>
        <p:txBody>
          <a:bodyPr>
            <a:normAutofit fontScale="90000"/>
          </a:bodyPr>
          <a:lstStyle/>
          <a:p>
            <a:r>
              <a:rPr lang="en-US" dirty="0"/>
              <a:t>SIR (susceptible, infected, and recovered) model into macroeconomic models</a:t>
            </a:r>
            <a:endParaRPr lang="en-GB" dirty="0"/>
          </a:p>
        </p:txBody>
      </p:sp>
      <p:sp>
        <p:nvSpPr>
          <p:cNvPr id="3" name="Subtitle 2">
            <a:extLst>
              <a:ext uri="{FF2B5EF4-FFF2-40B4-BE49-F238E27FC236}">
                <a16:creationId xmlns:a16="http://schemas.microsoft.com/office/drawing/2014/main" id="{D64017C2-5C70-4E47-B3B9-93103D2C02D5}"/>
              </a:ext>
            </a:extLst>
          </p:cNvPr>
          <p:cNvSpPr>
            <a:spLocks noGrp="1"/>
          </p:cNvSpPr>
          <p:nvPr>
            <p:ph type="subTitle" idx="1"/>
          </p:nvPr>
        </p:nvSpPr>
        <p:spPr>
          <a:xfrm>
            <a:off x="539552" y="1556792"/>
            <a:ext cx="7380441" cy="3744416"/>
          </a:xfrm>
        </p:spPr>
        <p:txBody>
          <a:bodyPr/>
          <a:lstStyle/>
          <a:p>
            <a:endParaRPr lang="en-GB" dirty="0"/>
          </a:p>
          <a:p>
            <a:endParaRPr lang="en-GB" dirty="0"/>
          </a:p>
          <a:p>
            <a:endParaRPr lang="en-GB" dirty="0"/>
          </a:p>
        </p:txBody>
      </p:sp>
      <p:sp>
        <p:nvSpPr>
          <p:cNvPr id="4" name="Date Placeholder 3">
            <a:extLst>
              <a:ext uri="{FF2B5EF4-FFF2-40B4-BE49-F238E27FC236}">
                <a16:creationId xmlns:a16="http://schemas.microsoft.com/office/drawing/2014/main" id="{06CC7D14-F6BA-4482-A03A-40C2EBD55F53}"/>
              </a:ext>
            </a:extLst>
          </p:cNvPr>
          <p:cNvSpPr>
            <a:spLocks noGrp="1"/>
          </p:cNvSpPr>
          <p:nvPr>
            <p:ph type="dt" sz="half" idx="10"/>
          </p:nvPr>
        </p:nvSpPr>
        <p:spPr/>
        <p:txBody>
          <a:bodyPr/>
          <a:lstStyle/>
          <a:p>
            <a:pPr algn="l"/>
            <a:fld id="{E5B9E4EF-D2EE-48C4-A731-DD1258A33DA7}" type="datetime3">
              <a:rPr lang="en-US" sz="1100" smtClean="0"/>
              <a:pPr algn="l"/>
              <a:t>22 November 2021</a:t>
            </a:fld>
            <a:endParaRPr lang="de-DE" dirty="0"/>
          </a:p>
        </p:txBody>
      </p:sp>
      <p:sp>
        <p:nvSpPr>
          <p:cNvPr id="5" name="Footer Placeholder 4">
            <a:extLst>
              <a:ext uri="{FF2B5EF4-FFF2-40B4-BE49-F238E27FC236}">
                <a16:creationId xmlns:a16="http://schemas.microsoft.com/office/drawing/2014/main" id="{50265FA6-A67F-43C3-AC2F-82A90A5CCC32}"/>
              </a:ext>
            </a:extLst>
          </p:cNvPr>
          <p:cNvSpPr>
            <a:spLocks noGrp="1"/>
          </p:cNvSpPr>
          <p:nvPr>
            <p:ph type="ftr" sz="quarter" idx="11"/>
          </p:nvPr>
        </p:nvSpPr>
        <p:spPr/>
        <p:txBody>
          <a:bodyPr/>
          <a:lstStyle/>
          <a:p>
            <a:fld id="{A4FC8068-A857-4CF0-ACD3-C2E355E9E768}" type="slidenum">
              <a:rPr lang="de-DE" smtClean="0"/>
              <a:pPr/>
              <a:t>8</a:t>
            </a:fld>
            <a:endParaRPr lang="de-DE" dirty="0"/>
          </a:p>
        </p:txBody>
      </p:sp>
      <p:pic>
        <p:nvPicPr>
          <p:cNvPr id="7" name="Picture 6">
            <a:extLst>
              <a:ext uri="{FF2B5EF4-FFF2-40B4-BE49-F238E27FC236}">
                <a16:creationId xmlns:a16="http://schemas.microsoft.com/office/drawing/2014/main" id="{A7EFADD5-C9D1-41DD-A519-3BA1A4FE3581}"/>
              </a:ext>
            </a:extLst>
          </p:cNvPr>
          <p:cNvPicPr>
            <a:picLocks noChangeAspect="1"/>
          </p:cNvPicPr>
          <p:nvPr/>
        </p:nvPicPr>
        <p:blipFill>
          <a:blip r:embed="rId2"/>
          <a:stretch>
            <a:fillRect/>
          </a:stretch>
        </p:blipFill>
        <p:spPr>
          <a:xfrm>
            <a:off x="611560" y="1674665"/>
            <a:ext cx="7471315" cy="4877786"/>
          </a:xfrm>
          <a:prstGeom prst="rect">
            <a:avLst/>
          </a:prstGeom>
        </p:spPr>
      </p:pic>
      <p:sp>
        <p:nvSpPr>
          <p:cNvPr id="9" name="TextBox 8">
            <a:extLst>
              <a:ext uri="{FF2B5EF4-FFF2-40B4-BE49-F238E27FC236}">
                <a16:creationId xmlns:a16="http://schemas.microsoft.com/office/drawing/2014/main" id="{D3D9D8E5-6AC5-4B23-BC5E-C4064AA7A86B}"/>
              </a:ext>
            </a:extLst>
          </p:cNvPr>
          <p:cNvSpPr txBox="1"/>
          <p:nvPr/>
        </p:nvSpPr>
        <p:spPr>
          <a:xfrm>
            <a:off x="539552" y="1028334"/>
            <a:ext cx="7272808" cy="646331"/>
          </a:xfrm>
          <a:prstGeom prst="rect">
            <a:avLst/>
          </a:prstGeom>
          <a:noFill/>
        </p:spPr>
        <p:txBody>
          <a:bodyPr wrap="square">
            <a:spAutoFit/>
          </a:bodyPr>
          <a:lstStyle/>
          <a:p>
            <a:r>
              <a:rPr lang="en-GB" b="0" i="0" dirty="0">
                <a:solidFill>
                  <a:srgbClr val="000000"/>
                </a:solidFill>
                <a:effectLst/>
                <a:latin typeface="Arimo"/>
              </a:rPr>
              <a:t>The Macroeconomics of Epidemics </a:t>
            </a:r>
          </a:p>
          <a:p>
            <a:r>
              <a:rPr lang="en-GB" b="0" i="0" dirty="0">
                <a:solidFill>
                  <a:srgbClr val="000000"/>
                </a:solidFill>
                <a:effectLst/>
                <a:latin typeface="Arimo"/>
              </a:rPr>
              <a:t>Martin </a:t>
            </a:r>
            <a:r>
              <a:rPr lang="en-GB" b="0" i="0" dirty="0" err="1">
                <a:solidFill>
                  <a:srgbClr val="000000"/>
                </a:solidFill>
                <a:effectLst/>
                <a:latin typeface="Arimo"/>
              </a:rPr>
              <a:t>Eichenbaum</a:t>
            </a:r>
            <a:r>
              <a:rPr lang="en-GB" b="0" i="0" dirty="0">
                <a:solidFill>
                  <a:srgbClr val="000000"/>
                </a:solidFill>
                <a:effectLst/>
                <a:latin typeface="Arimo"/>
              </a:rPr>
              <a:t>, </a:t>
            </a:r>
            <a:r>
              <a:rPr lang="en-GB" b="0" i="0" dirty="0" err="1">
                <a:solidFill>
                  <a:srgbClr val="000000"/>
                </a:solidFill>
                <a:effectLst/>
                <a:latin typeface="Arimo"/>
              </a:rPr>
              <a:t>Rebelo</a:t>
            </a:r>
            <a:r>
              <a:rPr lang="en-GB" b="0" i="0" dirty="0">
                <a:solidFill>
                  <a:srgbClr val="000000"/>
                </a:solidFill>
                <a:effectLst/>
                <a:latin typeface="Arimo"/>
              </a:rPr>
              <a:t>, </a:t>
            </a:r>
            <a:r>
              <a:rPr lang="en-GB" b="0" i="0" dirty="0" err="1">
                <a:solidFill>
                  <a:srgbClr val="000000"/>
                </a:solidFill>
                <a:effectLst/>
                <a:latin typeface="Arimo"/>
              </a:rPr>
              <a:t>Trabandt</a:t>
            </a:r>
            <a:r>
              <a:rPr lang="en-GB" b="0" i="0" dirty="0">
                <a:solidFill>
                  <a:srgbClr val="000000"/>
                </a:solidFill>
                <a:effectLst/>
                <a:latin typeface="Arimo"/>
              </a:rPr>
              <a:t> RFS</a:t>
            </a:r>
            <a:endParaRPr lang="en-DE" dirty="0"/>
          </a:p>
        </p:txBody>
      </p:sp>
    </p:spTree>
    <p:extLst>
      <p:ext uri="{BB962C8B-B14F-4D97-AF65-F5344CB8AC3E}">
        <p14:creationId xmlns:p14="http://schemas.microsoft.com/office/powerpoint/2010/main" val="17032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DF780-E9A2-4BE6-9839-C9B84025EB47}"/>
              </a:ext>
            </a:extLst>
          </p:cNvPr>
          <p:cNvSpPr>
            <a:spLocks noGrp="1"/>
          </p:cNvSpPr>
          <p:nvPr>
            <p:ph type="ctrTitle"/>
          </p:nvPr>
        </p:nvSpPr>
        <p:spPr/>
        <p:txBody>
          <a:bodyPr>
            <a:normAutofit fontScale="90000"/>
          </a:bodyPr>
          <a:lstStyle/>
          <a:p>
            <a:pPr marL="342900" indent="-342900">
              <a:buFont typeface="Arial" panose="020B0604020202020204" pitchFamily="34" charset="0"/>
              <a:buChar char="•"/>
            </a:pPr>
            <a:r>
              <a:rPr lang="en-US" dirty="0"/>
              <a:t>M</a:t>
            </a:r>
            <a:r>
              <a:rPr lang="en-DE"/>
              <a:t>odel</a:t>
            </a:r>
            <a:r>
              <a:rPr lang="en-US" dirty="0"/>
              <a:t>s that helped</a:t>
            </a:r>
            <a:r>
              <a:rPr lang="en-DE" dirty="0"/>
              <a:t> to understand the inter-action between epidemics and economic activity</a:t>
            </a:r>
            <a:endParaRPr lang="en-US" dirty="0"/>
          </a:p>
        </p:txBody>
      </p:sp>
      <p:sp>
        <p:nvSpPr>
          <p:cNvPr id="3" name="Subtitle 2">
            <a:extLst>
              <a:ext uri="{FF2B5EF4-FFF2-40B4-BE49-F238E27FC236}">
                <a16:creationId xmlns:a16="http://schemas.microsoft.com/office/drawing/2014/main" id="{F5C899AB-2FE1-4A63-9C59-56FA86E6F6FB}"/>
              </a:ext>
            </a:extLst>
          </p:cNvPr>
          <p:cNvSpPr>
            <a:spLocks noGrp="1"/>
          </p:cNvSpPr>
          <p:nvPr>
            <p:ph type="subTitle" idx="1"/>
          </p:nvPr>
        </p:nvSpPr>
        <p:spPr>
          <a:xfrm>
            <a:off x="539552" y="1601296"/>
            <a:ext cx="7380441" cy="3744416"/>
          </a:xfrm>
        </p:spPr>
        <p:txBody>
          <a:bodyPr/>
          <a:lstStyle/>
          <a:p>
            <a:pPr marL="342900" indent="-342900">
              <a:buFont typeface="Arial" panose="020B0604020202020204" pitchFamily="34" charset="0"/>
              <a:buChar char="•"/>
            </a:pPr>
            <a:r>
              <a:rPr lang="en-GB" dirty="0">
                <a:solidFill>
                  <a:srgbClr val="272C30"/>
                </a:solidFill>
                <a:latin typeface="Roboto" panose="02000000000000000000" pitchFamily="2" charset="0"/>
              </a:rPr>
              <a:t>S</a:t>
            </a:r>
            <a:r>
              <a:rPr lang="en-GB" b="0" i="0" dirty="0">
                <a:solidFill>
                  <a:srgbClr val="272C30"/>
                </a:solidFill>
                <a:effectLst/>
                <a:latin typeface="Roboto" panose="02000000000000000000" pitchFamily="2" charset="0"/>
              </a:rPr>
              <a:t>cenario forecasting</a:t>
            </a:r>
            <a:endParaRPr lang="en-US" dirty="0"/>
          </a:p>
          <a:p>
            <a:endParaRPr lang="en-DE" dirty="0"/>
          </a:p>
        </p:txBody>
      </p:sp>
      <p:sp>
        <p:nvSpPr>
          <p:cNvPr id="4" name="Date Placeholder 3">
            <a:extLst>
              <a:ext uri="{FF2B5EF4-FFF2-40B4-BE49-F238E27FC236}">
                <a16:creationId xmlns:a16="http://schemas.microsoft.com/office/drawing/2014/main" id="{2624D066-F1B2-4ECF-808B-637BC8F85D30}"/>
              </a:ext>
            </a:extLst>
          </p:cNvPr>
          <p:cNvSpPr>
            <a:spLocks noGrp="1"/>
          </p:cNvSpPr>
          <p:nvPr>
            <p:ph type="dt" sz="half" idx="10"/>
          </p:nvPr>
        </p:nvSpPr>
        <p:spPr/>
        <p:txBody>
          <a:bodyPr/>
          <a:lstStyle/>
          <a:p>
            <a:pPr algn="l"/>
            <a:fld id="{E5B9E4EF-D2EE-48C4-A731-DD1258A33DA7}" type="datetime3">
              <a:rPr lang="en-US" sz="1100" smtClean="0"/>
              <a:pPr algn="l"/>
              <a:t>22 November 2021</a:t>
            </a:fld>
            <a:endParaRPr lang="de-DE" dirty="0"/>
          </a:p>
        </p:txBody>
      </p:sp>
      <p:sp>
        <p:nvSpPr>
          <p:cNvPr id="5" name="Footer Placeholder 4">
            <a:extLst>
              <a:ext uri="{FF2B5EF4-FFF2-40B4-BE49-F238E27FC236}">
                <a16:creationId xmlns:a16="http://schemas.microsoft.com/office/drawing/2014/main" id="{A71A021C-9EC9-45FA-96B7-31549B918880}"/>
              </a:ext>
            </a:extLst>
          </p:cNvPr>
          <p:cNvSpPr>
            <a:spLocks noGrp="1"/>
          </p:cNvSpPr>
          <p:nvPr>
            <p:ph type="ftr" sz="quarter" idx="11"/>
          </p:nvPr>
        </p:nvSpPr>
        <p:spPr/>
        <p:txBody>
          <a:bodyPr/>
          <a:lstStyle/>
          <a:p>
            <a:fld id="{A4FC8068-A857-4CF0-ACD3-C2E355E9E768}" type="slidenum">
              <a:rPr lang="de-DE" smtClean="0"/>
              <a:pPr/>
              <a:t>9</a:t>
            </a:fld>
            <a:endParaRPr lang="de-DE" dirty="0"/>
          </a:p>
        </p:txBody>
      </p:sp>
      <p:pic>
        <p:nvPicPr>
          <p:cNvPr id="9" name="Picture 8">
            <a:extLst>
              <a:ext uri="{FF2B5EF4-FFF2-40B4-BE49-F238E27FC236}">
                <a16:creationId xmlns:a16="http://schemas.microsoft.com/office/drawing/2014/main" id="{E1124F1A-6AE8-441C-8766-DFA7FACA8930}"/>
              </a:ext>
            </a:extLst>
          </p:cNvPr>
          <p:cNvPicPr>
            <a:picLocks noChangeAspect="1"/>
          </p:cNvPicPr>
          <p:nvPr/>
        </p:nvPicPr>
        <p:blipFill>
          <a:blip r:embed="rId2"/>
          <a:stretch>
            <a:fillRect/>
          </a:stretch>
        </p:blipFill>
        <p:spPr>
          <a:xfrm>
            <a:off x="722642" y="2564904"/>
            <a:ext cx="7809797" cy="3426018"/>
          </a:xfrm>
          <a:prstGeom prst="rect">
            <a:avLst/>
          </a:prstGeom>
        </p:spPr>
      </p:pic>
    </p:spTree>
    <p:extLst>
      <p:ext uri="{BB962C8B-B14F-4D97-AF65-F5344CB8AC3E}">
        <p14:creationId xmlns:p14="http://schemas.microsoft.com/office/powerpoint/2010/main" val="3672768676"/>
      </p:ext>
    </p:extLst>
  </p:cSld>
  <p:clrMapOvr>
    <a:masterClrMapping/>
  </p:clrMapOvr>
</p:sld>
</file>

<file path=ppt/theme/theme1.xml><?xml version="1.0" encoding="utf-8"?>
<a:theme xmlns:a="http://schemas.openxmlformats.org/drawingml/2006/main" name="SAFE_Master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839</Words>
  <Application>Microsoft Office PowerPoint</Application>
  <PresentationFormat>On-screen Show (4:3)</PresentationFormat>
  <Paragraphs>133</Paragraphs>
  <Slides>22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Arial</vt:lpstr>
      <vt:lpstr>Arimo</vt:lpstr>
      <vt:lpstr>Calibri</vt:lpstr>
      <vt:lpstr>Calibri Light</vt:lpstr>
      <vt:lpstr>CMSS12</vt:lpstr>
      <vt:lpstr>NexusSansWebPro</vt:lpstr>
      <vt:lpstr>Open Sans</vt:lpstr>
      <vt:lpstr>Raleway</vt:lpstr>
      <vt:lpstr>Roboto</vt:lpstr>
      <vt:lpstr>Symbol</vt:lpstr>
      <vt:lpstr>TheSans B6 SemiBold</vt:lpstr>
      <vt:lpstr>Trebuchet MS</vt:lpstr>
      <vt:lpstr>SAFE_Mastervorlage</vt:lpstr>
      <vt:lpstr>Economic models and the COVID-19 pandemic   Loriana Pelizzon</vt:lpstr>
      <vt:lpstr>Introduction</vt:lpstr>
      <vt:lpstr>Key issues</vt:lpstr>
      <vt:lpstr>Key issues</vt:lpstr>
      <vt:lpstr>Key issues</vt:lpstr>
      <vt:lpstr>Key issues</vt:lpstr>
      <vt:lpstr>Imperial College</vt:lpstr>
      <vt:lpstr>SIR (susceptible, infected, and recovered) model into macroeconomic models</vt:lpstr>
      <vt:lpstr>Models that helped to understand the inter-action between epidemics and economic activity</vt:lpstr>
      <vt:lpstr>Equity shortfall: First evidence from Italy</vt:lpstr>
      <vt:lpstr>Distress rate by lockdown duration </vt:lpstr>
      <vt:lpstr>Firm leverage distribution</vt:lpstr>
      <vt:lpstr>The impact of the COVID-19 pandemic on financial markets</vt:lpstr>
      <vt:lpstr>COVID-19 pandemic on financial markets</vt:lpstr>
      <vt:lpstr>COVID-19 pandemic on financial markets</vt:lpstr>
      <vt:lpstr>COVID-19 pandemic on financial markets</vt:lpstr>
      <vt:lpstr>COVID-19 pandemic on financial markets</vt:lpstr>
      <vt:lpstr>PowerPoint Presentation</vt:lpstr>
      <vt:lpstr>Disaster-Risk Bailout Augmented Intensity-Based Model</vt:lpstr>
      <vt:lpstr>COVID-19 pandemic on banks</vt:lpstr>
      <vt:lpstr>COVID-19 pandemic on banks</vt:lpstr>
      <vt:lpstr>PowerPoint Presentation</vt:lpstr>
    </vt:vector>
  </TitlesOfParts>
  <Company>JWGU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mbuesser</dc:creator>
  <cp:lastModifiedBy>Loriana Pelizzon</cp:lastModifiedBy>
  <cp:revision>733</cp:revision>
  <cp:lastPrinted>2017-02-21T13:04:04Z</cp:lastPrinted>
  <dcterms:created xsi:type="dcterms:W3CDTF">2013-01-23T11:45:50Z</dcterms:created>
  <dcterms:modified xsi:type="dcterms:W3CDTF">2021-11-22T21:37:26Z</dcterms:modified>
</cp:coreProperties>
</file>