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60" r:id="rId1"/>
    <p:sldMasterId id="2147483663" r:id="rId2"/>
  </p:sldMasterIdLst>
  <p:notesMasterIdLst>
    <p:notesMasterId r:id="rId17"/>
  </p:notesMasterIdLst>
  <p:handoutMasterIdLst>
    <p:handoutMasterId r:id="rId18"/>
  </p:handoutMasterIdLst>
  <p:sldIdLst>
    <p:sldId id="281" r:id="rId3"/>
    <p:sldId id="746" r:id="rId4"/>
    <p:sldId id="735" r:id="rId5"/>
    <p:sldId id="737" r:id="rId6"/>
    <p:sldId id="738" r:id="rId7"/>
    <p:sldId id="747" r:id="rId8"/>
    <p:sldId id="748" r:id="rId9"/>
    <p:sldId id="739" r:id="rId10"/>
    <p:sldId id="740" r:id="rId11"/>
    <p:sldId id="749" r:id="rId12"/>
    <p:sldId id="742" r:id="rId13"/>
    <p:sldId id="743" r:id="rId14"/>
    <p:sldId id="744" r:id="rId15"/>
    <p:sldId id="261" r:id="rId16"/>
  </p:sldIdLst>
  <p:sldSz cx="24123650" cy="13681075"/>
  <p:notesSz cx="7099300" cy="10234613"/>
  <p:defaultTextStyle>
    <a:defPPr>
      <a:defRPr lang="it-IT"/>
    </a:defPPr>
    <a:lvl1pPr algn="l" rtl="0" eaLnBrk="0" fontAlgn="base" hangingPunct="0">
      <a:spcBef>
        <a:spcPct val="0"/>
      </a:spcBef>
      <a:spcAft>
        <a:spcPct val="0"/>
      </a:spcAft>
      <a:defRPr sz="3800" kern="1200">
        <a:solidFill>
          <a:schemeClr val="tx1"/>
        </a:solidFill>
        <a:latin typeface="Arial" panose="020B0604020202020204" pitchFamily="34" charset="0"/>
        <a:ea typeface="+mn-ea"/>
        <a:cs typeface="Arial" panose="020B0604020202020204" pitchFamily="34" charset="0"/>
      </a:defRPr>
    </a:lvl1pPr>
    <a:lvl2pPr marL="455613" indent="1588" algn="l" rtl="0" eaLnBrk="0" fontAlgn="base" hangingPunct="0">
      <a:spcBef>
        <a:spcPct val="0"/>
      </a:spcBef>
      <a:spcAft>
        <a:spcPct val="0"/>
      </a:spcAft>
      <a:defRPr sz="3800" kern="1200">
        <a:solidFill>
          <a:schemeClr val="tx1"/>
        </a:solidFill>
        <a:latin typeface="Arial" panose="020B0604020202020204" pitchFamily="34" charset="0"/>
        <a:ea typeface="+mn-ea"/>
        <a:cs typeface="Arial" panose="020B0604020202020204" pitchFamily="34" charset="0"/>
      </a:defRPr>
    </a:lvl2pPr>
    <a:lvl3pPr marL="912813" indent="1588" algn="l" rtl="0" eaLnBrk="0" fontAlgn="base" hangingPunct="0">
      <a:spcBef>
        <a:spcPct val="0"/>
      </a:spcBef>
      <a:spcAft>
        <a:spcPct val="0"/>
      </a:spcAft>
      <a:defRPr sz="3800" kern="1200">
        <a:solidFill>
          <a:schemeClr val="tx1"/>
        </a:solidFill>
        <a:latin typeface="Arial" panose="020B0604020202020204" pitchFamily="34" charset="0"/>
        <a:ea typeface="+mn-ea"/>
        <a:cs typeface="Arial" panose="020B0604020202020204" pitchFamily="34" charset="0"/>
      </a:defRPr>
    </a:lvl3pPr>
    <a:lvl4pPr marL="1370013" indent="1588" algn="l" rtl="0" eaLnBrk="0" fontAlgn="base" hangingPunct="0">
      <a:spcBef>
        <a:spcPct val="0"/>
      </a:spcBef>
      <a:spcAft>
        <a:spcPct val="0"/>
      </a:spcAft>
      <a:defRPr sz="3800" kern="1200">
        <a:solidFill>
          <a:schemeClr val="tx1"/>
        </a:solidFill>
        <a:latin typeface="Arial" panose="020B0604020202020204" pitchFamily="34" charset="0"/>
        <a:ea typeface="+mn-ea"/>
        <a:cs typeface="Arial" panose="020B0604020202020204" pitchFamily="34" charset="0"/>
      </a:defRPr>
    </a:lvl4pPr>
    <a:lvl5pPr marL="1827213" indent="1588" algn="l" rtl="0" eaLnBrk="0" fontAlgn="base" hangingPunct="0">
      <a:spcBef>
        <a:spcPct val="0"/>
      </a:spcBef>
      <a:spcAft>
        <a:spcPct val="0"/>
      </a:spcAft>
      <a:defRPr sz="38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38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38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38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38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979">
          <p15:clr>
            <a:srgbClr val="A4A3A4"/>
          </p15:clr>
        </p15:guide>
        <p15:guide id="2" pos="97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5189"/>
    <a:srgbClr val="ABCDEE"/>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3792" autoAdjust="0"/>
  </p:normalViewPr>
  <p:slideViewPr>
    <p:cSldViewPr snapToGrid="0" snapToObjects="1">
      <p:cViewPr varScale="1">
        <p:scale>
          <a:sx n="30" d="100"/>
          <a:sy n="30" d="100"/>
        </p:scale>
        <p:origin x="640" y="36"/>
      </p:cViewPr>
      <p:guideLst>
        <p:guide orient="horz" pos="1979"/>
        <p:guide pos="97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02" d="100"/>
          <a:sy n="102" d="100"/>
        </p:scale>
        <p:origin x="3136"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BE197E4-FC7A-4069-AC27-F5514B508D3B}"/>
              </a:ext>
            </a:extLst>
          </p:cNvPr>
          <p:cNvSpPr>
            <a:spLocks noGrp="1"/>
          </p:cNvSpPr>
          <p:nvPr>
            <p:ph type="hdr" sz="quarter"/>
          </p:nvPr>
        </p:nvSpPr>
        <p:spPr>
          <a:xfrm>
            <a:off x="0" y="0"/>
            <a:ext cx="3076575" cy="512763"/>
          </a:xfrm>
          <a:prstGeom prst="rect">
            <a:avLst/>
          </a:prstGeom>
        </p:spPr>
        <p:txBody>
          <a:bodyPr vert="horz" lIns="99048" tIns="49524" rIns="99048" bIns="49524" rtlCol="0"/>
          <a:lstStyle>
            <a:lvl1pPr algn="l" eaLnBrk="1" fontAlgn="auto" hangingPunct="1">
              <a:spcBef>
                <a:spcPts val="0"/>
              </a:spcBef>
              <a:spcAft>
                <a:spcPts val="0"/>
              </a:spcAft>
              <a:defRPr sz="1300">
                <a:latin typeface="+mn-lt"/>
                <a:cs typeface="+mn-cs"/>
              </a:defRPr>
            </a:lvl1pPr>
          </a:lstStyle>
          <a:p>
            <a:pPr>
              <a:defRPr/>
            </a:pPr>
            <a:endParaRPr lang="it-IT"/>
          </a:p>
        </p:txBody>
      </p:sp>
      <p:sp>
        <p:nvSpPr>
          <p:cNvPr id="3" name="Segnaposto data 2">
            <a:extLst>
              <a:ext uri="{FF2B5EF4-FFF2-40B4-BE49-F238E27FC236}">
                <a16:creationId xmlns:a16="http://schemas.microsoft.com/office/drawing/2014/main" id="{F8FD48A5-98A8-4C53-A64C-C79D31B7AC8E}"/>
              </a:ext>
            </a:extLst>
          </p:cNvPr>
          <p:cNvSpPr>
            <a:spLocks noGrp="1"/>
          </p:cNvSpPr>
          <p:nvPr>
            <p:ph type="dt" sz="quarter" idx="1"/>
          </p:nvPr>
        </p:nvSpPr>
        <p:spPr>
          <a:xfrm>
            <a:off x="4021138" y="0"/>
            <a:ext cx="3076575" cy="512763"/>
          </a:xfrm>
          <a:prstGeom prst="rect">
            <a:avLst/>
          </a:prstGeom>
        </p:spPr>
        <p:txBody>
          <a:bodyPr vert="horz" lIns="99048" tIns="49524" rIns="99048" bIns="49524" rtlCol="0"/>
          <a:lstStyle>
            <a:lvl1pPr algn="r" eaLnBrk="1" fontAlgn="auto" hangingPunct="1">
              <a:spcBef>
                <a:spcPts val="0"/>
              </a:spcBef>
              <a:spcAft>
                <a:spcPts val="0"/>
              </a:spcAft>
              <a:defRPr sz="1300">
                <a:latin typeface="+mn-lt"/>
                <a:cs typeface="+mn-cs"/>
              </a:defRPr>
            </a:lvl1pPr>
          </a:lstStyle>
          <a:p>
            <a:pPr>
              <a:defRPr/>
            </a:pPr>
            <a:fld id="{C3D2FC3E-68E3-4354-B46C-F62A7B8008A8}" type="datetimeFigureOut">
              <a:rPr lang="it-IT"/>
              <a:pPr>
                <a:defRPr/>
              </a:pPr>
              <a:t>25/11/2021</a:t>
            </a:fld>
            <a:endParaRPr lang="it-IT"/>
          </a:p>
        </p:txBody>
      </p:sp>
      <p:sp>
        <p:nvSpPr>
          <p:cNvPr id="4" name="Segnaposto piè di pagina 3">
            <a:extLst>
              <a:ext uri="{FF2B5EF4-FFF2-40B4-BE49-F238E27FC236}">
                <a16:creationId xmlns:a16="http://schemas.microsoft.com/office/drawing/2014/main" id="{8967B1CC-8B59-456D-AA13-6D43E4AE2EB8}"/>
              </a:ext>
            </a:extLst>
          </p:cNvPr>
          <p:cNvSpPr>
            <a:spLocks noGrp="1"/>
          </p:cNvSpPr>
          <p:nvPr>
            <p:ph type="ftr" sz="quarter" idx="2"/>
          </p:nvPr>
        </p:nvSpPr>
        <p:spPr>
          <a:xfrm>
            <a:off x="0" y="9721850"/>
            <a:ext cx="3076575" cy="512763"/>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cs typeface="+mn-cs"/>
              </a:defRPr>
            </a:lvl1pPr>
          </a:lstStyle>
          <a:p>
            <a:pPr>
              <a:defRPr/>
            </a:pPr>
            <a:endParaRPr lang="it-IT"/>
          </a:p>
        </p:txBody>
      </p:sp>
      <p:sp>
        <p:nvSpPr>
          <p:cNvPr id="5" name="Segnaposto numero diapositiva 4">
            <a:extLst>
              <a:ext uri="{FF2B5EF4-FFF2-40B4-BE49-F238E27FC236}">
                <a16:creationId xmlns:a16="http://schemas.microsoft.com/office/drawing/2014/main" id="{EBC388CA-7E89-4FC2-B6DD-A7214F71459A}"/>
              </a:ext>
            </a:extLst>
          </p:cNvPr>
          <p:cNvSpPr>
            <a:spLocks noGrp="1"/>
          </p:cNvSpPr>
          <p:nvPr>
            <p:ph type="sldNum" sz="quarter" idx="3"/>
          </p:nvPr>
        </p:nvSpPr>
        <p:spPr>
          <a:xfrm>
            <a:off x="4021138" y="9721850"/>
            <a:ext cx="3076575" cy="512763"/>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061B6C13-F7F6-4FB4-A183-0D9BB2FFC967}" type="slidenum">
              <a:rPr lang="it-IT" altLang="en-US"/>
              <a:pPr>
                <a:defRPr/>
              </a:pPr>
              <a:t>‹N›</a:t>
            </a:fld>
            <a:endParaRPr lang="it-IT"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9753EB74-ECCB-45C1-B5C4-132EC3CFBF55}"/>
              </a:ext>
            </a:extLst>
          </p:cNvPr>
          <p:cNvSpPr>
            <a:spLocks noGrp="1"/>
          </p:cNvSpPr>
          <p:nvPr>
            <p:ph type="hdr" sz="quarter"/>
          </p:nvPr>
        </p:nvSpPr>
        <p:spPr>
          <a:xfrm>
            <a:off x="0" y="0"/>
            <a:ext cx="3076575" cy="512763"/>
          </a:xfrm>
          <a:prstGeom prst="rect">
            <a:avLst/>
          </a:prstGeom>
        </p:spPr>
        <p:txBody>
          <a:bodyPr vert="horz" lIns="99048" tIns="49524" rIns="99048" bIns="49524" rtlCol="0"/>
          <a:lstStyle>
            <a:lvl1pPr algn="l" eaLnBrk="1" fontAlgn="auto" hangingPunct="1">
              <a:spcBef>
                <a:spcPts val="0"/>
              </a:spcBef>
              <a:spcAft>
                <a:spcPts val="0"/>
              </a:spcAft>
              <a:defRPr sz="1300">
                <a:latin typeface="+mn-lt"/>
                <a:cs typeface="+mn-cs"/>
              </a:defRPr>
            </a:lvl1pPr>
          </a:lstStyle>
          <a:p>
            <a:pPr>
              <a:defRPr/>
            </a:pPr>
            <a:endParaRPr lang="it-IT"/>
          </a:p>
        </p:txBody>
      </p:sp>
      <p:sp>
        <p:nvSpPr>
          <p:cNvPr id="3" name="Segnaposto data 2">
            <a:extLst>
              <a:ext uri="{FF2B5EF4-FFF2-40B4-BE49-F238E27FC236}">
                <a16:creationId xmlns:a16="http://schemas.microsoft.com/office/drawing/2014/main" id="{3D653908-AF4D-4950-827B-2D85D8779263}"/>
              </a:ext>
            </a:extLst>
          </p:cNvPr>
          <p:cNvSpPr>
            <a:spLocks noGrp="1"/>
          </p:cNvSpPr>
          <p:nvPr>
            <p:ph type="dt" idx="1"/>
          </p:nvPr>
        </p:nvSpPr>
        <p:spPr>
          <a:xfrm>
            <a:off x="4021138" y="0"/>
            <a:ext cx="3076575" cy="512763"/>
          </a:xfrm>
          <a:prstGeom prst="rect">
            <a:avLst/>
          </a:prstGeom>
        </p:spPr>
        <p:txBody>
          <a:bodyPr vert="horz" lIns="99048" tIns="49524" rIns="99048" bIns="49524" rtlCol="0"/>
          <a:lstStyle>
            <a:lvl1pPr algn="r" eaLnBrk="1" fontAlgn="auto" hangingPunct="1">
              <a:spcBef>
                <a:spcPts val="0"/>
              </a:spcBef>
              <a:spcAft>
                <a:spcPts val="0"/>
              </a:spcAft>
              <a:defRPr sz="1300">
                <a:latin typeface="+mn-lt"/>
                <a:cs typeface="+mn-cs"/>
              </a:defRPr>
            </a:lvl1pPr>
          </a:lstStyle>
          <a:p>
            <a:pPr>
              <a:defRPr/>
            </a:pPr>
            <a:fld id="{520A51E9-4233-4893-A1ED-05C9161BF079}" type="datetimeFigureOut">
              <a:rPr lang="it-IT"/>
              <a:pPr>
                <a:defRPr/>
              </a:pPr>
              <a:t>25/11/2021</a:t>
            </a:fld>
            <a:endParaRPr lang="it-IT"/>
          </a:p>
        </p:txBody>
      </p:sp>
      <p:sp>
        <p:nvSpPr>
          <p:cNvPr id="4" name="Segnaposto immagine diapositiva 3">
            <a:extLst>
              <a:ext uri="{FF2B5EF4-FFF2-40B4-BE49-F238E27FC236}">
                <a16:creationId xmlns:a16="http://schemas.microsoft.com/office/drawing/2014/main" id="{D075F8B9-34D2-4681-8FF8-0F0604318189}"/>
              </a:ext>
            </a:extLst>
          </p:cNvPr>
          <p:cNvSpPr>
            <a:spLocks noGrp="1" noRot="1" noChangeAspect="1"/>
          </p:cNvSpPr>
          <p:nvPr>
            <p:ph type="sldImg" idx="2"/>
          </p:nvPr>
        </p:nvSpPr>
        <p:spPr>
          <a:xfrm>
            <a:off x="504825" y="1279525"/>
            <a:ext cx="6089650" cy="3454400"/>
          </a:xfrm>
          <a:prstGeom prst="rect">
            <a:avLst/>
          </a:prstGeom>
          <a:noFill/>
          <a:ln w="12700">
            <a:solidFill>
              <a:prstClr val="black"/>
            </a:solidFill>
          </a:ln>
        </p:spPr>
        <p:txBody>
          <a:bodyPr vert="horz" lIns="99048" tIns="49524" rIns="99048" bIns="49524" rtlCol="0" anchor="ctr"/>
          <a:lstStyle/>
          <a:p>
            <a:pPr lvl="0"/>
            <a:endParaRPr lang="it-IT" noProof="0"/>
          </a:p>
        </p:txBody>
      </p:sp>
      <p:sp>
        <p:nvSpPr>
          <p:cNvPr id="5" name="Segnaposto note 4">
            <a:extLst>
              <a:ext uri="{FF2B5EF4-FFF2-40B4-BE49-F238E27FC236}">
                <a16:creationId xmlns:a16="http://schemas.microsoft.com/office/drawing/2014/main" id="{50CBCFD8-ED55-4B57-897D-8BCEFE554159}"/>
              </a:ext>
            </a:extLst>
          </p:cNvPr>
          <p:cNvSpPr>
            <a:spLocks noGrp="1"/>
          </p:cNvSpPr>
          <p:nvPr>
            <p:ph type="body" sz="quarter" idx="3"/>
          </p:nvPr>
        </p:nvSpPr>
        <p:spPr>
          <a:xfrm>
            <a:off x="709613" y="4926013"/>
            <a:ext cx="5680075" cy="4029075"/>
          </a:xfrm>
          <a:prstGeom prst="rect">
            <a:avLst/>
          </a:prstGeom>
        </p:spPr>
        <p:txBody>
          <a:bodyPr vert="horz" lIns="99048" tIns="49524" rIns="99048" bIns="49524"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01BC4D1C-73CD-4E35-9719-F6914AB4BD19}"/>
              </a:ext>
            </a:extLst>
          </p:cNvPr>
          <p:cNvSpPr>
            <a:spLocks noGrp="1"/>
          </p:cNvSpPr>
          <p:nvPr>
            <p:ph type="ftr" sz="quarter" idx="4"/>
          </p:nvPr>
        </p:nvSpPr>
        <p:spPr>
          <a:xfrm>
            <a:off x="0" y="9721850"/>
            <a:ext cx="3076575" cy="512763"/>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cs typeface="+mn-cs"/>
              </a:defRPr>
            </a:lvl1pPr>
          </a:lstStyle>
          <a:p>
            <a:pPr>
              <a:defRPr/>
            </a:pPr>
            <a:endParaRPr lang="it-IT"/>
          </a:p>
        </p:txBody>
      </p:sp>
      <p:sp>
        <p:nvSpPr>
          <p:cNvPr id="7" name="Segnaposto numero diapositiva 6">
            <a:extLst>
              <a:ext uri="{FF2B5EF4-FFF2-40B4-BE49-F238E27FC236}">
                <a16:creationId xmlns:a16="http://schemas.microsoft.com/office/drawing/2014/main" id="{1079EC61-B55D-464B-8A81-691AF7A14934}"/>
              </a:ext>
            </a:extLst>
          </p:cNvPr>
          <p:cNvSpPr>
            <a:spLocks noGrp="1"/>
          </p:cNvSpPr>
          <p:nvPr>
            <p:ph type="sldNum" sz="quarter" idx="5"/>
          </p:nvPr>
        </p:nvSpPr>
        <p:spPr>
          <a:xfrm>
            <a:off x="4021138" y="9721850"/>
            <a:ext cx="3076575" cy="512763"/>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E21F2D36-912F-4490-9960-048CEEB92AC9}"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565" algn="l" defTabSz="914226" rtl="0" eaLnBrk="1" latinLnBrk="0" hangingPunct="1">
      <a:defRPr sz="1200" kern="1200">
        <a:solidFill>
          <a:schemeClr val="tx1"/>
        </a:solidFill>
        <a:latin typeface="+mn-lt"/>
        <a:ea typeface="+mn-ea"/>
        <a:cs typeface="+mn-cs"/>
      </a:defRPr>
    </a:lvl6pPr>
    <a:lvl7pPr marL="2742678" algn="l" defTabSz="914226" rtl="0" eaLnBrk="1" latinLnBrk="0" hangingPunct="1">
      <a:defRPr sz="1200" kern="1200">
        <a:solidFill>
          <a:schemeClr val="tx1"/>
        </a:solidFill>
        <a:latin typeface="+mn-lt"/>
        <a:ea typeface="+mn-ea"/>
        <a:cs typeface="+mn-cs"/>
      </a:defRPr>
    </a:lvl7pPr>
    <a:lvl8pPr marL="3199791" algn="l" defTabSz="914226" rtl="0" eaLnBrk="1" latinLnBrk="0" hangingPunct="1">
      <a:defRPr sz="1200" kern="1200">
        <a:solidFill>
          <a:schemeClr val="tx1"/>
        </a:solidFill>
        <a:latin typeface="+mn-lt"/>
        <a:ea typeface="+mn-ea"/>
        <a:cs typeface="+mn-cs"/>
      </a:defRPr>
    </a:lvl8pPr>
    <a:lvl9pPr marL="3656904" algn="l" defTabSz="9142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2084388" eaLnBrk="1" hangingPunct="1">
              <a:spcBef>
                <a:spcPts val="1800"/>
              </a:spcBef>
              <a:defRPr/>
            </a:pPr>
            <a:r>
              <a:rPr lang="en-GB" altLang="it-IT" sz="1200" dirty="0">
                <a:solidFill>
                  <a:srgbClr val="005189"/>
                </a:solidFill>
                <a:latin typeface="Helvetica Light"/>
              </a:rPr>
              <a:t>CLARA – Climate forecasts-enabled knowledge services </a:t>
            </a:r>
          </a:p>
          <a:p>
            <a:pPr marL="571500" indent="-571500" defTabSz="2084388" eaLnBrk="1" hangingPunct="1">
              <a:spcBef>
                <a:spcPts val="1800"/>
              </a:spcBef>
              <a:buFontTx/>
              <a:buChar char="−"/>
              <a:defRPr/>
            </a:pPr>
            <a:r>
              <a:rPr lang="en-GB" altLang="it-IT" sz="1200" dirty="0">
                <a:solidFill>
                  <a:srgbClr val="005189"/>
                </a:solidFill>
                <a:latin typeface="Helvetica Light"/>
              </a:rPr>
              <a:t>one (of many) Horizon 2020, JPI-Climate, Copernicus and Climate KIC-funded innovation projects</a:t>
            </a:r>
          </a:p>
          <a:p>
            <a:pPr marL="571500" indent="-571500" defTabSz="2084388" eaLnBrk="1" hangingPunct="1">
              <a:spcBef>
                <a:spcPts val="1800"/>
              </a:spcBef>
              <a:buFontTx/>
              <a:buChar char="−"/>
              <a:defRPr/>
            </a:pPr>
            <a:r>
              <a:rPr lang="en-GB" altLang="it-IT" sz="1200" dirty="0">
                <a:solidFill>
                  <a:srgbClr val="005189"/>
                </a:solidFill>
                <a:latin typeface="Helvetica Light"/>
              </a:rPr>
              <a:t>developed new or enhanced 15, </a:t>
            </a:r>
          </a:p>
          <a:p>
            <a:pPr marL="571500" indent="-571500" defTabSz="2084388" eaLnBrk="1" hangingPunct="1">
              <a:spcBef>
                <a:spcPts val="1800"/>
              </a:spcBef>
              <a:buFontTx/>
              <a:buChar char="−"/>
              <a:defRPr/>
            </a:pPr>
            <a:endParaRPr lang="en-US" altLang="it-IT" sz="1200" dirty="0">
              <a:solidFill>
                <a:srgbClr val="005189"/>
              </a:solidFill>
              <a:latin typeface="Helvetica Light"/>
            </a:endParaRPr>
          </a:p>
          <a:p>
            <a:endParaRPr lang="en-GB" dirty="0"/>
          </a:p>
        </p:txBody>
      </p:sp>
      <p:sp>
        <p:nvSpPr>
          <p:cNvPr id="4" name="Segnaposto numero diapositiva 3"/>
          <p:cNvSpPr>
            <a:spLocks noGrp="1"/>
          </p:cNvSpPr>
          <p:nvPr>
            <p:ph type="sldNum" sz="quarter" idx="5"/>
          </p:nvPr>
        </p:nvSpPr>
        <p:spPr/>
        <p:txBody>
          <a:bodyPr/>
          <a:lstStyle/>
          <a:p>
            <a:pPr>
              <a:defRPr/>
            </a:pPr>
            <a:fld id="{E21F2D36-912F-4490-9960-048CEEB92AC9}" type="slidenum">
              <a:rPr lang="it-IT" altLang="en-US" smtClean="0"/>
              <a:pPr>
                <a:defRPr/>
              </a:pPr>
              <a:t>4</a:t>
            </a:fld>
            <a:endParaRPr lang="it-IT" altLang="en-US"/>
          </a:p>
        </p:txBody>
      </p:sp>
    </p:spTree>
    <p:extLst>
      <p:ext uri="{BB962C8B-B14F-4D97-AF65-F5344CB8AC3E}">
        <p14:creationId xmlns:p14="http://schemas.microsoft.com/office/powerpoint/2010/main" val="3309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a:defRPr/>
            </a:pPr>
            <a:fld id="{E21F2D36-912F-4490-9960-048CEEB92AC9}" type="slidenum">
              <a:rPr lang="it-IT" altLang="en-US" smtClean="0"/>
              <a:pPr>
                <a:defRPr/>
              </a:pPr>
              <a:t>6</a:t>
            </a:fld>
            <a:endParaRPr lang="it-IT" altLang="en-US"/>
          </a:p>
        </p:txBody>
      </p:sp>
    </p:spTree>
    <p:extLst>
      <p:ext uri="{BB962C8B-B14F-4D97-AF65-F5344CB8AC3E}">
        <p14:creationId xmlns:p14="http://schemas.microsoft.com/office/powerpoint/2010/main" val="2853599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a:defRPr/>
            </a:pPr>
            <a:fld id="{E21F2D36-912F-4490-9960-048CEEB92AC9}" type="slidenum">
              <a:rPr lang="it-IT" altLang="en-US" smtClean="0"/>
              <a:pPr>
                <a:defRPr/>
              </a:pPr>
              <a:t>12</a:t>
            </a:fld>
            <a:endParaRPr lang="it-IT" altLang="en-US"/>
          </a:p>
        </p:txBody>
      </p:sp>
    </p:spTree>
    <p:extLst>
      <p:ext uri="{BB962C8B-B14F-4D97-AF65-F5344CB8AC3E}">
        <p14:creationId xmlns:p14="http://schemas.microsoft.com/office/powerpoint/2010/main" val="38969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55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87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809274" y="4250001"/>
            <a:ext cx="20505103" cy="2932564"/>
          </a:xfrm>
        </p:spPr>
        <p:txBody>
          <a:bodyPr/>
          <a:lstStyle/>
          <a:p>
            <a:r>
              <a:rPr lang="it-IT"/>
              <a:t>Fare clic per modificare lo stile del titolo</a:t>
            </a:r>
          </a:p>
        </p:txBody>
      </p:sp>
      <p:sp>
        <p:nvSpPr>
          <p:cNvPr id="3" name="Sottotitolo 2"/>
          <p:cNvSpPr>
            <a:spLocks noGrp="1"/>
          </p:cNvSpPr>
          <p:nvPr>
            <p:ph type="subTitle" idx="1"/>
          </p:nvPr>
        </p:nvSpPr>
        <p:spPr>
          <a:xfrm>
            <a:off x="3618548" y="7752609"/>
            <a:ext cx="16886555" cy="3496275"/>
          </a:xfrm>
        </p:spPr>
        <p:txBody>
          <a:bodyPr/>
          <a:lstStyle>
            <a:lvl1pPr marL="0" indent="0" algn="ctr">
              <a:buNone/>
              <a:defRPr>
                <a:solidFill>
                  <a:schemeClr val="tx1">
                    <a:tint val="75000"/>
                  </a:schemeClr>
                </a:solidFill>
              </a:defRPr>
            </a:lvl1pPr>
            <a:lvl2pPr marL="1079929" indent="0" algn="ctr">
              <a:buNone/>
              <a:defRPr>
                <a:solidFill>
                  <a:schemeClr val="tx1">
                    <a:tint val="75000"/>
                  </a:schemeClr>
                </a:solidFill>
              </a:defRPr>
            </a:lvl2pPr>
            <a:lvl3pPr marL="2159859" indent="0" algn="ctr">
              <a:buNone/>
              <a:defRPr>
                <a:solidFill>
                  <a:schemeClr val="tx1">
                    <a:tint val="75000"/>
                  </a:schemeClr>
                </a:solidFill>
              </a:defRPr>
            </a:lvl3pPr>
            <a:lvl4pPr marL="3239788" indent="0" algn="ctr">
              <a:buNone/>
              <a:defRPr>
                <a:solidFill>
                  <a:schemeClr val="tx1">
                    <a:tint val="75000"/>
                  </a:schemeClr>
                </a:solidFill>
              </a:defRPr>
            </a:lvl4pPr>
            <a:lvl5pPr marL="4319720" indent="0" algn="ctr">
              <a:buNone/>
              <a:defRPr>
                <a:solidFill>
                  <a:schemeClr val="tx1">
                    <a:tint val="75000"/>
                  </a:schemeClr>
                </a:solidFill>
              </a:defRPr>
            </a:lvl5pPr>
            <a:lvl6pPr marL="5399650" indent="0" algn="ctr">
              <a:buNone/>
              <a:defRPr>
                <a:solidFill>
                  <a:schemeClr val="tx1">
                    <a:tint val="75000"/>
                  </a:schemeClr>
                </a:solidFill>
              </a:defRPr>
            </a:lvl6pPr>
            <a:lvl7pPr marL="6479579" indent="0" algn="ctr">
              <a:buNone/>
              <a:defRPr>
                <a:solidFill>
                  <a:schemeClr val="tx1">
                    <a:tint val="75000"/>
                  </a:schemeClr>
                </a:solidFill>
              </a:defRPr>
            </a:lvl7pPr>
            <a:lvl8pPr marL="7559509" indent="0" algn="ctr">
              <a:buNone/>
              <a:defRPr>
                <a:solidFill>
                  <a:schemeClr val="tx1">
                    <a:tint val="75000"/>
                  </a:schemeClr>
                </a:solidFill>
              </a:defRPr>
            </a:lvl8pPr>
            <a:lvl9pPr marL="8639438"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D47856E-F629-4582-9D9D-7164140BB13C}"/>
              </a:ext>
            </a:extLst>
          </p:cNvPr>
          <p:cNvSpPr>
            <a:spLocks noGrp="1"/>
          </p:cNvSpPr>
          <p:nvPr>
            <p:ph type="dt" sz="half" idx="10"/>
          </p:nvPr>
        </p:nvSpPr>
        <p:spPr/>
        <p:txBody>
          <a:bodyPr/>
          <a:lstStyle>
            <a:lvl1pPr>
              <a:defRPr>
                <a:latin typeface="Arial" pitchFamily="34" charset="0"/>
                <a:ea typeface="+mn-ea"/>
              </a:defRPr>
            </a:lvl1pPr>
          </a:lstStyle>
          <a:p>
            <a:pPr>
              <a:defRPr/>
            </a:pPr>
            <a:fld id="{2BCCED5C-4EF2-4236-8B13-B1CDCE2B426F}" type="datetimeFigureOut">
              <a:rPr lang="it-IT"/>
              <a:pPr>
                <a:defRPr/>
              </a:pPr>
              <a:t>25/11/2021</a:t>
            </a:fld>
            <a:endParaRPr lang="it-IT"/>
          </a:p>
        </p:txBody>
      </p:sp>
      <p:sp>
        <p:nvSpPr>
          <p:cNvPr id="5" name="Segnaposto piè di pagina 4">
            <a:extLst>
              <a:ext uri="{FF2B5EF4-FFF2-40B4-BE49-F238E27FC236}">
                <a16:creationId xmlns:a16="http://schemas.microsoft.com/office/drawing/2014/main" id="{D0FB26AB-B09E-48BA-823C-D4C1A384BC8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0527090-2E0E-44ED-93B8-6247374E556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245386B-8C70-4166-868D-6BF368FF35F4}" type="slidenum">
              <a:rPr lang="it-IT" altLang="en-US"/>
              <a:pPr>
                <a:defRPr/>
              </a:pPr>
              <a:t>‹N›</a:t>
            </a:fld>
            <a:endParaRPr lang="it-IT" altLang="en-US"/>
          </a:p>
        </p:txBody>
      </p:sp>
    </p:spTree>
    <p:extLst>
      <p:ext uri="{BB962C8B-B14F-4D97-AF65-F5344CB8AC3E}">
        <p14:creationId xmlns:p14="http://schemas.microsoft.com/office/powerpoint/2010/main" val="3880990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EA768C2F-DF66-4F55-846E-2282FABC3D0E}"/>
              </a:ext>
            </a:extLst>
          </p:cNvPr>
          <p:cNvSpPr>
            <a:spLocks noGrp="1"/>
          </p:cNvSpPr>
          <p:nvPr>
            <p:ph type="body" idx="1"/>
          </p:nvPr>
        </p:nvSpPr>
        <p:spPr bwMode="auto">
          <a:xfrm>
            <a:off x="931863" y="2636838"/>
            <a:ext cx="22134512" cy="923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9364" tIns="94682" rIns="189364" bIns="94682"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Lst>
  <p:hf hdr="0" ftr="0" dt="0"/>
  <p:txStyles>
    <p:titleStyle>
      <a:lvl1pPr algn="l" defTabSz="2082800" rtl="0" eaLnBrk="0" fontAlgn="base" hangingPunct="0">
        <a:lnSpc>
          <a:spcPct val="90000"/>
        </a:lnSpc>
        <a:spcBef>
          <a:spcPct val="0"/>
        </a:spcBef>
        <a:spcAft>
          <a:spcPct val="0"/>
        </a:spcAft>
        <a:defRPr sz="9900" kern="1200">
          <a:solidFill>
            <a:schemeClr val="tx1"/>
          </a:solidFill>
          <a:latin typeface="+mj-lt"/>
          <a:ea typeface="+mj-ea"/>
          <a:cs typeface="+mj-cs"/>
        </a:defRPr>
      </a:lvl1pPr>
      <a:lvl2pPr algn="l" defTabSz="2082800" rtl="0" eaLnBrk="0" fontAlgn="base" hangingPunct="0">
        <a:lnSpc>
          <a:spcPct val="90000"/>
        </a:lnSpc>
        <a:spcBef>
          <a:spcPct val="0"/>
        </a:spcBef>
        <a:spcAft>
          <a:spcPct val="0"/>
        </a:spcAft>
        <a:defRPr sz="9900">
          <a:solidFill>
            <a:schemeClr val="tx1"/>
          </a:solidFill>
          <a:latin typeface="Calibri Light" pitchFamily="34" charset="0"/>
        </a:defRPr>
      </a:lvl2pPr>
      <a:lvl3pPr algn="l" defTabSz="2082800" rtl="0" eaLnBrk="0" fontAlgn="base" hangingPunct="0">
        <a:lnSpc>
          <a:spcPct val="90000"/>
        </a:lnSpc>
        <a:spcBef>
          <a:spcPct val="0"/>
        </a:spcBef>
        <a:spcAft>
          <a:spcPct val="0"/>
        </a:spcAft>
        <a:defRPr sz="9900">
          <a:solidFill>
            <a:schemeClr val="tx1"/>
          </a:solidFill>
          <a:latin typeface="Calibri Light" pitchFamily="34" charset="0"/>
        </a:defRPr>
      </a:lvl3pPr>
      <a:lvl4pPr algn="l" defTabSz="2082800" rtl="0" eaLnBrk="0" fontAlgn="base" hangingPunct="0">
        <a:lnSpc>
          <a:spcPct val="90000"/>
        </a:lnSpc>
        <a:spcBef>
          <a:spcPct val="0"/>
        </a:spcBef>
        <a:spcAft>
          <a:spcPct val="0"/>
        </a:spcAft>
        <a:defRPr sz="9900">
          <a:solidFill>
            <a:schemeClr val="tx1"/>
          </a:solidFill>
          <a:latin typeface="Calibri Light" pitchFamily="34" charset="0"/>
        </a:defRPr>
      </a:lvl4pPr>
      <a:lvl5pPr algn="l" defTabSz="2082800" rtl="0" eaLnBrk="0" fontAlgn="base" hangingPunct="0">
        <a:lnSpc>
          <a:spcPct val="90000"/>
        </a:lnSpc>
        <a:spcBef>
          <a:spcPct val="0"/>
        </a:spcBef>
        <a:spcAft>
          <a:spcPct val="0"/>
        </a:spcAft>
        <a:defRPr sz="9900">
          <a:solidFill>
            <a:schemeClr val="tx1"/>
          </a:solidFill>
          <a:latin typeface="Calibri Light" pitchFamily="34" charset="0"/>
        </a:defRPr>
      </a:lvl5pPr>
      <a:lvl6pPr marL="457113" algn="l" defTabSz="2083992" rtl="0" fontAlgn="base">
        <a:lnSpc>
          <a:spcPct val="90000"/>
        </a:lnSpc>
        <a:spcBef>
          <a:spcPct val="0"/>
        </a:spcBef>
        <a:spcAft>
          <a:spcPct val="0"/>
        </a:spcAft>
        <a:defRPr sz="9900">
          <a:solidFill>
            <a:schemeClr val="tx1"/>
          </a:solidFill>
          <a:latin typeface="Calibri Light" pitchFamily="34" charset="0"/>
        </a:defRPr>
      </a:lvl6pPr>
      <a:lvl7pPr marL="914226" algn="l" defTabSz="2083992" rtl="0" fontAlgn="base">
        <a:lnSpc>
          <a:spcPct val="90000"/>
        </a:lnSpc>
        <a:spcBef>
          <a:spcPct val="0"/>
        </a:spcBef>
        <a:spcAft>
          <a:spcPct val="0"/>
        </a:spcAft>
        <a:defRPr sz="9900">
          <a:solidFill>
            <a:schemeClr val="tx1"/>
          </a:solidFill>
          <a:latin typeface="Calibri Light" pitchFamily="34" charset="0"/>
        </a:defRPr>
      </a:lvl7pPr>
      <a:lvl8pPr marL="1371339" algn="l" defTabSz="2083992" rtl="0" fontAlgn="base">
        <a:lnSpc>
          <a:spcPct val="90000"/>
        </a:lnSpc>
        <a:spcBef>
          <a:spcPct val="0"/>
        </a:spcBef>
        <a:spcAft>
          <a:spcPct val="0"/>
        </a:spcAft>
        <a:defRPr sz="9900">
          <a:solidFill>
            <a:schemeClr val="tx1"/>
          </a:solidFill>
          <a:latin typeface="Calibri Light" pitchFamily="34" charset="0"/>
        </a:defRPr>
      </a:lvl8pPr>
      <a:lvl9pPr marL="1828452" algn="l" defTabSz="2083992" rtl="0" fontAlgn="base">
        <a:lnSpc>
          <a:spcPct val="90000"/>
        </a:lnSpc>
        <a:spcBef>
          <a:spcPct val="0"/>
        </a:spcBef>
        <a:spcAft>
          <a:spcPct val="0"/>
        </a:spcAft>
        <a:defRPr sz="9900">
          <a:solidFill>
            <a:schemeClr val="tx1"/>
          </a:solidFill>
          <a:latin typeface="Calibri Light" pitchFamily="34" charset="0"/>
        </a:defRPr>
      </a:lvl9pPr>
    </p:titleStyle>
    <p:bodyStyle>
      <a:lvl1pPr marL="517525" indent="-517525" algn="l" defTabSz="2082800" rtl="0" eaLnBrk="0" fontAlgn="base" hangingPunct="0">
        <a:lnSpc>
          <a:spcPct val="150000"/>
        </a:lnSpc>
        <a:spcBef>
          <a:spcPts val="2275"/>
        </a:spcBef>
        <a:spcAft>
          <a:spcPct val="0"/>
        </a:spcAft>
        <a:buFont typeface="Arial" panose="020B0604020202020204" pitchFamily="34" charset="0"/>
        <a:buChar char="•"/>
        <a:defRPr sz="5900" kern="1200">
          <a:solidFill>
            <a:srgbClr val="1F4E79"/>
          </a:solidFill>
          <a:latin typeface="Helvetica Light" charset="0"/>
          <a:ea typeface="Helvetica Light" charset="0"/>
          <a:cs typeface="Helvetica Light" charset="0"/>
        </a:defRPr>
      </a:lvl1pPr>
      <a:lvl2pPr marL="1563688" indent="-517525" algn="l" defTabSz="2082800" rtl="0" eaLnBrk="0" fontAlgn="base" hangingPunct="0">
        <a:lnSpc>
          <a:spcPct val="150000"/>
        </a:lnSpc>
        <a:spcBef>
          <a:spcPts val="1138"/>
        </a:spcBef>
        <a:spcAft>
          <a:spcPct val="0"/>
        </a:spcAft>
        <a:buFont typeface="Arial" panose="020B0604020202020204" pitchFamily="34" charset="0"/>
        <a:buChar char="•"/>
        <a:defRPr sz="5000" kern="1200">
          <a:solidFill>
            <a:srgbClr val="1F4E79"/>
          </a:solidFill>
          <a:latin typeface="Helvetica Light" charset="0"/>
          <a:ea typeface="Helvetica Light" charset="0"/>
          <a:cs typeface="Helvetica Light" charset="0"/>
        </a:defRPr>
      </a:lvl2pPr>
      <a:lvl3pPr marL="2606675" indent="-519113" algn="l" defTabSz="2082800" rtl="0" eaLnBrk="0" fontAlgn="base" hangingPunct="0">
        <a:lnSpc>
          <a:spcPct val="150000"/>
        </a:lnSpc>
        <a:spcBef>
          <a:spcPts val="1138"/>
        </a:spcBef>
        <a:spcAft>
          <a:spcPct val="0"/>
        </a:spcAft>
        <a:buFont typeface="Arial" panose="020B0604020202020204" pitchFamily="34" charset="0"/>
        <a:buChar char="•"/>
        <a:defRPr sz="4000" kern="1200">
          <a:solidFill>
            <a:srgbClr val="1F4E79"/>
          </a:solidFill>
          <a:latin typeface="Helvetica Light" charset="0"/>
          <a:ea typeface="Helvetica Light" charset="0"/>
          <a:cs typeface="Helvetica Light" charset="0"/>
        </a:defRPr>
      </a:lvl3pPr>
      <a:lvl4pPr marL="3651250" indent="-517525" algn="l" defTabSz="2082800" rtl="0" eaLnBrk="0" fontAlgn="base" hangingPunct="0">
        <a:lnSpc>
          <a:spcPct val="150000"/>
        </a:lnSpc>
        <a:spcBef>
          <a:spcPts val="1138"/>
        </a:spcBef>
        <a:spcAft>
          <a:spcPct val="0"/>
        </a:spcAft>
        <a:buFont typeface="Arial" panose="020B0604020202020204" pitchFamily="34" charset="0"/>
        <a:buChar char="•"/>
        <a:defRPr sz="3800" kern="1200">
          <a:solidFill>
            <a:srgbClr val="1F4E79"/>
          </a:solidFill>
          <a:latin typeface="Helvetica Light" charset="0"/>
          <a:ea typeface="Helvetica Light" charset="0"/>
          <a:cs typeface="Helvetica Light" charset="0"/>
        </a:defRPr>
      </a:lvl4pPr>
      <a:lvl5pPr marL="4694238" indent="-517525" algn="l" defTabSz="2082800" rtl="0" eaLnBrk="0" fontAlgn="base" hangingPunct="0">
        <a:lnSpc>
          <a:spcPct val="150000"/>
        </a:lnSpc>
        <a:spcBef>
          <a:spcPts val="1138"/>
        </a:spcBef>
        <a:spcAft>
          <a:spcPct val="0"/>
        </a:spcAft>
        <a:buFont typeface="Arial" panose="020B0604020202020204" pitchFamily="34" charset="0"/>
        <a:buChar char="•"/>
        <a:defRPr sz="3300" kern="1200">
          <a:solidFill>
            <a:srgbClr val="1F4E79"/>
          </a:solidFill>
          <a:latin typeface="Helvetica Light" charset="0"/>
          <a:ea typeface="Helvetica Light" charset="0"/>
          <a:cs typeface="Helvetica Light" charset="0"/>
        </a:defRPr>
      </a:lvl5pPr>
      <a:lvl6pPr marL="2771316" indent="-251937" algn="l" defTabSz="1007750" rtl="0" eaLnBrk="1" latinLnBrk="0" hangingPunct="1">
        <a:lnSpc>
          <a:spcPct val="90000"/>
        </a:lnSpc>
        <a:spcBef>
          <a:spcPts val="550"/>
        </a:spcBef>
        <a:buFont typeface="Arial" panose="020B0604020202020204" pitchFamily="34" charset="0"/>
        <a:buChar char="•"/>
        <a:defRPr sz="1900" kern="1200">
          <a:solidFill>
            <a:schemeClr val="tx1"/>
          </a:solidFill>
          <a:latin typeface="+mn-lt"/>
          <a:ea typeface="+mn-ea"/>
          <a:cs typeface="+mn-cs"/>
        </a:defRPr>
      </a:lvl6pPr>
      <a:lvl7pPr marL="3275193" indent="-251937" algn="l" defTabSz="1007750" rtl="0" eaLnBrk="1" latinLnBrk="0" hangingPunct="1">
        <a:lnSpc>
          <a:spcPct val="90000"/>
        </a:lnSpc>
        <a:spcBef>
          <a:spcPts val="550"/>
        </a:spcBef>
        <a:buFont typeface="Arial" panose="020B0604020202020204" pitchFamily="34" charset="0"/>
        <a:buChar char="•"/>
        <a:defRPr sz="1900" kern="1200">
          <a:solidFill>
            <a:schemeClr val="tx1"/>
          </a:solidFill>
          <a:latin typeface="+mn-lt"/>
          <a:ea typeface="+mn-ea"/>
          <a:cs typeface="+mn-cs"/>
        </a:defRPr>
      </a:lvl7pPr>
      <a:lvl8pPr marL="3779069" indent="-251937" algn="l" defTabSz="1007750" rtl="0" eaLnBrk="1" latinLnBrk="0" hangingPunct="1">
        <a:lnSpc>
          <a:spcPct val="90000"/>
        </a:lnSpc>
        <a:spcBef>
          <a:spcPts val="550"/>
        </a:spcBef>
        <a:buFont typeface="Arial" panose="020B0604020202020204" pitchFamily="34" charset="0"/>
        <a:buChar char="•"/>
        <a:defRPr sz="1900" kern="1200">
          <a:solidFill>
            <a:schemeClr val="tx1"/>
          </a:solidFill>
          <a:latin typeface="+mn-lt"/>
          <a:ea typeface="+mn-ea"/>
          <a:cs typeface="+mn-cs"/>
        </a:defRPr>
      </a:lvl8pPr>
      <a:lvl9pPr marL="4282943" indent="-251937" algn="l" defTabSz="1007750" rtl="0" eaLnBrk="1" latinLnBrk="0" hangingPunct="1">
        <a:lnSpc>
          <a:spcPct val="90000"/>
        </a:lnSpc>
        <a:spcBef>
          <a:spcPts val="55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1007750" rtl="0" eaLnBrk="1" latinLnBrk="0" hangingPunct="1">
        <a:defRPr sz="1900" kern="1200">
          <a:solidFill>
            <a:schemeClr val="tx1"/>
          </a:solidFill>
          <a:latin typeface="+mn-lt"/>
          <a:ea typeface="+mn-ea"/>
          <a:cs typeface="+mn-cs"/>
        </a:defRPr>
      </a:lvl1pPr>
      <a:lvl2pPr marL="503876" algn="l" defTabSz="1007750" rtl="0" eaLnBrk="1" latinLnBrk="0" hangingPunct="1">
        <a:defRPr sz="1900" kern="1200">
          <a:solidFill>
            <a:schemeClr val="tx1"/>
          </a:solidFill>
          <a:latin typeface="+mn-lt"/>
          <a:ea typeface="+mn-ea"/>
          <a:cs typeface="+mn-cs"/>
        </a:defRPr>
      </a:lvl2pPr>
      <a:lvl3pPr marL="1007750" algn="l" defTabSz="1007750" rtl="0" eaLnBrk="1" latinLnBrk="0" hangingPunct="1">
        <a:defRPr sz="1900" kern="1200">
          <a:solidFill>
            <a:schemeClr val="tx1"/>
          </a:solidFill>
          <a:latin typeface="+mn-lt"/>
          <a:ea typeface="+mn-ea"/>
          <a:cs typeface="+mn-cs"/>
        </a:defRPr>
      </a:lvl3pPr>
      <a:lvl4pPr marL="1511627" algn="l" defTabSz="1007750" rtl="0" eaLnBrk="1" latinLnBrk="0" hangingPunct="1">
        <a:defRPr sz="1900" kern="1200">
          <a:solidFill>
            <a:schemeClr val="tx1"/>
          </a:solidFill>
          <a:latin typeface="+mn-lt"/>
          <a:ea typeface="+mn-ea"/>
          <a:cs typeface="+mn-cs"/>
        </a:defRPr>
      </a:lvl4pPr>
      <a:lvl5pPr marL="2015503" algn="l" defTabSz="1007750" rtl="0" eaLnBrk="1" latinLnBrk="0" hangingPunct="1">
        <a:defRPr sz="1900" kern="1200">
          <a:solidFill>
            <a:schemeClr val="tx1"/>
          </a:solidFill>
          <a:latin typeface="+mn-lt"/>
          <a:ea typeface="+mn-ea"/>
          <a:cs typeface="+mn-cs"/>
        </a:defRPr>
      </a:lvl5pPr>
      <a:lvl6pPr marL="2519379" algn="l" defTabSz="1007750" rtl="0" eaLnBrk="1" latinLnBrk="0" hangingPunct="1">
        <a:defRPr sz="1900" kern="1200">
          <a:solidFill>
            <a:schemeClr val="tx1"/>
          </a:solidFill>
          <a:latin typeface="+mn-lt"/>
          <a:ea typeface="+mn-ea"/>
          <a:cs typeface="+mn-cs"/>
        </a:defRPr>
      </a:lvl6pPr>
      <a:lvl7pPr marL="3023253" algn="l" defTabSz="1007750" rtl="0" eaLnBrk="1" latinLnBrk="0" hangingPunct="1">
        <a:defRPr sz="1900" kern="1200">
          <a:solidFill>
            <a:schemeClr val="tx1"/>
          </a:solidFill>
          <a:latin typeface="+mn-lt"/>
          <a:ea typeface="+mn-ea"/>
          <a:cs typeface="+mn-cs"/>
        </a:defRPr>
      </a:lvl7pPr>
      <a:lvl8pPr marL="3527130" algn="l" defTabSz="1007750" rtl="0" eaLnBrk="1" latinLnBrk="0" hangingPunct="1">
        <a:defRPr sz="1900" kern="1200">
          <a:solidFill>
            <a:schemeClr val="tx1"/>
          </a:solidFill>
          <a:latin typeface="+mn-lt"/>
          <a:ea typeface="+mn-ea"/>
          <a:cs typeface="+mn-cs"/>
        </a:defRPr>
      </a:lvl8pPr>
      <a:lvl9pPr marL="4031006" algn="l" defTabSz="100775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egnaposto titolo 1">
            <a:extLst>
              <a:ext uri="{FF2B5EF4-FFF2-40B4-BE49-F238E27FC236}">
                <a16:creationId xmlns:a16="http://schemas.microsoft.com/office/drawing/2014/main" id="{D00E8E72-27BC-4F10-9895-F10C5EB8E60C}"/>
              </a:ext>
            </a:extLst>
          </p:cNvPr>
          <p:cNvSpPr>
            <a:spLocks noGrp="1"/>
          </p:cNvSpPr>
          <p:nvPr>
            <p:ph type="title"/>
          </p:nvPr>
        </p:nvSpPr>
        <p:spPr bwMode="auto">
          <a:xfrm>
            <a:off x="1206500" y="547688"/>
            <a:ext cx="2171065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6027" tIns="108014" rIns="216027" bIns="108014" numCol="1" anchor="ctr" anchorCtr="0" compatLnSpc="1">
            <a:prstTxWarp prst="textNoShape">
              <a:avLst/>
            </a:prstTxWarp>
          </a:bodyPr>
          <a:lstStyle/>
          <a:p>
            <a:pPr lvl="0"/>
            <a:r>
              <a:rPr lang="it-IT" altLang="en-US"/>
              <a:t>Fare clic per modificare lo stile del titolo</a:t>
            </a:r>
          </a:p>
        </p:txBody>
      </p:sp>
      <p:sp>
        <p:nvSpPr>
          <p:cNvPr id="2051" name="Segnaposto testo 2">
            <a:extLst>
              <a:ext uri="{FF2B5EF4-FFF2-40B4-BE49-F238E27FC236}">
                <a16:creationId xmlns:a16="http://schemas.microsoft.com/office/drawing/2014/main" id="{7AD3A2A6-8DE7-41E4-B106-84FE57DD2C3E}"/>
              </a:ext>
            </a:extLst>
          </p:cNvPr>
          <p:cNvSpPr>
            <a:spLocks noGrp="1"/>
          </p:cNvSpPr>
          <p:nvPr>
            <p:ph type="body" idx="1"/>
          </p:nvPr>
        </p:nvSpPr>
        <p:spPr bwMode="auto">
          <a:xfrm>
            <a:off x="1206500" y="3192463"/>
            <a:ext cx="21710650" cy="902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6027" tIns="108014" rIns="216027" bIns="108014" numCol="1" anchor="t" anchorCtr="0" compatLnSpc="1">
            <a:prstTxWarp prst="textNoShape">
              <a:avLst/>
            </a:prstTxWarp>
          </a:bodyPr>
          <a:lstStyle/>
          <a:p>
            <a:pPr lvl="0"/>
            <a:r>
              <a:rPr lang="it-IT" altLang="en-US"/>
              <a:t>Fare clic per modificare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 name="Segnaposto data 3">
            <a:extLst>
              <a:ext uri="{FF2B5EF4-FFF2-40B4-BE49-F238E27FC236}">
                <a16:creationId xmlns:a16="http://schemas.microsoft.com/office/drawing/2014/main" id="{225F1D5B-947E-4EB5-829C-1F876EE6EFA3}"/>
              </a:ext>
            </a:extLst>
          </p:cNvPr>
          <p:cNvSpPr>
            <a:spLocks noGrp="1"/>
          </p:cNvSpPr>
          <p:nvPr>
            <p:ph type="dt" sz="half" idx="2"/>
          </p:nvPr>
        </p:nvSpPr>
        <p:spPr>
          <a:xfrm>
            <a:off x="1206500" y="12680950"/>
            <a:ext cx="5629275" cy="727075"/>
          </a:xfrm>
          <a:prstGeom prst="rect">
            <a:avLst/>
          </a:prstGeom>
        </p:spPr>
        <p:txBody>
          <a:bodyPr vert="horz" wrap="square" lIns="216027" tIns="108014" rIns="216027" bIns="108014" numCol="1" anchor="ctr" anchorCtr="0" compatLnSpc="1">
            <a:prstTxWarp prst="textNoShape">
              <a:avLst/>
            </a:prstTxWarp>
          </a:bodyPr>
          <a:lstStyle>
            <a:lvl1pPr eaLnBrk="1" hangingPunct="1">
              <a:defRPr sz="2800">
                <a:solidFill>
                  <a:srgbClr val="898989"/>
                </a:solidFill>
                <a:latin typeface="Calibri" charset="0"/>
                <a:ea typeface="MS PGothic" charset="0"/>
              </a:defRPr>
            </a:lvl1pPr>
          </a:lstStyle>
          <a:p>
            <a:pPr>
              <a:defRPr/>
            </a:pPr>
            <a:fld id="{DA9F6A40-295E-460E-901D-7BFD07BBD6B1}" type="datetimeFigureOut">
              <a:rPr lang="it-IT"/>
              <a:pPr>
                <a:defRPr/>
              </a:pPr>
              <a:t>25/11/2021</a:t>
            </a:fld>
            <a:endParaRPr lang="it-IT"/>
          </a:p>
        </p:txBody>
      </p:sp>
      <p:sp>
        <p:nvSpPr>
          <p:cNvPr id="5" name="Segnaposto piè di pagina 4">
            <a:extLst>
              <a:ext uri="{FF2B5EF4-FFF2-40B4-BE49-F238E27FC236}">
                <a16:creationId xmlns:a16="http://schemas.microsoft.com/office/drawing/2014/main" id="{C0BD1502-BAF2-4C27-A2F8-8556CB25EBEA}"/>
              </a:ext>
            </a:extLst>
          </p:cNvPr>
          <p:cNvSpPr>
            <a:spLocks noGrp="1"/>
          </p:cNvSpPr>
          <p:nvPr>
            <p:ph type="ftr" sz="quarter" idx="3"/>
          </p:nvPr>
        </p:nvSpPr>
        <p:spPr>
          <a:xfrm>
            <a:off x="8242300" y="12680950"/>
            <a:ext cx="7639050" cy="727075"/>
          </a:xfrm>
          <a:prstGeom prst="rect">
            <a:avLst/>
          </a:prstGeom>
        </p:spPr>
        <p:txBody>
          <a:bodyPr vert="horz" lIns="216027" tIns="108014" rIns="216027" bIns="108014" rtlCol="0" anchor="ctr"/>
          <a:lstStyle>
            <a:lvl1pPr algn="ctr" eaLnBrk="1" fontAlgn="auto" hangingPunct="1">
              <a:spcBef>
                <a:spcPts val="0"/>
              </a:spcBef>
              <a:spcAft>
                <a:spcPts val="0"/>
              </a:spcAft>
              <a:defRPr sz="2800">
                <a:solidFill>
                  <a:prstClr val="black">
                    <a:tint val="75000"/>
                  </a:prst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9900F229-2F5A-42B0-92D0-0C4B4F300BA1}"/>
              </a:ext>
            </a:extLst>
          </p:cNvPr>
          <p:cNvSpPr>
            <a:spLocks noGrp="1"/>
          </p:cNvSpPr>
          <p:nvPr>
            <p:ph type="sldNum" sz="quarter" idx="4"/>
          </p:nvPr>
        </p:nvSpPr>
        <p:spPr>
          <a:xfrm>
            <a:off x="17287875" y="12680950"/>
            <a:ext cx="5629275" cy="727075"/>
          </a:xfrm>
          <a:prstGeom prst="rect">
            <a:avLst/>
          </a:prstGeom>
        </p:spPr>
        <p:txBody>
          <a:bodyPr vert="horz" wrap="square" lIns="216027" tIns="108014" rIns="216027" bIns="108014" numCol="1" anchor="ctr" anchorCtr="0" compatLnSpc="1">
            <a:prstTxWarp prst="textNoShape">
              <a:avLst/>
            </a:prstTxWarp>
          </a:bodyPr>
          <a:lstStyle>
            <a:lvl1pPr algn="r" eaLnBrk="1" hangingPunct="1">
              <a:defRPr sz="2800">
                <a:solidFill>
                  <a:srgbClr val="898989"/>
                </a:solidFill>
                <a:latin typeface="Calibri" panose="020F0502020204030204" pitchFamily="34" charset="0"/>
                <a:ea typeface="MS PGothic" panose="020B0600070205080204" pitchFamily="34" charset="-128"/>
              </a:defRPr>
            </a:lvl1pPr>
          </a:lstStyle>
          <a:p>
            <a:pPr>
              <a:defRPr/>
            </a:pPr>
            <a:fld id="{D5538337-44A3-46F1-AE79-F0237DDF2A09}"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483732" r:id="rId1"/>
  </p:sldLayoutIdLst>
  <p:txStyles>
    <p:titleStyle>
      <a:lvl1pPr algn="ctr" rtl="0" eaLnBrk="0" fontAlgn="base" hangingPunct="0">
        <a:spcBef>
          <a:spcPct val="0"/>
        </a:spcBef>
        <a:spcAft>
          <a:spcPct val="0"/>
        </a:spcAft>
        <a:defRPr sz="10400"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10400">
          <a:solidFill>
            <a:schemeClr val="tx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10400">
          <a:solidFill>
            <a:schemeClr val="tx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10400">
          <a:solidFill>
            <a:schemeClr val="tx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10400">
          <a:solidFill>
            <a:schemeClr val="tx1"/>
          </a:solidFill>
          <a:latin typeface="Calibri" pitchFamily="34" charset="0"/>
          <a:ea typeface="MS PGothic" panose="020B0600070205080204" pitchFamily="34" charset="-128"/>
          <a:cs typeface="MS PGothic" charset="0"/>
        </a:defRPr>
      </a:lvl5pPr>
      <a:lvl6pPr marL="1080135" algn="ctr" rtl="0" fontAlgn="base">
        <a:spcBef>
          <a:spcPct val="0"/>
        </a:spcBef>
        <a:spcAft>
          <a:spcPct val="0"/>
        </a:spcAft>
        <a:defRPr sz="10400">
          <a:solidFill>
            <a:schemeClr val="tx1"/>
          </a:solidFill>
          <a:latin typeface="Calibri" pitchFamily="34" charset="0"/>
          <a:ea typeface="MS PGothic" pitchFamily="34" charset="-128"/>
        </a:defRPr>
      </a:lvl6pPr>
      <a:lvl7pPr marL="2160270" algn="ctr" rtl="0" fontAlgn="base">
        <a:spcBef>
          <a:spcPct val="0"/>
        </a:spcBef>
        <a:spcAft>
          <a:spcPct val="0"/>
        </a:spcAft>
        <a:defRPr sz="10400">
          <a:solidFill>
            <a:schemeClr val="tx1"/>
          </a:solidFill>
          <a:latin typeface="Calibri" pitchFamily="34" charset="0"/>
          <a:ea typeface="MS PGothic" pitchFamily="34" charset="-128"/>
        </a:defRPr>
      </a:lvl7pPr>
      <a:lvl8pPr marL="3240405" algn="ctr" rtl="0" fontAlgn="base">
        <a:spcBef>
          <a:spcPct val="0"/>
        </a:spcBef>
        <a:spcAft>
          <a:spcPct val="0"/>
        </a:spcAft>
        <a:defRPr sz="10400">
          <a:solidFill>
            <a:schemeClr val="tx1"/>
          </a:solidFill>
          <a:latin typeface="Calibri" pitchFamily="34" charset="0"/>
          <a:ea typeface="MS PGothic" pitchFamily="34" charset="-128"/>
        </a:defRPr>
      </a:lvl8pPr>
      <a:lvl9pPr marL="4320540" algn="ctr" rtl="0" fontAlgn="base">
        <a:spcBef>
          <a:spcPct val="0"/>
        </a:spcBef>
        <a:spcAft>
          <a:spcPct val="0"/>
        </a:spcAft>
        <a:defRPr sz="10400">
          <a:solidFill>
            <a:schemeClr val="tx1"/>
          </a:solidFill>
          <a:latin typeface="Calibri" pitchFamily="34" charset="0"/>
          <a:ea typeface="MS PGothic" pitchFamily="34" charset="-128"/>
        </a:defRPr>
      </a:lvl9pPr>
    </p:titleStyle>
    <p:bodyStyle>
      <a:lvl1pPr marL="809625" indent="-809625" algn="l" rtl="0" eaLnBrk="0" fontAlgn="base" hangingPunct="0">
        <a:spcBef>
          <a:spcPct val="20000"/>
        </a:spcBef>
        <a:spcAft>
          <a:spcPct val="0"/>
        </a:spcAft>
        <a:buFont typeface="Arial" panose="020B0604020202020204" pitchFamily="34" charset="0"/>
        <a:buChar char="•"/>
        <a:defRPr sz="7600" kern="1200">
          <a:solidFill>
            <a:schemeClr val="tx1"/>
          </a:solidFill>
          <a:latin typeface="+mn-lt"/>
          <a:ea typeface="MS PGothic" panose="020B0600070205080204" pitchFamily="34" charset="-128"/>
          <a:cs typeface="MS PGothic" charset="0"/>
        </a:defRPr>
      </a:lvl1pPr>
      <a:lvl2pPr marL="1754188" indent="-674688" algn="l" rtl="0" eaLnBrk="0" fontAlgn="base" hangingPunct="0">
        <a:spcBef>
          <a:spcPct val="20000"/>
        </a:spcBef>
        <a:spcAft>
          <a:spcPct val="0"/>
        </a:spcAft>
        <a:buFont typeface="Arial" panose="020B0604020202020204" pitchFamily="34" charset="0"/>
        <a:buChar char="–"/>
        <a:defRPr sz="6600" kern="1200">
          <a:solidFill>
            <a:schemeClr val="tx1"/>
          </a:solidFill>
          <a:latin typeface="+mn-lt"/>
          <a:ea typeface="MS PGothic" panose="020B0600070205080204" pitchFamily="34" charset="-128"/>
          <a:cs typeface="MS PGothic" charset="0"/>
        </a:defRPr>
      </a:lvl2pPr>
      <a:lvl3pPr marL="2700338" indent="-539750" algn="l" rtl="0" eaLnBrk="0" fontAlgn="base" hangingPunct="0">
        <a:spcBef>
          <a:spcPct val="20000"/>
        </a:spcBef>
        <a:spcAft>
          <a:spcPct val="0"/>
        </a:spcAft>
        <a:buFont typeface="Arial" panose="020B0604020202020204" pitchFamily="34" charset="0"/>
        <a:buChar char="•"/>
        <a:defRPr sz="5700" kern="1200">
          <a:solidFill>
            <a:schemeClr val="tx1"/>
          </a:solidFill>
          <a:latin typeface="+mn-lt"/>
          <a:ea typeface="MS PGothic" panose="020B0600070205080204" pitchFamily="34" charset="-128"/>
          <a:cs typeface="MS PGothic" charset="0"/>
        </a:defRPr>
      </a:lvl3pPr>
      <a:lvl4pPr marL="3779838" indent="-539750" algn="l" rtl="0" eaLnBrk="0" fontAlgn="base" hangingPunct="0">
        <a:spcBef>
          <a:spcPct val="20000"/>
        </a:spcBef>
        <a:spcAft>
          <a:spcPct val="0"/>
        </a:spcAft>
        <a:buFont typeface="Arial" panose="020B0604020202020204" pitchFamily="34" charset="0"/>
        <a:buChar char="–"/>
        <a:defRPr sz="4700" kern="1200">
          <a:solidFill>
            <a:schemeClr val="tx1"/>
          </a:solidFill>
          <a:latin typeface="+mn-lt"/>
          <a:ea typeface="MS PGothic" panose="020B0600070205080204" pitchFamily="34" charset="-128"/>
          <a:cs typeface="MS PGothic" charset="0"/>
        </a:defRPr>
      </a:lvl4pPr>
      <a:lvl5pPr marL="4859338" indent="-539750" algn="l" rtl="0" eaLnBrk="0" fontAlgn="base" hangingPunct="0">
        <a:spcBef>
          <a:spcPct val="20000"/>
        </a:spcBef>
        <a:spcAft>
          <a:spcPct val="0"/>
        </a:spcAft>
        <a:buFont typeface="Arial" panose="020B0604020202020204" pitchFamily="34" charset="0"/>
        <a:buChar char="»"/>
        <a:defRPr sz="4700" kern="1200">
          <a:solidFill>
            <a:schemeClr val="tx1"/>
          </a:solidFill>
          <a:latin typeface="+mn-lt"/>
          <a:ea typeface="MS PGothic" panose="020B0600070205080204" pitchFamily="34" charset="-128"/>
          <a:cs typeface="MS PGothic" charset="0"/>
        </a:defRPr>
      </a:lvl5pPr>
      <a:lvl6pPr marL="5940743" indent="-540068" algn="l" defTabSz="2160270" rtl="0" eaLnBrk="1" latinLnBrk="0" hangingPunct="1">
        <a:spcBef>
          <a:spcPct val="20000"/>
        </a:spcBef>
        <a:buFont typeface="Arial" pitchFamily="34" charset="0"/>
        <a:buChar char="•"/>
        <a:defRPr sz="4700" kern="1200">
          <a:solidFill>
            <a:schemeClr val="tx1"/>
          </a:solidFill>
          <a:latin typeface="+mn-lt"/>
          <a:ea typeface="+mn-ea"/>
          <a:cs typeface="+mn-cs"/>
        </a:defRPr>
      </a:lvl6pPr>
      <a:lvl7pPr marL="7020878" indent="-540068" algn="l" defTabSz="2160270" rtl="0" eaLnBrk="1" latinLnBrk="0" hangingPunct="1">
        <a:spcBef>
          <a:spcPct val="20000"/>
        </a:spcBef>
        <a:buFont typeface="Arial" pitchFamily="34" charset="0"/>
        <a:buChar char="•"/>
        <a:defRPr sz="4700" kern="1200">
          <a:solidFill>
            <a:schemeClr val="tx1"/>
          </a:solidFill>
          <a:latin typeface="+mn-lt"/>
          <a:ea typeface="+mn-ea"/>
          <a:cs typeface="+mn-cs"/>
        </a:defRPr>
      </a:lvl7pPr>
      <a:lvl8pPr marL="8101013" indent="-540068" algn="l" defTabSz="2160270" rtl="0" eaLnBrk="1" latinLnBrk="0" hangingPunct="1">
        <a:spcBef>
          <a:spcPct val="20000"/>
        </a:spcBef>
        <a:buFont typeface="Arial" pitchFamily="34" charset="0"/>
        <a:buChar char="•"/>
        <a:defRPr sz="4700" kern="1200">
          <a:solidFill>
            <a:schemeClr val="tx1"/>
          </a:solidFill>
          <a:latin typeface="+mn-lt"/>
          <a:ea typeface="+mn-ea"/>
          <a:cs typeface="+mn-cs"/>
        </a:defRPr>
      </a:lvl8pPr>
      <a:lvl9pPr marL="9181148" indent="-540068" algn="l" defTabSz="2160270" rtl="0" eaLnBrk="1" latinLnBrk="0" hangingPunct="1">
        <a:spcBef>
          <a:spcPct val="20000"/>
        </a:spcBef>
        <a:buFont typeface="Arial" pitchFamily="34" charset="0"/>
        <a:buChar char="•"/>
        <a:defRPr sz="4700" kern="1200">
          <a:solidFill>
            <a:schemeClr val="tx1"/>
          </a:solidFill>
          <a:latin typeface="+mn-lt"/>
          <a:ea typeface="+mn-ea"/>
          <a:cs typeface="+mn-cs"/>
        </a:defRPr>
      </a:lvl9pPr>
    </p:bodyStyle>
    <p:otherStyle>
      <a:defPPr>
        <a:defRPr lang="it-IT"/>
      </a:defPPr>
      <a:lvl1pPr marL="0" algn="l" defTabSz="2160270" rtl="0" eaLnBrk="1" latinLnBrk="0" hangingPunct="1">
        <a:defRPr sz="4300" kern="1200">
          <a:solidFill>
            <a:schemeClr val="tx1"/>
          </a:solidFill>
          <a:latin typeface="+mn-lt"/>
          <a:ea typeface="+mn-ea"/>
          <a:cs typeface="+mn-cs"/>
        </a:defRPr>
      </a:lvl1pPr>
      <a:lvl2pPr marL="1080135" algn="l" defTabSz="2160270" rtl="0" eaLnBrk="1" latinLnBrk="0" hangingPunct="1">
        <a:defRPr sz="4300" kern="1200">
          <a:solidFill>
            <a:schemeClr val="tx1"/>
          </a:solidFill>
          <a:latin typeface="+mn-lt"/>
          <a:ea typeface="+mn-ea"/>
          <a:cs typeface="+mn-cs"/>
        </a:defRPr>
      </a:lvl2pPr>
      <a:lvl3pPr marL="2160270" algn="l" defTabSz="2160270" rtl="0" eaLnBrk="1" latinLnBrk="0" hangingPunct="1">
        <a:defRPr sz="4300" kern="1200">
          <a:solidFill>
            <a:schemeClr val="tx1"/>
          </a:solidFill>
          <a:latin typeface="+mn-lt"/>
          <a:ea typeface="+mn-ea"/>
          <a:cs typeface="+mn-cs"/>
        </a:defRPr>
      </a:lvl3pPr>
      <a:lvl4pPr marL="3240405" algn="l" defTabSz="2160270" rtl="0" eaLnBrk="1" latinLnBrk="0" hangingPunct="1">
        <a:defRPr sz="4300" kern="1200">
          <a:solidFill>
            <a:schemeClr val="tx1"/>
          </a:solidFill>
          <a:latin typeface="+mn-lt"/>
          <a:ea typeface="+mn-ea"/>
          <a:cs typeface="+mn-cs"/>
        </a:defRPr>
      </a:lvl4pPr>
      <a:lvl5pPr marL="4320540" algn="l" defTabSz="2160270" rtl="0" eaLnBrk="1" latinLnBrk="0" hangingPunct="1">
        <a:defRPr sz="4300" kern="1200">
          <a:solidFill>
            <a:schemeClr val="tx1"/>
          </a:solidFill>
          <a:latin typeface="+mn-lt"/>
          <a:ea typeface="+mn-ea"/>
          <a:cs typeface="+mn-cs"/>
        </a:defRPr>
      </a:lvl5pPr>
      <a:lvl6pPr marL="5400675" algn="l" defTabSz="2160270" rtl="0" eaLnBrk="1" latinLnBrk="0" hangingPunct="1">
        <a:defRPr sz="4300" kern="1200">
          <a:solidFill>
            <a:schemeClr val="tx1"/>
          </a:solidFill>
          <a:latin typeface="+mn-lt"/>
          <a:ea typeface="+mn-ea"/>
          <a:cs typeface="+mn-cs"/>
        </a:defRPr>
      </a:lvl6pPr>
      <a:lvl7pPr marL="6480810" algn="l" defTabSz="2160270" rtl="0" eaLnBrk="1" latinLnBrk="0" hangingPunct="1">
        <a:defRPr sz="4300" kern="1200">
          <a:solidFill>
            <a:schemeClr val="tx1"/>
          </a:solidFill>
          <a:latin typeface="+mn-lt"/>
          <a:ea typeface="+mn-ea"/>
          <a:cs typeface="+mn-cs"/>
        </a:defRPr>
      </a:lvl7pPr>
      <a:lvl8pPr marL="7560945" algn="l" defTabSz="2160270" rtl="0" eaLnBrk="1" latinLnBrk="0" hangingPunct="1">
        <a:defRPr sz="4300" kern="1200">
          <a:solidFill>
            <a:schemeClr val="tx1"/>
          </a:solidFill>
          <a:latin typeface="+mn-lt"/>
          <a:ea typeface="+mn-ea"/>
          <a:cs typeface="+mn-cs"/>
        </a:defRPr>
      </a:lvl8pPr>
      <a:lvl9pPr marL="8641080" algn="l" defTabSz="2160270"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hyperlink" Target="https://www.sciencedirect.com/science/article/pii/S240588071930052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hypeweb.smhi.se/showcases/call4water-game/" TargetMode="External"/><Relationship Id="rId5" Type="http://schemas.openxmlformats.org/officeDocument/2006/relationships/image" Target="../media/image31.png"/><Relationship Id="rId4" Type="http://schemas.openxmlformats.org/officeDocument/2006/relationships/hyperlink" Target="https://www.clara-project.eu/play-the-game/"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ec.europa.eu/info/research-and-innovation/funding/funding-opportunities/funding-programmes-and-open-calls/horizon-europe/missions-horizon-europe/adaptation-climate-change-including-societal-transformation_en" TargetMode="External"/><Relationship Id="rId3" Type="http://schemas.openxmlformats.org/officeDocument/2006/relationships/hyperlink" Target="https://doi.org/10.1016/j.cliser.2021.100227" TargetMode="External"/><Relationship Id="rId7" Type="http://schemas.openxmlformats.org/officeDocument/2006/relationships/hyperlink" Target="https://ec.europa.eu/clima/eu-action/adaptation-climate-change/eu-adaptation-strategy_en" TargetMode="External"/><Relationship Id="rId2" Type="http://schemas.openxmlformats.org/officeDocument/2006/relationships/hyperlink" Target="https://link.springer.com/article/10.1007/s10113-013-0513-8" TargetMode="External"/><Relationship Id="rId1" Type="http://schemas.openxmlformats.org/officeDocument/2006/relationships/slideLayout" Target="../slideLayouts/slideLayout2.xml"/><Relationship Id="rId6" Type="http://schemas.openxmlformats.org/officeDocument/2006/relationships/hyperlink" Target="https://ec.europa.eu/echo/what/civil-protection/mechanism_en" TargetMode="External"/><Relationship Id="rId5" Type="http://schemas.openxmlformats.org/officeDocument/2006/relationships/hyperlink" Target="https://ec.europa.eu/info/strategy/strategic-planning/strategic-foresight/2020-strategic-foresight-report/resilience-dashboards_en" TargetMode="External"/><Relationship Id="rId4" Type="http://schemas.openxmlformats.org/officeDocument/2006/relationships/hyperlink" Target="https://ec.europa.eu/info/strategy/strategic-planning/strategic-foresight/2020-strategic-foresight-report_en" TargetMode="External"/><Relationship Id="rId9" Type="http://schemas.openxmlformats.org/officeDocument/2006/relationships/hyperlink" Target="https://ec.europa.eu/info/sites/default/files/research_and_innovation/funding/documents/climat_mission_implementation_plan_final_for_publication.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dx.doi.org/10.1016/j.ijdrr.2018.12.001" TargetMode="External"/><Relationship Id="rId3" Type="http://schemas.openxmlformats.org/officeDocument/2006/relationships/hyperlink" Target="https://op.europa.eu/en/publication-detail/-/publication/fb117980-d5aa-46df-8edc-af367cddc202" TargetMode="External"/><Relationship Id="rId7" Type="http://schemas.openxmlformats.org/officeDocument/2006/relationships/hyperlink" Target="https://doi.org/10.1016/j.cliser.2019.100111" TargetMode="External"/><Relationship Id="rId2" Type="http://schemas.openxmlformats.org/officeDocument/2006/relationships/hyperlink" Target="https://op.europa.eu/en/publication-detail/-/publication/73d73b26-4a3c-4c55-bd50-54fd22752a39" TargetMode="External"/><Relationship Id="rId1" Type="http://schemas.openxmlformats.org/officeDocument/2006/relationships/slideLayout" Target="../slideLayouts/slideLayout2.xml"/><Relationship Id="rId6" Type="http://schemas.openxmlformats.org/officeDocument/2006/relationships/hyperlink" Target="https://doi.org/10.1088/1748-9326/ab304d" TargetMode="External"/><Relationship Id="rId5" Type="http://schemas.openxmlformats.org/officeDocument/2006/relationships/hyperlink" Target="https://www.sciencedirect.com/science/article/pii/S0959378016305258" TargetMode="External"/><Relationship Id="rId4" Type="http://schemas.openxmlformats.org/officeDocument/2006/relationships/hyperlink" Target="https://doi.org/10.1175/BAMS-D-18-0211.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zenodo.org/communities/clara_h2020/edi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clara-project.eu/" TargetMode="Externa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drive.google.com/file/d/1zqTdVc-rUMYsbQ0NVQcY0DK7YDYCuWns/view" TargetMode="External"/><Relationship Id="rId7" Type="http://schemas.openxmlformats.org/officeDocument/2006/relationships/image" Target="../media/image7.png"/><Relationship Id="rId2" Type="http://schemas.openxmlformats.org/officeDocument/2006/relationships/hyperlink" Target="https://gecosistema.com/climate-tools/scht-smart-climate-hydropower-tool/" TargetMode="Externa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jpeg"/><Relationship Id="rId4" Type="http://schemas.openxmlformats.org/officeDocument/2006/relationships/hyperlink" Target="https://www.mdpi.com/2073-4433/11/12/1305#:~:text=12)%2C%201305%3B%20https%3A//-,doi.org/10.3390/atmos11121305,-Received%3A%2028%20October" TargetMode="Externa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hyperlink" Target="https://drive.google.com/file/d/1brhqarDfpgYxfdNrN-Z2KwcMl8X802bQ/view" TargetMode="External"/><Relationship Id="rId13" Type="http://schemas.microsoft.com/office/2007/relationships/hdphoto" Target="../media/hdphoto2.wdp"/><Relationship Id="rId3" Type="http://schemas.openxmlformats.org/officeDocument/2006/relationships/image" Target="../media/image10.jpg"/><Relationship Id="rId7" Type="http://schemas.openxmlformats.org/officeDocument/2006/relationships/hyperlink" Target="https://servizigis.arpae.it/moses/home/" TargetMode="External"/><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jpg"/><Relationship Id="rId9" Type="http://schemas.openxmlformats.org/officeDocument/2006/relationships/image" Target="../media/image14.png"/><Relationship Id="rId14" Type="http://schemas.openxmlformats.org/officeDocument/2006/relationships/hyperlink" Target="https://doi.org/10.1002/met.2007"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drive.google.com/file/d/1g8znuHP5FBA60d1yF5U0sseqGMjZspeS/view" TargetMode="External"/><Relationship Id="rId3" Type="http://schemas.openxmlformats.org/officeDocument/2006/relationships/image" Target="../media/image18.png"/><Relationship Id="rId7" Type="http://schemas.openxmlformats.org/officeDocument/2006/relationships/hyperlink" Target="https://www.clara-project.eu/services/economic-assessment-of-flood-risk-flood-mage/"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hyperlink" Target="https://drive.google.com/file/d/1g8znuHP5FBA60d1yF5U0sseqGMjZspeS/view" TargetMode="External"/><Relationship Id="rId4" Type="http://schemas.openxmlformats.org/officeDocument/2006/relationships/hyperlink" Target="https://www.clara-project.eu/services/economic-assessment-of-flood-risk-flood-mage/"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clara-project.eu/services/the-tailored-tool-for-climate-analysis-clime/" TargetMode="External"/><Relationship Id="rId7" Type="http://schemas.openxmlformats.org/officeDocument/2006/relationships/image" Target="../media/image24.png"/><Relationship Id="rId2" Type="http://schemas.openxmlformats.org/officeDocument/2006/relationships/hyperlink" Target="https://www.dataclime.com/"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eiopa.europa.eu/sites/default/files/publications/reports/sensitivity-analysis-climate-change-transition-risk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835C323-67BA-4B7E-B736-3D1E3576E88B}"/>
              </a:ext>
            </a:extLst>
          </p:cNvPr>
          <p:cNvSpPr/>
          <p:nvPr/>
        </p:nvSpPr>
        <p:spPr>
          <a:xfrm>
            <a:off x="0" y="0"/>
            <a:ext cx="24123650" cy="10288588"/>
          </a:xfrm>
          <a:prstGeom prst="rect">
            <a:avLst/>
          </a:prstGeom>
          <a:solidFill>
            <a:srgbClr val="1A60A6"/>
          </a:solidFill>
          <a:ln>
            <a:noFill/>
          </a:ln>
        </p:spPr>
        <p:style>
          <a:lnRef idx="2">
            <a:schemeClr val="accent1">
              <a:shade val="50000"/>
            </a:schemeClr>
          </a:lnRef>
          <a:fillRef idx="1">
            <a:schemeClr val="accent1"/>
          </a:fillRef>
          <a:effectRef idx="0">
            <a:schemeClr val="accent1"/>
          </a:effectRef>
          <a:fontRef idx="minor">
            <a:schemeClr val="lt1"/>
          </a:fontRef>
        </p:style>
        <p:txBody>
          <a:bodyPr lIns="215987" tIns="107995" rIns="215987" bIns="107995" anchor="ctr"/>
          <a:lstStyle/>
          <a:p>
            <a:pPr algn="ctr" eaLnBrk="1" fontAlgn="auto" hangingPunct="1">
              <a:spcBef>
                <a:spcPts val="0"/>
              </a:spcBef>
              <a:spcAft>
                <a:spcPts val="0"/>
              </a:spcAft>
              <a:defRPr/>
            </a:pPr>
            <a:endParaRPr lang="it-IT" sz="8500" dirty="0">
              <a:solidFill>
                <a:prstClr val="white"/>
              </a:solidFill>
            </a:endParaRPr>
          </a:p>
        </p:txBody>
      </p:sp>
      <p:sp>
        <p:nvSpPr>
          <p:cNvPr id="6147" name="Rectangle 1">
            <a:extLst>
              <a:ext uri="{FF2B5EF4-FFF2-40B4-BE49-F238E27FC236}">
                <a16:creationId xmlns:a16="http://schemas.microsoft.com/office/drawing/2014/main" id="{E723FFB3-253A-45F1-BC47-DC6247993DB2}"/>
              </a:ext>
            </a:extLst>
          </p:cNvPr>
          <p:cNvSpPr>
            <a:spLocks noChangeArrowheads="1"/>
          </p:cNvSpPr>
          <p:nvPr/>
        </p:nvSpPr>
        <p:spPr bwMode="auto">
          <a:xfrm>
            <a:off x="523875" y="1879503"/>
            <a:ext cx="22366288" cy="480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5987" tIns="107995" rIns="215987" bIns="107995" anchor="ctr">
            <a:spAutoFit/>
          </a:bodyPr>
          <a:lstStyle>
            <a:lvl1pPr>
              <a:spcBef>
                <a:spcPct val="20000"/>
              </a:spcBef>
              <a:buFont typeface="Arial" panose="020B0604020202020204" pitchFamily="34" charset="0"/>
              <a:buChar char="•"/>
              <a:tabLst>
                <a:tab pos="2139950" algn="l"/>
              </a:tabLst>
              <a:defRPr sz="76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139950" algn="l"/>
              </a:tabLst>
              <a:defRPr sz="66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139950" algn="l"/>
              </a:tabLst>
              <a:defRPr sz="57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1300" b="1" dirty="0">
                <a:solidFill>
                  <a:srgbClr val="FFFFFF"/>
                </a:solidFill>
                <a:latin typeface="Palatino Linotype" panose="02040502050505030304" pitchFamily="18" charset="0"/>
              </a:rPr>
              <a:t>Climate services for better</a:t>
            </a:r>
          </a:p>
          <a:p>
            <a:pPr eaLnBrk="1" hangingPunct="1">
              <a:spcBef>
                <a:spcPct val="0"/>
              </a:spcBef>
              <a:buFontTx/>
              <a:buNone/>
            </a:pPr>
            <a:r>
              <a:rPr lang="en-GB" altLang="en-US" sz="11300" b="1" dirty="0">
                <a:solidFill>
                  <a:srgbClr val="FFFFFF"/>
                </a:solidFill>
                <a:latin typeface="Palatino Linotype" panose="02040502050505030304" pitchFamily="18" charset="0"/>
              </a:rPr>
              <a:t>informed adaptation choices</a:t>
            </a:r>
          </a:p>
          <a:p>
            <a:pPr eaLnBrk="1" hangingPunct="1">
              <a:spcBef>
                <a:spcPct val="0"/>
              </a:spcBef>
              <a:buFontTx/>
              <a:buNone/>
            </a:pPr>
            <a:r>
              <a:rPr lang="en-GB" altLang="en-US" sz="7200" b="1" dirty="0">
                <a:solidFill>
                  <a:srgbClr val="FFFFFF"/>
                </a:solidFill>
                <a:latin typeface="Palatino Linotype" panose="02040502050505030304" pitchFamily="18" charset="0"/>
              </a:rPr>
              <a:t>Case application, performance and outlooks</a:t>
            </a:r>
          </a:p>
        </p:txBody>
      </p:sp>
      <p:sp>
        <p:nvSpPr>
          <p:cNvPr id="6148" name="Rectangle 1">
            <a:extLst>
              <a:ext uri="{FF2B5EF4-FFF2-40B4-BE49-F238E27FC236}">
                <a16:creationId xmlns:a16="http://schemas.microsoft.com/office/drawing/2014/main" id="{059D5083-D393-4C13-B04A-DE9481173105}"/>
              </a:ext>
            </a:extLst>
          </p:cNvPr>
          <p:cNvSpPr>
            <a:spLocks noChangeArrowheads="1"/>
          </p:cNvSpPr>
          <p:nvPr/>
        </p:nvSpPr>
        <p:spPr bwMode="auto">
          <a:xfrm>
            <a:off x="0" y="10380921"/>
            <a:ext cx="17160949" cy="188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5987" tIns="107995" rIns="215987" bIns="107995" anchor="ctr">
            <a:spAutoFit/>
          </a:bodyPr>
          <a:lstStyle>
            <a:lvl1pPr>
              <a:spcBef>
                <a:spcPct val="20000"/>
              </a:spcBef>
              <a:buFont typeface="Arial" panose="020B0604020202020204" pitchFamily="34" charset="0"/>
              <a:buChar char="•"/>
              <a:tabLst>
                <a:tab pos="2139950" algn="l"/>
              </a:tabLst>
              <a:defRPr sz="76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139950" algn="l"/>
              </a:tabLst>
              <a:defRPr sz="66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139950" algn="l"/>
              </a:tabLst>
              <a:defRPr sz="57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3600" dirty="0">
                <a:solidFill>
                  <a:schemeClr val="accent1">
                    <a:lumMod val="75000"/>
                  </a:schemeClr>
                </a:solidFill>
                <a:latin typeface="Palatino Linotype" panose="02040502050505030304" pitchFamily="18" charset="0"/>
              </a:rPr>
              <a:t>Jaroslav Mysiak, Euro-Mediterranean Centre on Climate Change, CMCC</a:t>
            </a:r>
          </a:p>
          <a:p>
            <a:pPr eaLnBrk="1" hangingPunct="1">
              <a:spcBef>
                <a:spcPct val="0"/>
              </a:spcBef>
              <a:buFontTx/>
              <a:buNone/>
            </a:pPr>
            <a:r>
              <a:rPr lang="en-GB" altLang="en-US" sz="3600" dirty="0">
                <a:solidFill>
                  <a:schemeClr val="accent1">
                    <a:lumMod val="75000"/>
                  </a:schemeClr>
                </a:solidFill>
                <a:latin typeface="Palatino Linotype" panose="02040502050505030304" pitchFamily="18" charset="0"/>
              </a:rPr>
              <a:t>with contributions by Larosa F, CMCC and University College London, Bagli S and Mazzoli P, Gecosistema Srl; Villani G, ARAPE; Barbato G, CMCC; and    </a:t>
            </a:r>
          </a:p>
        </p:txBody>
      </p:sp>
      <p:sp>
        <p:nvSpPr>
          <p:cNvPr id="6149" name="Rectangle 1">
            <a:extLst>
              <a:ext uri="{FF2B5EF4-FFF2-40B4-BE49-F238E27FC236}">
                <a16:creationId xmlns:a16="http://schemas.microsoft.com/office/drawing/2014/main" id="{FA42667A-DAD1-427D-8A22-F7543FADA358}"/>
              </a:ext>
            </a:extLst>
          </p:cNvPr>
          <p:cNvSpPr>
            <a:spLocks noChangeArrowheads="1"/>
          </p:cNvSpPr>
          <p:nvPr/>
        </p:nvSpPr>
        <p:spPr bwMode="auto">
          <a:xfrm>
            <a:off x="15919819" y="8621513"/>
            <a:ext cx="8203831" cy="166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5987" tIns="107995" rIns="215987" bIns="107995" anchor="ctr">
            <a:spAutoFit/>
          </a:bodyPr>
          <a:lstStyle>
            <a:lvl1pPr>
              <a:spcBef>
                <a:spcPct val="20000"/>
              </a:spcBef>
              <a:buFont typeface="Arial" panose="020B0604020202020204" pitchFamily="34" charset="0"/>
              <a:buChar char="•"/>
              <a:tabLst>
                <a:tab pos="2139950" algn="l"/>
              </a:tabLst>
              <a:defRPr sz="76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139950" algn="l"/>
              </a:tabLst>
              <a:defRPr sz="66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139950" algn="l"/>
              </a:tabLst>
              <a:defRPr sz="57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139950" algn="l"/>
              </a:tabLst>
              <a:defRPr sz="47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4700" dirty="0">
                <a:solidFill>
                  <a:srgbClr val="FFFFFF"/>
                </a:solidFill>
                <a:latin typeface="Palatino Linotype" panose="02040502050505030304" pitchFamily="18" charset="0"/>
              </a:rPr>
              <a:t>2021 EU Conference on </a:t>
            </a:r>
            <a:br>
              <a:rPr lang="en-GB" altLang="en-US" sz="4700" dirty="0">
                <a:solidFill>
                  <a:srgbClr val="FFFFFF"/>
                </a:solidFill>
                <a:latin typeface="Palatino Linotype" panose="02040502050505030304" pitchFamily="18" charset="0"/>
              </a:rPr>
            </a:br>
            <a:r>
              <a:rPr lang="en-GB" altLang="en-US" sz="4700" dirty="0">
                <a:solidFill>
                  <a:srgbClr val="FFFFFF"/>
                </a:solidFill>
                <a:latin typeface="Palatino Linotype" panose="02040502050505030304" pitchFamily="18" charset="0"/>
              </a:rPr>
              <a:t>modelling for policy support</a:t>
            </a:r>
            <a:endParaRPr lang="en-GB" altLang="en-US" sz="4300" dirty="0">
              <a:solidFill>
                <a:srgbClr val="FFFFFF"/>
              </a:solidFill>
              <a:latin typeface="Palatino Linotype" panose="02040502050505030304" pitchFamily="18" charset="0"/>
            </a:endParaRPr>
          </a:p>
        </p:txBody>
      </p:sp>
      <p:pic>
        <p:nvPicPr>
          <p:cNvPr id="6150" name="Immagine 2" descr="logo cmcc.jpg">
            <a:extLst>
              <a:ext uri="{FF2B5EF4-FFF2-40B4-BE49-F238E27FC236}">
                <a16:creationId xmlns:a16="http://schemas.microsoft.com/office/drawing/2014/main" id="{DCDE104F-1D74-4021-B5F0-88D37CDC40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92700" y="10723563"/>
            <a:ext cx="5891213"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931863" y="627063"/>
            <a:ext cx="22528212"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Co-generation – what it means for service purveyors</a:t>
            </a:r>
          </a:p>
        </p:txBody>
      </p:sp>
      <p:sp>
        <p:nvSpPr>
          <p:cNvPr id="8" name="Rectangle 9">
            <a:extLst>
              <a:ext uri="{FF2B5EF4-FFF2-40B4-BE49-F238E27FC236}">
                <a16:creationId xmlns:a16="http://schemas.microsoft.com/office/drawing/2014/main" id="{2FC2CF82-7C0F-4DE3-B791-E3FC70BF4EE0}"/>
              </a:ext>
            </a:extLst>
          </p:cNvPr>
          <p:cNvSpPr>
            <a:spLocks noChangeArrowheads="1"/>
          </p:cNvSpPr>
          <p:nvPr/>
        </p:nvSpPr>
        <p:spPr bwMode="auto">
          <a:xfrm>
            <a:off x="931863" y="2556112"/>
            <a:ext cx="10580459" cy="5375776"/>
          </a:xfrm>
          <a:prstGeom prst="rect">
            <a:avLst/>
          </a:prstGeom>
          <a:noFill/>
          <a:ln>
            <a:noFill/>
          </a:ln>
        </p:spPr>
        <p:txBody>
          <a:bodyPr lIns="189364" tIns="94682" rIns="189364" bIns="94682"/>
          <a:lstStyle/>
          <a:p>
            <a:pPr defTabSz="2084388" eaLnBrk="1" hangingPunct="1">
              <a:spcBef>
                <a:spcPts val="1800"/>
              </a:spcBef>
              <a:defRPr/>
            </a:pPr>
            <a:r>
              <a:rPr lang="en-US" altLang="it-IT" sz="3600" b="1" dirty="0">
                <a:solidFill>
                  <a:srgbClr val="005189"/>
                </a:solidFill>
                <a:latin typeface="Helvetica Light"/>
              </a:rPr>
              <a:t>Co-generation for purveyors means to design business model </a:t>
            </a:r>
            <a:r>
              <a:rPr lang="en-US" altLang="it-IT" sz="3600" dirty="0">
                <a:solidFill>
                  <a:srgbClr val="005189"/>
                </a:solidFill>
                <a:latin typeface="Helvetica Light"/>
              </a:rPr>
              <a:t>that </a:t>
            </a:r>
            <a:r>
              <a:rPr lang="en-GB" altLang="it-IT" sz="3600" b="1" dirty="0">
                <a:solidFill>
                  <a:srgbClr val="005189"/>
                </a:solidFill>
                <a:latin typeface="Helvetica Light"/>
              </a:rPr>
              <a:t>captures value(s)</a:t>
            </a:r>
            <a:r>
              <a:rPr lang="en-GB" altLang="it-IT" sz="3600" dirty="0">
                <a:solidFill>
                  <a:srgbClr val="005189"/>
                </a:solidFill>
                <a:latin typeface="Helvetica Light"/>
              </a:rPr>
              <a:t> that a better use of climate knowledge creates for users. It includes strategy, value network, creation &amp; detainment of value.</a:t>
            </a:r>
          </a:p>
        </p:txBody>
      </p:sp>
      <p:pic>
        <p:nvPicPr>
          <p:cNvPr id="10" name="Immagine 9" descr="Immagine che contiene screenshot&#10;&#10;Descrizione generata automaticamente">
            <a:extLst>
              <a:ext uri="{FF2B5EF4-FFF2-40B4-BE49-F238E27FC236}">
                <a16:creationId xmlns:a16="http://schemas.microsoft.com/office/drawing/2014/main" id="{CC38A664-F743-4F33-ABB1-C7D310B72056}"/>
              </a:ext>
            </a:extLst>
          </p:cNvPr>
          <p:cNvPicPr>
            <a:picLocks noChangeAspect="1"/>
          </p:cNvPicPr>
          <p:nvPr/>
        </p:nvPicPr>
        <p:blipFill rotWithShape="1">
          <a:blip r:embed="rId2">
            <a:extLst>
              <a:ext uri="{28A0092B-C50C-407E-A947-70E740481C1C}">
                <a14:useLocalDpi xmlns:a14="http://schemas.microsoft.com/office/drawing/2010/main" val="0"/>
              </a:ext>
            </a:extLst>
          </a:blip>
          <a:srcRect r="11725"/>
          <a:stretch/>
        </p:blipFill>
        <p:spPr bwMode="auto">
          <a:xfrm>
            <a:off x="0" y="5652529"/>
            <a:ext cx="11255553" cy="7171555"/>
          </a:xfrm>
          <a:prstGeom prst="rect">
            <a:avLst/>
          </a:prstGeom>
          <a:ln>
            <a:noFill/>
          </a:ln>
          <a:extLst>
            <a:ext uri="{53640926-AAD7-44D8-BBD7-CCE9431645EC}">
              <a14:shadowObscured xmlns:a14="http://schemas.microsoft.com/office/drawing/2010/main"/>
            </a:ext>
          </a:extLst>
        </p:spPr>
      </p:pic>
      <p:pic>
        <p:nvPicPr>
          <p:cNvPr id="3" name="Immagine 2">
            <a:extLst>
              <a:ext uri="{FF2B5EF4-FFF2-40B4-BE49-F238E27FC236}">
                <a16:creationId xmlns:a16="http://schemas.microsoft.com/office/drawing/2014/main" id="{954CBD2D-E2FF-4D7D-8DAC-92CB31B2EE20}"/>
              </a:ext>
            </a:extLst>
          </p:cNvPr>
          <p:cNvPicPr>
            <a:picLocks noChangeAspect="1"/>
          </p:cNvPicPr>
          <p:nvPr/>
        </p:nvPicPr>
        <p:blipFill>
          <a:blip r:embed="rId3"/>
          <a:stretch>
            <a:fillRect/>
          </a:stretch>
        </p:blipFill>
        <p:spPr>
          <a:xfrm>
            <a:off x="11767502" y="2314235"/>
            <a:ext cx="3120125" cy="11040257"/>
          </a:xfrm>
          <a:prstGeom prst="rect">
            <a:avLst/>
          </a:prstGeom>
        </p:spPr>
      </p:pic>
      <p:sp>
        <p:nvSpPr>
          <p:cNvPr id="11" name="Rectangle 9">
            <a:extLst>
              <a:ext uri="{FF2B5EF4-FFF2-40B4-BE49-F238E27FC236}">
                <a16:creationId xmlns:a16="http://schemas.microsoft.com/office/drawing/2014/main" id="{35E9DC46-384E-41FC-856C-0E60D7800387}"/>
              </a:ext>
            </a:extLst>
          </p:cNvPr>
          <p:cNvSpPr>
            <a:spLocks noChangeArrowheads="1"/>
          </p:cNvSpPr>
          <p:nvPr/>
        </p:nvSpPr>
        <p:spPr bwMode="auto">
          <a:xfrm>
            <a:off x="14887626" y="2556111"/>
            <a:ext cx="8908039" cy="10606995"/>
          </a:xfrm>
          <a:prstGeom prst="rect">
            <a:avLst/>
          </a:prstGeom>
          <a:noFill/>
          <a:ln>
            <a:noFill/>
          </a:ln>
        </p:spPr>
        <p:txBody>
          <a:bodyPr lIns="189364" tIns="94682" rIns="189364" bIns="94682"/>
          <a:lstStyle/>
          <a:p>
            <a:pPr defTabSz="2084388" eaLnBrk="1" hangingPunct="1">
              <a:spcBef>
                <a:spcPts val="1800"/>
              </a:spcBef>
              <a:defRPr/>
            </a:pPr>
            <a:r>
              <a:rPr lang="en-GB" altLang="it-IT" sz="3600" dirty="0">
                <a:solidFill>
                  <a:srgbClr val="005189"/>
                </a:solidFill>
                <a:latin typeface="Helvetica Light"/>
              </a:rPr>
              <a:t>Business models are used to </a:t>
            </a:r>
            <a:r>
              <a:rPr lang="en-GB" altLang="it-IT" sz="3600" b="1" dirty="0">
                <a:solidFill>
                  <a:srgbClr val="005189"/>
                </a:solidFill>
                <a:latin typeface="Helvetica Light"/>
              </a:rPr>
              <a:t>co-produce innovation</a:t>
            </a:r>
            <a:r>
              <a:rPr lang="en-GB" altLang="it-IT" sz="3600" dirty="0">
                <a:solidFill>
                  <a:srgbClr val="005189"/>
                </a:solidFill>
                <a:latin typeface="Helvetica Light"/>
              </a:rPr>
              <a:t>, launch original ideas in unexplored markets, define company’s position along the value chain. This is above and beyond the product/service itself.</a:t>
            </a:r>
          </a:p>
          <a:p>
            <a:pPr marL="571500" indent="-571500" defTabSz="2084388" eaLnBrk="1" hangingPunct="1">
              <a:spcBef>
                <a:spcPts val="1800"/>
              </a:spcBef>
              <a:buFontTx/>
              <a:buChar char="-"/>
              <a:defRPr/>
            </a:pPr>
            <a:r>
              <a:rPr lang="en-GB" altLang="it-IT" sz="3600" dirty="0">
                <a:solidFill>
                  <a:srgbClr val="005189"/>
                </a:solidFill>
                <a:latin typeface="Helvetica Light"/>
              </a:rPr>
              <a:t>capture main feature of the service, which serve in the value creation process</a:t>
            </a:r>
          </a:p>
          <a:p>
            <a:pPr marL="571500" indent="-571500" defTabSz="2084388" eaLnBrk="1" hangingPunct="1">
              <a:spcBef>
                <a:spcPts val="1800"/>
              </a:spcBef>
              <a:buFontTx/>
              <a:buChar char="-"/>
              <a:defRPr/>
            </a:pPr>
            <a:r>
              <a:rPr lang="en-GB" altLang="it-IT" sz="3600" dirty="0">
                <a:solidFill>
                  <a:srgbClr val="005189"/>
                </a:solidFill>
                <a:latin typeface="Helvetica Light"/>
              </a:rPr>
              <a:t>an in-depth market insights and previous experiences</a:t>
            </a:r>
          </a:p>
          <a:p>
            <a:pPr marL="571500" indent="-571500" defTabSz="2084388" eaLnBrk="1" hangingPunct="1">
              <a:spcBef>
                <a:spcPts val="1800"/>
              </a:spcBef>
              <a:buFontTx/>
              <a:buChar char="-"/>
              <a:defRPr/>
            </a:pPr>
            <a:r>
              <a:rPr lang="en-GB" altLang="it-IT" sz="3600" dirty="0">
                <a:solidFill>
                  <a:srgbClr val="005189"/>
                </a:solidFill>
                <a:latin typeface="Helvetica Light"/>
              </a:rPr>
              <a:t>information on costs, capital requirements and potential revenues</a:t>
            </a:r>
          </a:p>
          <a:p>
            <a:pPr marL="571500" indent="-571500" defTabSz="2084388" eaLnBrk="1" hangingPunct="1">
              <a:spcBef>
                <a:spcPts val="1800"/>
              </a:spcBef>
              <a:buFontTx/>
              <a:buChar char="-"/>
              <a:defRPr/>
            </a:pPr>
            <a:r>
              <a:rPr lang="en-GB" altLang="it-IT" sz="3600" dirty="0">
                <a:solidFill>
                  <a:srgbClr val="005189"/>
                </a:solidFill>
                <a:latin typeface="Helvetica Light"/>
              </a:rPr>
              <a:t>present and future of the service, based on plausible and credible assumptions</a:t>
            </a:r>
          </a:p>
          <a:p>
            <a:pPr marL="571500" indent="-571500" defTabSz="2084388" eaLnBrk="1" hangingPunct="1">
              <a:spcBef>
                <a:spcPts val="1800"/>
              </a:spcBef>
              <a:buFontTx/>
              <a:buChar char="-"/>
              <a:defRPr/>
            </a:pPr>
            <a:r>
              <a:rPr lang="en-GB" altLang="it-IT" sz="3600" dirty="0">
                <a:solidFill>
                  <a:srgbClr val="005189"/>
                </a:solidFill>
                <a:latin typeface="Helvetica Light"/>
              </a:rPr>
              <a:t>target user and the best entry points in the reference market</a:t>
            </a:r>
          </a:p>
          <a:p>
            <a:pPr marL="571500" indent="-571500" defTabSz="2084388" eaLnBrk="1" hangingPunct="1">
              <a:spcBef>
                <a:spcPts val="1800"/>
              </a:spcBef>
              <a:buFontTx/>
              <a:buChar char="-"/>
              <a:defRPr/>
            </a:pPr>
            <a:r>
              <a:rPr lang="en-GB" altLang="it-IT" sz="3600" dirty="0">
                <a:solidFill>
                  <a:srgbClr val="005189"/>
                </a:solidFill>
                <a:latin typeface="Helvetica Light"/>
              </a:rPr>
              <a:t> </a:t>
            </a:r>
          </a:p>
        </p:txBody>
      </p:sp>
      <p:sp>
        <p:nvSpPr>
          <p:cNvPr id="9" name="CasellaDiTesto 8">
            <a:extLst>
              <a:ext uri="{FF2B5EF4-FFF2-40B4-BE49-F238E27FC236}">
                <a16:creationId xmlns:a16="http://schemas.microsoft.com/office/drawing/2014/main" id="{66188ED1-DB77-455C-B208-8F71AECF0504}"/>
              </a:ext>
            </a:extLst>
          </p:cNvPr>
          <p:cNvSpPr txBox="1"/>
          <p:nvPr/>
        </p:nvSpPr>
        <p:spPr>
          <a:xfrm>
            <a:off x="256768" y="12556189"/>
            <a:ext cx="6059287" cy="1077218"/>
          </a:xfrm>
          <a:prstGeom prst="rect">
            <a:avLst/>
          </a:prstGeom>
          <a:noFill/>
        </p:spPr>
        <p:txBody>
          <a:bodyPr wrap="none" rtlCol="0">
            <a:spAutoFit/>
          </a:bodyPr>
          <a:lstStyle/>
          <a:p>
            <a:r>
              <a:rPr lang="en-GB" sz="3200" dirty="0">
                <a:solidFill>
                  <a:srgbClr val="005189"/>
                </a:solidFill>
                <a:latin typeface="Helvetica Light"/>
              </a:rPr>
              <a:t>Larosa &amp; Mysiak </a:t>
            </a:r>
            <a:r>
              <a:rPr lang="en-GB" sz="3200" dirty="0" err="1">
                <a:solidFill>
                  <a:srgbClr val="005189"/>
                </a:solidFill>
                <a:latin typeface="Helvetica Light"/>
              </a:rPr>
              <a:t>Clim</a:t>
            </a:r>
            <a:r>
              <a:rPr lang="en-GB" sz="3200" dirty="0">
                <a:solidFill>
                  <a:srgbClr val="005189"/>
                </a:solidFill>
                <a:latin typeface="Helvetica Light"/>
              </a:rPr>
              <a:t> Serv. </a:t>
            </a:r>
            <a:br>
              <a:rPr lang="en-GB" sz="3200" dirty="0">
                <a:solidFill>
                  <a:srgbClr val="005189"/>
                </a:solidFill>
                <a:latin typeface="Helvetica Light"/>
              </a:rPr>
            </a:br>
            <a:r>
              <a:rPr lang="en-GB" sz="3200" dirty="0">
                <a:solidFill>
                  <a:srgbClr val="005189"/>
                </a:solidFill>
                <a:latin typeface="Helvetica Light"/>
                <a:hlinkClick r:id="rId4"/>
              </a:rPr>
              <a:t>Doi:10.1016/j.cliser.2019.100111</a:t>
            </a:r>
            <a:endParaRPr lang="en-GB" sz="3200" dirty="0">
              <a:latin typeface="Helvetica Light"/>
            </a:endParaRPr>
          </a:p>
        </p:txBody>
      </p:sp>
    </p:spTree>
    <p:extLst>
      <p:ext uri="{BB962C8B-B14F-4D97-AF65-F5344CB8AC3E}">
        <p14:creationId xmlns:p14="http://schemas.microsoft.com/office/powerpoint/2010/main" val="2435464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797719" y="627063"/>
            <a:ext cx="22528212"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Climate services as experimental devices</a:t>
            </a:r>
          </a:p>
        </p:txBody>
      </p:sp>
      <p:sp>
        <p:nvSpPr>
          <p:cNvPr id="6" name="Rectangle 9">
            <a:extLst>
              <a:ext uri="{FF2B5EF4-FFF2-40B4-BE49-F238E27FC236}">
                <a16:creationId xmlns:a16="http://schemas.microsoft.com/office/drawing/2014/main" id="{35915059-2708-41F8-A4FF-189FBD8E28AB}"/>
              </a:ext>
            </a:extLst>
          </p:cNvPr>
          <p:cNvSpPr>
            <a:spLocks noChangeArrowheads="1"/>
          </p:cNvSpPr>
          <p:nvPr/>
        </p:nvSpPr>
        <p:spPr bwMode="auto">
          <a:xfrm>
            <a:off x="931863" y="2556112"/>
            <a:ext cx="10800000" cy="10080000"/>
          </a:xfrm>
          <a:prstGeom prst="rect">
            <a:avLst/>
          </a:prstGeom>
          <a:noFill/>
          <a:ln>
            <a:noFill/>
          </a:ln>
        </p:spPr>
        <p:txBody>
          <a:bodyPr lIns="189364" tIns="94682" rIns="189364" bIns="94682"/>
          <a:lstStyle/>
          <a:p>
            <a:pPr defTabSz="2084388" eaLnBrk="1" hangingPunct="1">
              <a:spcBef>
                <a:spcPts val="1800"/>
              </a:spcBef>
              <a:defRPr/>
            </a:pPr>
            <a:r>
              <a:rPr lang="en-US" altLang="it-IT" sz="3600" b="1" dirty="0">
                <a:solidFill>
                  <a:srgbClr val="005189"/>
                </a:solidFill>
                <a:latin typeface="Helvetica Light"/>
              </a:rPr>
              <a:t>Call For Water game </a:t>
            </a:r>
            <a:endParaRPr lang="en-US" altLang="it-IT" sz="3600" dirty="0">
              <a:solidFill>
                <a:srgbClr val="005189"/>
              </a:solidFill>
              <a:latin typeface="Helvetica Light"/>
            </a:endParaRPr>
          </a:p>
        </p:txBody>
      </p:sp>
      <p:sp>
        <p:nvSpPr>
          <p:cNvPr id="8" name="Rectangle 9">
            <a:extLst>
              <a:ext uri="{FF2B5EF4-FFF2-40B4-BE49-F238E27FC236}">
                <a16:creationId xmlns:a16="http://schemas.microsoft.com/office/drawing/2014/main" id="{2FC2CF82-7C0F-4DE3-B791-E3FC70BF4EE0}"/>
              </a:ext>
            </a:extLst>
          </p:cNvPr>
          <p:cNvSpPr>
            <a:spLocks noChangeArrowheads="1"/>
          </p:cNvSpPr>
          <p:nvPr/>
        </p:nvSpPr>
        <p:spPr bwMode="auto">
          <a:xfrm>
            <a:off x="11912969" y="2556112"/>
            <a:ext cx="11368720" cy="5375776"/>
          </a:xfrm>
          <a:prstGeom prst="rect">
            <a:avLst/>
          </a:prstGeom>
          <a:noFill/>
          <a:ln>
            <a:noFill/>
          </a:ln>
        </p:spPr>
        <p:txBody>
          <a:bodyPr lIns="189364" tIns="94682" rIns="189364" bIns="94682"/>
          <a:lstStyle/>
          <a:p>
            <a:pPr defTabSz="2084388" eaLnBrk="1" hangingPunct="1">
              <a:spcBef>
                <a:spcPts val="1800"/>
              </a:spcBef>
              <a:defRPr/>
            </a:pPr>
            <a:r>
              <a:rPr lang="en-US" altLang="it-IT" sz="3600" b="1" dirty="0">
                <a:solidFill>
                  <a:srgbClr val="005189"/>
                </a:solidFill>
                <a:latin typeface="Helvetica Light"/>
              </a:rPr>
              <a:t>Business game</a:t>
            </a:r>
          </a:p>
          <a:p>
            <a:pPr marL="571500" indent="-571500" defTabSz="2084388" eaLnBrk="1" hangingPunct="1">
              <a:spcBef>
                <a:spcPts val="1800"/>
              </a:spcBef>
              <a:buFontTx/>
              <a:buChar char="−"/>
              <a:defRPr/>
            </a:pPr>
            <a:endParaRPr lang="en-US" altLang="it-IT" sz="3600" dirty="0">
              <a:solidFill>
                <a:srgbClr val="005189"/>
              </a:solidFill>
              <a:latin typeface="Helvetica Light"/>
            </a:endParaRPr>
          </a:p>
        </p:txBody>
      </p:sp>
      <p:pic>
        <p:nvPicPr>
          <p:cNvPr id="2050" name="Picture 2">
            <a:extLst>
              <a:ext uri="{FF2B5EF4-FFF2-40B4-BE49-F238E27FC236}">
                <a16:creationId xmlns:a16="http://schemas.microsoft.com/office/drawing/2014/main" id="{4E04D3E5-01DA-4075-901E-73427E5173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8" b="5922"/>
          <a:stretch/>
        </p:blipFill>
        <p:spPr bwMode="auto">
          <a:xfrm>
            <a:off x="12518638" y="5613991"/>
            <a:ext cx="10351608" cy="663934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BB7EC06B-EC58-4792-A746-DE58AA49D173}"/>
              </a:ext>
            </a:extLst>
          </p:cNvPr>
          <p:cNvSpPr txBox="1"/>
          <p:nvPr/>
        </p:nvSpPr>
        <p:spPr>
          <a:xfrm>
            <a:off x="12061825" y="3467918"/>
            <a:ext cx="10687344" cy="1754326"/>
          </a:xfrm>
          <a:prstGeom prst="rect">
            <a:avLst/>
          </a:prstGeom>
          <a:noFill/>
        </p:spPr>
        <p:txBody>
          <a:bodyPr wrap="square">
            <a:spAutoFit/>
          </a:bodyPr>
          <a:lstStyle/>
          <a:p>
            <a:r>
              <a:rPr lang="en-GB" sz="3600" dirty="0">
                <a:solidFill>
                  <a:srgbClr val="005189"/>
                </a:solidFill>
                <a:latin typeface="Helvetica Light"/>
              </a:rPr>
              <a:t>The Climate Devil’s Advocate is a card game that guides the climate services development teams along the business model creation process</a:t>
            </a:r>
          </a:p>
        </p:txBody>
      </p:sp>
      <p:sp>
        <p:nvSpPr>
          <p:cNvPr id="9" name="CasellaDiTesto 8">
            <a:extLst>
              <a:ext uri="{FF2B5EF4-FFF2-40B4-BE49-F238E27FC236}">
                <a16:creationId xmlns:a16="http://schemas.microsoft.com/office/drawing/2014/main" id="{66188ED1-DB77-455C-B208-8F71AECF0504}"/>
              </a:ext>
            </a:extLst>
          </p:cNvPr>
          <p:cNvSpPr txBox="1"/>
          <p:nvPr/>
        </p:nvSpPr>
        <p:spPr>
          <a:xfrm>
            <a:off x="12701228" y="12834107"/>
            <a:ext cx="10580461" cy="584775"/>
          </a:xfrm>
          <a:prstGeom prst="rect">
            <a:avLst/>
          </a:prstGeom>
          <a:noFill/>
        </p:spPr>
        <p:txBody>
          <a:bodyPr wrap="none" rtlCol="0">
            <a:spAutoFit/>
          </a:bodyPr>
          <a:lstStyle/>
          <a:p>
            <a:r>
              <a:rPr lang="en-GB" sz="3200" dirty="0">
                <a:solidFill>
                  <a:srgbClr val="005189"/>
                </a:solidFill>
                <a:latin typeface="Helvetica Light"/>
              </a:rPr>
              <a:t>The Business game can be downloaded from </a:t>
            </a:r>
            <a:r>
              <a:rPr lang="en-GB" sz="3200" dirty="0">
                <a:solidFill>
                  <a:srgbClr val="005189"/>
                </a:solidFill>
                <a:latin typeface="Helvetica Light"/>
                <a:hlinkClick r:id="rId4"/>
              </a:rPr>
              <a:t>Clara website</a:t>
            </a:r>
            <a:endParaRPr lang="en-GB" sz="3200" dirty="0">
              <a:latin typeface="Helvetica Light"/>
            </a:endParaRPr>
          </a:p>
        </p:txBody>
      </p:sp>
      <p:pic>
        <p:nvPicPr>
          <p:cNvPr id="11" name="Bildobjekt 4">
            <a:extLst>
              <a:ext uri="{FF2B5EF4-FFF2-40B4-BE49-F238E27FC236}">
                <a16:creationId xmlns:a16="http://schemas.microsoft.com/office/drawing/2014/main" id="{CDE3B190-BBE9-4800-8F38-E70F5C6BA306}"/>
              </a:ext>
            </a:extLst>
          </p:cNvPr>
          <p:cNvPicPr>
            <a:picLocks noChangeAspect="1"/>
          </p:cNvPicPr>
          <p:nvPr/>
        </p:nvPicPr>
        <p:blipFill rotWithShape="1">
          <a:blip r:embed="rId5"/>
          <a:srcRect l="53416" t="3206"/>
          <a:stretch/>
        </p:blipFill>
        <p:spPr bwMode="auto">
          <a:xfrm>
            <a:off x="2002760" y="5613991"/>
            <a:ext cx="7715398" cy="6958325"/>
          </a:xfrm>
          <a:prstGeom prst="rect">
            <a:avLst/>
          </a:prstGeom>
          <a:ln>
            <a:noFill/>
          </a:ln>
          <a:extLst>
            <a:ext uri="{53640926-AAD7-44D8-BBD7-CCE9431645EC}">
              <a14:shadowObscured xmlns:a14="http://schemas.microsoft.com/office/drawing/2010/main"/>
            </a:ext>
          </a:extLst>
        </p:spPr>
      </p:pic>
      <p:sp>
        <p:nvSpPr>
          <p:cNvPr id="12" name="CasellaDiTesto 11">
            <a:extLst>
              <a:ext uri="{FF2B5EF4-FFF2-40B4-BE49-F238E27FC236}">
                <a16:creationId xmlns:a16="http://schemas.microsoft.com/office/drawing/2014/main" id="{3D8447EA-C23A-4CF6-8607-9464F442B4AE}"/>
              </a:ext>
            </a:extLst>
          </p:cNvPr>
          <p:cNvSpPr txBox="1"/>
          <p:nvPr/>
        </p:nvSpPr>
        <p:spPr>
          <a:xfrm>
            <a:off x="1044519" y="3467918"/>
            <a:ext cx="10687344" cy="1754326"/>
          </a:xfrm>
          <a:prstGeom prst="rect">
            <a:avLst/>
          </a:prstGeom>
          <a:noFill/>
        </p:spPr>
        <p:txBody>
          <a:bodyPr wrap="square">
            <a:spAutoFit/>
          </a:bodyPr>
          <a:lstStyle/>
          <a:p>
            <a:r>
              <a:rPr lang="en-GB" sz="3600" dirty="0">
                <a:solidFill>
                  <a:srgbClr val="005189"/>
                </a:solidFill>
                <a:latin typeface="Helvetica Light"/>
              </a:rPr>
              <a:t>trains users on forecast-based decision-making. It familiarizes players to the use of seasonal forecasts and forecast quality information for decision-making</a:t>
            </a:r>
          </a:p>
        </p:txBody>
      </p:sp>
      <p:sp>
        <p:nvSpPr>
          <p:cNvPr id="13" name="CasellaDiTesto 12">
            <a:extLst>
              <a:ext uri="{FF2B5EF4-FFF2-40B4-BE49-F238E27FC236}">
                <a16:creationId xmlns:a16="http://schemas.microsoft.com/office/drawing/2014/main" id="{AFBA53BF-0758-4414-9369-D123B282D8BD}"/>
              </a:ext>
            </a:extLst>
          </p:cNvPr>
          <p:cNvSpPr txBox="1"/>
          <p:nvPr/>
        </p:nvSpPr>
        <p:spPr>
          <a:xfrm>
            <a:off x="797719" y="12834107"/>
            <a:ext cx="7975388" cy="584775"/>
          </a:xfrm>
          <a:prstGeom prst="rect">
            <a:avLst/>
          </a:prstGeom>
          <a:noFill/>
        </p:spPr>
        <p:txBody>
          <a:bodyPr wrap="none" rtlCol="0">
            <a:spAutoFit/>
          </a:bodyPr>
          <a:lstStyle/>
          <a:p>
            <a:r>
              <a:rPr lang="en-GB" sz="3200" dirty="0">
                <a:solidFill>
                  <a:srgbClr val="005189"/>
                </a:solidFill>
                <a:latin typeface="Helvetica Light"/>
              </a:rPr>
              <a:t>The Water game can be accessed from </a:t>
            </a:r>
            <a:r>
              <a:rPr lang="en-GB" sz="3200" dirty="0">
                <a:solidFill>
                  <a:srgbClr val="005189"/>
                </a:solidFill>
                <a:latin typeface="Helvetica Light"/>
                <a:hlinkClick r:id="rId6"/>
              </a:rPr>
              <a:t>here</a:t>
            </a:r>
            <a:endParaRPr lang="en-GB" sz="3200" dirty="0">
              <a:latin typeface="Helvetica Light"/>
            </a:endParaRPr>
          </a:p>
        </p:txBody>
      </p:sp>
    </p:spTree>
    <p:extLst>
      <p:ext uri="{BB962C8B-B14F-4D97-AF65-F5344CB8AC3E}">
        <p14:creationId xmlns:p14="http://schemas.microsoft.com/office/powerpoint/2010/main" val="2880361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931863" y="627063"/>
            <a:ext cx="22528212"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Future of climate and co. services</a:t>
            </a:r>
          </a:p>
        </p:txBody>
      </p:sp>
      <p:sp>
        <p:nvSpPr>
          <p:cNvPr id="6" name="Rectangle 9">
            <a:extLst>
              <a:ext uri="{FF2B5EF4-FFF2-40B4-BE49-F238E27FC236}">
                <a16:creationId xmlns:a16="http://schemas.microsoft.com/office/drawing/2014/main" id="{35915059-2708-41F8-A4FF-189FBD8E28AB}"/>
              </a:ext>
            </a:extLst>
          </p:cNvPr>
          <p:cNvSpPr>
            <a:spLocks noChangeArrowheads="1"/>
          </p:cNvSpPr>
          <p:nvPr/>
        </p:nvSpPr>
        <p:spPr bwMode="auto">
          <a:xfrm>
            <a:off x="931863" y="2556112"/>
            <a:ext cx="10800000" cy="10080000"/>
          </a:xfrm>
          <a:prstGeom prst="rect">
            <a:avLst/>
          </a:prstGeom>
          <a:noFill/>
          <a:ln>
            <a:noFill/>
          </a:ln>
        </p:spPr>
        <p:txBody>
          <a:bodyPr lIns="189364" tIns="94682" rIns="189364" bIns="94682"/>
          <a:lstStyle/>
          <a:p>
            <a:pPr defTabSz="2084388" eaLnBrk="1" hangingPunct="1">
              <a:spcBef>
                <a:spcPts val="1800"/>
              </a:spcBef>
              <a:defRPr/>
            </a:pPr>
            <a:r>
              <a:rPr lang="en-US" altLang="it-IT" sz="3600" b="1" dirty="0">
                <a:solidFill>
                  <a:srgbClr val="005189"/>
                </a:solidFill>
                <a:latin typeface="Helvetica Light"/>
              </a:rPr>
              <a:t>Adaptation services </a:t>
            </a:r>
            <a:r>
              <a:rPr lang="en-US" altLang="it-IT" sz="3600" dirty="0">
                <a:solidFill>
                  <a:srgbClr val="005189"/>
                </a:solidFill>
                <a:latin typeface="Helvetica Light"/>
              </a:rPr>
              <a:t>- </a:t>
            </a:r>
            <a:r>
              <a:rPr lang="en-GB" altLang="it-IT" sz="3600" dirty="0">
                <a:solidFill>
                  <a:srgbClr val="005189"/>
                </a:solidFill>
                <a:latin typeface="Helvetica Light"/>
              </a:rPr>
              <a:t>supporting assessment of vulnerability in a wider perspective and include the design and appraisal of adaptation strategies in a multi-stakeholder setting</a:t>
            </a:r>
            <a:r>
              <a:rPr lang="en-US" altLang="it-IT" sz="3600" dirty="0">
                <a:solidFill>
                  <a:srgbClr val="005189"/>
                </a:solidFill>
                <a:latin typeface="Helvetica Light"/>
              </a:rPr>
              <a:t> (</a:t>
            </a:r>
            <a:r>
              <a:rPr lang="en-US" altLang="it-IT" sz="3600" b="1" dirty="0">
                <a:solidFill>
                  <a:srgbClr val="005189"/>
                </a:solidFill>
                <a:latin typeface="Helvetica Light"/>
                <a:hlinkClick r:id="rId2"/>
              </a:rPr>
              <a:t>Gooden</a:t>
            </a:r>
            <a:r>
              <a:rPr lang="en-US" altLang="it-IT" sz="3600" dirty="0">
                <a:solidFill>
                  <a:srgbClr val="005189"/>
                </a:solidFill>
                <a:latin typeface="Helvetica Light"/>
              </a:rPr>
              <a:t> et al.). </a:t>
            </a:r>
          </a:p>
          <a:p>
            <a:pPr defTabSz="2084388" eaLnBrk="1" hangingPunct="1">
              <a:spcBef>
                <a:spcPts val="1800"/>
              </a:spcBef>
              <a:defRPr/>
            </a:pPr>
            <a:r>
              <a:rPr lang="en-GB" altLang="it-IT" sz="3600" dirty="0">
                <a:solidFill>
                  <a:srgbClr val="005189"/>
                </a:solidFill>
                <a:latin typeface="Helvetica Light"/>
              </a:rPr>
              <a:t>Active brokerage and mediated transfer of knowledge, face-to-face collaboration between providers and clients, and integration of social, economic and non-climate environmental challenges with climate risks (</a:t>
            </a:r>
            <a:r>
              <a:rPr lang="en-GB" altLang="it-IT" sz="3600" b="1" dirty="0">
                <a:solidFill>
                  <a:srgbClr val="005189"/>
                </a:solidFill>
                <a:latin typeface="Helvetica Light"/>
                <a:hlinkClick r:id="rId3"/>
              </a:rPr>
              <a:t>Swart et al</a:t>
            </a:r>
            <a:r>
              <a:rPr lang="en-GB" altLang="it-IT" sz="3600" dirty="0">
                <a:solidFill>
                  <a:srgbClr val="005189"/>
                </a:solidFill>
                <a:latin typeface="Helvetica Light"/>
              </a:rPr>
              <a:t>)  </a:t>
            </a:r>
            <a:endParaRPr lang="en-US" altLang="it-IT" sz="3600" dirty="0">
              <a:solidFill>
                <a:srgbClr val="005189"/>
              </a:solidFill>
              <a:latin typeface="Helvetica Light"/>
            </a:endParaRPr>
          </a:p>
          <a:p>
            <a:pPr defTabSz="2084388" eaLnBrk="1" hangingPunct="1">
              <a:spcBef>
                <a:spcPts val="1800"/>
              </a:spcBef>
              <a:defRPr/>
            </a:pPr>
            <a:r>
              <a:rPr lang="en-US" altLang="it-IT" sz="3600" b="1" dirty="0">
                <a:solidFill>
                  <a:srgbClr val="005189"/>
                </a:solidFill>
                <a:latin typeface="Helvetica Light"/>
              </a:rPr>
              <a:t>Resilience services </a:t>
            </a:r>
            <a:r>
              <a:rPr lang="en-US" altLang="it-IT" sz="3600" dirty="0">
                <a:solidFill>
                  <a:srgbClr val="005189"/>
                </a:solidFill>
                <a:latin typeface="Helvetica Light"/>
              </a:rPr>
              <a:t>– focus on </a:t>
            </a:r>
            <a:r>
              <a:rPr lang="en-GB" altLang="it-IT" sz="3600" dirty="0">
                <a:solidFill>
                  <a:srgbClr val="005189"/>
                </a:solidFill>
                <a:latin typeface="Helvetica Light"/>
              </a:rPr>
              <a:t>determinates of vulnerability, role of citizens and organisations as agents of individual and social change, forging new commitments and knowledge, and innovative mechanisms of engaging people throughout the process. </a:t>
            </a:r>
            <a:r>
              <a:rPr lang="en-GB" altLang="it-IT" sz="3600" b="1" dirty="0">
                <a:solidFill>
                  <a:srgbClr val="005189"/>
                </a:solidFill>
                <a:latin typeface="Helvetica Light"/>
              </a:rPr>
              <a:t>Shared vision and pathways to realize that vision.</a:t>
            </a:r>
            <a:endParaRPr lang="en-US" altLang="it-IT" sz="3600" b="1" dirty="0">
              <a:solidFill>
                <a:srgbClr val="005189"/>
              </a:solidFill>
              <a:latin typeface="Helvetica Light"/>
            </a:endParaRPr>
          </a:p>
          <a:p>
            <a:pPr defTabSz="2084388" eaLnBrk="1" hangingPunct="1">
              <a:spcBef>
                <a:spcPts val="1800"/>
              </a:spcBef>
              <a:defRPr/>
            </a:pPr>
            <a:endParaRPr lang="en-US" altLang="it-IT" sz="3600" dirty="0">
              <a:solidFill>
                <a:srgbClr val="005189"/>
              </a:solidFill>
              <a:latin typeface="Helvetica Light"/>
            </a:endParaRPr>
          </a:p>
          <a:p>
            <a:pPr marL="571500" indent="-571500" defTabSz="2084388" eaLnBrk="1" hangingPunct="1">
              <a:spcBef>
                <a:spcPts val="1800"/>
              </a:spcBef>
              <a:buFontTx/>
              <a:buChar char="−"/>
              <a:defRPr/>
            </a:pPr>
            <a:endParaRPr lang="en-US" altLang="it-IT" sz="3600" dirty="0">
              <a:solidFill>
                <a:srgbClr val="005189"/>
              </a:solidFill>
              <a:latin typeface="Helvetica Light"/>
            </a:endParaRPr>
          </a:p>
        </p:txBody>
      </p:sp>
      <p:sp>
        <p:nvSpPr>
          <p:cNvPr id="8" name="Rectangle 9">
            <a:extLst>
              <a:ext uri="{FF2B5EF4-FFF2-40B4-BE49-F238E27FC236}">
                <a16:creationId xmlns:a16="http://schemas.microsoft.com/office/drawing/2014/main" id="{2FC2CF82-7C0F-4DE3-B791-E3FC70BF4EE0}"/>
              </a:ext>
            </a:extLst>
          </p:cNvPr>
          <p:cNvSpPr>
            <a:spLocks noChangeArrowheads="1"/>
          </p:cNvSpPr>
          <p:nvPr/>
        </p:nvSpPr>
        <p:spPr bwMode="auto">
          <a:xfrm>
            <a:off x="12268520" y="2556112"/>
            <a:ext cx="11368720" cy="9203497"/>
          </a:xfrm>
          <a:prstGeom prst="rect">
            <a:avLst/>
          </a:prstGeom>
          <a:solidFill>
            <a:schemeClr val="tx2">
              <a:lumMod val="20000"/>
              <a:lumOff val="80000"/>
            </a:schemeClr>
          </a:solidFill>
          <a:ln>
            <a:noFill/>
          </a:ln>
        </p:spPr>
        <p:txBody>
          <a:bodyPr lIns="189364" tIns="94682" rIns="189364" bIns="94682"/>
          <a:lstStyle/>
          <a:p>
            <a:pPr defTabSz="2084388" eaLnBrk="1" hangingPunct="1">
              <a:spcBef>
                <a:spcPts val="1800"/>
              </a:spcBef>
            </a:pPr>
            <a:r>
              <a:rPr lang="en-GB" altLang="it-IT" sz="3600" b="1" dirty="0">
                <a:solidFill>
                  <a:srgbClr val="005189"/>
                </a:solidFill>
                <a:latin typeface="Helvetica Light"/>
              </a:rPr>
              <a:t>Resilience has become a new 'compass' for EU policies </a:t>
            </a:r>
            <a:r>
              <a:rPr lang="en-GB" altLang="it-IT" sz="3600" dirty="0">
                <a:solidFill>
                  <a:srgbClr val="005189"/>
                </a:solidFill>
                <a:latin typeface="Helvetica Light"/>
              </a:rPr>
              <a:t>(Strategic foresight report, </a:t>
            </a:r>
            <a:r>
              <a:rPr lang="en-GB" altLang="it-IT" sz="3600" dirty="0">
                <a:solidFill>
                  <a:srgbClr val="005189"/>
                </a:solidFill>
                <a:latin typeface="Helvetica Light"/>
                <a:hlinkClick r:id="rId4"/>
              </a:rPr>
              <a:t>2020</a:t>
            </a:r>
            <a:r>
              <a:rPr lang="en-GB" altLang="it-IT" sz="3600" dirty="0">
                <a:solidFill>
                  <a:srgbClr val="005189"/>
                </a:solidFill>
                <a:latin typeface="Helvetica Light"/>
              </a:rPr>
              <a:t>). </a:t>
            </a:r>
          </a:p>
          <a:p>
            <a:pPr defTabSz="2084388" eaLnBrk="1" hangingPunct="1">
              <a:spcBef>
                <a:spcPts val="1800"/>
              </a:spcBef>
            </a:pPr>
            <a:r>
              <a:rPr lang="en-GB" altLang="it-IT" sz="3600" dirty="0">
                <a:solidFill>
                  <a:srgbClr val="005189"/>
                </a:solidFill>
                <a:latin typeface="Helvetica Light"/>
                <a:hlinkClick r:id="rId5"/>
              </a:rPr>
              <a:t>Resilience dashboards </a:t>
            </a:r>
            <a:r>
              <a:rPr lang="en-GB" altLang="it-IT" sz="3600" dirty="0">
                <a:solidFill>
                  <a:srgbClr val="005189"/>
                </a:solidFill>
                <a:latin typeface="Helvetica Light"/>
              </a:rPr>
              <a:t>aim to provide a holistic assessment of resilience in the EU and Member States in relation to ongoing societal transformations and challenges ahead</a:t>
            </a:r>
          </a:p>
          <a:p>
            <a:pPr defTabSz="2084388" eaLnBrk="1" hangingPunct="1">
              <a:spcBef>
                <a:spcPts val="1800"/>
              </a:spcBef>
            </a:pPr>
            <a:r>
              <a:rPr lang="en-GB" altLang="it-IT" sz="3600" dirty="0">
                <a:solidFill>
                  <a:srgbClr val="005189"/>
                </a:solidFill>
                <a:latin typeface="Helvetica Light"/>
                <a:hlinkClick r:id="rId6"/>
              </a:rPr>
              <a:t>Union Civil Protection Mechanism </a:t>
            </a:r>
            <a:r>
              <a:rPr lang="en-GB" altLang="it-IT" sz="3600" dirty="0">
                <a:solidFill>
                  <a:srgbClr val="005189"/>
                </a:solidFill>
                <a:latin typeface="Helvetica Light"/>
              </a:rPr>
              <a:t>(UCPM) introduced resilience goals. </a:t>
            </a:r>
            <a:r>
              <a:rPr lang="en-GB" altLang="it-IT" sz="3600" dirty="0">
                <a:solidFill>
                  <a:srgbClr val="005189"/>
                </a:solidFill>
                <a:latin typeface="Helvetica Light"/>
                <a:hlinkClick r:id="rId7"/>
              </a:rPr>
              <a:t>European Climate Adaptation Strategy </a:t>
            </a:r>
            <a:r>
              <a:rPr lang="en-GB" altLang="it-IT" sz="3600" dirty="0">
                <a:solidFill>
                  <a:srgbClr val="005189"/>
                </a:solidFill>
                <a:latin typeface="Helvetica Light"/>
              </a:rPr>
              <a:t>(‘Forging a climate-resilient Europe’) and the European Climate Law that promotes resilience, as a part and target of climate adaptation efforts in line with the Paris Agreement on Climate Change. Horizon Europe </a:t>
            </a:r>
            <a:r>
              <a:rPr lang="en-GB" altLang="it-IT" sz="3600" dirty="0">
                <a:solidFill>
                  <a:srgbClr val="005189"/>
                </a:solidFill>
                <a:latin typeface="Helvetica Light"/>
                <a:hlinkClick r:id="rId8"/>
              </a:rPr>
              <a:t>Mission on climate adaptation </a:t>
            </a:r>
            <a:r>
              <a:rPr lang="en-GB" altLang="it-IT" sz="3600" dirty="0">
                <a:solidFill>
                  <a:srgbClr val="005189"/>
                </a:solidFill>
                <a:latin typeface="Helvetica Light"/>
              </a:rPr>
              <a:t>and societal transformation laid out an ambitious goals of least 150 European regions and communities to become </a:t>
            </a:r>
            <a:r>
              <a:rPr lang="en-GB" altLang="it-IT" sz="3600" dirty="0">
                <a:solidFill>
                  <a:srgbClr val="005189"/>
                </a:solidFill>
                <a:latin typeface="Helvetica Light"/>
                <a:hlinkClick r:id="rId9"/>
              </a:rPr>
              <a:t>climate resilient by 2030</a:t>
            </a:r>
            <a:r>
              <a:rPr lang="en-GB" altLang="it-IT" sz="3600" dirty="0">
                <a:solidFill>
                  <a:srgbClr val="005189"/>
                </a:solidFill>
                <a:latin typeface="Helvetica Light"/>
              </a:rPr>
              <a:t>.  </a:t>
            </a:r>
            <a:endParaRPr lang="en-US" altLang="it-IT" sz="3600" dirty="0">
              <a:solidFill>
                <a:srgbClr val="005189"/>
              </a:solidFill>
              <a:latin typeface="Helvetica Light"/>
            </a:endParaRPr>
          </a:p>
        </p:txBody>
      </p:sp>
    </p:spTree>
    <p:extLst>
      <p:ext uri="{BB962C8B-B14F-4D97-AF65-F5344CB8AC3E}">
        <p14:creationId xmlns:p14="http://schemas.microsoft.com/office/powerpoint/2010/main" val="2878127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931863" y="627063"/>
            <a:ext cx="22528212"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Take home messages</a:t>
            </a:r>
          </a:p>
        </p:txBody>
      </p:sp>
      <p:sp>
        <p:nvSpPr>
          <p:cNvPr id="6" name="Rectangle 9">
            <a:extLst>
              <a:ext uri="{FF2B5EF4-FFF2-40B4-BE49-F238E27FC236}">
                <a16:creationId xmlns:a16="http://schemas.microsoft.com/office/drawing/2014/main" id="{35915059-2708-41F8-A4FF-189FBD8E28AB}"/>
              </a:ext>
            </a:extLst>
          </p:cNvPr>
          <p:cNvSpPr>
            <a:spLocks noChangeArrowheads="1"/>
          </p:cNvSpPr>
          <p:nvPr/>
        </p:nvSpPr>
        <p:spPr bwMode="auto">
          <a:xfrm>
            <a:off x="931863" y="2971975"/>
            <a:ext cx="10800000" cy="8927051"/>
          </a:xfrm>
          <a:prstGeom prst="rect">
            <a:avLst/>
          </a:prstGeom>
          <a:noFill/>
          <a:ln>
            <a:noFill/>
          </a:ln>
        </p:spPr>
        <p:txBody>
          <a:bodyPr lIns="189364" tIns="94682" rIns="189364" bIns="94682"/>
          <a:lstStyle/>
          <a:p>
            <a:pPr defTabSz="2084388" eaLnBrk="1" hangingPunct="1">
              <a:spcBef>
                <a:spcPts val="1800"/>
              </a:spcBef>
              <a:defRPr/>
            </a:pPr>
            <a:r>
              <a:rPr lang="en-GB" altLang="it-IT" sz="3600" dirty="0">
                <a:solidFill>
                  <a:srgbClr val="005189"/>
                </a:solidFill>
                <a:latin typeface="Helvetica Light"/>
              </a:rPr>
              <a:t>Climate innovation and piloted climate (adaptation and resilience) services produce action-oriented knowledge that rally transformational change</a:t>
            </a:r>
            <a:endParaRPr lang="en-US" altLang="it-IT" sz="3600" dirty="0">
              <a:solidFill>
                <a:srgbClr val="005189"/>
              </a:solidFill>
              <a:latin typeface="Helvetica Light"/>
            </a:endParaRPr>
          </a:p>
          <a:p>
            <a:pPr defTabSz="2084388" eaLnBrk="1" hangingPunct="1">
              <a:spcBef>
                <a:spcPts val="1800"/>
              </a:spcBef>
              <a:defRPr/>
            </a:pPr>
            <a:r>
              <a:rPr lang="en-GB" altLang="it-IT" sz="3600" dirty="0">
                <a:solidFill>
                  <a:srgbClr val="005189"/>
                </a:solidFill>
                <a:latin typeface="Helvetica Light"/>
              </a:rPr>
              <a:t>Climate &amp; co. services are knowledge-intensive business services for which both users and purve-yors play a vital role in developing solutions. </a:t>
            </a:r>
          </a:p>
          <a:p>
            <a:pPr defTabSz="2084388" eaLnBrk="1" hangingPunct="1">
              <a:spcBef>
                <a:spcPts val="1800"/>
              </a:spcBef>
              <a:defRPr/>
            </a:pPr>
            <a:r>
              <a:rPr lang="en-GB" altLang="it-IT" sz="3600" dirty="0">
                <a:solidFill>
                  <a:srgbClr val="005189"/>
                </a:solidFill>
                <a:latin typeface="Helvetica Light"/>
              </a:rPr>
              <a:t>Climate services generate private and collective benefits - after a critical mass of uptake/use of services was reached.</a:t>
            </a:r>
          </a:p>
          <a:p>
            <a:pPr defTabSz="2084388" eaLnBrk="1" hangingPunct="1">
              <a:spcBef>
                <a:spcPts val="1800"/>
              </a:spcBef>
              <a:defRPr/>
            </a:pPr>
            <a:r>
              <a:rPr lang="en-GB" altLang="it-IT" sz="3600" dirty="0">
                <a:solidFill>
                  <a:srgbClr val="005189"/>
                </a:solidFill>
                <a:latin typeface="Helvetica Light"/>
              </a:rPr>
              <a:t>Costs of user-deployed climate services is not limited to the price paid for their provision.</a:t>
            </a:r>
          </a:p>
          <a:p>
            <a:pPr defTabSz="2084388" eaLnBrk="1" hangingPunct="1">
              <a:spcBef>
                <a:spcPts val="1800"/>
              </a:spcBef>
              <a:defRPr/>
            </a:pPr>
            <a:r>
              <a:rPr lang="en-GB" altLang="it-IT" sz="3600" dirty="0">
                <a:solidFill>
                  <a:srgbClr val="005189"/>
                </a:solidFill>
                <a:latin typeface="Helvetica Light"/>
              </a:rPr>
              <a:t>Sustainable business innovation has prompted a diversity of mechanisms to capture and detain value generated by climate services</a:t>
            </a:r>
            <a:endParaRPr lang="en-US" altLang="it-IT" sz="3600" dirty="0">
              <a:solidFill>
                <a:srgbClr val="005189"/>
              </a:solidFill>
              <a:latin typeface="Helvetica Light"/>
            </a:endParaRPr>
          </a:p>
        </p:txBody>
      </p:sp>
      <p:pic>
        <p:nvPicPr>
          <p:cNvPr id="7" name="Immagine 6" descr="Immagine che contiene testo&#10;&#10;Descrizione generata automaticamente">
            <a:extLst>
              <a:ext uri="{FF2B5EF4-FFF2-40B4-BE49-F238E27FC236}">
                <a16:creationId xmlns:a16="http://schemas.microsoft.com/office/drawing/2014/main" id="{17D26063-B29E-4E97-9103-A80BE5C81EB1}"/>
              </a:ext>
            </a:extLst>
          </p:cNvPr>
          <p:cNvPicPr>
            <a:picLocks noChangeAspect="1"/>
          </p:cNvPicPr>
          <p:nvPr/>
        </p:nvPicPr>
        <p:blipFill>
          <a:blip r:embed="rId2"/>
          <a:stretch>
            <a:fillRect/>
          </a:stretch>
        </p:blipFill>
        <p:spPr>
          <a:xfrm>
            <a:off x="13274288" y="1302508"/>
            <a:ext cx="10080000" cy="5751587"/>
          </a:xfrm>
          <a:prstGeom prst="rect">
            <a:avLst/>
          </a:prstGeom>
        </p:spPr>
      </p:pic>
      <p:pic>
        <p:nvPicPr>
          <p:cNvPr id="3" name="Immagine 2">
            <a:extLst>
              <a:ext uri="{FF2B5EF4-FFF2-40B4-BE49-F238E27FC236}">
                <a16:creationId xmlns:a16="http://schemas.microsoft.com/office/drawing/2014/main" id="{B0036FD5-1C68-4390-8CC1-EF39DFA3ED01}"/>
              </a:ext>
            </a:extLst>
          </p:cNvPr>
          <p:cNvPicPr>
            <a:picLocks noChangeAspect="1"/>
          </p:cNvPicPr>
          <p:nvPr/>
        </p:nvPicPr>
        <p:blipFill>
          <a:blip r:embed="rId3"/>
          <a:stretch>
            <a:fillRect/>
          </a:stretch>
        </p:blipFill>
        <p:spPr>
          <a:xfrm>
            <a:off x="13274288" y="7435501"/>
            <a:ext cx="10080000" cy="5671634"/>
          </a:xfrm>
          <a:prstGeom prst="rect">
            <a:avLst/>
          </a:prstGeom>
        </p:spPr>
      </p:pic>
    </p:spTree>
    <p:extLst>
      <p:ext uri="{BB962C8B-B14F-4D97-AF65-F5344CB8AC3E}">
        <p14:creationId xmlns:p14="http://schemas.microsoft.com/office/powerpoint/2010/main" val="3481078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117619" cy="13681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798239" cy="13681075"/>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6626" name="Subtitle 2">
            <a:extLst>
              <a:ext uri="{FF2B5EF4-FFF2-40B4-BE49-F238E27FC236}">
                <a16:creationId xmlns:a16="http://schemas.microsoft.com/office/drawing/2014/main" id="{BE7E3057-03DF-4F1F-ABEA-62D59C707F45}"/>
              </a:ext>
            </a:extLst>
          </p:cNvPr>
          <p:cNvSpPr txBox="1">
            <a:spLocks/>
          </p:cNvSpPr>
          <p:nvPr/>
        </p:nvSpPr>
        <p:spPr bwMode="auto">
          <a:xfrm>
            <a:off x="983263" y="5687122"/>
            <a:ext cx="9142499" cy="41053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defTabSz="20843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20843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20843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20843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20843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20843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20843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20843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20843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defTabSz="914400" eaLnBrk="1" hangingPunct="1">
              <a:lnSpc>
                <a:spcPct val="90000"/>
              </a:lnSpc>
              <a:spcBef>
                <a:spcPct val="0"/>
              </a:spcBef>
              <a:spcAft>
                <a:spcPts val="600"/>
              </a:spcAft>
              <a:buSzPct val="80000"/>
              <a:buNone/>
            </a:pPr>
            <a:r>
              <a:rPr lang="en-US" altLang="it-IT" sz="8700" b="1" kern="1200" baseline="30000" dirty="0">
                <a:solidFill>
                  <a:schemeClr val="tx1"/>
                </a:solidFill>
                <a:latin typeface="+mj-lt"/>
                <a:ea typeface="+mj-ea"/>
                <a:cs typeface="+mj-cs"/>
              </a:rPr>
              <a:t>Thank you for your attention</a:t>
            </a:r>
          </a:p>
          <a:p>
            <a:pPr defTabSz="914400" eaLnBrk="1" hangingPunct="1">
              <a:lnSpc>
                <a:spcPct val="90000"/>
              </a:lnSpc>
              <a:spcBef>
                <a:spcPct val="0"/>
              </a:spcBef>
              <a:spcAft>
                <a:spcPts val="600"/>
              </a:spcAft>
              <a:buSzPct val="80000"/>
              <a:buNone/>
            </a:pPr>
            <a:r>
              <a:rPr lang="en-US" altLang="it-IT" sz="8700" kern="1200" baseline="30000" dirty="0">
                <a:solidFill>
                  <a:schemeClr val="tx1"/>
                </a:solidFill>
                <a:latin typeface="+mj-lt"/>
                <a:ea typeface="+mj-ea"/>
                <a:cs typeface="+mj-cs"/>
              </a:rPr>
              <a:t>jaroslav.mysiak@cmcc.it</a:t>
            </a:r>
          </a:p>
          <a:p>
            <a:pPr defTabSz="914400" eaLnBrk="1" hangingPunct="1">
              <a:lnSpc>
                <a:spcPct val="90000"/>
              </a:lnSpc>
              <a:spcBef>
                <a:spcPct val="0"/>
              </a:spcBef>
              <a:spcAft>
                <a:spcPts val="600"/>
              </a:spcAft>
              <a:buSzPct val="80000"/>
              <a:buNone/>
            </a:pPr>
            <a:endParaRPr lang="en-US" altLang="it-IT" sz="8700" kern="1200" dirty="0">
              <a:solidFill>
                <a:schemeClr val="tx1"/>
              </a:solidFill>
              <a:latin typeface="+mj-lt"/>
              <a:ea typeface="+mj-ea"/>
              <a:cs typeface="+mj-cs"/>
            </a:endParaRPr>
          </a:p>
        </p:txBody>
      </p:sp>
      <p:pic>
        <p:nvPicPr>
          <p:cNvPr id="3" name="Immagine 2">
            <a:extLst>
              <a:ext uri="{FF2B5EF4-FFF2-40B4-BE49-F238E27FC236}">
                <a16:creationId xmlns:a16="http://schemas.microsoft.com/office/drawing/2014/main" id="{53D2C5E0-0EFD-4EC8-8FB5-96276C35D048}"/>
              </a:ext>
            </a:extLst>
          </p:cNvPr>
          <p:cNvPicPr>
            <a:picLocks noChangeAspect="1"/>
          </p:cNvPicPr>
          <p:nvPr/>
        </p:nvPicPr>
        <p:blipFill>
          <a:blip r:embed="rId2"/>
          <a:stretch>
            <a:fillRect/>
          </a:stretch>
        </p:blipFill>
        <p:spPr>
          <a:xfrm>
            <a:off x="12318787" y="339631"/>
            <a:ext cx="11200432" cy="13099922"/>
          </a:xfrm>
          <a:prstGeom prst="rect">
            <a:avLst/>
          </a:prstGeom>
        </p:spPr>
      </p:pic>
      <p:sp>
        <p:nvSpPr>
          <p:cNvPr id="15" name="CasellaDiTesto 14">
            <a:extLst>
              <a:ext uri="{FF2B5EF4-FFF2-40B4-BE49-F238E27FC236}">
                <a16:creationId xmlns:a16="http://schemas.microsoft.com/office/drawing/2014/main" id="{A027D1F0-E088-472B-B5C7-A460DBFCC91B}"/>
              </a:ext>
            </a:extLst>
          </p:cNvPr>
          <p:cNvSpPr txBox="1"/>
          <p:nvPr/>
        </p:nvSpPr>
        <p:spPr>
          <a:xfrm>
            <a:off x="10125762" y="2214019"/>
            <a:ext cx="4146391" cy="769441"/>
          </a:xfrm>
          <a:prstGeom prst="rect">
            <a:avLst/>
          </a:prstGeom>
          <a:noFill/>
        </p:spPr>
        <p:txBody>
          <a:bodyPr wrap="none" rtlCol="0">
            <a:spAutoFit/>
          </a:bodyPr>
          <a:lstStyle/>
          <a:p>
            <a:r>
              <a:rPr lang="en-GB" sz="4400" b="1" dirty="0">
                <a:solidFill>
                  <a:srgbClr val="C00000"/>
                </a:solidFill>
                <a:latin typeface="Helvetica Light"/>
              </a:rPr>
              <a:t>CLARA services</a:t>
            </a:r>
          </a:p>
        </p:txBody>
      </p:sp>
      <p:sp>
        <p:nvSpPr>
          <p:cNvPr id="16" name="CasellaDiTesto 15">
            <a:extLst>
              <a:ext uri="{FF2B5EF4-FFF2-40B4-BE49-F238E27FC236}">
                <a16:creationId xmlns:a16="http://schemas.microsoft.com/office/drawing/2014/main" id="{ED44FA8A-181C-40F9-8E39-2267EE571E6E}"/>
              </a:ext>
            </a:extLst>
          </p:cNvPr>
          <p:cNvSpPr txBox="1"/>
          <p:nvPr/>
        </p:nvSpPr>
        <p:spPr>
          <a:xfrm>
            <a:off x="983263" y="9407785"/>
            <a:ext cx="7176388" cy="769441"/>
          </a:xfrm>
          <a:prstGeom prst="rect">
            <a:avLst/>
          </a:prstGeom>
          <a:noFill/>
        </p:spPr>
        <p:txBody>
          <a:bodyPr wrap="none" rtlCol="0">
            <a:spAutoFit/>
          </a:bodyPr>
          <a:lstStyle/>
          <a:p>
            <a:r>
              <a:rPr lang="en-GB" sz="4400" b="1" dirty="0">
                <a:solidFill>
                  <a:srgbClr val="C00000"/>
                </a:solidFill>
                <a:latin typeface="Helvetica Light"/>
              </a:rPr>
              <a:t>https://www.clara-project.eu/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931863" y="627063"/>
            <a:ext cx="22528212"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Climate services</a:t>
            </a:r>
          </a:p>
        </p:txBody>
      </p:sp>
      <p:sp>
        <p:nvSpPr>
          <p:cNvPr id="6" name="Rectangle 9">
            <a:extLst>
              <a:ext uri="{FF2B5EF4-FFF2-40B4-BE49-F238E27FC236}">
                <a16:creationId xmlns:a16="http://schemas.microsoft.com/office/drawing/2014/main" id="{35915059-2708-41F8-A4FF-189FBD8E28AB}"/>
              </a:ext>
            </a:extLst>
          </p:cNvPr>
          <p:cNvSpPr>
            <a:spLocks noChangeArrowheads="1"/>
          </p:cNvSpPr>
          <p:nvPr/>
        </p:nvSpPr>
        <p:spPr bwMode="auto">
          <a:xfrm>
            <a:off x="591620" y="2581675"/>
            <a:ext cx="11742147" cy="10080000"/>
          </a:xfrm>
          <a:prstGeom prst="rect">
            <a:avLst/>
          </a:prstGeom>
          <a:noFill/>
          <a:ln>
            <a:noFill/>
          </a:ln>
        </p:spPr>
        <p:txBody>
          <a:bodyPr lIns="189364" tIns="94682" rIns="189364" bIns="94682"/>
          <a:lstStyle/>
          <a:p>
            <a:pPr marL="571500" indent="-571500" defTabSz="2084388" eaLnBrk="1" hangingPunct="1">
              <a:spcBef>
                <a:spcPts val="1800"/>
              </a:spcBef>
              <a:buFontTx/>
              <a:buChar char="−"/>
              <a:defRPr/>
            </a:pPr>
            <a:r>
              <a:rPr lang="en-GB" altLang="it-IT" sz="3600" dirty="0">
                <a:solidFill>
                  <a:srgbClr val="005189"/>
                </a:solidFill>
                <a:latin typeface="Helvetica Light"/>
              </a:rPr>
              <a:t>born out of the recognition that climate information &amp; knowledge </a:t>
            </a:r>
            <a:r>
              <a:rPr lang="en-GB" altLang="it-IT" sz="3600" b="1" dirty="0">
                <a:solidFill>
                  <a:srgbClr val="005189"/>
                </a:solidFill>
                <a:latin typeface="Helvetica Light"/>
              </a:rPr>
              <a:t>is not or not sufficiently </a:t>
            </a:r>
            <a:r>
              <a:rPr lang="en-GB" altLang="it-IT" sz="3600" dirty="0">
                <a:solidFill>
                  <a:srgbClr val="005189"/>
                </a:solidFill>
                <a:latin typeface="Helvetica Light"/>
              </a:rPr>
              <a:t>used for and relied on in tactic and operative decision making,</a:t>
            </a:r>
          </a:p>
          <a:p>
            <a:pPr marL="571500" indent="-571500" defTabSz="2084388" eaLnBrk="1" hangingPunct="1">
              <a:spcBef>
                <a:spcPts val="1800"/>
              </a:spcBef>
              <a:buFontTx/>
              <a:buChar char="−"/>
              <a:defRPr/>
            </a:pPr>
            <a:r>
              <a:rPr lang="en-GB" altLang="it-IT" sz="3600" dirty="0">
                <a:solidFill>
                  <a:srgbClr val="005189"/>
                </a:solidFill>
                <a:latin typeface="Helvetica Light"/>
              </a:rPr>
              <a:t>many divergent but useful definitions but little recognition as a common trademark, hence difficult to convey,</a:t>
            </a:r>
          </a:p>
          <a:p>
            <a:pPr marL="571500" indent="-571500" defTabSz="2084388" eaLnBrk="1" hangingPunct="1">
              <a:spcBef>
                <a:spcPts val="1800"/>
              </a:spcBef>
              <a:buFontTx/>
              <a:buChar char="−"/>
              <a:defRPr/>
            </a:pPr>
            <a:r>
              <a:rPr lang="en-GB" altLang="it-IT" sz="3600" dirty="0">
                <a:solidFill>
                  <a:srgbClr val="005189"/>
                </a:solidFill>
                <a:latin typeface="Helvetica Light"/>
              </a:rPr>
              <a:t>a type of (science-based) </a:t>
            </a:r>
            <a:r>
              <a:rPr lang="en-GB" altLang="it-IT" sz="3600" b="1" dirty="0">
                <a:solidFill>
                  <a:srgbClr val="005189"/>
                </a:solidFill>
                <a:latin typeface="Helvetica Light"/>
              </a:rPr>
              <a:t>knowledge intensive business services </a:t>
            </a:r>
            <a:r>
              <a:rPr lang="en-GB" altLang="it-IT" sz="3600" dirty="0">
                <a:solidFill>
                  <a:srgbClr val="005189"/>
                </a:solidFill>
                <a:latin typeface="Helvetica Light"/>
              </a:rPr>
              <a:t>KIBS - with all the challenges and risks this involves, </a:t>
            </a:r>
          </a:p>
          <a:p>
            <a:pPr marL="571500" indent="-571500" defTabSz="2084388" eaLnBrk="1" hangingPunct="1">
              <a:spcBef>
                <a:spcPts val="1800"/>
              </a:spcBef>
              <a:buFontTx/>
              <a:buChar char="−"/>
              <a:defRPr/>
            </a:pPr>
            <a:r>
              <a:rPr lang="en-GB" altLang="it-IT" sz="3600" b="1" dirty="0">
                <a:solidFill>
                  <a:srgbClr val="005189"/>
                </a:solidFill>
                <a:latin typeface="Helvetica Light"/>
              </a:rPr>
              <a:t>not</a:t>
            </a:r>
            <a:r>
              <a:rPr lang="en-GB" altLang="it-IT" sz="3600" dirty="0">
                <a:solidFill>
                  <a:srgbClr val="005189"/>
                </a:solidFill>
                <a:latin typeface="Helvetica Light"/>
              </a:rPr>
              <a:t> Decision Support Systems (DSS) - although similar in some respects, </a:t>
            </a:r>
          </a:p>
          <a:p>
            <a:pPr marL="571500" indent="-571500" defTabSz="2084388" eaLnBrk="1" hangingPunct="1">
              <a:spcBef>
                <a:spcPts val="1800"/>
              </a:spcBef>
              <a:buFontTx/>
              <a:buChar char="−"/>
              <a:defRPr/>
            </a:pPr>
            <a:r>
              <a:rPr lang="en-GB" altLang="it-IT" sz="3600" dirty="0">
                <a:solidFill>
                  <a:srgbClr val="005189"/>
                </a:solidFill>
                <a:latin typeface="Helvetica Light"/>
              </a:rPr>
              <a:t>a specific, if not unique, area of </a:t>
            </a:r>
            <a:r>
              <a:rPr lang="en-GB" altLang="it-IT" sz="3600" b="1" dirty="0">
                <a:solidFill>
                  <a:srgbClr val="005189"/>
                </a:solidFill>
                <a:latin typeface="Helvetica Light"/>
              </a:rPr>
              <a:t>model-based decision aid</a:t>
            </a:r>
            <a:r>
              <a:rPr lang="en-GB" altLang="it-IT" sz="3600" dirty="0">
                <a:solidFill>
                  <a:srgbClr val="005189"/>
                </a:solidFill>
                <a:latin typeface="Helvetica Light"/>
              </a:rPr>
              <a:t> - which has implications for this session - how models are responsibly used for policy and decision making. </a:t>
            </a:r>
          </a:p>
          <a:p>
            <a:pPr marL="571500" indent="-571500" defTabSz="2084388" eaLnBrk="1" hangingPunct="1">
              <a:spcBef>
                <a:spcPts val="1800"/>
              </a:spcBef>
              <a:buFontTx/>
              <a:buChar char="−"/>
              <a:defRPr/>
            </a:pPr>
            <a:endParaRPr lang="en-US" altLang="it-IT" sz="3600" dirty="0">
              <a:solidFill>
                <a:srgbClr val="005189"/>
              </a:solidFill>
              <a:latin typeface="Helvetica Light"/>
            </a:endParaRPr>
          </a:p>
          <a:p>
            <a:pPr marL="571500" indent="-571500" defTabSz="2084388" eaLnBrk="1" hangingPunct="1">
              <a:spcBef>
                <a:spcPts val="1800"/>
              </a:spcBef>
              <a:buFontTx/>
              <a:buChar char="−"/>
              <a:defRPr/>
            </a:pPr>
            <a:endParaRPr lang="en-US" altLang="it-IT" sz="3600" dirty="0">
              <a:solidFill>
                <a:srgbClr val="005189"/>
              </a:solidFill>
              <a:latin typeface="Helvetica Light"/>
            </a:endParaRPr>
          </a:p>
        </p:txBody>
      </p:sp>
      <p:sp>
        <p:nvSpPr>
          <p:cNvPr id="33" name="Rectangle 9">
            <a:extLst>
              <a:ext uri="{FF2B5EF4-FFF2-40B4-BE49-F238E27FC236}">
                <a16:creationId xmlns:a16="http://schemas.microsoft.com/office/drawing/2014/main" id="{58823485-7397-43CB-89E7-27291A24286B}"/>
              </a:ext>
            </a:extLst>
          </p:cNvPr>
          <p:cNvSpPr>
            <a:spLocks noChangeArrowheads="1"/>
          </p:cNvSpPr>
          <p:nvPr/>
        </p:nvSpPr>
        <p:spPr bwMode="auto">
          <a:xfrm>
            <a:off x="12950456" y="2556112"/>
            <a:ext cx="11015330" cy="10080000"/>
          </a:xfrm>
          <a:prstGeom prst="rect">
            <a:avLst/>
          </a:prstGeom>
          <a:solidFill>
            <a:schemeClr val="tx2">
              <a:lumMod val="20000"/>
              <a:lumOff val="80000"/>
            </a:schemeClr>
          </a:solidFill>
          <a:ln>
            <a:noFill/>
          </a:ln>
        </p:spPr>
        <p:txBody>
          <a:bodyPr lIns="189364" tIns="94682" rIns="189364" bIns="94682"/>
          <a:lstStyle/>
          <a:p>
            <a:pPr defTabSz="2084388" eaLnBrk="1" hangingPunct="1">
              <a:spcBef>
                <a:spcPts val="1800"/>
              </a:spcBef>
              <a:defRPr/>
            </a:pPr>
            <a:r>
              <a:rPr lang="en-GB" altLang="it-IT" sz="3200" dirty="0">
                <a:solidFill>
                  <a:srgbClr val="005189"/>
                </a:solidFill>
                <a:latin typeface="Helvetica Light"/>
              </a:rPr>
              <a:t>EU Research &amp; Innovation </a:t>
            </a:r>
            <a:r>
              <a:rPr lang="en-GB" altLang="it-IT" sz="3200" b="1" dirty="0">
                <a:solidFill>
                  <a:srgbClr val="005189"/>
                </a:solidFill>
                <a:latin typeface="Helvetica Light"/>
                <a:hlinkClick r:id="rId2"/>
              </a:rPr>
              <a:t>roadmap</a:t>
            </a:r>
            <a:r>
              <a:rPr lang="en-GB" altLang="it-IT" sz="3200" b="1" dirty="0">
                <a:solidFill>
                  <a:srgbClr val="005189"/>
                </a:solidFill>
                <a:latin typeface="Helvetica Light"/>
                <a:hlinkClick r:id="rId3"/>
              </a:rPr>
              <a:t> </a:t>
            </a:r>
            <a:r>
              <a:rPr lang="en-GB" altLang="it-IT" sz="3200" dirty="0">
                <a:solidFill>
                  <a:srgbClr val="005189"/>
                </a:solidFill>
                <a:latin typeface="Helvetica Light"/>
              </a:rPr>
              <a:t>on CS:</a:t>
            </a:r>
          </a:p>
          <a:p>
            <a:pPr defTabSz="2084388" eaLnBrk="1" hangingPunct="1">
              <a:spcBef>
                <a:spcPts val="1800"/>
              </a:spcBef>
              <a:defRPr/>
            </a:pPr>
            <a:r>
              <a:rPr lang="en-GB" altLang="it-IT" sz="3200" b="1" dirty="0">
                <a:solidFill>
                  <a:srgbClr val="005189"/>
                </a:solidFill>
                <a:latin typeface="Helvetica Light"/>
              </a:rPr>
              <a:t>Climate services entail</a:t>
            </a:r>
            <a:r>
              <a:rPr lang="en-GB" altLang="it-IT" sz="3200" dirty="0">
                <a:solidFill>
                  <a:srgbClr val="005189"/>
                </a:solidFill>
                <a:latin typeface="Helvetica Light"/>
              </a:rPr>
              <a:t> ‘transformation of climate-related data - together with other relevant information - into customised products such as projections, forecasts, information, trends, economic analysis, assessments (including technology assessment), counselling on best practices, development and evaluation of solutions and any other service in relation to climate that may be of use for the society at large’</a:t>
            </a:r>
          </a:p>
          <a:p>
            <a:pPr defTabSz="2084388" eaLnBrk="1" hangingPunct="1">
              <a:spcBef>
                <a:spcPts val="1800"/>
              </a:spcBef>
              <a:defRPr/>
            </a:pPr>
            <a:r>
              <a:rPr lang="en-GB" altLang="it-IT" sz="3200" dirty="0">
                <a:solidFill>
                  <a:srgbClr val="005189"/>
                </a:solidFill>
                <a:latin typeface="Helvetica Light"/>
              </a:rPr>
              <a:t>Global Framework for Climate Services (GFCS) and its evolution – Hewitt et al. 2020. </a:t>
            </a:r>
            <a:r>
              <a:rPr lang="en-GB" altLang="it-IT" sz="3200" dirty="0">
                <a:solidFill>
                  <a:srgbClr val="005189"/>
                </a:solidFill>
                <a:latin typeface="Helvetica Light"/>
                <a:hlinkClick r:id="rId4"/>
              </a:rPr>
              <a:t>10.1175/BAMS-D-18-0211.A</a:t>
            </a:r>
            <a:r>
              <a:rPr lang="en-GB" altLang="it-IT" sz="3200" dirty="0">
                <a:solidFill>
                  <a:srgbClr val="005189"/>
                </a:solidFill>
                <a:latin typeface="Helvetica Light"/>
              </a:rPr>
              <a:t> Harjanne. 2017. GEC </a:t>
            </a:r>
            <a:r>
              <a:rPr lang="en-GB" altLang="it-IT" sz="3200" dirty="0">
                <a:solidFill>
                  <a:srgbClr val="005189"/>
                </a:solidFill>
                <a:latin typeface="Helvetica Light"/>
                <a:hlinkClick r:id="rId5"/>
              </a:rPr>
              <a:t>10.1016/j.gloenvcha.2017.06.008</a:t>
            </a:r>
            <a:endParaRPr lang="en-GB" altLang="it-IT" sz="3200" dirty="0">
              <a:solidFill>
                <a:srgbClr val="005189"/>
              </a:solidFill>
              <a:latin typeface="Helvetica Light"/>
            </a:endParaRPr>
          </a:p>
          <a:p>
            <a:pPr defTabSz="2084388" eaLnBrk="1" hangingPunct="1">
              <a:spcBef>
                <a:spcPts val="1800"/>
              </a:spcBef>
              <a:defRPr/>
            </a:pPr>
            <a:r>
              <a:rPr lang="en-GB" altLang="it-IT" sz="3200" dirty="0">
                <a:solidFill>
                  <a:srgbClr val="005189"/>
                </a:solidFill>
                <a:latin typeface="Helvetica Light"/>
              </a:rPr>
              <a:t>Mapping of climate services - Larosa &amp; Mysiak ERL 2019, 14(9).</a:t>
            </a:r>
            <a:r>
              <a:rPr lang="en-GB" altLang="it-IT" sz="3200" dirty="0">
                <a:solidFill>
                  <a:srgbClr val="005189"/>
                </a:solidFill>
                <a:latin typeface="Helvetica Light"/>
                <a:hlinkClick r:id="rId6"/>
              </a:rPr>
              <a:t>10.1088/1748-9326/ab304d</a:t>
            </a:r>
            <a:endParaRPr lang="en-GB" altLang="it-IT" sz="3200" dirty="0">
              <a:solidFill>
                <a:srgbClr val="005189"/>
              </a:solidFill>
              <a:latin typeface="Helvetica Light"/>
            </a:endParaRPr>
          </a:p>
          <a:p>
            <a:pPr defTabSz="2084388" eaLnBrk="1" hangingPunct="1">
              <a:spcBef>
                <a:spcPts val="1800"/>
              </a:spcBef>
              <a:defRPr/>
            </a:pPr>
            <a:r>
              <a:rPr lang="en-GB" altLang="it-IT" sz="3200" dirty="0">
                <a:solidFill>
                  <a:srgbClr val="005189"/>
                </a:solidFill>
                <a:latin typeface="Helvetica Light"/>
              </a:rPr>
              <a:t>Business model innovation. Larosa &amp; Mysiak CLIMS 2020 </a:t>
            </a:r>
            <a:r>
              <a:rPr lang="en-GB" altLang="it-IT" sz="3200" dirty="0">
                <a:solidFill>
                  <a:srgbClr val="005189"/>
                </a:solidFill>
                <a:latin typeface="Helvetica Light"/>
                <a:hlinkClick r:id="rId7"/>
              </a:rPr>
              <a:t>10.1016/j.cliser.2019.100111 </a:t>
            </a:r>
            <a:endParaRPr lang="en-GB" altLang="it-IT" sz="3200" dirty="0">
              <a:solidFill>
                <a:srgbClr val="005189"/>
              </a:solidFill>
              <a:latin typeface="Helvetica Light"/>
            </a:endParaRPr>
          </a:p>
          <a:p>
            <a:pPr defTabSz="2084388" eaLnBrk="1" hangingPunct="1">
              <a:spcBef>
                <a:spcPts val="1800"/>
              </a:spcBef>
              <a:defRPr/>
            </a:pPr>
            <a:r>
              <a:rPr lang="en-GB" altLang="it-IT" sz="3200" dirty="0">
                <a:solidFill>
                  <a:srgbClr val="005189"/>
                </a:solidFill>
                <a:latin typeface="Helvetica Light"/>
              </a:rPr>
              <a:t>Climate services for DRR. Street et al (2018) IJDRR </a:t>
            </a:r>
            <a:r>
              <a:rPr lang="en-GB" altLang="it-IT" sz="3200" dirty="0">
                <a:solidFill>
                  <a:srgbClr val="005189"/>
                </a:solidFill>
                <a:latin typeface="Helvetica Light"/>
                <a:hlinkClick r:id="rId8"/>
              </a:rPr>
              <a:t>10.1016/j.ijdrr.2018.12.001</a:t>
            </a:r>
            <a:endParaRPr lang="en-GB" altLang="it-IT" sz="3200" dirty="0">
              <a:solidFill>
                <a:srgbClr val="005189"/>
              </a:solidFill>
              <a:latin typeface="Helvetica Light"/>
            </a:endParaRPr>
          </a:p>
          <a:p>
            <a:pPr defTabSz="2084388" eaLnBrk="1" hangingPunct="1">
              <a:spcBef>
                <a:spcPts val="1800"/>
              </a:spcBef>
              <a:defRPr/>
            </a:pPr>
            <a:endParaRPr lang="en-GB" sz="3200" dirty="0">
              <a:solidFill>
                <a:srgbClr val="005189"/>
              </a:solidFill>
              <a:latin typeface="Helvetica Light"/>
            </a:endParaRPr>
          </a:p>
          <a:p>
            <a:pPr marL="1027113" lvl="1" indent="-571500" defTabSz="2084388" eaLnBrk="1" hangingPunct="1">
              <a:spcBef>
                <a:spcPts val="1800"/>
              </a:spcBef>
              <a:buFont typeface="Arial" panose="020B0604020202020204" pitchFamily="34" charset="0"/>
              <a:buChar char="•"/>
              <a:defRPr/>
            </a:pPr>
            <a:endParaRPr lang="en-GB" sz="3200" dirty="0">
              <a:solidFill>
                <a:srgbClr val="005189"/>
              </a:solidFill>
              <a:latin typeface="Helvetica Light"/>
            </a:endParaRPr>
          </a:p>
          <a:p>
            <a:pPr marL="571500" indent="-571500" defTabSz="2084388" eaLnBrk="1" hangingPunct="1">
              <a:spcBef>
                <a:spcPts val="600"/>
              </a:spcBef>
              <a:buFont typeface="Arial" panose="020B0604020202020204" pitchFamily="34" charset="0"/>
              <a:buChar char="•"/>
              <a:defRPr/>
            </a:pPr>
            <a:endParaRPr lang="en-GB" altLang="it-IT" sz="3200" dirty="0">
              <a:solidFill>
                <a:srgbClr val="005189"/>
              </a:solidFill>
              <a:latin typeface="Helvetica Light"/>
            </a:endParaRPr>
          </a:p>
          <a:p>
            <a:pPr marL="571500" indent="-571500" defTabSz="2084388" eaLnBrk="1" hangingPunct="1">
              <a:spcBef>
                <a:spcPts val="600"/>
              </a:spcBef>
              <a:buFont typeface="Arial" panose="020B0604020202020204" pitchFamily="34" charset="0"/>
              <a:buChar char="•"/>
              <a:defRPr/>
            </a:pPr>
            <a:endParaRPr lang="en-US" altLang="it-IT" sz="3200" dirty="0">
              <a:solidFill>
                <a:srgbClr val="005189"/>
              </a:solidFill>
              <a:latin typeface="Helvetica Light"/>
            </a:endParaRPr>
          </a:p>
          <a:p>
            <a:pPr marL="571500" indent="-571500" defTabSz="2084388" eaLnBrk="1" hangingPunct="1">
              <a:spcBef>
                <a:spcPts val="1800"/>
              </a:spcBef>
              <a:buFont typeface="Arial" panose="020B0604020202020204" pitchFamily="34" charset="0"/>
              <a:buChar char="•"/>
              <a:defRPr/>
            </a:pPr>
            <a:endParaRPr lang="en-US" altLang="it-IT" sz="3200" dirty="0">
              <a:solidFill>
                <a:srgbClr val="005189"/>
              </a:solidFill>
              <a:latin typeface="Helvetica Light"/>
            </a:endParaRPr>
          </a:p>
          <a:p>
            <a:pPr marL="571500" indent="-571500" defTabSz="2084388" eaLnBrk="1" hangingPunct="1">
              <a:spcBef>
                <a:spcPts val="1800"/>
              </a:spcBef>
              <a:buFont typeface="Arial" panose="020B0604020202020204" pitchFamily="34" charset="0"/>
              <a:buChar char="•"/>
              <a:defRPr/>
            </a:pPr>
            <a:endParaRPr lang="en-US" altLang="it-IT" sz="3200" dirty="0">
              <a:solidFill>
                <a:srgbClr val="005189"/>
              </a:solidFill>
              <a:latin typeface="Helvetica Light"/>
            </a:endParaRPr>
          </a:p>
        </p:txBody>
      </p:sp>
    </p:spTree>
    <p:extLst>
      <p:ext uri="{BB962C8B-B14F-4D97-AF65-F5344CB8AC3E}">
        <p14:creationId xmlns:p14="http://schemas.microsoft.com/office/powerpoint/2010/main" val="977709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251379" y="478207"/>
            <a:ext cx="22528212"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CLARA – a learning journey</a:t>
            </a:r>
          </a:p>
        </p:txBody>
      </p:sp>
      <p:pic>
        <p:nvPicPr>
          <p:cNvPr id="7" name="Immagine 6">
            <a:extLst>
              <a:ext uri="{FF2B5EF4-FFF2-40B4-BE49-F238E27FC236}">
                <a16:creationId xmlns:a16="http://schemas.microsoft.com/office/drawing/2014/main" id="{EC9338F7-855A-4B36-B345-24A60F5DA0A3}"/>
              </a:ext>
            </a:extLst>
          </p:cNvPr>
          <p:cNvPicPr>
            <a:picLocks noChangeAspect="1"/>
          </p:cNvPicPr>
          <p:nvPr/>
        </p:nvPicPr>
        <p:blipFill>
          <a:blip r:embed="rId3"/>
          <a:stretch>
            <a:fillRect/>
          </a:stretch>
        </p:blipFill>
        <p:spPr>
          <a:xfrm>
            <a:off x="8966575" y="3241075"/>
            <a:ext cx="7723324" cy="10440000"/>
          </a:xfrm>
          <a:prstGeom prst="rect">
            <a:avLst/>
          </a:prstGeom>
        </p:spPr>
      </p:pic>
      <p:pic>
        <p:nvPicPr>
          <p:cNvPr id="8" name="Immagine 7" descr="Immagine che contiene mappa&#10;&#10;Descrizione generata automaticamente">
            <a:extLst>
              <a:ext uri="{FF2B5EF4-FFF2-40B4-BE49-F238E27FC236}">
                <a16:creationId xmlns:a16="http://schemas.microsoft.com/office/drawing/2014/main" id="{53693F5E-FAC5-4AE4-889F-33823BB0BEC2}"/>
              </a:ext>
            </a:extLst>
          </p:cNvPr>
          <p:cNvPicPr>
            <a:picLocks noChangeAspect="1"/>
          </p:cNvPicPr>
          <p:nvPr/>
        </p:nvPicPr>
        <p:blipFill>
          <a:blip r:embed="rId4"/>
          <a:stretch>
            <a:fillRect/>
          </a:stretch>
        </p:blipFill>
        <p:spPr>
          <a:xfrm>
            <a:off x="16689899" y="3241075"/>
            <a:ext cx="7385333" cy="10440000"/>
          </a:xfrm>
          <a:prstGeom prst="rect">
            <a:avLst/>
          </a:prstGeom>
        </p:spPr>
      </p:pic>
      <p:pic>
        <p:nvPicPr>
          <p:cNvPr id="9" name="Immagine 8" descr="Immagine che contiene testo&#10;&#10;Descrizione generata automaticamente">
            <a:extLst>
              <a:ext uri="{FF2B5EF4-FFF2-40B4-BE49-F238E27FC236}">
                <a16:creationId xmlns:a16="http://schemas.microsoft.com/office/drawing/2014/main" id="{4BA61F7F-9E51-4F13-B502-6F17D85C5C7B}"/>
              </a:ext>
            </a:extLst>
          </p:cNvPr>
          <p:cNvPicPr>
            <a:picLocks noChangeAspect="1"/>
          </p:cNvPicPr>
          <p:nvPr/>
        </p:nvPicPr>
        <p:blipFill rotWithShape="1">
          <a:blip r:embed="rId5"/>
          <a:srcRect l="3365"/>
          <a:stretch/>
        </p:blipFill>
        <p:spPr>
          <a:xfrm>
            <a:off x="0" y="3241075"/>
            <a:ext cx="8966575" cy="10440000"/>
          </a:xfrm>
          <a:prstGeom prst="rect">
            <a:avLst/>
          </a:prstGeom>
        </p:spPr>
      </p:pic>
      <p:sp>
        <p:nvSpPr>
          <p:cNvPr id="10" name="CasellaDiTesto 9">
            <a:extLst>
              <a:ext uri="{FF2B5EF4-FFF2-40B4-BE49-F238E27FC236}">
                <a16:creationId xmlns:a16="http://schemas.microsoft.com/office/drawing/2014/main" id="{9D6DB96D-C4FD-438B-9BE9-8FE1C0506DF8}"/>
              </a:ext>
            </a:extLst>
          </p:cNvPr>
          <p:cNvSpPr txBox="1"/>
          <p:nvPr/>
        </p:nvSpPr>
        <p:spPr>
          <a:xfrm>
            <a:off x="457199" y="1857368"/>
            <a:ext cx="23189610" cy="738664"/>
          </a:xfrm>
          <a:prstGeom prst="rect">
            <a:avLst/>
          </a:prstGeom>
          <a:noFill/>
        </p:spPr>
        <p:txBody>
          <a:bodyPr wrap="square">
            <a:spAutoFit/>
          </a:bodyPr>
          <a:lstStyle/>
          <a:p>
            <a:pPr eaLnBrk="1" hangingPunct="1">
              <a:lnSpc>
                <a:spcPct val="100000"/>
              </a:lnSpc>
              <a:spcBef>
                <a:spcPct val="0"/>
              </a:spcBef>
              <a:buFontTx/>
              <a:buNone/>
            </a:pPr>
            <a:r>
              <a:rPr lang="en-GB" altLang="it-IT" sz="4200" dirty="0">
                <a:solidFill>
                  <a:srgbClr val="C00000"/>
                </a:solidFill>
                <a:latin typeface="HelveticaNeueLT Std Lt" panose="020B0403020202020204" pitchFamily="34" charset="0"/>
              </a:rPr>
              <a:t>Climate forecasts enabled knowledge services</a:t>
            </a:r>
            <a:r>
              <a:rPr lang="en-GB" altLang="it-IT" sz="4200" dirty="0">
                <a:solidFill>
                  <a:srgbClr val="005189"/>
                </a:solidFill>
                <a:latin typeface="HelveticaNeueLT Std Lt" panose="020B0403020202020204" pitchFamily="34" charset="0"/>
              </a:rPr>
              <a:t>, H2020, </a:t>
            </a:r>
            <a:r>
              <a:rPr lang="en-GB" altLang="it-IT" sz="4200" dirty="0">
                <a:solidFill>
                  <a:srgbClr val="005189"/>
                </a:solidFill>
                <a:latin typeface="HelveticaNeueLT Std Lt" panose="020B0403020202020204" pitchFamily="34" charset="0"/>
                <a:hlinkClick r:id="rId6"/>
              </a:rPr>
              <a:t>https://www.clara-project.eu/</a:t>
            </a:r>
            <a:r>
              <a:rPr lang="en-GB" altLang="it-IT" sz="4200" dirty="0">
                <a:solidFill>
                  <a:srgbClr val="005189"/>
                </a:solidFill>
                <a:latin typeface="HelveticaNeueLT Std Lt" panose="020B0403020202020204" pitchFamily="34" charset="0"/>
              </a:rPr>
              <a:t>, </a:t>
            </a:r>
            <a:r>
              <a:rPr lang="en-GB" altLang="it-IT" sz="4200" dirty="0">
                <a:solidFill>
                  <a:srgbClr val="005189"/>
                </a:solidFill>
                <a:latin typeface="HelveticaNeueLT Std Lt" panose="020B0403020202020204" pitchFamily="34" charset="0"/>
                <a:hlinkClick r:id="rId7"/>
              </a:rPr>
              <a:t>ZENODO</a:t>
            </a:r>
            <a:endParaRPr lang="en-GB" altLang="it-IT" sz="4200" dirty="0">
              <a:solidFill>
                <a:srgbClr val="005189"/>
              </a:solidFill>
              <a:latin typeface="HelveticaNeueLT Std Lt" panose="020B0403020202020204" pitchFamily="34" charset="0"/>
            </a:endParaRPr>
          </a:p>
        </p:txBody>
      </p:sp>
    </p:spTree>
    <p:extLst>
      <p:ext uri="{BB962C8B-B14F-4D97-AF65-F5344CB8AC3E}">
        <p14:creationId xmlns:p14="http://schemas.microsoft.com/office/powerpoint/2010/main" val="10108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931863" y="627063"/>
            <a:ext cx="22528212"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Application 1 – Water resource management</a:t>
            </a:r>
          </a:p>
        </p:txBody>
      </p:sp>
      <p:sp>
        <p:nvSpPr>
          <p:cNvPr id="6" name="Rectangle 9">
            <a:extLst>
              <a:ext uri="{FF2B5EF4-FFF2-40B4-BE49-F238E27FC236}">
                <a16:creationId xmlns:a16="http://schemas.microsoft.com/office/drawing/2014/main" id="{35915059-2708-41F8-A4FF-189FBD8E28AB}"/>
              </a:ext>
            </a:extLst>
          </p:cNvPr>
          <p:cNvSpPr>
            <a:spLocks noChangeArrowheads="1"/>
          </p:cNvSpPr>
          <p:nvPr/>
        </p:nvSpPr>
        <p:spPr bwMode="auto">
          <a:xfrm>
            <a:off x="931863" y="2929684"/>
            <a:ext cx="8828825" cy="4725757"/>
          </a:xfrm>
          <a:prstGeom prst="rect">
            <a:avLst/>
          </a:prstGeom>
          <a:noFill/>
          <a:ln>
            <a:noFill/>
          </a:ln>
        </p:spPr>
        <p:txBody>
          <a:bodyPr lIns="189364" tIns="94682" rIns="189364" bIns="94682"/>
          <a:lstStyle/>
          <a:p>
            <a:pPr defTabSz="2084388" eaLnBrk="1" hangingPunct="1">
              <a:spcBef>
                <a:spcPts val="1800"/>
              </a:spcBef>
              <a:defRPr/>
            </a:pPr>
            <a:r>
              <a:rPr lang="en-GB" altLang="it-IT" sz="3400" b="1" dirty="0">
                <a:solidFill>
                  <a:srgbClr val="005189"/>
                </a:solidFill>
                <a:latin typeface="Helvetica Light"/>
              </a:rPr>
              <a:t>SCH – Smart river (</a:t>
            </a:r>
            <a:r>
              <a:rPr lang="en-GB" altLang="it-IT" sz="3400" b="1" dirty="0">
                <a:solidFill>
                  <a:srgbClr val="005189"/>
                </a:solidFill>
                <a:latin typeface="Helvetica Light"/>
                <a:hlinkClick r:id="rId2"/>
              </a:rPr>
              <a:t>web</a:t>
            </a:r>
            <a:r>
              <a:rPr lang="en-GB" altLang="it-IT" sz="3400" b="1" dirty="0">
                <a:solidFill>
                  <a:srgbClr val="005189"/>
                </a:solidFill>
                <a:latin typeface="Helvetica Light"/>
              </a:rPr>
              <a:t>, </a:t>
            </a:r>
            <a:r>
              <a:rPr lang="en-GB" altLang="it-IT" sz="3400" b="1" dirty="0">
                <a:solidFill>
                  <a:srgbClr val="005189"/>
                </a:solidFill>
                <a:latin typeface="Helvetica Light"/>
                <a:hlinkClick r:id="rId3"/>
              </a:rPr>
              <a:t>leaflet</a:t>
            </a:r>
            <a:r>
              <a:rPr lang="en-GB" altLang="it-IT" sz="3400" b="1" dirty="0">
                <a:solidFill>
                  <a:srgbClr val="005189"/>
                </a:solidFill>
                <a:latin typeface="Helvetica Light"/>
              </a:rPr>
              <a:t>)</a:t>
            </a:r>
          </a:p>
          <a:p>
            <a:pPr defTabSz="2084388" eaLnBrk="1" hangingPunct="1">
              <a:spcBef>
                <a:spcPts val="1800"/>
              </a:spcBef>
              <a:defRPr/>
            </a:pPr>
            <a:r>
              <a:rPr lang="en-US" sz="3400" b="1" dirty="0">
                <a:solidFill>
                  <a:srgbClr val="005189"/>
                </a:solidFill>
                <a:latin typeface="Helvetica Light"/>
                <a:ea typeface="+mn-ea"/>
                <a:cs typeface="Arial" panose="020B0604020202020204" pitchFamily="34" charset="0"/>
                <a:sym typeface="Arial"/>
              </a:rPr>
              <a:t>Value proposition</a:t>
            </a:r>
          </a:p>
          <a:p>
            <a:pPr defTabSz="2084388" eaLnBrk="1" hangingPunct="1">
              <a:spcBef>
                <a:spcPts val="1800"/>
              </a:spcBef>
              <a:defRPr/>
            </a:pPr>
            <a:r>
              <a:rPr lang="en-GB" altLang="it-IT" sz="3400" dirty="0">
                <a:solidFill>
                  <a:srgbClr val="005189"/>
                </a:solidFill>
                <a:latin typeface="Helvetica Light"/>
              </a:rPr>
              <a:t>Hydropower forecast - predict the accumulated seasonal river discharge into the reservoir and estimates the difference between the scheduled and achievable hydropower production to choose corrective sales or purchase of energy. Web-cloud-based service base don data-driven methods relying on ML. </a:t>
            </a:r>
          </a:p>
        </p:txBody>
      </p:sp>
      <p:sp>
        <p:nvSpPr>
          <p:cNvPr id="2" name="CasellaDiTesto 1">
            <a:extLst>
              <a:ext uri="{FF2B5EF4-FFF2-40B4-BE49-F238E27FC236}">
                <a16:creationId xmlns:a16="http://schemas.microsoft.com/office/drawing/2014/main" id="{E56DD6F1-F7CA-459F-A2D9-A59FDE913182}"/>
              </a:ext>
            </a:extLst>
          </p:cNvPr>
          <p:cNvSpPr txBox="1"/>
          <p:nvPr/>
        </p:nvSpPr>
        <p:spPr>
          <a:xfrm>
            <a:off x="10599817" y="12746109"/>
            <a:ext cx="12649488" cy="584775"/>
          </a:xfrm>
          <a:prstGeom prst="rect">
            <a:avLst/>
          </a:prstGeom>
          <a:noFill/>
        </p:spPr>
        <p:txBody>
          <a:bodyPr wrap="none" rtlCol="0">
            <a:spAutoFit/>
          </a:bodyPr>
          <a:lstStyle/>
          <a:p>
            <a:r>
              <a:rPr lang="en-GB" sz="3200" dirty="0">
                <a:solidFill>
                  <a:srgbClr val="005189"/>
                </a:solidFill>
                <a:latin typeface="Helvetica Light"/>
              </a:rPr>
              <a:t>Essenfelder et al (2020) Atmosphere  </a:t>
            </a:r>
            <a:r>
              <a:rPr lang="en-GB" sz="3200" dirty="0">
                <a:solidFill>
                  <a:srgbClr val="005189"/>
                </a:solidFill>
                <a:latin typeface="Helvetica Light"/>
                <a:hlinkClick r:id="rId4"/>
              </a:rPr>
              <a:t>doi.org/10.3390/atmos11121305</a:t>
            </a:r>
            <a:endParaRPr lang="en-GB" sz="3200" dirty="0">
              <a:latin typeface="Helvetica Light"/>
            </a:endParaRPr>
          </a:p>
        </p:txBody>
      </p:sp>
      <p:pic>
        <p:nvPicPr>
          <p:cNvPr id="1026" name="Picture 2">
            <a:extLst>
              <a:ext uri="{FF2B5EF4-FFF2-40B4-BE49-F238E27FC236}">
                <a16:creationId xmlns:a16="http://schemas.microsoft.com/office/drawing/2014/main" id="{710F010B-DD55-4848-88E4-57E0FC97A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63" y="8704164"/>
            <a:ext cx="7689104" cy="46267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AACB5A01-51BF-4B93-B5E0-1C3D9AC87D7E}"/>
              </a:ext>
            </a:extLst>
          </p:cNvPr>
          <p:cNvPicPr>
            <a:picLocks noChangeAspect="1"/>
          </p:cNvPicPr>
          <p:nvPr/>
        </p:nvPicPr>
        <p:blipFill>
          <a:blip r:embed="rId6"/>
          <a:stretch>
            <a:fillRect/>
          </a:stretch>
        </p:blipFill>
        <p:spPr>
          <a:xfrm>
            <a:off x="10288822" y="2929684"/>
            <a:ext cx="8999619" cy="4098292"/>
          </a:xfrm>
          <a:prstGeom prst="rect">
            <a:avLst/>
          </a:prstGeom>
        </p:spPr>
      </p:pic>
      <p:grpSp>
        <p:nvGrpSpPr>
          <p:cNvPr id="8" name="Gruppo 7">
            <a:extLst>
              <a:ext uri="{FF2B5EF4-FFF2-40B4-BE49-F238E27FC236}">
                <a16:creationId xmlns:a16="http://schemas.microsoft.com/office/drawing/2014/main" id="{88FB85EA-A46F-4E87-8F81-D394780F9C1B}"/>
              </a:ext>
            </a:extLst>
          </p:cNvPr>
          <p:cNvGrpSpPr/>
          <p:nvPr/>
        </p:nvGrpSpPr>
        <p:grpSpPr>
          <a:xfrm>
            <a:off x="10051423" y="7441064"/>
            <a:ext cx="13673948" cy="4485496"/>
            <a:chOff x="10249308" y="7183687"/>
            <a:chExt cx="13673948" cy="4485496"/>
          </a:xfrm>
        </p:grpSpPr>
        <p:pic>
          <p:nvPicPr>
            <p:cNvPr id="10" name="Picture 3">
              <a:extLst>
                <a:ext uri="{FF2B5EF4-FFF2-40B4-BE49-F238E27FC236}">
                  <a16:creationId xmlns:a16="http://schemas.microsoft.com/office/drawing/2014/main" id="{C977CA9F-D9F5-4405-A3E1-DC50264A6AC4}"/>
                </a:ext>
              </a:extLst>
            </p:cNvPr>
            <p:cNvPicPr>
              <a:picLocks noChangeAspect="1"/>
            </p:cNvPicPr>
            <p:nvPr/>
          </p:nvPicPr>
          <p:blipFill rotWithShape="1">
            <a:blip r:embed="rId7"/>
            <a:srcRect t="2074" r="67475"/>
            <a:stretch/>
          </p:blipFill>
          <p:spPr>
            <a:xfrm>
              <a:off x="10249308" y="7276699"/>
              <a:ext cx="6324630" cy="4392484"/>
            </a:xfrm>
            <a:prstGeom prst="rect">
              <a:avLst/>
            </a:prstGeom>
          </p:spPr>
        </p:pic>
        <p:pic>
          <p:nvPicPr>
            <p:cNvPr id="13" name="Picture 3">
              <a:extLst>
                <a:ext uri="{FF2B5EF4-FFF2-40B4-BE49-F238E27FC236}">
                  <a16:creationId xmlns:a16="http://schemas.microsoft.com/office/drawing/2014/main" id="{7A4E9B65-47F0-4D2C-8FB2-B1BE746DBD72}"/>
                </a:ext>
              </a:extLst>
            </p:cNvPr>
            <p:cNvPicPr>
              <a:picLocks noChangeAspect="1"/>
            </p:cNvPicPr>
            <p:nvPr/>
          </p:nvPicPr>
          <p:blipFill rotWithShape="1">
            <a:blip r:embed="rId7"/>
            <a:srcRect l="62658" r="1031"/>
            <a:stretch/>
          </p:blipFill>
          <p:spPr>
            <a:xfrm>
              <a:off x="16862441" y="7183687"/>
              <a:ext cx="7060815" cy="4485496"/>
            </a:xfrm>
            <a:prstGeom prst="rect">
              <a:avLst/>
            </a:prstGeom>
          </p:spPr>
        </p:pic>
        <p:sp>
          <p:nvSpPr>
            <p:cNvPr id="4" name="Rettangolo 3">
              <a:extLst>
                <a:ext uri="{FF2B5EF4-FFF2-40B4-BE49-F238E27FC236}">
                  <a16:creationId xmlns:a16="http://schemas.microsoft.com/office/drawing/2014/main" id="{581E29E3-888D-447A-ADCC-ADFB5365B64E}"/>
                </a:ext>
              </a:extLst>
            </p:cNvPr>
            <p:cNvSpPr/>
            <p:nvPr/>
          </p:nvSpPr>
          <p:spPr>
            <a:xfrm>
              <a:off x="16573938" y="7366000"/>
              <a:ext cx="177362" cy="36322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uppo 14">
            <a:extLst>
              <a:ext uri="{FF2B5EF4-FFF2-40B4-BE49-F238E27FC236}">
                <a16:creationId xmlns:a16="http://schemas.microsoft.com/office/drawing/2014/main" id="{D92B553E-11F9-4902-BBE8-2D8316FEF760}"/>
              </a:ext>
            </a:extLst>
          </p:cNvPr>
          <p:cNvGrpSpPr/>
          <p:nvPr/>
        </p:nvGrpSpPr>
        <p:grpSpPr>
          <a:xfrm>
            <a:off x="19491813" y="3307560"/>
            <a:ext cx="4631837" cy="3720416"/>
            <a:chOff x="19491813" y="3935026"/>
            <a:chExt cx="4631837" cy="3720416"/>
          </a:xfrm>
        </p:grpSpPr>
        <p:pic>
          <p:nvPicPr>
            <p:cNvPr id="16" name="Picture 6">
              <a:extLst>
                <a:ext uri="{FF2B5EF4-FFF2-40B4-BE49-F238E27FC236}">
                  <a16:creationId xmlns:a16="http://schemas.microsoft.com/office/drawing/2014/main" id="{E46AA194-88CA-4D22-8F59-ECD1C62D42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91813" y="3935026"/>
              <a:ext cx="4631837" cy="37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magine 5">
              <a:extLst>
                <a:ext uri="{FF2B5EF4-FFF2-40B4-BE49-F238E27FC236}">
                  <a16:creationId xmlns:a16="http://schemas.microsoft.com/office/drawing/2014/main" id="{6295EF28-F1DF-4B31-8338-36D5D95660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622119" y="4104762"/>
              <a:ext cx="4361364" cy="25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382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720001" y="296322"/>
            <a:ext cx="10485437"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Application 2 – Agriculture</a:t>
            </a:r>
          </a:p>
        </p:txBody>
      </p:sp>
      <p:pic>
        <p:nvPicPr>
          <p:cNvPr id="11" name="Google Shape;73;gf622e8a6d0_0_7">
            <a:extLst>
              <a:ext uri="{FF2B5EF4-FFF2-40B4-BE49-F238E27FC236}">
                <a16:creationId xmlns:a16="http://schemas.microsoft.com/office/drawing/2014/main" id="{409FFEC4-9F43-4FCC-8EC0-7C01DC49CC67}"/>
              </a:ext>
            </a:extLst>
          </p:cNvPr>
          <p:cNvPicPr preferRelativeResize="0">
            <a:picLocks noChangeAspect="1"/>
          </p:cNvPicPr>
          <p:nvPr/>
        </p:nvPicPr>
        <p:blipFill rotWithShape="1">
          <a:blip r:embed="rId3">
            <a:alphaModFix/>
          </a:blip>
          <a:srcRect/>
          <a:stretch/>
        </p:blipFill>
        <p:spPr>
          <a:xfrm>
            <a:off x="5872970" y="2440799"/>
            <a:ext cx="3240000" cy="2215152"/>
          </a:xfrm>
          <a:prstGeom prst="rect">
            <a:avLst/>
          </a:prstGeom>
          <a:noFill/>
          <a:ln>
            <a:noFill/>
          </a:ln>
        </p:spPr>
      </p:pic>
      <p:sp>
        <p:nvSpPr>
          <p:cNvPr id="12" name="Google Shape;74;gf622e8a6d0_0_7">
            <a:extLst>
              <a:ext uri="{FF2B5EF4-FFF2-40B4-BE49-F238E27FC236}">
                <a16:creationId xmlns:a16="http://schemas.microsoft.com/office/drawing/2014/main" id="{37F6C3F6-ADBA-47D5-B98D-7F7F943B06F9}"/>
              </a:ext>
            </a:extLst>
          </p:cNvPr>
          <p:cNvSpPr txBox="1"/>
          <p:nvPr/>
        </p:nvSpPr>
        <p:spPr>
          <a:xfrm>
            <a:off x="5655742" y="4378972"/>
            <a:ext cx="2083602" cy="553957"/>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it-IT" sz="2000" b="1" i="0" u="none" strike="noStrike" cap="none" dirty="0">
                <a:solidFill>
                  <a:srgbClr val="000000"/>
                </a:solidFill>
                <a:latin typeface="HelveticaNeueLT Std Lt" panose="020B0403020202020204" pitchFamily="34" charset="0"/>
                <a:ea typeface="Arial"/>
                <a:cs typeface="Arial"/>
                <a:sym typeface="Arial"/>
              </a:rPr>
              <a:t>1st Window</a:t>
            </a:r>
            <a:endParaRPr sz="2000" b="1" i="0" u="none" strike="noStrike" cap="none" dirty="0">
              <a:solidFill>
                <a:srgbClr val="000000"/>
              </a:solidFill>
              <a:latin typeface="HelveticaNeueLT Std Lt" panose="020B0403020202020204" pitchFamily="34" charset="0"/>
              <a:ea typeface="Arial"/>
              <a:cs typeface="Arial"/>
              <a:sym typeface="Arial"/>
            </a:endParaRPr>
          </a:p>
        </p:txBody>
      </p:sp>
      <p:sp>
        <p:nvSpPr>
          <p:cNvPr id="13" name="Google Shape;75;gf622e8a6d0_0_7">
            <a:extLst>
              <a:ext uri="{FF2B5EF4-FFF2-40B4-BE49-F238E27FC236}">
                <a16:creationId xmlns:a16="http://schemas.microsoft.com/office/drawing/2014/main" id="{8A7FE7F4-EA0C-4512-AAFC-F7F280DC4085}"/>
              </a:ext>
            </a:extLst>
          </p:cNvPr>
          <p:cNvSpPr txBox="1"/>
          <p:nvPr/>
        </p:nvSpPr>
        <p:spPr>
          <a:xfrm>
            <a:off x="8973935" y="4378972"/>
            <a:ext cx="2083602" cy="553957"/>
          </a:xfrm>
          <a:prstGeom prst="rect">
            <a:avLst/>
          </a:prstGeom>
          <a:noFill/>
          <a:ln>
            <a:noFill/>
          </a:ln>
        </p:spPr>
        <p:txBody>
          <a:bodyPr spcFirstLastPara="1" wrap="square" lIns="121900" tIns="121900" rIns="121900" bIns="121900" anchor="t" anchorCtr="0">
            <a:spAutoFit/>
          </a:bodyPr>
          <a:lstStyle>
            <a:defPPr>
              <a:defRPr lang="it-IT"/>
            </a:defPPr>
            <a:lvl1pPr marL="0" marR="0" lvl="0" indent="0" algn="ctr">
              <a:lnSpc>
                <a:spcPct val="100000"/>
              </a:lnSpc>
              <a:spcBef>
                <a:spcPts val="0"/>
              </a:spcBef>
              <a:spcAft>
                <a:spcPts val="0"/>
              </a:spcAft>
              <a:buClr>
                <a:srgbClr val="000000"/>
              </a:buClr>
              <a:buSzPts val="900"/>
              <a:buFont typeface="Arial"/>
              <a:buNone/>
              <a:defRPr sz="2000" b="1" i="0" u="none" strike="noStrike" cap="none">
                <a:solidFill>
                  <a:srgbClr val="000000"/>
                </a:solidFill>
                <a:latin typeface="HelveticaNeueLT Std Lt" panose="020B0403020202020204" pitchFamily="34" charset="0"/>
                <a:ea typeface="Arial"/>
                <a:cs typeface="Arial"/>
              </a:defRPr>
            </a:lvl1pPr>
          </a:lstStyle>
          <a:p>
            <a:r>
              <a:rPr lang="it-IT" dirty="0">
                <a:sym typeface="Arial"/>
              </a:rPr>
              <a:t>2nd Window</a:t>
            </a:r>
            <a:endParaRPr dirty="0">
              <a:sym typeface="Arial"/>
            </a:endParaRPr>
          </a:p>
        </p:txBody>
      </p:sp>
      <p:sp>
        <p:nvSpPr>
          <p:cNvPr id="14" name="Google Shape;76;gf622e8a6d0_0_7">
            <a:extLst>
              <a:ext uri="{FF2B5EF4-FFF2-40B4-BE49-F238E27FC236}">
                <a16:creationId xmlns:a16="http://schemas.microsoft.com/office/drawing/2014/main" id="{5982D913-7C37-4AC8-8DA4-F1BE4929D0F9}"/>
              </a:ext>
            </a:extLst>
          </p:cNvPr>
          <p:cNvSpPr txBox="1"/>
          <p:nvPr/>
        </p:nvSpPr>
        <p:spPr>
          <a:xfrm>
            <a:off x="11925554" y="4378972"/>
            <a:ext cx="2083602" cy="553957"/>
          </a:xfrm>
          <a:prstGeom prst="rect">
            <a:avLst/>
          </a:prstGeom>
          <a:noFill/>
          <a:ln>
            <a:noFill/>
          </a:ln>
        </p:spPr>
        <p:txBody>
          <a:bodyPr spcFirstLastPara="1" wrap="square" lIns="121900" tIns="121900" rIns="121900" bIns="121900" anchor="t" anchorCtr="0">
            <a:spAutoFit/>
          </a:bodyPr>
          <a:lstStyle>
            <a:defPPr>
              <a:defRPr lang="it-IT"/>
            </a:defPPr>
            <a:lvl1pPr marL="0" marR="0" lvl="0" indent="0" algn="ctr">
              <a:lnSpc>
                <a:spcPct val="100000"/>
              </a:lnSpc>
              <a:spcBef>
                <a:spcPts val="0"/>
              </a:spcBef>
              <a:spcAft>
                <a:spcPts val="0"/>
              </a:spcAft>
              <a:buClr>
                <a:srgbClr val="000000"/>
              </a:buClr>
              <a:buSzPts val="900"/>
              <a:buFont typeface="Arial"/>
              <a:buNone/>
              <a:defRPr sz="2000" b="1" i="0" u="none" strike="noStrike" cap="none">
                <a:solidFill>
                  <a:srgbClr val="000000"/>
                </a:solidFill>
                <a:latin typeface="HelveticaNeueLT Std Lt" panose="020B0403020202020204" pitchFamily="34" charset="0"/>
                <a:ea typeface="Arial"/>
                <a:cs typeface="Arial"/>
              </a:defRPr>
            </a:lvl1pPr>
          </a:lstStyle>
          <a:p>
            <a:r>
              <a:rPr lang="it-IT" dirty="0">
                <a:sym typeface="Arial"/>
              </a:rPr>
              <a:t>3rd Window</a:t>
            </a:r>
            <a:endParaRPr dirty="0">
              <a:sym typeface="Arial"/>
            </a:endParaRPr>
          </a:p>
        </p:txBody>
      </p:sp>
      <p:sp>
        <p:nvSpPr>
          <p:cNvPr id="15" name="Google Shape;77;gf622e8a6d0_0_7">
            <a:extLst>
              <a:ext uri="{FF2B5EF4-FFF2-40B4-BE49-F238E27FC236}">
                <a16:creationId xmlns:a16="http://schemas.microsoft.com/office/drawing/2014/main" id="{5C72BB08-F95F-4333-8B18-C93A5060DA65}"/>
              </a:ext>
            </a:extLst>
          </p:cNvPr>
          <p:cNvSpPr/>
          <p:nvPr/>
        </p:nvSpPr>
        <p:spPr>
          <a:xfrm>
            <a:off x="5614526" y="5604703"/>
            <a:ext cx="18300026" cy="1329935"/>
          </a:xfrm>
          <a:prstGeom prst="rightArrow">
            <a:avLst>
              <a:gd name="adj1" fmla="val 50000"/>
              <a:gd name="adj2" fmla="val 50000"/>
            </a:avLst>
          </a:prstGeom>
          <a:solidFill>
            <a:schemeClr val="tx2">
              <a:lumMod val="40000"/>
              <a:lumOff val="60000"/>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 name="Google Shape;79;gf622e8a6d0_0_7">
            <a:extLst>
              <a:ext uri="{FF2B5EF4-FFF2-40B4-BE49-F238E27FC236}">
                <a16:creationId xmlns:a16="http://schemas.microsoft.com/office/drawing/2014/main" id="{4EC811CC-439E-4A60-B4DB-5BA54DE73F7D}"/>
              </a:ext>
            </a:extLst>
          </p:cNvPr>
          <p:cNvSpPr txBox="1"/>
          <p:nvPr/>
        </p:nvSpPr>
        <p:spPr>
          <a:xfrm>
            <a:off x="6127450" y="5960322"/>
            <a:ext cx="1810320" cy="55395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2000" b="1" dirty="0">
                <a:solidFill>
                  <a:srgbClr val="000000"/>
                </a:solidFill>
                <a:latin typeface="Arial"/>
                <a:cs typeface="Arial"/>
                <a:sym typeface="Arial"/>
              </a:rPr>
              <a:t>Sep-Oct-Nov</a:t>
            </a:r>
            <a:endParaRPr lang="en-US" sz="2000" b="0" i="0" u="none" strike="noStrike" cap="none" dirty="0">
              <a:solidFill>
                <a:srgbClr val="000000"/>
              </a:solidFill>
              <a:latin typeface="Arial"/>
              <a:ea typeface="Arial"/>
              <a:cs typeface="Arial"/>
              <a:sym typeface="Arial"/>
            </a:endParaRPr>
          </a:p>
        </p:txBody>
      </p:sp>
      <p:pic>
        <p:nvPicPr>
          <p:cNvPr id="18" name="Google Shape;80;gf622e8a6d0_0_7">
            <a:extLst>
              <a:ext uri="{FF2B5EF4-FFF2-40B4-BE49-F238E27FC236}">
                <a16:creationId xmlns:a16="http://schemas.microsoft.com/office/drawing/2014/main" id="{0E11FBDB-9428-4835-8CED-DAAB104C0EBD}"/>
              </a:ext>
            </a:extLst>
          </p:cNvPr>
          <p:cNvPicPr preferRelativeResize="0"/>
          <p:nvPr/>
        </p:nvPicPr>
        <p:blipFill rotWithShape="1">
          <a:blip r:embed="rId4">
            <a:alphaModFix/>
          </a:blip>
          <a:srcRect l="3741" t="10042" r="2721" b="14451"/>
          <a:stretch/>
        </p:blipFill>
        <p:spPr>
          <a:xfrm>
            <a:off x="5585322" y="6828230"/>
            <a:ext cx="9033091" cy="5783934"/>
          </a:xfrm>
          <a:prstGeom prst="rect">
            <a:avLst/>
          </a:prstGeom>
          <a:noFill/>
          <a:ln w="19050" cap="flat" cmpd="sng">
            <a:solidFill>
              <a:schemeClr val="dk2"/>
            </a:solidFill>
            <a:prstDash val="solid"/>
            <a:round/>
            <a:headEnd type="none" w="sm" len="sm"/>
            <a:tailEnd type="none" w="sm" len="sm"/>
          </a:ln>
        </p:spPr>
      </p:pic>
      <p:sp>
        <p:nvSpPr>
          <p:cNvPr id="19" name="Google Shape;81;gf622e8a6d0_0_7">
            <a:extLst>
              <a:ext uri="{FF2B5EF4-FFF2-40B4-BE49-F238E27FC236}">
                <a16:creationId xmlns:a16="http://schemas.microsoft.com/office/drawing/2014/main" id="{B16D8914-CE7A-4998-B9DD-6401E288550F}"/>
              </a:ext>
            </a:extLst>
          </p:cNvPr>
          <p:cNvSpPr/>
          <p:nvPr/>
        </p:nvSpPr>
        <p:spPr>
          <a:xfrm>
            <a:off x="5655742" y="2253592"/>
            <a:ext cx="8830913" cy="3391541"/>
          </a:xfrm>
          <a:prstGeom prst="rect">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85;gf622e8a6d0_0_7">
            <a:extLst>
              <a:ext uri="{FF2B5EF4-FFF2-40B4-BE49-F238E27FC236}">
                <a16:creationId xmlns:a16="http://schemas.microsoft.com/office/drawing/2014/main" id="{28A368BA-929C-4DC2-9801-74FBA05F15C6}"/>
              </a:ext>
            </a:extLst>
          </p:cNvPr>
          <p:cNvPicPr preferRelativeResize="0"/>
          <p:nvPr/>
        </p:nvPicPr>
        <p:blipFill rotWithShape="1">
          <a:blip r:embed="rId5">
            <a:alphaModFix/>
          </a:blip>
          <a:srcRect/>
          <a:stretch/>
        </p:blipFill>
        <p:spPr>
          <a:xfrm>
            <a:off x="14805499" y="6828230"/>
            <a:ext cx="7427634" cy="5785200"/>
          </a:xfrm>
          <a:prstGeom prst="rect">
            <a:avLst/>
          </a:prstGeom>
          <a:noFill/>
          <a:ln w="19050" cap="flat" cmpd="sng">
            <a:solidFill>
              <a:srgbClr val="FF0000"/>
            </a:solidFill>
            <a:prstDash val="solid"/>
            <a:round/>
            <a:headEnd type="none" w="sm" len="sm"/>
            <a:tailEnd type="none" w="sm" len="sm"/>
          </a:ln>
        </p:spPr>
      </p:pic>
      <p:grpSp>
        <p:nvGrpSpPr>
          <p:cNvPr id="23" name="Google Shape;86;gf622e8a6d0_0_7">
            <a:extLst>
              <a:ext uri="{FF2B5EF4-FFF2-40B4-BE49-F238E27FC236}">
                <a16:creationId xmlns:a16="http://schemas.microsoft.com/office/drawing/2014/main" id="{6E4432DD-7894-470A-A59B-3F0AFE99197B}"/>
              </a:ext>
            </a:extLst>
          </p:cNvPr>
          <p:cNvGrpSpPr/>
          <p:nvPr/>
        </p:nvGrpSpPr>
        <p:grpSpPr>
          <a:xfrm>
            <a:off x="19553982" y="2282707"/>
            <a:ext cx="4610885" cy="3362426"/>
            <a:chOff x="765345" y="1295376"/>
            <a:chExt cx="8280180" cy="5410222"/>
          </a:xfrm>
        </p:grpSpPr>
        <p:pic>
          <p:nvPicPr>
            <p:cNvPr id="24" name="Google Shape;87;gf622e8a6d0_0_7">
              <a:extLst>
                <a:ext uri="{FF2B5EF4-FFF2-40B4-BE49-F238E27FC236}">
                  <a16:creationId xmlns:a16="http://schemas.microsoft.com/office/drawing/2014/main" id="{7EE6125E-324A-4315-B2D4-59779C1EE337}"/>
                </a:ext>
              </a:extLst>
            </p:cNvPr>
            <p:cNvPicPr preferRelativeResize="0"/>
            <p:nvPr/>
          </p:nvPicPr>
          <p:blipFill rotWithShape="1">
            <a:blip r:embed="rId6">
              <a:alphaModFix/>
            </a:blip>
            <a:srcRect/>
            <a:stretch/>
          </p:blipFill>
          <p:spPr>
            <a:xfrm>
              <a:off x="765345" y="1295376"/>
              <a:ext cx="8280180" cy="5410222"/>
            </a:xfrm>
            <a:prstGeom prst="rect">
              <a:avLst/>
            </a:prstGeom>
            <a:noFill/>
            <a:ln w="19050" cap="flat" cmpd="sng">
              <a:solidFill>
                <a:srgbClr val="FFFF00"/>
              </a:solidFill>
              <a:prstDash val="dash"/>
              <a:round/>
              <a:headEnd type="none" w="sm" len="sm"/>
              <a:tailEnd type="none" w="sm" len="sm"/>
            </a:ln>
          </p:spPr>
        </p:pic>
        <p:cxnSp>
          <p:nvCxnSpPr>
            <p:cNvPr id="25" name="Google Shape;88;gf622e8a6d0_0_7">
              <a:extLst>
                <a:ext uri="{FF2B5EF4-FFF2-40B4-BE49-F238E27FC236}">
                  <a16:creationId xmlns:a16="http://schemas.microsoft.com/office/drawing/2014/main" id="{2E88EA75-7050-4F94-BE69-EEB86381EB44}"/>
                </a:ext>
              </a:extLst>
            </p:cNvPr>
            <p:cNvCxnSpPr/>
            <p:nvPr/>
          </p:nvCxnSpPr>
          <p:spPr>
            <a:xfrm>
              <a:off x="1643548" y="3797000"/>
              <a:ext cx="7143900" cy="0"/>
            </a:xfrm>
            <a:prstGeom prst="straightConnector1">
              <a:avLst/>
            </a:prstGeom>
            <a:noFill/>
            <a:ln w="19050" cap="flat" cmpd="sng">
              <a:solidFill>
                <a:srgbClr val="FF0000"/>
              </a:solidFill>
              <a:prstDash val="solid"/>
              <a:round/>
              <a:headEnd type="none" w="sm" len="sm"/>
              <a:tailEnd type="none" w="sm" len="sm"/>
            </a:ln>
          </p:spPr>
        </p:cxnSp>
      </p:grpSp>
      <p:sp>
        <p:nvSpPr>
          <p:cNvPr id="27" name="Google Shape;94;gf622e8a6d0_0_7">
            <a:extLst>
              <a:ext uri="{FF2B5EF4-FFF2-40B4-BE49-F238E27FC236}">
                <a16:creationId xmlns:a16="http://schemas.microsoft.com/office/drawing/2014/main" id="{873D8902-4298-4FD2-8F28-3BEBEAEA34DF}"/>
              </a:ext>
            </a:extLst>
          </p:cNvPr>
          <p:cNvSpPr txBox="1"/>
          <p:nvPr/>
        </p:nvSpPr>
        <p:spPr>
          <a:xfrm>
            <a:off x="5706875" y="12710644"/>
            <a:ext cx="8591966" cy="707846"/>
          </a:xfrm>
          <a:prstGeom prst="rect">
            <a:avLst/>
          </a:prstGeom>
          <a:noFill/>
          <a:ln>
            <a:noFill/>
          </a:ln>
        </p:spPr>
        <p:txBody>
          <a:bodyPr spcFirstLastPara="1" wrap="square" lIns="121900" tIns="121900" rIns="121900" bIns="121900" anchor="t" anchorCtr="0">
            <a:spAutoFit/>
          </a:bodyPr>
          <a:lstStyle>
            <a:defPPr>
              <a:defRPr lang="it-IT"/>
            </a:defPPr>
            <a:lvl1pPr marL="0" marR="0" lvl="0" indent="0" algn="ctr">
              <a:lnSpc>
                <a:spcPct val="100000"/>
              </a:lnSpc>
              <a:spcBef>
                <a:spcPts val="0"/>
              </a:spcBef>
              <a:spcAft>
                <a:spcPts val="0"/>
              </a:spcAft>
              <a:buClr>
                <a:srgbClr val="000000"/>
              </a:buClr>
              <a:buSzPts val="1300"/>
              <a:buFont typeface="Arial"/>
              <a:buNone/>
              <a:defRPr sz="3000">
                <a:solidFill>
                  <a:srgbClr val="005189"/>
                </a:solidFill>
                <a:latin typeface="Helvetica Light"/>
              </a:defRPr>
            </a:lvl1pPr>
          </a:lstStyle>
          <a:p>
            <a:pPr algn="l"/>
            <a:r>
              <a:rPr lang="en-US" dirty="0">
                <a:sym typeface="Arial"/>
              </a:rPr>
              <a:t>Early crop classification map </a:t>
            </a:r>
          </a:p>
        </p:txBody>
      </p:sp>
      <p:sp>
        <p:nvSpPr>
          <p:cNvPr id="29" name="Google Shape;98;gf622e8a6d0_0_7">
            <a:extLst>
              <a:ext uri="{FF2B5EF4-FFF2-40B4-BE49-F238E27FC236}">
                <a16:creationId xmlns:a16="http://schemas.microsoft.com/office/drawing/2014/main" id="{336BA0AD-8F0E-4F43-9C19-BBB83073F3F1}"/>
              </a:ext>
            </a:extLst>
          </p:cNvPr>
          <p:cNvSpPr txBox="1"/>
          <p:nvPr/>
        </p:nvSpPr>
        <p:spPr>
          <a:xfrm>
            <a:off x="19553982" y="1162948"/>
            <a:ext cx="3881837" cy="1169511"/>
          </a:xfrm>
          <a:prstGeom prst="rect">
            <a:avLst/>
          </a:prstGeom>
          <a:noFill/>
          <a:ln>
            <a:noFill/>
          </a:ln>
        </p:spPr>
        <p:txBody>
          <a:bodyPr spcFirstLastPara="1" wrap="square" lIns="121900" tIns="121900" rIns="121900" bIns="121900" anchor="t" anchorCtr="0">
            <a:spAutoFit/>
          </a:bodyPr>
          <a:lstStyle>
            <a:defPPr>
              <a:defRPr lang="it-IT"/>
            </a:defPPr>
            <a:lvl1pPr marL="0" marR="0" lvl="0" indent="0">
              <a:lnSpc>
                <a:spcPct val="100000"/>
              </a:lnSpc>
              <a:spcBef>
                <a:spcPts val="0"/>
              </a:spcBef>
              <a:spcAft>
                <a:spcPts val="0"/>
              </a:spcAft>
              <a:buClr>
                <a:srgbClr val="000000"/>
              </a:buClr>
              <a:buSzPts val="1300"/>
              <a:buFont typeface="Arial"/>
              <a:buNone/>
              <a:defRPr sz="3000">
                <a:solidFill>
                  <a:srgbClr val="005189"/>
                </a:solidFill>
                <a:latin typeface="Helvetica Light"/>
              </a:defRPr>
            </a:lvl1pPr>
          </a:lstStyle>
          <a:p>
            <a:r>
              <a:rPr lang="en-US" dirty="0">
                <a:sym typeface="Arial"/>
              </a:rPr>
              <a:t>Validation of irrigation </a:t>
            </a:r>
          </a:p>
          <a:p>
            <a:r>
              <a:rPr lang="en-US" dirty="0">
                <a:sym typeface="Arial"/>
              </a:rPr>
              <a:t>forecast</a:t>
            </a:r>
          </a:p>
        </p:txBody>
      </p:sp>
      <p:sp>
        <p:nvSpPr>
          <p:cNvPr id="31" name="Google Shape;100;gf622e8a6d0_0_7">
            <a:extLst>
              <a:ext uri="{FF2B5EF4-FFF2-40B4-BE49-F238E27FC236}">
                <a16:creationId xmlns:a16="http://schemas.microsoft.com/office/drawing/2014/main" id="{F35C56C4-9BEC-4D74-9E8D-0591D94AA93D}"/>
              </a:ext>
            </a:extLst>
          </p:cNvPr>
          <p:cNvSpPr txBox="1"/>
          <p:nvPr/>
        </p:nvSpPr>
        <p:spPr>
          <a:xfrm>
            <a:off x="276447" y="2236643"/>
            <a:ext cx="5103627" cy="10772139"/>
          </a:xfrm>
          <a:prstGeom prst="rect">
            <a:avLst/>
          </a:prstGeom>
          <a:noFill/>
          <a:ln>
            <a:noFill/>
          </a:ln>
        </p:spPr>
        <p:txBody>
          <a:bodyPr spcFirstLastPara="1" wrap="square" lIns="121900" tIns="121900" rIns="121900" bIns="121900" anchor="t" anchorCtr="0">
            <a:spAutoFit/>
          </a:bodyPr>
          <a:lstStyle>
            <a:defPPr>
              <a:defRPr lang="it-IT"/>
            </a:defPPr>
            <a:lvl1pPr marL="0" marR="0" lvl="0" indent="0" algn="ctr">
              <a:lnSpc>
                <a:spcPct val="100000"/>
              </a:lnSpc>
              <a:spcBef>
                <a:spcPts val="0"/>
              </a:spcBef>
              <a:spcAft>
                <a:spcPts val="0"/>
              </a:spcAft>
              <a:buClr>
                <a:srgbClr val="000000"/>
              </a:buClr>
              <a:buSzPts val="1300"/>
              <a:buFont typeface="Arial"/>
              <a:buNone/>
              <a:defRPr sz="2800" b="1" i="0" u="none" strike="noStrike" cap="none">
                <a:solidFill>
                  <a:srgbClr val="000000"/>
                </a:solidFill>
                <a:latin typeface="HelveticaNeueLT Std Lt" panose="020B0403020202020204" pitchFamily="34" charset="0"/>
                <a:ea typeface="Arial"/>
                <a:cs typeface="Arial"/>
              </a:defRPr>
            </a:lvl1pPr>
          </a:lstStyle>
          <a:p>
            <a:pPr algn="l"/>
            <a:r>
              <a:rPr lang="en-GB" altLang="it-IT" sz="3200" dirty="0">
                <a:solidFill>
                  <a:srgbClr val="005189"/>
                </a:solidFill>
                <a:latin typeface="Helvetica Light"/>
              </a:rPr>
              <a:t>WRI (</a:t>
            </a:r>
            <a:r>
              <a:rPr lang="en-GB" altLang="it-IT" sz="3200" dirty="0">
                <a:solidFill>
                  <a:srgbClr val="005189"/>
                </a:solidFill>
                <a:latin typeface="Helvetica Light"/>
                <a:hlinkClick r:id="rId7"/>
              </a:rPr>
              <a:t>web</a:t>
            </a:r>
            <a:r>
              <a:rPr lang="en-GB" altLang="it-IT" sz="3200" dirty="0">
                <a:solidFill>
                  <a:srgbClr val="005189"/>
                </a:solidFill>
                <a:latin typeface="Helvetica Light"/>
              </a:rPr>
              <a:t>, </a:t>
            </a:r>
            <a:r>
              <a:rPr lang="en-GB" altLang="it-IT" sz="3200" dirty="0">
                <a:solidFill>
                  <a:srgbClr val="005189"/>
                </a:solidFill>
                <a:latin typeface="Helvetica Light"/>
                <a:hlinkClick r:id="rId8"/>
              </a:rPr>
              <a:t>leaflet</a:t>
            </a:r>
            <a:r>
              <a:rPr lang="en-GB" altLang="it-IT" sz="3200" dirty="0">
                <a:solidFill>
                  <a:srgbClr val="005189"/>
                </a:solidFill>
                <a:latin typeface="Helvetica Light"/>
              </a:rPr>
              <a:t>)</a:t>
            </a:r>
          </a:p>
          <a:p>
            <a:pPr algn="l"/>
            <a:endParaRPr lang="en-US" sz="3400" dirty="0">
              <a:solidFill>
                <a:srgbClr val="005189"/>
              </a:solidFill>
              <a:latin typeface="Helvetica Light"/>
              <a:ea typeface="+mn-ea"/>
              <a:cs typeface="Arial" panose="020B0604020202020204" pitchFamily="34" charset="0"/>
              <a:sym typeface="Arial"/>
            </a:endParaRPr>
          </a:p>
          <a:p>
            <a:pPr algn="l"/>
            <a:r>
              <a:rPr lang="en-US" sz="3400" dirty="0">
                <a:solidFill>
                  <a:srgbClr val="005189"/>
                </a:solidFill>
                <a:latin typeface="Helvetica Light"/>
                <a:ea typeface="+mn-ea"/>
                <a:cs typeface="Arial" panose="020B0604020202020204" pitchFamily="34" charset="0"/>
                <a:sym typeface="Arial"/>
              </a:rPr>
              <a:t>Value proposition</a:t>
            </a:r>
            <a:endParaRPr lang="en-US" sz="3400" b="0" dirty="0">
              <a:solidFill>
                <a:srgbClr val="005189"/>
              </a:solidFill>
              <a:latin typeface="Helvetica Light"/>
              <a:ea typeface="+mn-ea"/>
              <a:cs typeface="Arial" panose="020B0604020202020204" pitchFamily="34" charset="0"/>
              <a:sym typeface="Arial"/>
            </a:endParaRPr>
          </a:p>
          <a:p>
            <a:pPr algn="l">
              <a:spcBef>
                <a:spcPts val="1200"/>
              </a:spcBef>
            </a:pPr>
            <a:r>
              <a:rPr lang="en-US" sz="3400" b="0" dirty="0">
                <a:solidFill>
                  <a:srgbClr val="005189"/>
                </a:solidFill>
                <a:latin typeface="Helvetica Light"/>
                <a:ea typeface="+mn-ea"/>
                <a:cs typeface="Arial" panose="020B0604020202020204" pitchFamily="34" charset="0"/>
                <a:sym typeface="Arial"/>
              </a:rPr>
              <a:t>Water availability and irrigation demand over irrigation season </a:t>
            </a:r>
          </a:p>
          <a:p>
            <a:pPr algn="l">
              <a:spcBef>
                <a:spcPts val="1200"/>
              </a:spcBef>
            </a:pPr>
            <a:r>
              <a:rPr lang="en-US" sz="3400" b="0" dirty="0">
                <a:solidFill>
                  <a:srgbClr val="005189"/>
                </a:solidFill>
                <a:latin typeface="Helvetica Light"/>
                <a:ea typeface="+mn-ea"/>
                <a:cs typeface="Arial" panose="020B0604020202020204" pitchFamily="34" charset="0"/>
                <a:sym typeface="Arial"/>
              </a:rPr>
              <a:t>Water irrigation demand during the irrigation season from April to September.</a:t>
            </a:r>
          </a:p>
          <a:p>
            <a:pPr algn="l">
              <a:spcBef>
                <a:spcPts val="1200"/>
              </a:spcBef>
            </a:pPr>
            <a:r>
              <a:rPr lang="en-US" sz="3400" b="0" dirty="0">
                <a:solidFill>
                  <a:srgbClr val="005189"/>
                </a:solidFill>
                <a:latin typeface="Helvetica Light"/>
                <a:ea typeface="+mn-ea"/>
                <a:cs typeface="Arial" panose="020B0604020202020204" pitchFamily="34" charset="0"/>
                <a:sym typeface="Arial"/>
              </a:rPr>
              <a:t>Forecasts provide anomalies of crop water needs with respect to reference climate. </a:t>
            </a:r>
          </a:p>
          <a:p>
            <a:pPr algn="l">
              <a:spcBef>
                <a:spcPts val="1200"/>
              </a:spcBef>
            </a:pPr>
            <a:r>
              <a:rPr lang="en-US" sz="3400" b="0" dirty="0">
                <a:solidFill>
                  <a:srgbClr val="005189"/>
                </a:solidFill>
                <a:latin typeface="Helvetica Light"/>
                <a:ea typeface="+mn-ea"/>
                <a:cs typeface="Arial" panose="020B0604020202020204" pitchFamily="34" charset="0"/>
                <a:sym typeface="Arial"/>
              </a:rPr>
              <a:t>Seasonal forecasts (+3 months) are produced every month, and weekly forecasts (+7 days) are provided daily.</a:t>
            </a:r>
          </a:p>
        </p:txBody>
      </p:sp>
      <p:pic>
        <p:nvPicPr>
          <p:cNvPr id="32" name="Google Shape;101;gf622e8a6d0_0_7">
            <a:extLst>
              <a:ext uri="{FF2B5EF4-FFF2-40B4-BE49-F238E27FC236}">
                <a16:creationId xmlns:a16="http://schemas.microsoft.com/office/drawing/2014/main" id="{405A6803-9EB2-4A1C-81BE-01326BA07984}"/>
              </a:ext>
            </a:extLst>
          </p:cNvPr>
          <p:cNvPicPr preferRelativeResize="0"/>
          <p:nvPr/>
        </p:nvPicPr>
        <p:blipFill rotWithShape="1">
          <a:blip r:embed="rId9">
            <a:alphaModFix/>
          </a:blip>
          <a:srcRect l="1177" t="19032" r="27439" b="26789"/>
          <a:stretch/>
        </p:blipFill>
        <p:spPr>
          <a:xfrm>
            <a:off x="14641638" y="2282707"/>
            <a:ext cx="4871127" cy="3362426"/>
          </a:xfrm>
          <a:prstGeom prst="rect">
            <a:avLst/>
          </a:prstGeom>
          <a:noFill/>
          <a:ln w="19050" cap="flat" cmpd="sng">
            <a:solidFill>
              <a:schemeClr val="accent4"/>
            </a:solidFill>
            <a:prstDash val="solid"/>
            <a:round/>
            <a:headEnd type="none" w="sm" len="sm"/>
            <a:tailEnd type="none" w="sm" len="sm"/>
          </a:ln>
        </p:spPr>
      </p:pic>
      <p:sp>
        <p:nvSpPr>
          <p:cNvPr id="34" name="Google Shape;102;gf622e8a6d0_0_7">
            <a:extLst>
              <a:ext uri="{FF2B5EF4-FFF2-40B4-BE49-F238E27FC236}">
                <a16:creationId xmlns:a16="http://schemas.microsoft.com/office/drawing/2014/main" id="{1B5FC13C-DC89-4115-81BC-1C5F41478DDB}"/>
              </a:ext>
            </a:extLst>
          </p:cNvPr>
          <p:cNvSpPr txBox="1"/>
          <p:nvPr/>
        </p:nvSpPr>
        <p:spPr>
          <a:xfrm>
            <a:off x="5614526" y="4950676"/>
            <a:ext cx="6290609" cy="707846"/>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3000" dirty="0">
                <a:solidFill>
                  <a:srgbClr val="005189"/>
                </a:solidFill>
                <a:latin typeface="Helvetica Light"/>
                <a:sym typeface="Arial"/>
              </a:rPr>
              <a:t>Multitemporal satellite data analysis </a:t>
            </a:r>
          </a:p>
        </p:txBody>
      </p:sp>
      <p:pic>
        <p:nvPicPr>
          <p:cNvPr id="10" name="Google Shape;72;gf622e8a6d0_0_7">
            <a:extLst>
              <a:ext uri="{FF2B5EF4-FFF2-40B4-BE49-F238E27FC236}">
                <a16:creationId xmlns:a16="http://schemas.microsoft.com/office/drawing/2014/main" id="{0D2AFAD3-0D75-431E-AB43-957FE7C76C45}"/>
              </a:ext>
            </a:extLst>
          </p:cNvPr>
          <p:cNvPicPr preferRelativeResize="0">
            <a:picLocks noChangeAspect="1"/>
          </p:cNvPicPr>
          <p:nvPr/>
        </p:nvPicPr>
        <p:blipFill rotWithShape="1">
          <a:blip r:embed="rId10">
            <a:alphaModFix/>
            <a:extLst>
              <a:ext uri="{BEBA8EAE-BF5A-486C-A8C5-ECC9F3942E4B}">
                <a14:imgProps xmlns:a14="http://schemas.microsoft.com/office/drawing/2010/main">
                  <a14:imgLayer r:embed="rId11">
                    <a14:imgEffect>
                      <a14:backgroundRemoval t="5854" b="91220" l="1037" r="99407">
                        <a14:foregroundMark x1="1778" y1="19512" x2="69185" y2="71707"/>
                        <a14:foregroundMark x1="69185" y1="71707" x2="89852" y2="80610"/>
                        <a14:foregroundMark x1="89852" y1="80610" x2="94963" y2="30366"/>
                        <a14:foregroundMark x1="94963" y1="30366" x2="69185" y2="6098"/>
                        <a14:foregroundMark x1="69185" y1="6098" x2="1333" y2="5854"/>
                        <a14:foregroundMark x1="1333" y1="5854" x2="1778" y2="20000"/>
                        <a14:foregroundMark x1="90296" y1="23780" x2="89630" y2="49756"/>
                        <a14:foregroundMark x1="89630" y1="49756" x2="90963" y2="56341"/>
                        <a14:foregroundMark x1="88370" y1="29512" x2="72222" y2="9634"/>
                        <a14:foregroundMark x1="72222" y1="9634" x2="69407" y2="9512"/>
                        <a14:foregroundMark x1="71037" y1="9512" x2="89481" y2="13293"/>
                        <a14:foregroundMark x1="89481" y1="13293" x2="96815" y2="77805"/>
                        <a14:foregroundMark x1="96815" y1="77805" x2="95852" y2="77805"/>
                        <a14:foregroundMark x1="99481" y1="87317" x2="99111" y2="79268"/>
                        <a14:foregroundMark x1="96815" y1="85488" x2="88000" y2="78780"/>
                        <a14:foregroundMark x1="98815" y1="91220" x2="87407" y2="75854"/>
                        <a14:foregroundMark x1="94889" y1="86829" x2="84074" y2="81098"/>
                      </a14:backgroundRemoval>
                    </a14:imgEffect>
                  </a14:imgLayer>
                </a14:imgProps>
              </a:ext>
            </a:extLst>
          </a:blip>
          <a:srcRect/>
          <a:stretch/>
        </p:blipFill>
        <p:spPr>
          <a:xfrm>
            <a:off x="8533080" y="2440695"/>
            <a:ext cx="3240000" cy="2215256"/>
          </a:xfrm>
          <a:prstGeom prst="rect">
            <a:avLst/>
          </a:prstGeom>
          <a:noFill/>
          <a:ln>
            <a:noFill/>
          </a:ln>
        </p:spPr>
      </p:pic>
      <p:pic>
        <p:nvPicPr>
          <p:cNvPr id="8" name="Google Shape;71;gf622e8a6d0_0_7">
            <a:extLst>
              <a:ext uri="{FF2B5EF4-FFF2-40B4-BE49-F238E27FC236}">
                <a16:creationId xmlns:a16="http://schemas.microsoft.com/office/drawing/2014/main" id="{15748E5A-8A9F-470D-9506-C48871BEB6F3}"/>
              </a:ext>
            </a:extLst>
          </p:cNvPr>
          <p:cNvPicPr preferRelativeResize="0">
            <a:picLocks noChangeAspect="1"/>
          </p:cNvPicPr>
          <p:nvPr/>
        </p:nvPicPr>
        <p:blipFill rotWithShape="1">
          <a:blip r:embed="rId12">
            <a:alphaModFix/>
            <a:extLst>
              <a:ext uri="{BEBA8EAE-BF5A-486C-A8C5-ECC9F3942E4B}">
                <a14:imgProps xmlns:a14="http://schemas.microsoft.com/office/drawing/2010/main">
                  <a14:imgLayer r:embed="rId13">
                    <a14:imgEffect>
                      <a14:backgroundRemoval t="7195" b="90000" l="889" r="96074">
                        <a14:foregroundMark x1="3556" y1="10976" x2="14593" y2="33415"/>
                        <a14:foregroundMark x1="14593" y1="33415" x2="94148" y2="89878"/>
                        <a14:foregroundMark x1="94148" y1="89878" x2="97037" y2="13659"/>
                        <a14:foregroundMark x1="97037" y1="13659" x2="80667" y2="5732"/>
                        <a14:foregroundMark x1="80667" y1="5732" x2="16963" y2="7439"/>
                        <a14:foregroundMark x1="16963" y1="7439" x2="2222" y2="14268"/>
                        <a14:foregroundMark x1="1556" y1="7073" x2="27185" y2="4756"/>
                        <a14:foregroundMark x1="27185" y1="4756" x2="66296" y2="10732"/>
                        <a14:foregroundMark x1="66296" y1="10732" x2="85852" y2="26463"/>
                        <a14:foregroundMark x1="85852" y1="26463" x2="95037" y2="54634"/>
                        <a14:foregroundMark x1="95037" y1="54634" x2="93926" y2="22805"/>
                        <a14:foregroundMark x1="93926" y1="22805" x2="96148" y2="86098"/>
                        <a14:foregroundMark x1="96148" y1="86098" x2="93407" y2="77805"/>
                        <a14:foregroundMark x1="98296" y1="74024" x2="97259" y2="9634"/>
                        <a14:foregroundMark x1="97259" y1="9634" x2="2370" y2="4146"/>
                        <a14:foregroundMark x1="2370" y1="4146" x2="889" y2="35732"/>
                        <a14:foregroundMark x1="889" y1="35732" x2="18296" y2="56463"/>
                        <a14:foregroundMark x1="18296" y1="56463" x2="79630" y2="86463"/>
                      </a14:backgroundRemoval>
                    </a14:imgEffect>
                  </a14:imgLayer>
                </a14:imgProps>
              </a:ext>
            </a:extLst>
          </a:blip>
          <a:srcRect/>
          <a:stretch/>
        </p:blipFill>
        <p:spPr>
          <a:xfrm>
            <a:off x="11246655" y="2440799"/>
            <a:ext cx="3240000" cy="2215195"/>
          </a:xfrm>
          <a:prstGeom prst="rect">
            <a:avLst/>
          </a:prstGeom>
          <a:noFill/>
          <a:ln>
            <a:noFill/>
          </a:ln>
        </p:spPr>
      </p:pic>
      <p:sp>
        <p:nvSpPr>
          <p:cNvPr id="43" name="Google Shape;79;gf622e8a6d0_0_7">
            <a:extLst>
              <a:ext uri="{FF2B5EF4-FFF2-40B4-BE49-F238E27FC236}">
                <a16:creationId xmlns:a16="http://schemas.microsoft.com/office/drawing/2014/main" id="{F224D611-73E8-4B76-A3B4-3F32562ED02E}"/>
              </a:ext>
            </a:extLst>
          </p:cNvPr>
          <p:cNvSpPr txBox="1"/>
          <p:nvPr/>
        </p:nvSpPr>
        <p:spPr>
          <a:xfrm>
            <a:off x="9732153" y="5970974"/>
            <a:ext cx="808847" cy="55395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2000" b="1" dirty="0">
                <a:solidFill>
                  <a:srgbClr val="000000"/>
                </a:solidFill>
                <a:latin typeface="Arial"/>
                <a:ea typeface="Arial"/>
                <a:cs typeface="Arial"/>
                <a:sym typeface="Arial"/>
              </a:rPr>
              <a:t>Feb</a:t>
            </a:r>
            <a:endParaRPr lang="en-US" sz="2000" b="0" i="0" u="none" strike="noStrike" cap="none" dirty="0">
              <a:solidFill>
                <a:srgbClr val="000000"/>
              </a:solidFill>
              <a:latin typeface="Arial"/>
              <a:ea typeface="Arial"/>
              <a:cs typeface="Arial"/>
              <a:sym typeface="Arial"/>
            </a:endParaRPr>
          </a:p>
        </p:txBody>
      </p:sp>
      <p:sp>
        <p:nvSpPr>
          <p:cNvPr id="44" name="Google Shape;79;gf622e8a6d0_0_7">
            <a:extLst>
              <a:ext uri="{FF2B5EF4-FFF2-40B4-BE49-F238E27FC236}">
                <a16:creationId xmlns:a16="http://schemas.microsoft.com/office/drawing/2014/main" id="{13AF2C50-9FDF-4D8E-A42D-A391A89F1A15}"/>
              </a:ext>
            </a:extLst>
          </p:cNvPr>
          <p:cNvSpPr txBox="1"/>
          <p:nvPr/>
        </p:nvSpPr>
        <p:spPr>
          <a:xfrm>
            <a:off x="12788736" y="5970974"/>
            <a:ext cx="1656702" cy="55395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2000" b="1" dirty="0">
                <a:solidFill>
                  <a:srgbClr val="000000"/>
                </a:solidFill>
                <a:latin typeface="Arial"/>
                <a:ea typeface="Arial"/>
                <a:cs typeface="Arial"/>
                <a:sym typeface="Arial"/>
              </a:rPr>
              <a:t>Mar/Apr</a:t>
            </a:r>
            <a:endParaRPr lang="en-US" sz="2000" b="0" i="0" u="none" strike="noStrike" cap="none" dirty="0">
              <a:solidFill>
                <a:srgbClr val="000000"/>
              </a:solidFill>
              <a:latin typeface="Arial"/>
              <a:ea typeface="Arial"/>
              <a:cs typeface="Arial"/>
              <a:sym typeface="Arial"/>
            </a:endParaRPr>
          </a:p>
        </p:txBody>
      </p:sp>
      <p:grpSp>
        <p:nvGrpSpPr>
          <p:cNvPr id="45" name="Google Shape;86;gf622e8a6d0_0_7">
            <a:extLst>
              <a:ext uri="{FF2B5EF4-FFF2-40B4-BE49-F238E27FC236}">
                <a16:creationId xmlns:a16="http://schemas.microsoft.com/office/drawing/2014/main" id="{2CF44397-BDE9-45D2-9B3A-A6AE5887068D}"/>
              </a:ext>
            </a:extLst>
          </p:cNvPr>
          <p:cNvGrpSpPr/>
          <p:nvPr/>
        </p:nvGrpSpPr>
        <p:grpSpPr>
          <a:xfrm>
            <a:off x="14805499" y="6828230"/>
            <a:ext cx="8035587" cy="5859844"/>
            <a:chOff x="765345" y="1295376"/>
            <a:chExt cx="8280180" cy="5410222"/>
          </a:xfrm>
        </p:grpSpPr>
        <p:pic>
          <p:nvPicPr>
            <p:cNvPr id="46" name="Google Shape;87;gf622e8a6d0_0_7">
              <a:extLst>
                <a:ext uri="{FF2B5EF4-FFF2-40B4-BE49-F238E27FC236}">
                  <a16:creationId xmlns:a16="http://schemas.microsoft.com/office/drawing/2014/main" id="{B5417DEB-D234-425B-B166-31AFF8FEF8F1}"/>
                </a:ext>
              </a:extLst>
            </p:cNvPr>
            <p:cNvPicPr preferRelativeResize="0"/>
            <p:nvPr/>
          </p:nvPicPr>
          <p:blipFill rotWithShape="1">
            <a:blip r:embed="rId6">
              <a:alphaModFix/>
            </a:blip>
            <a:srcRect/>
            <a:stretch/>
          </p:blipFill>
          <p:spPr>
            <a:xfrm>
              <a:off x="765345" y="1295376"/>
              <a:ext cx="8280180" cy="5410222"/>
            </a:xfrm>
            <a:prstGeom prst="rect">
              <a:avLst/>
            </a:prstGeom>
            <a:noFill/>
            <a:ln w="19050" cap="flat" cmpd="sng">
              <a:solidFill>
                <a:srgbClr val="FFFF00"/>
              </a:solidFill>
              <a:prstDash val="dash"/>
              <a:round/>
              <a:headEnd type="none" w="sm" len="sm"/>
              <a:tailEnd type="none" w="sm" len="sm"/>
            </a:ln>
          </p:spPr>
        </p:pic>
        <p:cxnSp>
          <p:nvCxnSpPr>
            <p:cNvPr id="47" name="Google Shape;88;gf622e8a6d0_0_7">
              <a:extLst>
                <a:ext uri="{FF2B5EF4-FFF2-40B4-BE49-F238E27FC236}">
                  <a16:creationId xmlns:a16="http://schemas.microsoft.com/office/drawing/2014/main" id="{F523D098-E830-4914-8737-1E7EE787395A}"/>
                </a:ext>
              </a:extLst>
            </p:cNvPr>
            <p:cNvCxnSpPr/>
            <p:nvPr/>
          </p:nvCxnSpPr>
          <p:spPr>
            <a:xfrm>
              <a:off x="1643548" y="3797000"/>
              <a:ext cx="7143900" cy="0"/>
            </a:xfrm>
            <a:prstGeom prst="straightConnector1">
              <a:avLst/>
            </a:prstGeom>
            <a:noFill/>
            <a:ln w="19050" cap="flat" cmpd="sng">
              <a:solidFill>
                <a:srgbClr val="FF0000"/>
              </a:solidFill>
              <a:prstDash val="solid"/>
              <a:round/>
              <a:headEnd type="none" w="sm" len="sm"/>
              <a:tailEnd type="none" w="sm" len="sm"/>
            </a:ln>
          </p:spPr>
        </p:cxnSp>
      </p:grpSp>
      <p:sp>
        <p:nvSpPr>
          <p:cNvPr id="48" name="Google Shape;94;gf622e8a6d0_0_7">
            <a:extLst>
              <a:ext uri="{FF2B5EF4-FFF2-40B4-BE49-F238E27FC236}">
                <a16:creationId xmlns:a16="http://schemas.microsoft.com/office/drawing/2014/main" id="{C41F2FF8-D303-4998-9E0D-FF282F717CA9}"/>
              </a:ext>
            </a:extLst>
          </p:cNvPr>
          <p:cNvSpPr txBox="1"/>
          <p:nvPr/>
        </p:nvSpPr>
        <p:spPr>
          <a:xfrm>
            <a:off x="14843853" y="12710644"/>
            <a:ext cx="8591966" cy="707846"/>
          </a:xfrm>
          <a:prstGeom prst="rect">
            <a:avLst/>
          </a:prstGeom>
          <a:noFill/>
          <a:ln>
            <a:noFill/>
          </a:ln>
        </p:spPr>
        <p:txBody>
          <a:bodyPr spcFirstLastPara="1" wrap="square" lIns="121900" tIns="121900" rIns="121900" bIns="121900" anchor="t" anchorCtr="0">
            <a:spAutoFit/>
          </a:bodyPr>
          <a:lstStyle>
            <a:defPPr>
              <a:defRPr lang="it-IT"/>
            </a:defPPr>
            <a:lvl1pPr marL="0" marR="0" lvl="0" indent="0" algn="ctr">
              <a:lnSpc>
                <a:spcPct val="100000"/>
              </a:lnSpc>
              <a:spcBef>
                <a:spcPts val="0"/>
              </a:spcBef>
              <a:spcAft>
                <a:spcPts val="0"/>
              </a:spcAft>
              <a:buClr>
                <a:srgbClr val="000000"/>
              </a:buClr>
              <a:buSzPts val="1300"/>
              <a:buFont typeface="Arial"/>
              <a:buNone/>
              <a:defRPr sz="3000">
                <a:solidFill>
                  <a:srgbClr val="005189"/>
                </a:solidFill>
                <a:latin typeface="Helvetica Light"/>
              </a:defRPr>
            </a:lvl1pPr>
          </a:lstStyle>
          <a:p>
            <a:pPr algn="l"/>
            <a:r>
              <a:rPr lang="en-US" dirty="0">
                <a:sym typeface="Arial"/>
              </a:rPr>
              <a:t>Villani et al </a:t>
            </a:r>
            <a:r>
              <a:rPr lang="en-US" dirty="0">
                <a:sym typeface="Arial"/>
                <a:hlinkClick r:id="rId14"/>
              </a:rPr>
              <a:t>https://doi.org/10.1002/met.2007</a:t>
            </a:r>
            <a:endParaRPr lang="en-US" dirty="0">
              <a:sym typeface="Arial"/>
            </a:endParaRPr>
          </a:p>
        </p:txBody>
      </p:sp>
      <p:sp>
        <p:nvSpPr>
          <p:cNvPr id="49" name="Google Shape;102;gf622e8a6d0_0_7">
            <a:extLst>
              <a:ext uri="{FF2B5EF4-FFF2-40B4-BE49-F238E27FC236}">
                <a16:creationId xmlns:a16="http://schemas.microsoft.com/office/drawing/2014/main" id="{79A00056-CDF0-4FF9-8C0C-450C8DD496CB}"/>
              </a:ext>
            </a:extLst>
          </p:cNvPr>
          <p:cNvSpPr txBox="1"/>
          <p:nvPr/>
        </p:nvSpPr>
        <p:spPr>
          <a:xfrm>
            <a:off x="14486655" y="1193441"/>
            <a:ext cx="6290609" cy="1169511"/>
          </a:xfrm>
          <a:prstGeom prst="rect">
            <a:avLst/>
          </a:prstGeom>
          <a:noFill/>
          <a:ln>
            <a:noFill/>
          </a:ln>
        </p:spPr>
        <p:txBody>
          <a:bodyPr spcFirstLastPara="1" wrap="square" lIns="121900" tIns="121900" rIns="121900" bIns="121900" anchor="t" anchorCtr="0">
            <a:spAutoFit/>
          </a:bodyPr>
          <a:lstStyle/>
          <a:p>
            <a:pPr marL="0" marR="0" lvl="0" indent="0" rtl="0">
              <a:lnSpc>
                <a:spcPct val="100000"/>
              </a:lnSpc>
              <a:spcBef>
                <a:spcPts val="0"/>
              </a:spcBef>
              <a:spcAft>
                <a:spcPts val="0"/>
              </a:spcAft>
              <a:buClr>
                <a:srgbClr val="000000"/>
              </a:buClr>
              <a:buSzPts val="1300"/>
              <a:buFont typeface="Arial"/>
              <a:buNone/>
            </a:pPr>
            <a:r>
              <a:rPr lang="en-US" sz="3000" dirty="0">
                <a:solidFill>
                  <a:srgbClr val="005189"/>
                </a:solidFill>
                <a:latin typeface="Helvetica Light"/>
                <a:sym typeface="Arial"/>
              </a:rPr>
              <a:t>Downscaled, bias-corrected seasonal forecasts</a:t>
            </a:r>
          </a:p>
        </p:txBody>
      </p:sp>
    </p:spTree>
    <p:extLst>
      <p:ext uri="{BB962C8B-B14F-4D97-AF65-F5344CB8AC3E}">
        <p14:creationId xmlns:p14="http://schemas.microsoft.com/office/powerpoint/2010/main" val="174113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931863" y="627063"/>
            <a:ext cx="22528212"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Application 3 – Disaster risk reduction</a:t>
            </a:r>
          </a:p>
        </p:txBody>
      </p:sp>
      <p:pic>
        <p:nvPicPr>
          <p:cNvPr id="66" name="Picture 2">
            <a:extLst>
              <a:ext uri="{FF2B5EF4-FFF2-40B4-BE49-F238E27FC236}">
                <a16:creationId xmlns:a16="http://schemas.microsoft.com/office/drawing/2014/main" id="{52DD90D6-F401-40B7-9FA6-2E93D227E9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2" r="1578" b="9473"/>
          <a:stretch/>
        </p:blipFill>
        <p:spPr bwMode="auto">
          <a:xfrm>
            <a:off x="9896171" y="2171941"/>
            <a:ext cx="13680000" cy="455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a:extLst>
              <a:ext uri="{FF2B5EF4-FFF2-40B4-BE49-F238E27FC236}">
                <a16:creationId xmlns:a16="http://schemas.microsoft.com/office/drawing/2014/main" id="{02662F90-7DA9-4096-8F71-C321476598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992"/>
          <a:stretch/>
        </p:blipFill>
        <p:spPr bwMode="auto">
          <a:xfrm>
            <a:off x="9267068" y="7131372"/>
            <a:ext cx="14426471" cy="470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1">
            <a:extLst>
              <a:ext uri="{FF2B5EF4-FFF2-40B4-BE49-F238E27FC236}">
                <a16:creationId xmlns:a16="http://schemas.microsoft.com/office/drawing/2014/main" id="{DA62212D-96CB-4018-91A9-6EB42B97E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5968" y="7017072"/>
            <a:ext cx="6501600" cy="4815400"/>
          </a:xfrm>
          <a:prstGeom prst="rect">
            <a:avLst/>
          </a:prstGeom>
        </p:spPr>
      </p:pic>
      <p:pic>
        <p:nvPicPr>
          <p:cNvPr id="71" name="Picture 2">
            <a:extLst>
              <a:ext uri="{FF2B5EF4-FFF2-40B4-BE49-F238E27FC236}">
                <a16:creationId xmlns:a16="http://schemas.microsoft.com/office/drawing/2014/main" id="{79EDB3D7-77DB-44A6-9FDB-A1E152AE0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0103" y="7017072"/>
            <a:ext cx="6499972" cy="4814194"/>
          </a:xfrm>
          <a:prstGeom prst="rect">
            <a:avLst/>
          </a:prstGeom>
        </p:spPr>
      </p:pic>
      <p:pic>
        <p:nvPicPr>
          <p:cNvPr id="73" name="Immagine 72">
            <a:extLst>
              <a:ext uri="{FF2B5EF4-FFF2-40B4-BE49-F238E27FC236}">
                <a16:creationId xmlns:a16="http://schemas.microsoft.com/office/drawing/2014/main" id="{BC8967C1-D084-4D2F-B582-17CEC3FA2D05}"/>
              </a:ext>
            </a:extLst>
          </p:cNvPr>
          <p:cNvPicPr>
            <a:picLocks noChangeAspect="1"/>
          </p:cNvPicPr>
          <p:nvPr/>
        </p:nvPicPr>
        <p:blipFill>
          <a:blip r:embed="rId6"/>
          <a:stretch>
            <a:fillRect/>
          </a:stretch>
        </p:blipFill>
        <p:spPr>
          <a:xfrm>
            <a:off x="8058336" y="2171941"/>
            <a:ext cx="15790009" cy="10827434"/>
          </a:xfrm>
          <a:prstGeom prst="rect">
            <a:avLst/>
          </a:prstGeom>
        </p:spPr>
      </p:pic>
      <p:sp>
        <p:nvSpPr>
          <p:cNvPr id="75" name="Rectangle 9">
            <a:extLst>
              <a:ext uri="{FF2B5EF4-FFF2-40B4-BE49-F238E27FC236}">
                <a16:creationId xmlns:a16="http://schemas.microsoft.com/office/drawing/2014/main" id="{3AB2E82C-D9DF-4560-987B-1BEABB2A300D}"/>
              </a:ext>
            </a:extLst>
          </p:cNvPr>
          <p:cNvSpPr>
            <a:spLocks noChangeArrowheads="1"/>
          </p:cNvSpPr>
          <p:nvPr/>
        </p:nvSpPr>
        <p:spPr bwMode="auto">
          <a:xfrm>
            <a:off x="663322" y="2556112"/>
            <a:ext cx="7395014" cy="10080000"/>
          </a:xfrm>
          <a:prstGeom prst="rect">
            <a:avLst/>
          </a:prstGeom>
          <a:noFill/>
          <a:ln>
            <a:noFill/>
          </a:ln>
        </p:spPr>
        <p:txBody>
          <a:bodyPr lIns="189364" tIns="94682" rIns="189364" bIns="94682"/>
          <a:lstStyle/>
          <a:p>
            <a:pPr defTabSz="2084388" eaLnBrk="1" hangingPunct="1">
              <a:spcBef>
                <a:spcPts val="1800"/>
              </a:spcBef>
              <a:defRPr/>
            </a:pPr>
            <a:r>
              <a:rPr lang="en-GB" altLang="it-IT" sz="3600" b="1" dirty="0">
                <a:solidFill>
                  <a:srgbClr val="005189"/>
                </a:solidFill>
                <a:latin typeface="Helvetica Light"/>
              </a:rPr>
              <a:t>FLOODMAGE</a:t>
            </a:r>
            <a:r>
              <a:rPr lang="en-GB" altLang="it-IT" sz="3600" dirty="0">
                <a:solidFill>
                  <a:srgbClr val="005189"/>
                </a:solidFill>
                <a:latin typeface="Helvetica Light"/>
              </a:rPr>
              <a:t> (</a:t>
            </a:r>
            <a:r>
              <a:rPr lang="en-GB" altLang="it-IT" sz="3600" dirty="0">
                <a:solidFill>
                  <a:srgbClr val="005189"/>
                </a:solidFill>
                <a:latin typeface="Helvetica Light"/>
                <a:hlinkClick r:id="rId7"/>
              </a:rPr>
              <a:t>web</a:t>
            </a:r>
            <a:r>
              <a:rPr lang="en-GB" altLang="it-IT" sz="3600" dirty="0">
                <a:solidFill>
                  <a:srgbClr val="005189"/>
                </a:solidFill>
                <a:latin typeface="Helvetica Light"/>
              </a:rPr>
              <a:t>, </a:t>
            </a:r>
            <a:r>
              <a:rPr lang="en-GB" altLang="it-IT" sz="3600" dirty="0">
                <a:solidFill>
                  <a:srgbClr val="005189"/>
                </a:solidFill>
                <a:latin typeface="Helvetica Light"/>
                <a:hlinkClick r:id="rId8"/>
              </a:rPr>
              <a:t>leaflet</a:t>
            </a:r>
            <a:r>
              <a:rPr lang="en-GB" altLang="it-IT" sz="3600" dirty="0">
                <a:solidFill>
                  <a:srgbClr val="005189"/>
                </a:solidFill>
                <a:latin typeface="Helvetica Light"/>
              </a:rPr>
              <a:t>)</a:t>
            </a:r>
          </a:p>
          <a:p>
            <a:pPr defTabSz="2084388" eaLnBrk="1" hangingPunct="1">
              <a:spcBef>
                <a:spcPts val="1800"/>
              </a:spcBef>
              <a:defRPr/>
            </a:pPr>
            <a:r>
              <a:rPr lang="en-GB" altLang="it-IT" sz="3400" b="1" dirty="0">
                <a:solidFill>
                  <a:srgbClr val="005189"/>
                </a:solidFill>
                <a:latin typeface="Helvetica Light"/>
              </a:rPr>
              <a:t>Value proposition </a:t>
            </a:r>
          </a:p>
          <a:p>
            <a:pPr defTabSz="2084388" eaLnBrk="1" hangingPunct="1">
              <a:spcBef>
                <a:spcPts val="1800"/>
              </a:spcBef>
              <a:defRPr/>
            </a:pPr>
            <a:r>
              <a:rPr lang="en-GB" altLang="it-IT" sz="3600" dirty="0">
                <a:solidFill>
                  <a:srgbClr val="005189"/>
                </a:solidFill>
                <a:latin typeface="Helvetica Light"/>
              </a:rPr>
              <a:t>From forensic analysis of the drivers of risks to economic and social benefits of improved climate risk assessments.</a:t>
            </a:r>
          </a:p>
          <a:p>
            <a:pPr defTabSz="2084388" eaLnBrk="1" hangingPunct="1">
              <a:spcBef>
                <a:spcPts val="1800"/>
              </a:spcBef>
              <a:defRPr/>
            </a:pPr>
            <a:r>
              <a:rPr lang="en-GB" altLang="it-IT" sz="3600" dirty="0">
                <a:solidFill>
                  <a:srgbClr val="005189"/>
                </a:solidFill>
                <a:latin typeface="Helvetica Light"/>
              </a:rPr>
              <a:t>From in-depth asset-level to community &amp; regional to national risk assessments.   </a:t>
            </a:r>
          </a:p>
          <a:p>
            <a:pPr defTabSz="2084388" eaLnBrk="1" hangingPunct="1">
              <a:spcBef>
                <a:spcPts val="1800"/>
              </a:spcBef>
              <a:defRPr/>
            </a:pPr>
            <a:r>
              <a:rPr lang="en-GB" altLang="it-IT" sz="3600" b="1" dirty="0">
                <a:solidFill>
                  <a:srgbClr val="005189"/>
                </a:solidFill>
                <a:latin typeface="Helvetica Light"/>
              </a:rPr>
              <a:t>Examples of applications</a:t>
            </a:r>
            <a:r>
              <a:rPr lang="en-GB" altLang="it-IT" sz="3600" dirty="0">
                <a:solidFill>
                  <a:srgbClr val="005189"/>
                </a:solidFill>
                <a:latin typeface="Helvetica Light"/>
              </a:rPr>
              <a:t>: </a:t>
            </a:r>
          </a:p>
          <a:p>
            <a:pPr defTabSz="2084388" eaLnBrk="1" hangingPunct="1">
              <a:spcBef>
                <a:spcPts val="1800"/>
              </a:spcBef>
              <a:defRPr/>
            </a:pPr>
            <a:r>
              <a:rPr lang="en-GB" altLang="it-IT" sz="3600" dirty="0">
                <a:solidFill>
                  <a:srgbClr val="005189"/>
                </a:solidFill>
                <a:latin typeface="Helvetica Light"/>
              </a:rPr>
              <a:t>- Cost benefit assessment of restored natural dunes to protect coastal residential areas,</a:t>
            </a:r>
          </a:p>
          <a:p>
            <a:pPr defTabSz="2084388" eaLnBrk="1" hangingPunct="1">
              <a:spcBef>
                <a:spcPts val="1800"/>
              </a:spcBef>
              <a:defRPr/>
            </a:pPr>
            <a:r>
              <a:rPr lang="en-GB" altLang="it-IT" sz="3600" dirty="0">
                <a:solidFill>
                  <a:srgbClr val="005189"/>
                </a:solidFill>
                <a:latin typeface="Helvetica Light"/>
              </a:rPr>
              <a:t>- Pluvial urban hazard and risk  assessment and management through urban green  </a:t>
            </a:r>
          </a:p>
          <a:p>
            <a:pPr marL="571500" indent="-571500" defTabSz="2084388" eaLnBrk="1" hangingPunct="1">
              <a:spcBef>
                <a:spcPts val="1800"/>
              </a:spcBef>
              <a:buFontTx/>
              <a:buChar char="−"/>
              <a:defRPr/>
            </a:pPr>
            <a:endParaRPr lang="en-US" altLang="it-IT" sz="3600" dirty="0">
              <a:solidFill>
                <a:srgbClr val="005189"/>
              </a:solidFill>
              <a:latin typeface="Helvetica Light"/>
            </a:endParaRPr>
          </a:p>
          <a:p>
            <a:pPr marL="571500" indent="-571500" defTabSz="2084388" eaLnBrk="1" hangingPunct="1">
              <a:spcBef>
                <a:spcPts val="1800"/>
              </a:spcBef>
              <a:buFontTx/>
              <a:buChar char="−"/>
              <a:defRPr/>
            </a:pPr>
            <a:endParaRPr lang="en-US" altLang="it-IT" sz="3600" dirty="0">
              <a:solidFill>
                <a:srgbClr val="005189"/>
              </a:solidFill>
              <a:latin typeface="Helvetica Light"/>
            </a:endParaRPr>
          </a:p>
        </p:txBody>
      </p:sp>
    </p:spTree>
    <p:extLst>
      <p:ext uri="{BB962C8B-B14F-4D97-AF65-F5344CB8AC3E}">
        <p14:creationId xmlns:p14="http://schemas.microsoft.com/office/powerpoint/2010/main" val="328312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3"/>
                                        </p:tgtEl>
                                      </p:cBhvr>
                                    </p:animEffect>
                                    <p:set>
                                      <p:cBhvr>
                                        <p:cTn id="7" dur="1" fill="hold">
                                          <p:stCondLst>
                                            <p:cond delay="4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931863" y="627063"/>
            <a:ext cx="22528212"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Application 3 – Disaster risk reduction</a:t>
            </a:r>
          </a:p>
        </p:txBody>
      </p:sp>
      <p:pic>
        <p:nvPicPr>
          <p:cNvPr id="66" name="Picture 2">
            <a:extLst>
              <a:ext uri="{FF2B5EF4-FFF2-40B4-BE49-F238E27FC236}">
                <a16:creationId xmlns:a16="http://schemas.microsoft.com/office/drawing/2014/main" id="{52DD90D6-F401-40B7-9FA6-2E93D227E9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2" r="1578" b="9473"/>
          <a:stretch/>
        </p:blipFill>
        <p:spPr bwMode="auto">
          <a:xfrm>
            <a:off x="9896171" y="2171941"/>
            <a:ext cx="13680000" cy="455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a:extLst>
              <a:ext uri="{FF2B5EF4-FFF2-40B4-BE49-F238E27FC236}">
                <a16:creationId xmlns:a16="http://schemas.microsoft.com/office/drawing/2014/main" id="{02662F90-7DA9-4096-8F71-C321476598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992"/>
          <a:stretch/>
        </p:blipFill>
        <p:spPr bwMode="auto">
          <a:xfrm>
            <a:off x="9267068" y="7131372"/>
            <a:ext cx="14426471" cy="470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9">
            <a:extLst>
              <a:ext uri="{FF2B5EF4-FFF2-40B4-BE49-F238E27FC236}">
                <a16:creationId xmlns:a16="http://schemas.microsoft.com/office/drawing/2014/main" id="{58478808-B86A-4BFA-877D-9B03EF3F7771}"/>
              </a:ext>
            </a:extLst>
          </p:cNvPr>
          <p:cNvSpPr>
            <a:spLocks noChangeArrowheads="1"/>
          </p:cNvSpPr>
          <p:nvPr/>
        </p:nvSpPr>
        <p:spPr bwMode="auto">
          <a:xfrm>
            <a:off x="663322" y="2556112"/>
            <a:ext cx="7395014" cy="10080000"/>
          </a:xfrm>
          <a:prstGeom prst="rect">
            <a:avLst/>
          </a:prstGeom>
          <a:noFill/>
          <a:ln>
            <a:noFill/>
          </a:ln>
        </p:spPr>
        <p:txBody>
          <a:bodyPr lIns="189364" tIns="94682" rIns="189364" bIns="94682"/>
          <a:lstStyle/>
          <a:p>
            <a:pPr defTabSz="2084388" eaLnBrk="1" hangingPunct="1">
              <a:spcBef>
                <a:spcPts val="1800"/>
              </a:spcBef>
              <a:defRPr/>
            </a:pPr>
            <a:r>
              <a:rPr lang="en-GB" altLang="it-IT" sz="3600" b="1" dirty="0">
                <a:solidFill>
                  <a:srgbClr val="005189"/>
                </a:solidFill>
                <a:latin typeface="Helvetica Light"/>
              </a:rPr>
              <a:t>FLOODMAGE</a:t>
            </a:r>
            <a:r>
              <a:rPr lang="en-GB" altLang="it-IT" sz="3600" dirty="0">
                <a:solidFill>
                  <a:srgbClr val="005189"/>
                </a:solidFill>
                <a:latin typeface="Helvetica Light"/>
              </a:rPr>
              <a:t> (</a:t>
            </a:r>
            <a:r>
              <a:rPr lang="en-GB" altLang="it-IT" sz="3600" dirty="0">
                <a:solidFill>
                  <a:srgbClr val="005189"/>
                </a:solidFill>
                <a:latin typeface="Helvetica Light"/>
                <a:hlinkClick r:id="rId4"/>
              </a:rPr>
              <a:t>web</a:t>
            </a:r>
            <a:r>
              <a:rPr lang="en-GB" altLang="it-IT" sz="3600" dirty="0">
                <a:solidFill>
                  <a:srgbClr val="005189"/>
                </a:solidFill>
                <a:latin typeface="Helvetica Light"/>
              </a:rPr>
              <a:t>, </a:t>
            </a:r>
            <a:r>
              <a:rPr lang="en-GB" altLang="it-IT" sz="3600" dirty="0">
                <a:solidFill>
                  <a:srgbClr val="005189"/>
                </a:solidFill>
                <a:latin typeface="Helvetica Light"/>
                <a:hlinkClick r:id="rId5"/>
              </a:rPr>
              <a:t>leaflet</a:t>
            </a:r>
            <a:r>
              <a:rPr lang="en-GB" altLang="it-IT" sz="3600" dirty="0">
                <a:solidFill>
                  <a:srgbClr val="005189"/>
                </a:solidFill>
                <a:latin typeface="Helvetica Light"/>
              </a:rPr>
              <a:t>)</a:t>
            </a:r>
          </a:p>
          <a:p>
            <a:pPr defTabSz="2084388" eaLnBrk="1" hangingPunct="1">
              <a:spcBef>
                <a:spcPts val="1800"/>
              </a:spcBef>
              <a:defRPr/>
            </a:pPr>
            <a:r>
              <a:rPr lang="en-GB" altLang="it-IT" sz="3400" b="1" dirty="0">
                <a:solidFill>
                  <a:srgbClr val="005189"/>
                </a:solidFill>
                <a:latin typeface="Helvetica Light"/>
              </a:rPr>
              <a:t>Value proposition </a:t>
            </a:r>
          </a:p>
          <a:p>
            <a:pPr defTabSz="2084388" eaLnBrk="1" hangingPunct="1">
              <a:spcBef>
                <a:spcPts val="1800"/>
              </a:spcBef>
              <a:defRPr/>
            </a:pPr>
            <a:r>
              <a:rPr lang="en-GB" altLang="it-IT" sz="3600" dirty="0">
                <a:solidFill>
                  <a:srgbClr val="005189"/>
                </a:solidFill>
                <a:latin typeface="Helvetica Light"/>
              </a:rPr>
              <a:t>From forensic analysis of the drivers of risks to economic and social benefits of improved climate risk assessments.</a:t>
            </a:r>
          </a:p>
          <a:p>
            <a:pPr defTabSz="2084388" eaLnBrk="1" hangingPunct="1">
              <a:spcBef>
                <a:spcPts val="1800"/>
              </a:spcBef>
              <a:defRPr/>
            </a:pPr>
            <a:r>
              <a:rPr lang="en-GB" altLang="it-IT" sz="3600" dirty="0">
                <a:solidFill>
                  <a:srgbClr val="005189"/>
                </a:solidFill>
                <a:latin typeface="Helvetica Light"/>
              </a:rPr>
              <a:t>From in-depth asset-level to community &amp; regional to national risk assessments.   </a:t>
            </a:r>
          </a:p>
          <a:p>
            <a:pPr defTabSz="2084388" eaLnBrk="1" hangingPunct="1">
              <a:spcBef>
                <a:spcPts val="1800"/>
              </a:spcBef>
              <a:defRPr/>
            </a:pPr>
            <a:r>
              <a:rPr lang="en-GB" altLang="it-IT" sz="3600" b="1" dirty="0">
                <a:solidFill>
                  <a:srgbClr val="005189"/>
                </a:solidFill>
                <a:latin typeface="Helvetica Light"/>
              </a:rPr>
              <a:t>Examples of applications</a:t>
            </a:r>
            <a:r>
              <a:rPr lang="en-GB" altLang="it-IT" sz="3600" dirty="0">
                <a:solidFill>
                  <a:srgbClr val="005189"/>
                </a:solidFill>
                <a:latin typeface="Helvetica Light"/>
              </a:rPr>
              <a:t>: </a:t>
            </a:r>
          </a:p>
          <a:p>
            <a:pPr defTabSz="2084388" eaLnBrk="1" hangingPunct="1">
              <a:spcBef>
                <a:spcPts val="1800"/>
              </a:spcBef>
              <a:defRPr/>
            </a:pPr>
            <a:r>
              <a:rPr lang="en-GB" altLang="it-IT" sz="3600" dirty="0">
                <a:solidFill>
                  <a:srgbClr val="005189"/>
                </a:solidFill>
                <a:latin typeface="Helvetica Light"/>
              </a:rPr>
              <a:t>- Cost benefit assessment of restored natural dunes to protect coastal residential areas,</a:t>
            </a:r>
          </a:p>
          <a:p>
            <a:pPr defTabSz="2084388" eaLnBrk="1" hangingPunct="1">
              <a:spcBef>
                <a:spcPts val="1800"/>
              </a:spcBef>
              <a:defRPr/>
            </a:pPr>
            <a:r>
              <a:rPr lang="en-GB" altLang="it-IT" sz="3600" dirty="0">
                <a:solidFill>
                  <a:srgbClr val="005189"/>
                </a:solidFill>
                <a:latin typeface="Helvetica Light"/>
              </a:rPr>
              <a:t>- Pluvial urban hazard and risk  assessment and management through urban green  </a:t>
            </a:r>
          </a:p>
          <a:p>
            <a:pPr marL="571500" indent="-571500" defTabSz="2084388" eaLnBrk="1" hangingPunct="1">
              <a:spcBef>
                <a:spcPts val="1800"/>
              </a:spcBef>
              <a:buFontTx/>
              <a:buChar char="−"/>
              <a:defRPr/>
            </a:pPr>
            <a:endParaRPr lang="en-US" altLang="it-IT" sz="3600" dirty="0">
              <a:solidFill>
                <a:srgbClr val="005189"/>
              </a:solidFill>
              <a:latin typeface="Helvetica Light"/>
            </a:endParaRPr>
          </a:p>
          <a:p>
            <a:pPr marL="571500" indent="-571500" defTabSz="2084388" eaLnBrk="1" hangingPunct="1">
              <a:spcBef>
                <a:spcPts val="1800"/>
              </a:spcBef>
              <a:buFontTx/>
              <a:buChar char="−"/>
              <a:defRPr/>
            </a:pPr>
            <a:endParaRPr lang="en-US" altLang="it-IT" sz="3600" dirty="0">
              <a:solidFill>
                <a:srgbClr val="005189"/>
              </a:solidFill>
              <a:latin typeface="Helvetica Light"/>
            </a:endParaRPr>
          </a:p>
        </p:txBody>
      </p:sp>
    </p:spTree>
    <p:extLst>
      <p:ext uri="{BB962C8B-B14F-4D97-AF65-F5344CB8AC3E}">
        <p14:creationId xmlns:p14="http://schemas.microsoft.com/office/powerpoint/2010/main" val="332240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931863" y="414412"/>
            <a:ext cx="22528212"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Application 4 – Data processing</a:t>
            </a:r>
          </a:p>
        </p:txBody>
      </p:sp>
      <p:sp>
        <p:nvSpPr>
          <p:cNvPr id="6" name="Rectangle 9">
            <a:extLst>
              <a:ext uri="{FF2B5EF4-FFF2-40B4-BE49-F238E27FC236}">
                <a16:creationId xmlns:a16="http://schemas.microsoft.com/office/drawing/2014/main" id="{35915059-2708-41F8-A4FF-189FBD8E28AB}"/>
              </a:ext>
            </a:extLst>
          </p:cNvPr>
          <p:cNvSpPr>
            <a:spLocks noChangeArrowheads="1"/>
          </p:cNvSpPr>
          <p:nvPr/>
        </p:nvSpPr>
        <p:spPr bwMode="auto">
          <a:xfrm>
            <a:off x="503846" y="2556112"/>
            <a:ext cx="8828825" cy="10080000"/>
          </a:xfrm>
          <a:prstGeom prst="rect">
            <a:avLst/>
          </a:prstGeom>
          <a:noFill/>
          <a:ln>
            <a:noFill/>
          </a:ln>
        </p:spPr>
        <p:txBody>
          <a:bodyPr lIns="189364" tIns="94682" rIns="189364" bIns="94682"/>
          <a:lstStyle/>
          <a:p>
            <a:pPr defTabSz="2084388" eaLnBrk="1" hangingPunct="1">
              <a:spcBef>
                <a:spcPts val="1800"/>
              </a:spcBef>
              <a:defRPr/>
            </a:pPr>
            <a:r>
              <a:rPr lang="en-GB" altLang="it-IT" sz="3600" b="1" dirty="0">
                <a:solidFill>
                  <a:srgbClr val="005189"/>
                </a:solidFill>
                <a:latin typeface="Helvetica Light"/>
              </a:rPr>
              <a:t>DATACLIMA</a:t>
            </a:r>
            <a:r>
              <a:rPr lang="en-GB" altLang="it-IT" sz="3600" dirty="0">
                <a:solidFill>
                  <a:srgbClr val="005189"/>
                </a:solidFill>
                <a:latin typeface="Helvetica Light"/>
              </a:rPr>
              <a:t> (</a:t>
            </a:r>
            <a:r>
              <a:rPr lang="en-GB" altLang="it-IT" sz="3600" dirty="0">
                <a:solidFill>
                  <a:srgbClr val="005189"/>
                </a:solidFill>
                <a:latin typeface="Helvetica Light"/>
                <a:hlinkClick r:id="rId2"/>
              </a:rPr>
              <a:t>web</a:t>
            </a:r>
            <a:r>
              <a:rPr lang="en-GB" altLang="it-IT" sz="3600" dirty="0">
                <a:solidFill>
                  <a:srgbClr val="005189"/>
                </a:solidFill>
                <a:latin typeface="Helvetica Light"/>
              </a:rPr>
              <a:t>, </a:t>
            </a:r>
            <a:r>
              <a:rPr lang="en-GB" altLang="it-IT" sz="3600" dirty="0">
                <a:solidFill>
                  <a:srgbClr val="005189"/>
                </a:solidFill>
                <a:latin typeface="Helvetica Light"/>
                <a:hlinkClick r:id="rId3"/>
              </a:rPr>
              <a:t>leaflet</a:t>
            </a:r>
            <a:r>
              <a:rPr lang="en-GB" altLang="it-IT" sz="3600" dirty="0">
                <a:solidFill>
                  <a:srgbClr val="005189"/>
                </a:solidFill>
                <a:latin typeface="Helvetica Light"/>
              </a:rPr>
              <a:t>)</a:t>
            </a:r>
          </a:p>
          <a:p>
            <a:pPr defTabSz="2084388" eaLnBrk="1" hangingPunct="1">
              <a:spcBef>
                <a:spcPts val="1800"/>
              </a:spcBef>
              <a:defRPr/>
            </a:pPr>
            <a:r>
              <a:rPr lang="en-GB" altLang="it-IT" sz="3400" b="1" dirty="0">
                <a:solidFill>
                  <a:srgbClr val="005189"/>
                </a:solidFill>
                <a:latin typeface="Helvetica Light"/>
              </a:rPr>
              <a:t>Value proposition </a:t>
            </a:r>
          </a:p>
          <a:p>
            <a:pPr defTabSz="2084388" eaLnBrk="1" hangingPunct="1">
              <a:spcBef>
                <a:spcPts val="1800"/>
              </a:spcBef>
              <a:defRPr/>
            </a:pPr>
            <a:r>
              <a:rPr lang="en-GB" altLang="it-IT" sz="3600" dirty="0">
                <a:solidFill>
                  <a:srgbClr val="005189"/>
                </a:solidFill>
                <a:latin typeface="Helvetica Light"/>
              </a:rPr>
              <a:t>Easy-access, processing and analysis of climate data from heterogeneous, quality assured and high-quality sources; users’ history</a:t>
            </a:r>
          </a:p>
          <a:p>
            <a:pPr defTabSz="2084388" eaLnBrk="1" hangingPunct="1">
              <a:spcBef>
                <a:spcPts val="1800"/>
              </a:spcBef>
              <a:defRPr/>
            </a:pPr>
            <a:r>
              <a:rPr lang="en-GB" altLang="it-IT" sz="3600" dirty="0">
                <a:solidFill>
                  <a:srgbClr val="005189"/>
                </a:solidFill>
                <a:latin typeface="Helvetica Light"/>
              </a:rPr>
              <a:t>Flagship applications </a:t>
            </a:r>
          </a:p>
          <a:p>
            <a:pPr defTabSz="2084388" eaLnBrk="1" hangingPunct="1">
              <a:spcBef>
                <a:spcPts val="600"/>
              </a:spcBef>
              <a:defRPr/>
            </a:pPr>
            <a:r>
              <a:rPr lang="en-GB" altLang="it-IT" sz="3600" dirty="0">
                <a:solidFill>
                  <a:srgbClr val="005189"/>
                </a:solidFill>
                <a:latin typeface="Helvetica Light"/>
              </a:rPr>
              <a:t>- Local authorities – local action plans </a:t>
            </a:r>
          </a:p>
          <a:p>
            <a:pPr defTabSz="2084388" eaLnBrk="1" hangingPunct="1">
              <a:spcBef>
                <a:spcPts val="600"/>
              </a:spcBef>
              <a:defRPr/>
            </a:pPr>
            <a:r>
              <a:rPr lang="en-GB" altLang="it-IT" sz="3600" dirty="0">
                <a:solidFill>
                  <a:srgbClr val="005189"/>
                </a:solidFill>
                <a:latin typeface="Helvetica Light"/>
              </a:rPr>
              <a:t>- Insurance (Actuaries Climate Index) and prudential regulation  (</a:t>
            </a:r>
            <a:r>
              <a:rPr lang="en-GB" altLang="it-IT" sz="3600" dirty="0">
                <a:solidFill>
                  <a:srgbClr val="005189"/>
                </a:solidFill>
                <a:latin typeface="Helvetica Light"/>
                <a:hlinkClick r:id="rId4"/>
              </a:rPr>
              <a:t>EIOPA &amp; RMS &amp; CMCC </a:t>
            </a:r>
            <a:r>
              <a:rPr lang="en-GB" altLang="it-IT" sz="3600" dirty="0">
                <a:solidFill>
                  <a:srgbClr val="005189"/>
                </a:solidFill>
                <a:latin typeface="Helvetica Light"/>
              </a:rPr>
              <a:t>exercise for sensitivity risks)</a:t>
            </a:r>
          </a:p>
          <a:p>
            <a:pPr defTabSz="2084388" eaLnBrk="1" hangingPunct="1">
              <a:spcBef>
                <a:spcPts val="600"/>
              </a:spcBef>
              <a:defRPr/>
            </a:pPr>
            <a:r>
              <a:rPr lang="en-GB" altLang="it-IT" sz="3600" dirty="0">
                <a:solidFill>
                  <a:srgbClr val="005189"/>
                </a:solidFill>
                <a:latin typeface="Helvetica Light"/>
              </a:rPr>
              <a:t>- Infrastructure - climate proofing in investments and spatial planning </a:t>
            </a:r>
          </a:p>
          <a:p>
            <a:pPr defTabSz="2084388" eaLnBrk="1" hangingPunct="1">
              <a:spcBef>
                <a:spcPts val="600"/>
              </a:spcBef>
              <a:defRPr/>
            </a:pPr>
            <a:r>
              <a:rPr lang="en-GB" altLang="it-IT" sz="3600" dirty="0">
                <a:solidFill>
                  <a:srgbClr val="005189"/>
                </a:solidFill>
                <a:latin typeface="Helvetica Light"/>
              </a:rPr>
              <a:t>- Agriculture - extreme growth-sensitive indices  </a:t>
            </a:r>
          </a:p>
          <a:p>
            <a:pPr defTabSz="2084388" eaLnBrk="1" hangingPunct="1">
              <a:spcBef>
                <a:spcPts val="1800"/>
              </a:spcBef>
              <a:defRPr/>
            </a:pPr>
            <a:endParaRPr lang="en-GB" altLang="it-IT" sz="3600" dirty="0">
              <a:solidFill>
                <a:srgbClr val="005189"/>
              </a:solidFill>
              <a:latin typeface="Helvetica Light"/>
            </a:endParaRPr>
          </a:p>
          <a:p>
            <a:pPr marL="571500" indent="-571500" defTabSz="2084388" eaLnBrk="1" hangingPunct="1">
              <a:spcBef>
                <a:spcPts val="1800"/>
              </a:spcBef>
              <a:buFontTx/>
              <a:buChar char="−"/>
              <a:defRPr/>
            </a:pPr>
            <a:endParaRPr lang="en-US" altLang="it-IT" sz="3600" dirty="0">
              <a:solidFill>
                <a:srgbClr val="005189"/>
              </a:solidFill>
              <a:latin typeface="Helvetica Light"/>
            </a:endParaRPr>
          </a:p>
          <a:p>
            <a:pPr marL="571500" indent="-571500" defTabSz="2084388" eaLnBrk="1" hangingPunct="1">
              <a:spcBef>
                <a:spcPts val="1800"/>
              </a:spcBef>
              <a:buFontTx/>
              <a:buChar char="−"/>
              <a:defRPr/>
            </a:pPr>
            <a:endParaRPr lang="en-US" altLang="it-IT" sz="3600" dirty="0">
              <a:solidFill>
                <a:srgbClr val="005189"/>
              </a:solidFill>
              <a:latin typeface="Helvetica Light"/>
            </a:endParaRPr>
          </a:p>
        </p:txBody>
      </p:sp>
      <p:pic>
        <p:nvPicPr>
          <p:cNvPr id="7" name="Google Shape;432;p17" descr="C:\Users\Giuliana\Downloads\image1_dataclime.png">
            <a:extLst>
              <a:ext uri="{FF2B5EF4-FFF2-40B4-BE49-F238E27FC236}">
                <a16:creationId xmlns:a16="http://schemas.microsoft.com/office/drawing/2014/main" id="{B6B73796-2696-4915-B876-77D86BFF7C51}"/>
              </a:ext>
            </a:extLst>
          </p:cNvPr>
          <p:cNvPicPr preferRelativeResize="0"/>
          <p:nvPr/>
        </p:nvPicPr>
        <p:blipFill rotWithShape="1">
          <a:blip r:embed="rId5" cstate="print">
            <a:alphaModFix/>
          </a:blip>
          <a:srcRect/>
          <a:stretch/>
        </p:blipFill>
        <p:spPr>
          <a:xfrm>
            <a:off x="9909544" y="2237134"/>
            <a:ext cx="13783195" cy="5429551"/>
          </a:xfrm>
          <a:prstGeom prst="rect">
            <a:avLst/>
          </a:prstGeom>
          <a:noFill/>
          <a:ln>
            <a:noFill/>
          </a:ln>
          <a:effectLst/>
        </p:spPr>
      </p:pic>
      <p:pic>
        <p:nvPicPr>
          <p:cNvPr id="8" name="Immagine 7">
            <a:extLst>
              <a:ext uri="{FF2B5EF4-FFF2-40B4-BE49-F238E27FC236}">
                <a16:creationId xmlns:a16="http://schemas.microsoft.com/office/drawing/2014/main" id="{1A0421D5-A915-41FA-9243-37B63C8EF673}"/>
              </a:ext>
            </a:extLst>
          </p:cNvPr>
          <p:cNvPicPr>
            <a:picLocks noChangeAspect="1"/>
          </p:cNvPicPr>
          <p:nvPr/>
        </p:nvPicPr>
        <p:blipFill>
          <a:blip r:embed="rId6"/>
          <a:stretch>
            <a:fillRect/>
          </a:stretch>
        </p:blipFill>
        <p:spPr>
          <a:xfrm>
            <a:off x="13697804" y="7989909"/>
            <a:ext cx="7530181" cy="5398777"/>
          </a:xfrm>
          <a:prstGeom prst="rect">
            <a:avLst/>
          </a:prstGeom>
          <a:ln>
            <a:noFill/>
          </a:ln>
          <a:effectLst/>
        </p:spPr>
      </p:pic>
      <p:sp>
        <p:nvSpPr>
          <p:cNvPr id="2" name="CasellaDiTesto 1">
            <a:extLst>
              <a:ext uri="{FF2B5EF4-FFF2-40B4-BE49-F238E27FC236}">
                <a16:creationId xmlns:a16="http://schemas.microsoft.com/office/drawing/2014/main" id="{C899BEB7-3A5F-4B87-B667-D1194EDB3263}"/>
              </a:ext>
            </a:extLst>
          </p:cNvPr>
          <p:cNvSpPr txBox="1"/>
          <p:nvPr/>
        </p:nvSpPr>
        <p:spPr>
          <a:xfrm>
            <a:off x="9909544" y="8358018"/>
            <a:ext cx="3168502" cy="3754874"/>
          </a:xfrm>
          <a:prstGeom prst="rect">
            <a:avLst/>
          </a:prstGeom>
          <a:noFill/>
        </p:spPr>
        <p:txBody>
          <a:bodyPr wrap="square" rtlCol="0">
            <a:spAutoFit/>
          </a:bodyPr>
          <a:lstStyle/>
          <a:p>
            <a:r>
              <a:rPr lang="en-GB" sz="3400" dirty="0">
                <a:solidFill>
                  <a:srgbClr val="005189"/>
                </a:solidFill>
                <a:latin typeface="Helvetica Light"/>
              </a:rPr>
              <a:t>User-guided queries specify step-by-step the requests for data analysis and format of </a:t>
            </a:r>
          </a:p>
          <a:p>
            <a:r>
              <a:rPr lang="en-GB" sz="3400" dirty="0">
                <a:solidFill>
                  <a:srgbClr val="005189"/>
                </a:solidFill>
                <a:latin typeface="Helvetica Light"/>
              </a:rPr>
              <a:t>outputs </a:t>
            </a:r>
          </a:p>
        </p:txBody>
      </p:sp>
      <p:pic>
        <p:nvPicPr>
          <p:cNvPr id="11" name="Picture 10">
            <a:extLst>
              <a:ext uri="{FF2B5EF4-FFF2-40B4-BE49-F238E27FC236}">
                <a16:creationId xmlns:a16="http://schemas.microsoft.com/office/drawing/2014/main" id="{D2C3744A-E675-44E8-89EA-332F5A7368BA}"/>
              </a:ext>
            </a:extLst>
          </p:cNvPr>
          <p:cNvPicPr>
            <a:picLocks noChangeAspect="1" noChangeArrowheads="1"/>
          </p:cNvPicPr>
          <p:nvPr/>
        </p:nvPicPr>
        <p:blipFill>
          <a:blip r:embed="rId7"/>
          <a:srcRect/>
          <a:stretch>
            <a:fillRect/>
          </a:stretch>
        </p:blipFill>
        <p:spPr bwMode="auto">
          <a:xfrm>
            <a:off x="21227985" y="7989909"/>
            <a:ext cx="2464754" cy="2700000"/>
          </a:xfrm>
          <a:prstGeom prst="rect">
            <a:avLst/>
          </a:prstGeom>
          <a:noFill/>
          <a:ln w="9525">
            <a:noFill/>
            <a:miter lim="800000"/>
            <a:headEnd/>
            <a:tailEnd/>
          </a:ln>
          <a:effectLst/>
        </p:spPr>
      </p:pic>
      <p:pic>
        <p:nvPicPr>
          <p:cNvPr id="13" name="Picture 3">
            <a:extLst>
              <a:ext uri="{FF2B5EF4-FFF2-40B4-BE49-F238E27FC236}">
                <a16:creationId xmlns:a16="http://schemas.microsoft.com/office/drawing/2014/main" id="{2F0CCE12-ACC1-42B5-9DED-8533562BB430}"/>
              </a:ext>
            </a:extLst>
          </p:cNvPr>
          <p:cNvPicPr>
            <a:picLocks noChangeAspect="1" noChangeArrowheads="1"/>
          </p:cNvPicPr>
          <p:nvPr/>
        </p:nvPicPr>
        <p:blipFill>
          <a:blip r:embed="rId8"/>
          <a:srcRect/>
          <a:stretch>
            <a:fillRect/>
          </a:stretch>
        </p:blipFill>
        <p:spPr bwMode="auto">
          <a:xfrm>
            <a:off x="21254615" y="10689909"/>
            <a:ext cx="2597656" cy="2700000"/>
          </a:xfrm>
          <a:prstGeom prst="rect">
            <a:avLst/>
          </a:prstGeom>
          <a:noFill/>
          <a:ln w="9525">
            <a:noFill/>
            <a:miter lim="800000"/>
            <a:headEnd/>
            <a:tailEnd/>
          </a:ln>
          <a:effectLst/>
        </p:spPr>
      </p:pic>
    </p:spTree>
    <p:extLst>
      <p:ext uri="{BB962C8B-B14F-4D97-AF65-F5344CB8AC3E}">
        <p14:creationId xmlns:p14="http://schemas.microsoft.com/office/powerpoint/2010/main" val="2248970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D6E8F118-B450-412E-9F6D-03A80C3E0523}"/>
              </a:ext>
            </a:extLst>
          </p:cNvPr>
          <p:cNvSpPr txBox="1">
            <a:spLocks noChangeArrowheads="1"/>
          </p:cNvSpPr>
          <p:nvPr/>
        </p:nvSpPr>
        <p:spPr bwMode="auto">
          <a:xfrm>
            <a:off x="931863" y="627063"/>
            <a:ext cx="22528212" cy="12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9364" tIns="94682" rIns="189364" bIns="94682">
            <a:spAutoFit/>
          </a:bodyPr>
          <a:lstStyle>
            <a:lvl1pPr defTabSz="1893888">
              <a:lnSpc>
                <a:spcPct val="150000"/>
              </a:lnSpc>
              <a:spcBef>
                <a:spcPts val="2275"/>
              </a:spcBef>
              <a:buFont typeface="Arial" panose="020B0604020202020204" pitchFamily="34" charset="0"/>
              <a:buChar char="•"/>
              <a:defRPr sz="5900">
                <a:solidFill>
                  <a:srgbClr val="1F4E79"/>
                </a:solidFill>
                <a:latin typeface="Helvetica Light"/>
                <a:ea typeface="Helvetica Light"/>
                <a:cs typeface="Helvetica Light"/>
              </a:defRPr>
            </a:lvl1pPr>
            <a:lvl2pPr marL="1538288" indent="-590550" defTabSz="1893888">
              <a:lnSpc>
                <a:spcPct val="150000"/>
              </a:lnSpc>
              <a:spcBef>
                <a:spcPts val="1138"/>
              </a:spcBef>
              <a:buFont typeface="Arial" panose="020B0604020202020204" pitchFamily="34" charset="0"/>
              <a:buChar char="•"/>
              <a:defRPr sz="5000">
                <a:solidFill>
                  <a:srgbClr val="1F4E79"/>
                </a:solidFill>
                <a:latin typeface="Helvetica Light"/>
                <a:ea typeface="Helvetica Light"/>
                <a:cs typeface="Helvetica Light"/>
              </a:defRPr>
            </a:lvl2pPr>
            <a:lvl3pPr marL="2366963" indent="-473075" defTabSz="1893888">
              <a:lnSpc>
                <a:spcPct val="150000"/>
              </a:lnSpc>
              <a:spcBef>
                <a:spcPts val="1138"/>
              </a:spcBef>
              <a:buFont typeface="Arial" panose="020B0604020202020204" pitchFamily="34" charset="0"/>
              <a:buChar char="•"/>
              <a:defRPr sz="4000">
                <a:solidFill>
                  <a:srgbClr val="1F4E79"/>
                </a:solidFill>
                <a:latin typeface="Helvetica Light"/>
                <a:ea typeface="Helvetica Light"/>
                <a:cs typeface="Helvetica Light"/>
              </a:defRPr>
            </a:lvl3pPr>
            <a:lvl4pPr marL="3314700" indent="-473075" defTabSz="1893888">
              <a:lnSpc>
                <a:spcPct val="150000"/>
              </a:lnSpc>
              <a:spcBef>
                <a:spcPts val="1138"/>
              </a:spcBef>
              <a:buFont typeface="Arial" panose="020B0604020202020204" pitchFamily="34" charset="0"/>
              <a:buChar char="•"/>
              <a:defRPr sz="3800">
                <a:solidFill>
                  <a:srgbClr val="1F4E79"/>
                </a:solidFill>
                <a:latin typeface="Helvetica Light"/>
                <a:ea typeface="Helvetica Light"/>
                <a:cs typeface="Helvetica Light"/>
              </a:defRPr>
            </a:lvl4pPr>
            <a:lvl5pPr marL="4260850" indent="-473075" defTabSz="1893888">
              <a:lnSpc>
                <a:spcPct val="150000"/>
              </a:lnSpc>
              <a:spcBef>
                <a:spcPts val="1138"/>
              </a:spcBef>
              <a:buFont typeface="Arial" panose="020B0604020202020204" pitchFamily="34" charset="0"/>
              <a:buChar char="•"/>
              <a:defRPr sz="3300">
                <a:solidFill>
                  <a:srgbClr val="1F4E79"/>
                </a:solidFill>
                <a:latin typeface="Helvetica Light"/>
                <a:ea typeface="Helvetica Light"/>
                <a:cs typeface="Helvetica Light"/>
              </a:defRPr>
            </a:lvl5pPr>
            <a:lvl6pPr marL="47180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6pPr>
            <a:lvl7pPr marL="51752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7pPr>
            <a:lvl8pPr marL="56324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8pPr>
            <a:lvl9pPr marL="6089650" indent="-473075" defTabSz="1893888" eaLnBrk="0" fontAlgn="base" hangingPunct="0">
              <a:lnSpc>
                <a:spcPct val="150000"/>
              </a:lnSpc>
              <a:spcBef>
                <a:spcPts val="1138"/>
              </a:spcBef>
              <a:spcAft>
                <a:spcPct val="0"/>
              </a:spcAft>
              <a:buFont typeface="Arial" panose="020B0604020202020204" pitchFamily="34" charset="0"/>
              <a:buChar char="•"/>
              <a:defRPr sz="3300">
                <a:solidFill>
                  <a:srgbClr val="1F4E79"/>
                </a:solidFill>
                <a:latin typeface="Helvetica Light"/>
                <a:ea typeface="Helvetica Light"/>
                <a:cs typeface="Helvetica Light"/>
              </a:defRPr>
            </a:lvl9pPr>
          </a:lstStyle>
          <a:p>
            <a:pPr eaLnBrk="1" hangingPunct="1">
              <a:lnSpc>
                <a:spcPct val="100000"/>
              </a:lnSpc>
              <a:spcBef>
                <a:spcPct val="0"/>
              </a:spcBef>
              <a:buFontTx/>
              <a:buNone/>
            </a:pPr>
            <a:r>
              <a:rPr lang="en-GB" altLang="it-IT" sz="7000" dirty="0">
                <a:solidFill>
                  <a:srgbClr val="C00000"/>
                </a:solidFill>
              </a:rPr>
              <a:t>Co-generation, what it means for the users</a:t>
            </a:r>
          </a:p>
        </p:txBody>
      </p:sp>
      <p:sp>
        <p:nvSpPr>
          <p:cNvPr id="6" name="Rectangle 9">
            <a:extLst>
              <a:ext uri="{FF2B5EF4-FFF2-40B4-BE49-F238E27FC236}">
                <a16:creationId xmlns:a16="http://schemas.microsoft.com/office/drawing/2014/main" id="{35915059-2708-41F8-A4FF-189FBD8E28AB}"/>
              </a:ext>
            </a:extLst>
          </p:cNvPr>
          <p:cNvSpPr>
            <a:spLocks noChangeArrowheads="1"/>
          </p:cNvSpPr>
          <p:nvPr/>
        </p:nvSpPr>
        <p:spPr bwMode="auto">
          <a:xfrm>
            <a:off x="931863" y="2556112"/>
            <a:ext cx="10800000" cy="10080000"/>
          </a:xfrm>
          <a:prstGeom prst="rect">
            <a:avLst/>
          </a:prstGeom>
          <a:noFill/>
          <a:ln>
            <a:noFill/>
          </a:ln>
        </p:spPr>
        <p:txBody>
          <a:bodyPr lIns="189364" tIns="94682" rIns="189364" bIns="94682"/>
          <a:lstStyle/>
          <a:p>
            <a:pPr defTabSz="2084388" eaLnBrk="1" hangingPunct="1">
              <a:spcBef>
                <a:spcPts val="1800"/>
              </a:spcBef>
            </a:pPr>
            <a:r>
              <a:rPr lang="en-US" altLang="it-IT" sz="3600" dirty="0">
                <a:solidFill>
                  <a:srgbClr val="005189"/>
                </a:solidFill>
                <a:latin typeface="Helvetica Light"/>
              </a:rPr>
              <a:t>Co-generation means </a:t>
            </a:r>
            <a:r>
              <a:rPr lang="en-US" altLang="it-IT" sz="3600" b="1" dirty="0">
                <a:solidFill>
                  <a:srgbClr val="005189"/>
                </a:solidFill>
                <a:latin typeface="Helvetica Light"/>
              </a:rPr>
              <a:t>looking for solutions to ill-defined, messy operational problems or challenges</a:t>
            </a:r>
            <a:r>
              <a:rPr lang="en-US" altLang="it-IT" sz="3600" dirty="0">
                <a:solidFill>
                  <a:srgbClr val="005189"/>
                </a:solidFill>
                <a:latin typeface="Helvetica Light"/>
              </a:rPr>
              <a:t>. It starts with a recognition that an establish practices are either suboptimal or no longer suitable. </a:t>
            </a:r>
          </a:p>
          <a:p>
            <a:pPr defTabSz="2084388" eaLnBrk="1" hangingPunct="1">
              <a:spcBef>
                <a:spcPts val="1800"/>
              </a:spcBef>
            </a:pPr>
            <a:r>
              <a:rPr lang="en-US" altLang="it-IT" sz="3600" dirty="0">
                <a:solidFill>
                  <a:srgbClr val="005189"/>
                </a:solidFill>
                <a:latin typeface="Helvetica Light"/>
              </a:rPr>
              <a:t>Users’ needs are a tacit knowledge yet to be surfaced. </a:t>
            </a:r>
            <a:r>
              <a:rPr lang="en-US" altLang="it-IT" sz="3600" b="1" dirty="0">
                <a:solidFill>
                  <a:srgbClr val="005189"/>
                </a:solidFill>
                <a:latin typeface="Helvetica Light"/>
              </a:rPr>
              <a:t>Co-generation entail mutual learning</a:t>
            </a:r>
            <a:r>
              <a:rPr lang="en-US" altLang="it-IT" sz="3600" dirty="0">
                <a:solidFill>
                  <a:srgbClr val="005189"/>
                </a:solidFill>
                <a:latin typeface="Helvetica Light"/>
              </a:rPr>
              <a:t>: users learn about climate data &amp; information that are readily available and explore how</a:t>
            </a:r>
          </a:p>
          <a:p>
            <a:pPr defTabSz="2084388" eaLnBrk="1" hangingPunct="1">
              <a:spcBef>
                <a:spcPts val="1800"/>
              </a:spcBef>
            </a:pPr>
            <a:r>
              <a:rPr lang="en-US" altLang="it-IT" sz="3600" dirty="0">
                <a:solidFill>
                  <a:srgbClr val="005189"/>
                </a:solidFill>
                <a:latin typeface="Helvetica Light"/>
              </a:rPr>
              <a:t> </a:t>
            </a:r>
          </a:p>
          <a:p>
            <a:pPr defTabSz="2084388" eaLnBrk="1" hangingPunct="1">
              <a:spcBef>
                <a:spcPts val="1800"/>
              </a:spcBef>
            </a:pPr>
            <a:endParaRPr lang="en-US" altLang="it-IT" sz="3600" b="1" dirty="0">
              <a:solidFill>
                <a:srgbClr val="005189"/>
              </a:solidFill>
              <a:latin typeface="Helvetica Light"/>
            </a:endParaRPr>
          </a:p>
        </p:txBody>
      </p:sp>
      <p:pic>
        <p:nvPicPr>
          <p:cNvPr id="12" name="Immagine 11">
            <a:extLst>
              <a:ext uri="{FF2B5EF4-FFF2-40B4-BE49-F238E27FC236}">
                <a16:creationId xmlns:a16="http://schemas.microsoft.com/office/drawing/2014/main" id="{5161429E-98AC-46CF-B9CF-45C5DAA95687}"/>
              </a:ext>
            </a:extLst>
          </p:cNvPr>
          <p:cNvPicPr>
            <a:picLocks noChangeAspect="1"/>
          </p:cNvPicPr>
          <p:nvPr/>
        </p:nvPicPr>
        <p:blipFill>
          <a:blip r:embed="rId2"/>
          <a:stretch>
            <a:fillRect/>
          </a:stretch>
        </p:blipFill>
        <p:spPr>
          <a:xfrm>
            <a:off x="731360" y="7470373"/>
            <a:ext cx="9846000" cy="5978084"/>
          </a:xfrm>
          <a:prstGeom prst="rect">
            <a:avLst/>
          </a:prstGeom>
        </p:spPr>
      </p:pic>
      <p:sp>
        <p:nvSpPr>
          <p:cNvPr id="13" name="CasellaDiTesto 12">
            <a:extLst>
              <a:ext uri="{FF2B5EF4-FFF2-40B4-BE49-F238E27FC236}">
                <a16:creationId xmlns:a16="http://schemas.microsoft.com/office/drawing/2014/main" id="{0F743569-0E88-4B1A-A4AD-234116C0A6BB}"/>
              </a:ext>
            </a:extLst>
          </p:cNvPr>
          <p:cNvSpPr txBox="1"/>
          <p:nvPr/>
        </p:nvSpPr>
        <p:spPr>
          <a:xfrm>
            <a:off x="12332315" y="2562008"/>
            <a:ext cx="2317429" cy="954107"/>
          </a:xfrm>
          <a:prstGeom prst="rect">
            <a:avLst/>
          </a:prstGeom>
          <a:noFill/>
        </p:spPr>
        <p:txBody>
          <a:bodyPr wrap="none" rtlCol="0">
            <a:spAutoFit/>
          </a:bodyPr>
          <a:lstStyle/>
          <a:p>
            <a:r>
              <a:rPr lang="en-GB" sz="2800" dirty="0">
                <a:solidFill>
                  <a:srgbClr val="005189"/>
                </a:solidFill>
                <a:latin typeface="Helvetica Light"/>
              </a:rPr>
              <a:t>Monitoring</a:t>
            </a:r>
          </a:p>
          <a:p>
            <a:r>
              <a:rPr lang="en-GB" sz="2800" dirty="0">
                <a:solidFill>
                  <a:srgbClr val="005189"/>
                </a:solidFill>
                <a:latin typeface="Helvetica Light"/>
              </a:rPr>
              <a:t>&amp; observation</a:t>
            </a:r>
            <a:endParaRPr lang="en-GB" sz="2800" dirty="0">
              <a:latin typeface="Helvetica Light"/>
            </a:endParaRPr>
          </a:p>
        </p:txBody>
      </p:sp>
      <p:sp>
        <p:nvSpPr>
          <p:cNvPr id="132" name="Rectangle 9">
            <a:extLst>
              <a:ext uri="{FF2B5EF4-FFF2-40B4-BE49-F238E27FC236}">
                <a16:creationId xmlns:a16="http://schemas.microsoft.com/office/drawing/2014/main" id="{6059FB34-70E7-4C03-9271-28AA5ED0FB3A}"/>
              </a:ext>
            </a:extLst>
          </p:cNvPr>
          <p:cNvSpPr>
            <a:spLocks noChangeArrowheads="1"/>
          </p:cNvSpPr>
          <p:nvPr/>
        </p:nvSpPr>
        <p:spPr bwMode="auto">
          <a:xfrm>
            <a:off x="12332315" y="8574734"/>
            <a:ext cx="11368720" cy="4844148"/>
          </a:xfrm>
          <a:prstGeom prst="rect">
            <a:avLst/>
          </a:prstGeom>
          <a:noFill/>
          <a:ln>
            <a:noFill/>
          </a:ln>
        </p:spPr>
        <p:txBody>
          <a:bodyPr lIns="189364" tIns="94682" rIns="189364" bIns="94682"/>
          <a:lstStyle/>
          <a:p>
            <a:pPr defTabSz="2084388" eaLnBrk="1" hangingPunct="1">
              <a:spcBef>
                <a:spcPts val="1800"/>
              </a:spcBef>
            </a:pPr>
            <a:r>
              <a:rPr lang="en-GB" altLang="it-IT" sz="3600" b="1" dirty="0">
                <a:solidFill>
                  <a:srgbClr val="005189"/>
                </a:solidFill>
                <a:latin typeface="Helvetica Light"/>
              </a:rPr>
              <a:t>Private benefits</a:t>
            </a:r>
            <a:r>
              <a:rPr lang="en-GB" altLang="it-IT" sz="3600" dirty="0">
                <a:solidFill>
                  <a:srgbClr val="005189"/>
                </a:solidFill>
                <a:latin typeface="Helvetica Light"/>
              </a:rPr>
              <a:t>: cost reduction, increased yields and incomes, better-informed planning and protection against unforeseen events, and potential of new entrepreneurial ventures. </a:t>
            </a:r>
          </a:p>
          <a:p>
            <a:pPr defTabSz="2084388" eaLnBrk="1" hangingPunct="1">
              <a:spcBef>
                <a:spcPts val="1800"/>
              </a:spcBef>
            </a:pPr>
            <a:r>
              <a:rPr lang="en-GB" altLang="it-IT" sz="3600" b="1" dirty="0">
                <a:solidFill>
                  <a:srgbClr val="005189"/>
                </a:solidFill>
                <a:latin typeface="Helvetica Light"/>
              </a:rPr>
              <a:t>Collective benefits</a:t>
            </a:r>
            <a:r>
              <a:rPr lang="en-GB" altLang="it-IT" sz="3600" dirty="0">
                <a:solidFill>
                  <a:srgbClr val="005189"/>
                </a:solidFill>
                <a:latin typeface="Helvetica Light"/>
              </a:rPr>
              <a:t> - greater water, energy and food security; enhanced resilience, adaptive capacity, and innovation-prone policy and business environments</a:t>
            </a:r>
            <a:endParaRPr lang="en-US" altLang="it-IT" sz="3600" dirty="0">
              <a:solidFill>
                <a:srgbClr val="005189"/>
              </a:solidFill>
              <a:latin typeface="Helvetica Light"/>
            </a:endParaRPr>
          </a:p>
        </p:txBody>
      </p:sp>
      <p:pic>
        <p:nvPicPr>
          <p:cNvPr id="134" name="Immagine 133" descr="Immagine che contiene arma&#10;&#10;Descrizione generata automaticamente">
            <a:extLst>
              <a:ext uri="{FF2B5EF4-FFF2-40B4-BE49-F238E27FC236}">
                <a16:creationId xmlns:a16="http://schemas.microsoft.com/office/drawing/2014/main" id="{FD7835C0-3009-47DD-A10C-3530786B8388}"/>
              </a:ext>
            </a:extLst>
          </p:cNvPr>
          <p:cNvPicPr>
            <a:picLocks noChangeAspect="1"/>
          </p:cNvPicPr>
          <p:nvPr/>
        </p:nvPicPr>
        <p:blipFill>
          <a:blip r:embed="rId3"/>
          <a:stretch>
            <a:fillRect/>
          </a:stretch>
        </p:blipFill>
        <p:spPr>
          <a:xfrm>
            <a:off x="12332315" y="3459383"/>
            <a:ext cx="11372088" cy="1487424"/>
          </a:xfrm>
          <a:prstGeom prst="rect">
            <a:avLst/>
          </a:prstGeom>
        </p:spPr>
      </p:pic>
      <p:sp>
        <p:nvSpPr>
          <p:cNvPr id="135" name="CasellaDiTesto 134">
            <a:extLst>
              <a:ext uri="{FF2B5EF4-FFF2-40B4-BE49-F238E27FC236}">
                <a16:creationId xmlns:a16="http://schemas.microsoft.com/office/drawing/2014/main" id="{CF969A6F-D86F-46DD-AB1E-EE9E99774B1F}"/>
              </a:ext>
            </a:extLst>
          </p:cNvPr>
          <p:cNvSpPr txBox="1"/>
          <p:nvPr/>
        </p:nvSpPr>
        <p:spPr>
          <a:xfrm>
            <a:off x="14363784" y="4803330"/>
            <a:ext cx="2062552" cy="954107"/>
          </a:xfrm>
          <a:prstGeom prst="rect">
            <a:avLst/>
          </a:prstGeom>
          <a:noFill/>
        </p:spPr>
        <p:txBody>
          <a:bodyPr wrap="none" rtlCol="0">
            <a:spAutoFit/>
          </a:bodyPr>
          <a:lstStyle/>
          <a:p>
            <a:pPr algn="ctr"/>
            <a:r>
              <a:rPr lang="en-GB" sz="2800" dirty="0">
                <a:solidFill>
                  <a:srgbClr val="005189"/>
                </a:solidFill>
                <a:latin typeface="Helvetica Light"/>
              </a:rPr>
              <a:t>Modelling</a:t>
            </a:r>
          </a:p>
          <a:p>
            <a:r>
              <a:rPr lang="en-GB" sz="2800" dirty="0">
                <a:solidFill>
                  <a:srgbClr val="005189"/>
                </a:solidFill>
                <a:latin typeface="Helvetica Light"/>
              </a:rPr>
              <a:t>&amp; simulation</a:t>
            </a:r>
            <a:endParaRPr lang="en-GB" sz="2800" dirty="0">
              <a:latin typeface="Helvetica Light"/>
            </a:endParaRPr>
          </a:p>
        </p:txBody>
      </p:sp>
      <p:sp>
        <p:nvSpPr>
          <p:cNvPr id="136" name="CasellaDiTesto 135">
            <a:extLst>
              <a:ext uri="{FF2B5EF4-FFF2-40B4-BE49-F238E27FC236}">
                <a16:creationId xmlns:a16="http://schemas.microsoft.com/office/drawing/2014/main" id="{F874307C-271C-46AB-A3CB-800205867B5A}"/>
              </a:ext>
            </a:extLst>
          </p:cNvPr>
          <p:cNvSpPr txBox="1"/>
          <p:nvPr/>
        </p:nvSpPr>
        <p:spPr>
          <a:xfrm>
            <a:off x="16142315" y="2562008"/>
            <a:ext cx="1974451" cy="523220"/>
          </a:xfrm>
          <a:prstGeom prst="rect">
            <a:avLst/>
          </a:prstGeom>
          <a:noFill/>
        </p:spPr>
        <p:txBody>
          <a:bodyPr wrap="none" rtlCol="0">
            <a:spAutoFit/>
          </a:bodyPr>
          <a:lstStyle/>
          <a:p>
            <a:r>
              <a:rPr lang="en-GB" sz="2800" dirty="0">
                <a:solidFill>
                  <a:srgbClr val="005189"/>
                </a:solidFill>
                <a:latin typeface="Helvetica Light"/>
              </a:rPr>
              <a:t>Forecasting</a:t>
            </a:r>
            <a:endParaRPr lang="en-GB" sz="2800" dirty="0">
              <a:latin typeface="Helvetica Light"/>
            </a:endParaRPr>
          </a:p>
        </p:txBody>
      </p:sp>
      <p:sp>
        <p:nvSpPr>
          <p:cNvPr id="137" name="CasellaDiTesto 136">
            <a:extLst>
              <a:ext uri="{FF2B5EF4-FFF2-40B4-BE49-F238E27FC236}">
                <a16:creationId xmlns:a16="http://schemas.microsoft.com/office/drawing/2014/main" id="{36774A5B-6B55-4A94-A75D-7BCFBC0FF3BF}"/>
              </a:ext>
            </a:extLst>
          </p:cNvPr>
          <p:cNvSpPr txBox="1"/>
          <p:nvPr/>
        </p:nvSpPr>
        <p:spPr>
          <a:xfrm>
            <a:off x="17421953" y="4803330"/>
            <a:ext cx="2608406" cy="523220"/>
          </a:xfrm>
          <a:prstGeom prst="rect">
            <a:avLst/>
          </a:prstGeom>
          <a:noFill/>
        </p:spPr>
        <p:txBody>
          <a:bodyPr wrap="none" rtlCol="0">
            <a:spAutoFit/>
          </a:bodyPr>
          <a:lstStyle/>
          <a:p>
            <a:r>
              <a:rPr lang="en-GB" sz="2800" dirty="0">
                <a:solidFill>
                  <a:srgbClr val="005189"/>
                </a:solidFill>
                <a:latin typeface="Helvetica Light"/>
              </a:rPr>
              <a:t>Communication</a:t>
            </a:r>
            <a:endParaRPr lang="en-GB" sz="2800" dirty="0">
              <a:latin typeface="Helvetica Light"/>
            </a:endParaRPr>
          </a:p>
        </p:txBody>
      </p:sp>
      <p:sp>
        <p:nvSpPr>
          <p:cNvPr id="138" name="CasellaDiTesto 137">
            <a:extLst>
              <a:ext uri="{FF2B5EF4-FFF2-40B4-BE49-F238E27FC236}">
                <a16:creationId xmlns:a16="http://schemas.microsoft.com/office/drawing/2014/main" id="{B4487104-8898-4E81-AB53-195B9AD2F437}"/>
              </a:ext>
            </a:extLst>
          </p:cNvPr>
          <p:cNvSpPr txBox="1"/>
          <p:nvPr/>
        </p:nvSpPr>
        <p:spPr>
          <a:xfrm>
            <a:off x="19418915" y="2562008"/>
            <a:ext cx="2547557" cy="954107"/>
          </a:xfrm>
          <a:prstGeom prst="rect">
            <a:avLst/>
          </a:prstGeom>
          <a:noFill/>
        </p:spPr>
        <p:txBody>
          <a:bodyPr wrap="none" rtlCol="0">
            <a:spAutoFit/>
          </a:bodyPr>
          <a:lstStyle/>
          <a:p>
            <a:r>
              <a:rPr lang="en-GB" sz="2800" dirty="0">
                <a:solidFill>
                  <a:srgbClr val="005189"/>
                </a:solidFill>
                <a:latin typeface="Helvetica Light"/>
              </a:rPr>
              <a:t>Perception</a:t>
            </a:r>
          </a:p>
          <a:p>
            <a:r>
              <a:rPr lang="en-GB" sz="2800" dirty="0">
                <a:solidFill>
                  <a:srgbClr val="005189"/>
                </a:solidFill>
                <a:latin typeface="Helvetica Light"/>
              </a:rPr>
              <a:t>&amp; interpretation</a:t>
            </a:r>
            <a:endParaRPr lang="en-GB" sz="2800" dirty="0">
              <a:latin typeface="Helvetica Light"/>
            </a:endParaRPr>
          </a:p>
        </p:txBody>
      </p:sp>
      <p:sp>
        <p:nvSpPr>
          <p:cNvPr id="139" name="CasellaDiTesto 138">
            <a:extLst>
              <a:ext uri="{FF2B5EF4-FFF2-40B4-BE49-F238E27FC236}">
                <a16:creationId xmlns:a16="http://schemas.microsoft.com/office/drawing/2014/main" id="{F831BD06-5B77-4F85-B4EB-E7B58E2BF5B0}"/>
              </a:ext>
            </a:extLst>
          </p:cNvPr>
          <p:cNvSpPr txBox="1"/>
          <p:nvPr/>
        </p:nvSpPr>
        <p:spPr>
          <a:xfrm>
            <a:off x="21564671" y="4803330"/>
            <a:ext cx="1604927" cy="954107"/>
          </a:xfrm>
          <a:prstGeom prst="rect">
            <a:avLst/>
          </a:prstGeom>
          <a:noFill/>
        </p:spPr>
        <p:txBody>
          <a:bodyPr wrap="none" rtlCol="0">
            <a:spAutoFit/>
          </a:bodyPr>
          <a:lstStyle/>
          <a:p>
            <a:r>
              <a:rPr lang="en-GB" sz="2800" dirty="0">
                <a:solidFill>
                  <a:srgbClr val="005189"/>
                </a:solidFill>
                <a:latin typeface="Helvetica Light"/>
              </a:rPr>
              <a:t>Decision </a:t>
            </a:r>
          </a:p>
          <a:p>
            <a:pPr algn="ctr"/>
            <a:r>
              <a:rPr lang="en-GB" sz="2800" dirty="0">
                <a:solidFill>
                  <a:srgbClr val="005189"/>
                </a:solidFill>
                <a:latin typeface="Helvetica Light"/>
              </a:rPr>
              <a:t>making</a:t>
            </a:r>
            <a:endParaRPr lang="en-GB" sz="2800" dirty="0">
              <a:latin typeface="Helvetica Light"/>
            </a:endParaRPr>
          </a:p>
        </p:txBody>
      </p:sp>
      <p:sp>
        <p:nvSpPr>
          <p:cNvPr id="143" name="CasellaDiTesto 142">
            <a:extLst>
              <a:ext uri="{FF2B5EF4-FFF2-40B4-BE49-F238E27FC236}">
                <a16:creationId xmlns:a16="http://schemas.microsoft.com/office/drawing/2014/main" id="{E0239A33-3F34-43FC-AB3B-1BECC15126AB}"/>
              </a:ext>
            </a:extLst>
          </p:cNvPr>
          <p:cNvSpPr txBox="1"/>
          <p:nvPr/>
        </p:nvSpPr>
        <p:spPr>
          <a:xfrm>
            <a:off x="21374715" y="6516266"/>
            <a:ext cx="1984839" cy="954107"/>
          </a:xfrm>
          <a:prstGeom prst="rect">
            <a:avLst/>
          </a:prstGeom>
          <a:noFill/>
        </p:spPr>
        <p:txBody>
          <a:bodyPr wrap="none" rtlCol="0">
            <a:spAutoFit/>
          </a:bodyPr>
          <a:lstStyle/>
          <a:p>
            <a:pPr algn="ctr"/>
            <a:r>
              <a:rPr lang="it-IT" altLang="it-IT" sz="2800" dirty="0">
                <a:solidFill>
                  <a:srgbClr val="005189"/>
                </a:solidFill>
              </a:rPr>
              <a:t>Value of </a:t>
            </a:r>
          </a:p>
          <a:p>
            <a:pPr algn="ctr"/>
            <a:r>
              <a:rPr lang="it-IT" altLang="it-IT" sz="2800" dirty="0">
                <a:solidFill>
                  <a:srgbClr val="005189"/>
                </a:solidFill>
              </a:rPr>
              <a:t>Information</a:t>
            </a:r>
          </a:p>
        </p:txBody>
      </p:sp>
      <p:cxnSp>
        <p:nvCxnSpPr>
          <p:cNvPr id="145" name="Connettore 2 144">
            <a:extLst>
              <a:ext uri="{FF2B5EF4-FFF2-40B4-BE49-F238E27FC236}">
                <a16:creationId xmlns:a16="http://schemas.microsoft.com/office/drawing/2014/main" id="{DA7DA40C-07BB-4055-824A-8947B35AAEC7}"/>
              </a:ext>
            </a:extLst>
          </p:cNvPr>
          <p:cNvCxnSpPr>
            <a:cxnSpLocks/>
            <a:stCxn id="139" idx="2"/>
            <a:endCxn id="143" idx="0"/>
          </p:cNvCxnSpPr>
          <p:nvPr/>
        </p:nvCxnSpPr>
        <p:spPr>
          <a:xfrm>
            <a:off x="22367135" y="5757437"/>
            <a:ext cx="0" cy="758829"/>
          </a:xfrm>
          <a:prstGeom prst="straightConnector1">
            <a:avLst/>
          </a:prstGeom>
          <a:ln w="31750">
            <a:solidFill>
              <a:srgbClr val="005189"/>
            </a:solidFill>
            <a:tailEnd type="triangle"/>
          </a:ln>
        </p:spPr>
        <p:style>
          <a:lnRef idx="1">
            <a:schemeClr val="accent1"/>
          </a:lnRef>
          <a:fillRef idx="0">
            <a:schemeClr val="accent1"/>
          </a:fillRef>
          <a:effectRef idx="0">
            <a:schemeClr val="accent1"/>
          </a:effectRef>
          <a:fontRef idx="minor">
            <a:schemeClr val="tx1"/>
          </a:fontRef>
        </p:style>
      </p:cxnSp>
      <p:sp>
        <p:nvSpPr>
          <p:cNvPr id="146" name="CasellaDiTesto 145">
            <a:extLst>
              <a:ext uri="{FF2B5EF4-FFF2-40B4-BE49-F238E27FC236}">
                <a16:creationId xmlns:a16="http://schemas.microsoft.com/office/drawing/2014/main" id="{1D64D95F-5DF8-4D0B-9F62-30A4EE7E2E66}"/>
              </a:ext>
            </a:extLst>
          </p:cNvPr>
          <p:cNvSpPr txBox="1"/>
          <p:nvPr/>
        </p:nvSpPr>
        <p:spPr>
          <a:xfrm>
            <a:off x="17235203" y="5993046"/>
            <a:ext cx="2981907" cy="523220"/>
          </a:xfrm>
          <a:prstGeom prst="rect">
            <a:avLst/>
          </a:prstGeom>
          <a:noFill/>
        </p:spPr>
        <p:txBody>
          <a:bodyPr wrap="none" rtlCol="0">
            <a:spAutoFit/>
          </a:bodyPr>
          <a:lstStyle/>
          <a:p>
            <a:pPr algn="ctr"/>
            <a:r>
              <a:rPr lang="en-US" altLang="it-IT" sz="2800" dirty="0">
                <a:solidFill>
                  <a:srgbClr val="005189"/>
                </a:solidFill>
              </a:rPr>
              <a:t>Opportunity costs</a:t>
            </a:r>
          </a:p>
        </p:txBody>
      </p:sp>
      <p:cxnSp>
        <p:nvCxnSpPr>
          <p:cNvPr id="147" name="Connettore 2 146">
            <a:extLst>
              <a:ext uri="{FF2B5EF4-FFF2-40B4-BE49-F238E27FC236}">
                <a16:creationId xmlns:a16="http://schemas.microsoft.com/office/drawing/2014/main" id="{DC856AE1-2784-453C-92EF-8752B0E43750}"/>
              </a:ext>
            </a:extLst>
          </p:cNvPr>
          <p:cNvCxnSpPr>
            <a:cxnSpLocks/>
            <a:stCxn id="137" idx="2"/>
            <a:endCxn id="146" idx="0"/>
          </p:cNvCxnSpPr>
          <p:nvPr/>
        </p:nvCxnSpPr>
        <p:spPr>
          <a:xfrm>
            <a:off x="18726156" y="5326550"/>
            <a:ext cx="1" cy="666496"/>
          </a:xfrm>
          <a:prstGeom prst="straightConnector1">
            <a:avLst/>
          </a:prstGeom>
          <a:ln w="31750">
            <a:solidFill>
              <a:srgbClr val="005189"/>
            </a:solidFill>
            <a:tailEnd type="triangle"/>
          </a:ln>
        </p:spPr>
        <p:style>
          <a:lnRef idx="1">
            <a:schemeClr val="accent1"/>
          </a:lnRef>
          <a:fillRef idx="0">
            <a:schemeClr val="accent1"/>
          </a:fillRef>
          <a:effectRef idx="0">
            <a:schemeClr val="accent1"/>
          </a:effectRef>
          <a:fontRef idx="minor">
            <a:schemeClr val="tx1"/>
          </a:fontRef>
        </p:style>
      </p:cxnSp>
      <p:sp>
        <p:nvSpPr>
          <p:cNvPr id="155" name="CasellaDiTesto 154">
            <a:extLst>
              <a:ext uri="{FF2B5EF4-FFF2-40B4-BE49-F238E27FC236}">
                <a16:creationId xmlns:a16="http://schemas.microsoft.com/office/drawing/2014/main" id="{89BFFB6D-ABE5-4DD7-A6B4-D67D3856E0DF}"/>
              </a:ext>
            </a:extLst>
          </p:cNvPr>
          <p:cNvSpPr txBox="1"/>
          <p:nvPr/>
        </p:nvSpPr>
        <p:spPr>
          <a:xfrm>
            <a:off x="16306800" y="7456812"/>
            <a:ext cx="7052754" cy="892552"/>
          </a:xfrm>
          <a:prstGeom prst="rect">
            <a:avLst/>
          </a:prstGeom>
          <a:noFill/>
        </p:spPr>
        <p:txBody>
          <a:bodyPr wrap="square" rtlCol="0">
            <a:spAutoFit/>
          </a:bodyPr>
          <a:lstStyle/>
          <a:p>
            <a:pPr algn="r"/>
            <a:r>
              <a:rPr lang="en-US" altLang="it-IT" sz="2600" dirty="0">
                <a:solidFill>
                  <a:srgbClr val="C00000"/>
                </a:solidFill>
              </a:rPr>
              <a:t>amount a decision maker would be willing to pay for information prior to making a decision</a:t>
            </a:r>
          </a:p>
        </p:txBody>
      </p:sp>
    </p:spTree>
    <p:extLst>
      <p:ext uri="{BB962C8B-B14F-4D97-AF65-F5344CB8AC3E}">
        <p14:creationId xmlns:p14="http://schemas.microsoft.com/office/powerpoint/2010/main" val="3153962648"/>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8203</TotalTime>
  <Words>1545</Words>
  <Application>Microsoft Office PowerPoint</Application>
  <PresentationFormat>Personalizzato</PresentationFormat>
  <Paragraphs>137</Paragraphs>
  <Slides>14</Slides>
  <Notes>3</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14</vt:i4>
      </vt:variant>
    </vt:vector>
  </HeadingPairs>
  <TitlesOfParts>
    <vt:vector size="22" baseType="lpstr">
      <vt:lpstr>Arial</vt:lpstr>
      <vt:lpstr>Calibri</vt:lpstr>
      <vt:lpstr>Calibri Light</vt:lpstr>
      <vt:lpstr>Helvetica Light</vt:lpstr>
      <vt:lpstr>HelveticaNeueLT Std Lt</vt:lpstr>
      <vt:lpstr>Palatino Linotype</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Author</cp:lastModifiedBy>
  <cp:revision>281</cp:revision>
  <cp:lastPrinted>2018-12-12T07:57:48Z</cp:lastPrinted>
  <dcterms:created xsi:type="dcterms:W3CDTF">2017-08-04T11:20:10Z</dcterms:created>
  <dcterms:modified xsi:type="dcterms:W3CDTF">2021-11-25T08:54:33Z</dcterms:modified>
</cp:coreProperties>
</file>