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28" r:id="rId2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6FD2"/>
    <a:srgbClr val="BDDEFF"/>
    <a:srgbClr val="2D5EC1"/>
    <a:srgbClr val="99CCFF"/>
    <a:srgbClr val="3166CF"/>
    <a:srgbClr val="808080"/>
    <a:srgbClr val="FFD624"/>
    <a:srgbClr val="EE8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088" autoAdjust="0"/>
    <p:restoredTop sz="94660"/>
  </p:normalViewPr>
  <p:slideViewPr>
    <p:cSldViewPr>
      <p:cViewPr varScale="1">
        <p:scale>
          <a:sx n="65" d="100"/>
          <a:sy n="65" d="100"/>
        </p:scale>
        <p:origin x="692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F3F0B29-3B23-442F-8F30-707C0F709D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6761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83EF5D8B-0C77-47D7-8918-5FBB8AF49F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87987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4"/>
          <p:cNvSpPr>
            <a:spLocks noChangeArrowheads="1"/>
          </p:cNvSpPr>
          <p:nvPr userDrawn="1"/>
        </p:nvSpPr>
        <p:spPr bwMode="auto">
          <a:xfrm>
            <a:off x="4251325" y="1223963"/>
            <a:ext cx="623888" cy="31750"/>
          </a:xfrm>
          <a:prstGeom prst="rect">
            <a:avLst/>
          </a:prstGeom>
          <a:solidFill>
            <a:srgbClr val="EE80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4267200" y="6453188"/>
            <a:ext cx="622300" cy="412750"/>
          </a:xfrm>
          <a:prstGeom prst="rect">
            <a:avLst/>
          </a:prstGeom>
          <a:solidFill>
            <a:srgbClr val="EE8032"/>
          </a:solidFill>
          <a:ln w="9525" algn="ctr">
            <a:solidFill>
              <a:srgbClr val="EE8032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54000" anchor="ctr"/>
          <a:lstStyle>
            <a:lvl1pPr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fr-BE" altLang="en-US" sz="900" smtClean="0">
                <a:solidFill>
                  <a:srgbClr val="FFFFFF"/>
                </a:solidFill>
                <a:latin typeface="Calibri" pitchFamily="34" charset="0"/>
              </a:rPr>
              <a:t>Regional and urban Policy</a:t>
            </a:r>
            <a:endParaRPr lang="en-GB" altLang="en-US" sz="90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 smtClean="0"/>
              <a:t>Title</a:t>
            </a:r>
            <a:endParaRPr lang="en-GB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 smtClean="0"/>
              <a:t>Subtitle</a:t>
            </a:r>
            <a:endParaRPr lang="en-GB" noProof="0" smtClean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0B6B47E2-E3AF-4E7A-BBC5-0AF28682A0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2718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05119-7404-4A59-ABD6-7D6F759181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1794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FA5EA-E280-41CF-B43C-A3D7AFE56A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884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9DD3A-F354-436A-B063-2D3283F83A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3466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9B83D-E267-410C-BFB5-E23C2B718E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1719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13850-DDFC-4A1E-9EBA-389FEE97EC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684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D8955-9144-4CE9-B365-0319F29310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7740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C23C6-2769-4149-B200-45642AB22C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36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E9FB7-2528-4D46-B424-7810D6D15A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7392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17087-7E5D-4880-9430-65EE87D8DB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2462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96E6E-C89A-4A50-99CE-B9BC3946A2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4160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704F03A-F063-46D5-879A-B48071A489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32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9"/>
          <p:cNvSpPr>
            <a:spLocks noChangeArrowheads="1"/>
          </p:cNvSpPr>
          <p:nvPr userDrawn="1"/>
        </p:nvSpPr>
        <p:spPr bwMode="auto">
          <a:xfrm>
            <a:off x="4251325" y="1222375"/>
            <a:ext cx="623888" cy="39688"/>
          </a:xfrm>
          <a:prstGeom prst="rect">
            <a:avLst/>
          </a:prstGeom>
          <a:solidFill>
            <a:srgbClr val="EE80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4" name="Rectangle 6"/>
          <p:cNvSpPr>
            <a:spLocks noChangeArrowheads="1"/>
          </p:cNvSpPr>
          <p:nvPr userDrawn="1"/>
        </p:nvSpPr>
        <p:spPr bwMode="auto">
          <a:xfrm>
            <a:off x="4267200" y="6453188"/>
            <a:ext cx="622300" cy="412750"/>
          </a:xfrm>
          <a:prstGeom prst="rect">
            <a:avLst/>
          </a:prstGeom>
          <a:solidFill>
            <a:srgbClr val="EE8032"/>
          </a:solidFill>
          <a:ln w="9525" algn="ctr">
            <a:solidFill>
              <a:srgbClr val="EE8032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54000" anchor="ctr"/>
          <a:lstStyle>
            <a:lvl1pPr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fr-BE" altLang="en-US" sz="900" smtClean="0">
                <a:solidFill>
                  <a:srgbClr val="FFFFFF"/>
                </a:solidFill>
                <a:latin typeface="Calibri" pitchFamily="34" charset="0"/>
              </a:rPr>
              <a:t>Regional and urban Policy</a:t>
            </a:r>
            <a:endParaRPr lang="en-GB" altLang="en-US" sz="900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CCFF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931" y="2111446"/>
            <a:ext cx="7973509" cy="429473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494" y="2114526"/>
            <a:ext cx="7973509" cy="42947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2111446"/>
            <a:ext cx="7971263" cy="4293522"/>
          </a:xfrm>
          <a:prstGeom prst="rect">
            <a:avLst/>
          </a:prstGeom>
        </p:spPr>
      </p:pic>
      <p:cxnSp>
        <p:nvCxnSpPr>
          <p:cNvPr id="3" name="Straight Arrow Connector 2"/>
          <p:cNvCxnSpPr/>
          <p:nvPr/>
        </p:nvCxnSpPr>
        <p:spPr bwMode="auto">
          <a:xfrm>
            <a:off x="2051720" y="3717032"/>
            <a:ext cx="1080120" cy="72008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Box 3"/>
          <p:cNvSpPr txBox="1"/>
          <p:nvPr/>
        </p:nvSpPr>
        <p:spPr>
          <a:xfrm>
            <a:off x="226078" y="190381"/>
            <a:ext cx="3783475" cy="646331"/>
          </a:xfrm>
          <a:prstGeom prst="rect">
            <a:avLst/>
          </a:prstGeom>
          <a:noFill/>
          <a:ln>
            <a:solidFill>
              <a:srgbClr val="2D5EC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Where does the EU Cohesion Policy produce its impact</a:t>
            </a:r>
            <a:r>
              <a:rPr lang="en-US" sz="1800" dirty="0" smtClean="0">
                <a:solidFill>
                  <a:schemeClr val="bg1"/>
                </a:solidFill>
              </a:rPr>
              <a:t>?</a:t>
            </a:r>
            <a:r>
              <a:rPr lang="en-GB" sz="1800" dirty="0" smtClean="0">
                <a:solidFill>
                  <a:schemeClr val="bg1"/>
                </a:solidFill>
              </a:rPr>
              <a:t>  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1907704" y="4293096"/>
            <a:ext cx="1106" cy="21724"/>
          </a:xfrm>
          <a:prstGeom prst="straightConnector1">
            <a:avLst/>
          </a:prstGeom>
          <a:noFill/>
          <a:ln>
            <a:noFill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467544" y="2420888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BE" sz="2400" b="1" dirty="0" smtClean="0">
                <a:solidFill>
                  <a:schemeClr val="tx1"/>
                </a:solidFill>
              </a:rPr>
              <a:t>To </a:t>
            </a:r>
            <a:r>
              <a:rPr lang="fr-BE" sz="2400" b="1" dirty="0" err="1" smtClean="0">
                <a:solidFill>
                  <a:schemeClr val="tx1"/>
                </a:solidFill>
              </a:rPr>
              <a:t>what</a:t>
            </a:r>
            <a:r>
              <a:rPr lang="fr-BE" sz="2400" b="1" dirty="0" smtClean="0">
                <a:solidFill>
                  <a:schemeClr val="tx1"/>
                </a:solidFill>
              </a:rPr>
              <a:t> </a:t>
            </a:r>
            <a:r>
              <a:rPr lang="fr-BE" sz="2400" b="1" dirty="0" err="1" smtClean="0">
                <a:solidFill>
                  <a:schemeClr val="tx1"/>
                </a:solidFill>
              </a:rPr>
              <a:t>extent</a:t>
            </a:r>
            <a:r>
              <a:rPr lang="fr-BE" sz="2400" b="1" dirty="0" smtClean="0">
                <a:solidFill>
                  <a:schemeClr val="tx1"/>
                </a:solidFill>
              </a:rPr>
              <a:t> net </a:t>
            </a:r>
            <a:r>
              <a:rPr lang="fr-BE" sz="2400" b="1" dirty="0" err="1" smtClean="0">
                <a:solidFill>
                  <a:schemeClr val="tx1"/>
                </a:solidFill>
              </a:rPr>
              <a:t>contributors</a:t>
            </a:r>
            <a:r>
              <a:rPr lang="fr-BE" sz="2400" b="1" dirty="0" smtClean="0">
                <a:solidFill>
                  <a:schemeClr val="tx1"/>
                </a:solidFill>
              </a:rPr>
              <a:t> to </a:t>
            </a:r>
            <a:r>
              <a:rPr lang="fr-BE" sz="2400" b="1" dirty="0" err="1" smtClean="0">
                <a:solidFill>
                  <a:schemeClr val="tx1"/>
                </a:solidFill>
              </a:rPr>
              <a:t>cohesion</a:t>
            </a:r>
            <a:r>
              <a:rPr lang="fr-BE" sz="2400" b="1" dirty="0" smtClean="0">
                <a:solidFill>
                  <a:schemeClr val="tx1"/>
                </a:solidFill>
              </a:rPr>
              <a:t> </a:t>
            </a:r>
            <a:r>
              <a:rPr lang="fr-BE" sz="2400" b="1" dirty="0" err="1" smtClean="0">
                <a:solidFill>
                  <a:schemeClr val="tx1"/>
                </a:solidFill>
              </a:rPr>
              <a:t>policy</a:t>
            </a:r>
            <a:r>
              <a:rPr lang="fr-BE" sz="2400" b="1" dirty="0" smtClean="0">
                <a:solidFill>
                  <a:schemeClr val="tx1"/>
                </a:solidFill>
              </a:rPr>
              <a:t> </a:t>
            </a:r>
            <a:r>
              <a:rPr lang="fr-BE" sz="2400" b="1" dirty="0" err="1" smtClean="0">
                <a:solidFill>
                  <a:schemeClr val="tx1"/>
                </a:solidFill>
              </a:rPr>
              <a:t>benefit</a:t>
            </a:r>
            <a:r>
              <a:rPr lang="fr-BE" sz="2400" b="1" dirty="0" smtClean="0">
                <a:solidFill>
                  <a:schemeClr val="tx1"/>
                </a:solidFill>
              </a:rPr>
              <a:t> </a:t>
            </a:r>
            <a:r>
              <a:rPr lang="fr-BE" sz="2400" b="1" dirty="0" err="1" smtClean="0">
                <a:solidFill>
                  <a:schemeClr val="tx1"/>
                </a:solidFill>
              </a:rPr>
              <a:t>from</a:t>
            </a:r>
            <a:r>
              <a:rPr lang="fr-BE" sz="2400" b="1" dirty="0" smtClean="0">
                <a:solidFill>
                  <a:schemeClr val="tx1"/>
                </a:solidFill>
              </a:rPr>
              <a:t> the interventions </a:t>
            </a:r>
            <a:r>
              <a:rPr lang="fr-BE" sz="2400" b="1" dirty="0" err="1" smtClean="0">
                <a:solidFill>
                  <a:schemeClr val="tx1"/>
                </a:solidFill>
              </a:rPr>
              <a:t>implemented</a:t>
            </a:r>
            <a:r>
              <a:rPr lang="fr-BE" sz="2400" b="1" dirty="0" smtClean="0">
                <a:solidFill>
                  <a:schemeClr val="tx1"/>
                </a:solidFill>
              </a:rPr>
              <a:t> in the net </a:t>
            </a:r>
            <a:r>
              <a:rPr lang="fr-BE" sz="2400" b="1" dirty="0" err="1" smtClean="0">
                <a:solidFill>
                  <a:schemeClr val="tx1"/>
                </a:solidFill>
              </a:rPr>
              <a:t>beneficiaries</a:t>
            </a:r>
            <a:r>
              <a:rPr lang="fr-BE" sz="2400" b="1" dirty="0" smtClean="0">
                <a:solidFill>
                  <a:schemeClr val="tx1"/>
                </a:solidFill>
              </a:rPr>
              <a:t>?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1430034" y="4301480"/>
            <a:ext cx="117630" cy="144016"/>
          </a:xfrm>
          <a:prstGeom prst="straightConnector1">
            <a:avLst/>
          </a:prstGeom>
          <a:noFill/>
          <a:ln>
            <a:noFill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" name="Group 6"/>
          <p:cNvGrpSpPr/>
          <p:nvPr/>
        </p:nvGrpSpPr>
        <p:grpSpPr>
          <a:xfrm>
            <a:off x="1146811" y="3284984"/>
            <a:ext cx="868905" cy="2498948"/>
            <a:chOff x="979984" y="3468588"/>
            <a:chExt cx="868905" cy="2498948"/>
          </a:xfrm>
        </p:grpSpPr>
        <p:sp>
          <p:nvSpPr>
            <p:cNvPr id="11" name="Oval 10"/>
            <p:cNvSpPr/>
            <p:nvPr/>
          </p:nvSpPr>
          <p:spPr bwMode="auto">
            <a:xfrm>
              <a:off x="979984" y="4445496"/>
              <a:ext cx="639688" cy="1522040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rgbClr val="0F5494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28809" y="3468588"/>
              <a:ext cx="720080" cy="276999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BE" b="1" dirty="0" smtClean="0">
                  <a:solidFill>
                    <a:srgbClr val="FF0000"/>
                  </a:solidFill>
                </a:rPr>
                <a:t>69%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Straight Arrow Connector 14"/>
            <p:cNvCxnSpPr>
              <a:endCxn id="11" idx="0"/>
            </p:cNvCxnSpPr>
            <p:nvPr/>
          </p:nvCxnSpPr>
          <p:spPr bwMode="auto">
            <a:xfrm flipH="1">
              <a:off x="1299828" y="3789040"/>
              <a:ext cx="189022" cy="656456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" name="Group 8"/>
          <p:cNvGrpSpPr/>
          <p:nvPr/>
        </p:nvGrpSpPr>
        <p:grpSpPr>
          <a:xfrm>
            <a:off x="3661657" y="2636912"/>
            <a:ext cx="792088" cy="2777108"/>
            <a:chOff x="3491880" y="3244180"/>
            <a:chExt cx="792088" cy="2777108"/>
          </a:xfrm>
        </p:grpSpPr>
        <p:sp>
          <p:nvSpPr>
            <p:cNvPr id="5" name="Oval 4"/>
            <p:cNvSpPr/>
            <p:nvPr/>
          </p:nvSpPr>
          <p:spPr bwMode="auto">
            <a:xfrm>
              <a:off x="3491880" y="3923184"/>
              <a:ext cx="750226" cy="2098104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rgbClr val="0F5494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563888" y="3244180"/>
              <a:ext cx="720080" cy="276999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BE" b="1" dirty="0" smtClean="0">
                  <a:solidFill>
                    <a:srgbClr val="FF0000"/>
                  </a:solidFill>
                </a:rPr>
                <a:t>57%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 flipH="1">
              <a:off x="3839776" y="3564632"/>
              <a:ext cx="84154" cy="358552"/>
            </a:xfrm>
            <a:prstGeom prst="straightConnector1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1" name="TextBox 30"/>
          <p:cNvSpPr txBox="1"/>
          <p:nvPr/>
        </p:nvSpPr>
        <p:spPr>
          <a:xfrm>
            <a:off x="5577565" y="188640"/>
            <a:ext cx="3602947" cy="646331"/>
          </a:xfrm>
          <a:prstGeom prst="rect">
            <a:avLst/>
          </a:prstGeom>
          <a:noFill/>
          <a:ln>
            <a:solidFill>
              <a:srgbClr val="2D5EC1"/>
            </a:solidFill>
          </a:ln>
        </p:spPr>
        <p:txBody>
          <a:bodyPr wrap="square" rtlCol="0">
            <a:spAutoFit/>
          </a:bodyPr>
          <a:lstStyle/>
          <a:p>
            <a:r>
              <a:rPr lang="fr-BE" sz="1800" dirty="0" smtClean="0">
                <a:solidFill>
                  <a:schemeClr val="bg1"/>
                </a:solidFill>
              </a:rPr>
              <a:t>REGIO </a:t>
            </a:r>
            <a:r>
              <a:rPr lang="fr-BE" sz="1800" dirty="0" err="1" smtClean="0">
                <a:solidFill>
                  <a:schemeClr val="bg1"/>
                </a:solidFill>
              </a:rPr>
              <a:t>Working</a:t>
            </a:r>
            <a:r>
              <a:rPr lang="fr-BE" sz="1800" dirty="0" smtClean="0">
                <a:solidFill>
                  <a:schemeClr val="bg1"/>
                </a:solidFill>
              </a:rPr>
              <a:t> Paper </a:t>
            </a:r>
            <a:r>
              <a:rPr lang="fr-BE" sz="1800" dirty="0" err="1" smtClean="0">
                <a:solidFill>
                  <a:schemeClr val="bg1"/>
                </a:solidFill>
              </a:rPr>
              <a:t>Series</a:t>
            </a:r>
            <a:r>
              <a:rPr lang="fr-BE" sz="1800" dirty="0" smtClean="0">
                <a:solidFill>
                  <a:schemeClr val="bg1"/>
                </a:solidFill>
              </a:rPr>
              <a:t> – WP 02/21</a:t>
            </a:r>
            <a:endParaRPr lang="en-GB" sz="1800" dirty="0" smtClean="0">
              <a:solidFill>
                <a:schemeClr val="bg1"/>
              </a:solidFill>
            </a:endParaRPr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 bwMode="auto">
          <a:xfrm>
            <a:off x="395536" y="1340768"/>
            <a:ext cx="828910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CCFF"/>
              </a:buClr>
              <a:buChar char="•"/>
              <a:defRPr sz="2800" i="1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FBA"/>
              </a:buClr>
              <a:buChar char="•"/>
              <a:defRPr sz="24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 algn="ctr">
              <a:buClr>
                <a:schemeClr val="tx1"/>
              </a:buClr>
              <a:buNone/>
            </a:pPr>
            <a:r>
              <a:rPr lang="en-US" altLang="en-US" sz="2000" b="1" i="0" kern="0" dirty="0" smtClean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In the long run</a:t>
            </a:r>
            <a:r>
              <a:rPr lang="en-US" altLang="en-US" sz="2000" b="1" i="0" kern="0" dirty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, </a:t>
            </a:r>
            <a:r>
              <a:rPr lang="en-US" altLang="en-US" sz="2000" b="1" i="0" kern="0" dirty="0" smtClean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around 45% </a:t>
            </a:r>
            <a:r>
              <a:rPr lang="en-US" altLang="en-US" sz="2000" b="1" i="0" kern="0" dirty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of the impact of the policy </a:t>
            </a:r>
            <a:r>
              <a:rPr lang="en-US" altLang="en-US" sz="2000" b="1" i="0" kern="0" dirty="0" smtClean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in </a:t>
            </a:r>
            <a:r>
              <a:rPr lang="en-US" altLang="en-US" sz="2000" b="1" i="0" kern="0" dirty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the NCCs </a:t>
            </a:r>
            <a:r>
              <a:rPr lang="en-US" altLang="en-US" sz="2000" b="1" i="0" kern="0" dirty="0" smtClean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correspond </a:t>
            </a:r>
            <a:r>
              <a:rPr lang="en-US" altLang="en-US" sz="2000" b="1" i="0" kern="0" dirty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to spillovers originated in the </a:t>
            </a:r>
            <a:r>
              <a:rPr lang="en-US" altLang="en-US" sz="2000" b="1" i="0" kern="0" dirty="0" smtClean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CCs.</a:t>
            </a:r>
          </a:p>
          <a:p>
            <a:pPr algn="just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altLang="en-US" sz="2000" i="0" kern="0" dirty="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  <a:p>
            <a:pPr algn="just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GB" altLang="en-US" sz="2000" kern="0" dirty="0" smtClean="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27784" y="5085184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dirty="0">
                <a:solidFill>
                  <a:srgbClr val="FF0000"/>
                </a:solidFill>
              </a:rPr>
              <a:t>RHOMOLO simulations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01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/>
      <p:bldP spid="31" grpId="0" animBg="1"/>
      <p:bldP spid="32" grpId="0"/>
      <p:bldP spid="26" grpId="0"/>
      <p:bldP spid="26" grpId="1"/>
    </p:bldLst>
  </p:timing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4749</TotalTime>
  <Words>66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Slide_Master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Policy</dc:title>
  <dc:creator>Regional Policy</dc:creator>
  <cp:lastModifiedBy>MONFORT Philippe (REGIO)</cp:lastModifiedBy>
  <cp:revision>295</cp:revision>
  <dcterms:created xsi:type="dcterms:W3CDTF">2011-10-28T10:25:18Z</dcterms:created>
  <dcterms:modified xsi:type="dcterms:W3CDTF">2021-11-19T13:42:20Z</dcterms:modified>
</cp:coreProperties>
</file>