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8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FD2"/>
    <a:srgbClr val="BDDEFF"/>
    <a:srgbClr val="2D5EC1"/>
    <a:srgbClr val="99CCFF"/>
    <a:srgbClr val="3166CF"/>
    <a:srgbClr val="808080"/>
    <a:srgbClr val="FFD624"/>
    <a:srgbClr val="EE8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88" autoAdjust="0"/>
    <p:restoredTop sz="94660"/>
  </p:normalViewPr>
  <p:slideViewPr>
    <p:cSldViewPr>
      <p:cViewPr varScale="1">
        <p:scale>
          <a:sx n="65" d="100"/>
          <a:sy n="65" d="100"/>
        </p:scale>
        <p:origin x="69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F3F0B29-3B23-442F-8F30-707C0F709D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6761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3EF5D8B-0C77-47D7-8918-5FBB8AF49F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8798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4"/>
          <p:cNvSpPr>
            <a:spLocks noChangeArrowheads="1"/>
          </p:cNvSpPr>
          <p:nvPr userDrawn="1"/>
        </p:nvSpPr>
        <p:spPr bwMode="auto">
          <a:xfrm>
            <a:off x="4251325" y="1223963"/>
            <a:ext cx="623888" cy="31750"/>
          </a:xfrm>
          <a:prstGeom prst="rect">
            <a:avLst/>
          </a:prstGeom>
          <a:solidFill>
            <a:srgbClr val="EE80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267200" y="6453188"/>
            <a:ext cx="622300" cy="412750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fr-BE" altLang="en-US" sz="900" smtClean="0">
                <a:solidFill>
                  <a:srgbClr val="FFFFFF"/>
                </a:solidFill>
                <a:latin typeface="Calibri" pitchFamily="34" charset="0"/>
              </a:rPr>
              <a:t>Regional and urban Policy</a:t>
            </a:r>
            <a:endParaRPr lang="en-GB" altLang="en-US" sz="9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B6B47E2-E3AF-4E7A-BBC5-0AF28682A0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71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05119-7404-4A59-ABD6-7D6F759181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179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FA5EA-E280-41CF-B43C-A3D7AFE56A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884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DD3A-F354-436A-B063-2D3283F83A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346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B83D-E267-410C-BFB5-E23C2B718E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171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3850-DDFC-4A1E-9EBA-389FEE97EC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684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8955-9144-4CE9-B365-0319F29310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74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C23C6-2769-4149-B200-45642AB22C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36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E9FB7-2528-4D46-B424-7810D6D15A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739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7087-7E5D-4880-9430-65EE87D8D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246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96E6E-C89A-4A50-99CE-B9BC3946A2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416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704F03A-F063-46D5-879A-B48071A489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4251325" y="1222375"/>
            <a:ext cx="623888" cy="39688"/>
          </a:xfrm>
          <a:prstGeom prst="rect">
            <a:avLst/>
          </a:prstGeom>
          <a:solidFill>
            <a:srgbClr val="EE80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4" name="Rectangle 6"/>
          <p:cNvSpPr>
            <a:spLocks noChangeArrowheads="1"/>
          </p:cNvSpPr>
          <p:nvPr userDrawn="1"/>
        </p:nvSpPr>
        <p:spPr bwMode="auto">
          <a:xfrm>
            <a:off x="4267200" y="6453188"/>
            <a:ext cx="622300" cy="412750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fr-BE" altLang="en-US" sz="900" smtClean="0">
                <a:solidFill>
                  <a:srgbClr val="FFFFFF"/>
                </a:solidFill>
                <a:latin typeface="Calibri" pitchFamily="34" charset="0"/>
              </a:rPr>
              <a:t>Regional and urban Policy</a:t>
            </a:r>
            <a:endParaRPr lang="en-GB" altLang="en-US" sz="90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31" y="2111446"/>
            <a:ext cx="7973509" cy="4294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494" y="2114526"/>
            <a:ext cx="7973509" cy="42947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111446"/>
            <a:ext cx="7971263" cy="4293522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 bwMode="auto">
          <a:xfrm>
            <a:off x="2051720" y="3717032"/>
            <a:ext cx="1080120" cy="72008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226078" y="190381"/>
            <a:ext cx="3783475" cy="646331"/>
          </a:xfrm>
          <a:prstGeom prst="rect">
            <a:avLst/>
          </a:prstGeom>
          <a:noFill/>
          <a:ln>
            <a:solidFill>
              <a:srgbClr val="2D5EC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Where does the EU Cohesion Policy produce its impact</a:t>
            </a:r>
            <a:r>
              <a:rPr lang="en-US" sz="1800" dirty="0" smtClean="0">
                <a:solidFill>
                  <a:schemeClr val="bg1"/>
                </a:solidFill>
              </a:rPr>
              <a:t>?</a:t>
            </a:r>
            <a:r>
              <a:rPr lang="en-GB" sz="1800" dirty="0" smtClean="0">
                <a:solidFill>
                  <a:schemeClr val="bg1"/>
                </a:solidFill>
              </a:rPr>
              <a:t>  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907704" y="4293096"/>
            <a:ext cx="1106" cy="21724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67544" y="2420888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BE" sz="2400" b="1" dirty="0" smtClean="0">
                <a:solidFill>
                  <a:schemeClr val="tx1"/>
                </a:solidFill>
              </a:rPr>
              <a:t>To </a:t>
            </a:r>
            <a:r>
              <a:rPr lang="fr-BE" sz="2400" b="1" dirty="0" err="1" smtClean="0">
                <a:solidFill>
                  <a:schemeClr val="tx1"/>
                </a:solidFill>
              </a:rPr>
              <a:t>what</a:t>
            </a:r>
            <a:r>
              <a:rPr lang="fr-BE" sz="2400" b="1" dirty="0" smtClean="0">
                <a:solidFill>
                  <a:schemeClr val="tx1"/>
                </a:solidFill>
              </a:rPr>
              <a:t> </a:t>
            </a:r>
            <a:r>
              <a:rPr lang="fr-BE" sz="2400" b="1" dirty="0" err="1" smtClean="0">
                <a:solidFill>
                  <a:schemeClr val="tx1"/>
                </a:solidFill>
              </a:rPr>
              <a:t>extent</a:t>
            </a:r>
            <a:r>
              <a:rPr lang="fr-BE" sz="2400" b="1" dirty="0" smtClean="0">
                <a:solidFill>
                  <a:schemeClr val="tx1"/>
                </a:solidFill>
              </a:rPr>
              <a:t> net </a:t>
            </a:r>
            <a:r>
              <a:rPr lang="fr-BE" sz="2400" b="1" dirty="0" err="1" smtClean="0">
                <a:solidFill>
                  <a:schemeClr val="tx1"/>
                </a:solidFill>
              </a:rPr>
              <a:t>contributors</a:t>
            </a:r>
            <a:r>
              <a:rPr lang="fr-BE" sz="2400" b="1" dirty="0" smtClean="0">
                <a:solidFill>
                  <a:schemeClr val="tx1"/>
                </a:solidFill>
              </a:rPr>
              <a:t> to </a:t>
            </a:r>
            <a:r>
              <a:rPr lang="fr-BE" sz="2400" b="1" dirty="0" err="1" smtClean="0">
                <a:solidFill>
                  <a:schemeClr val="tx1"/>
                </a:solidFill>
              </a:rPr>
              <a:t>cohesion</a:t>
            </a:r>
            <a:r>
              <a:rPr lang="fr-BE" sz="2400" b="1" dirty="0" smtClean="0">
                <a:solidFill>
                  <a:schemeClr val="tx1"/>
                </a:solidFill>
              </a:rPr>
              <a:t> </a:t>
            </a:r>
            <a:r>
              <a:rPr lang="fr-BE" sz="2400" b="1" dirty="0" err="1" smtClean="0">
                <a:solidFill>
                  <a:schemeClr val="tx1"/>
                </a:solidFill>
              </a:rPr>
              <a:t>policy</a:t>
            </a:r>
            <a:r>
              <a:rPr lang="fr-BE" sz="2400" b="1" dirty="0" smtClean="0">
                <a:solidFill>
                  <a:schemeClr val="tx1"/>
                </a:solidFill>
              </a:rPr>
              <a:t> </a:t>
            </a:r>
            <a:r>
              <a:rPr lang="fr-BE" sz="2400" b="1" dirty="0" err="1" smtClean="0">
                <a:solidFill>
                  <a:schemeClr val="tx1"/>
                </a:solidFill>
              </a:rPr>
              <a:t>benefit</a:t>
            </a:r>
            <a:r>
              <a:rPr lang="fr-BE" sz="2400" b="1" dirty="0" smtClean="0">
                <a:solidFill>
                  <a:schemeClr val="tx1"/>
                </a:solidFill>
              </a:rPr>
              <a:t> </a:t>
            </a:r>
            <a:r>
              <a:rPr lang="fr-BE" sz="2400" b="1" dirty="0" err="1" smtClean="0">
                <a:solidFill>
                  <a:schemeClr val="tx1"/>
                </a:solidFill>
              </a:rPr>
              <a:t>from</a:t>
            </a:r>
            <a:r>
              <a:rPr lang="fr-BE" sz="2400" b="1" dirty="0" smtClean="0">
                <a:solidFill>
                  <a:schemeClr val="tx1"/>
                </a:solidFill>
              </a:rPr>
              <a:t> the interventions </a:t>
            </a:r>
            <a:r>
              <a:rPr lang="fr-BE" sz="2400" b="1" dirty="0" err="1" smtClean="0">
                <a:solidFill>
                  <a:schemeClr val="tx1"/>
                </a:solidFill>
              </a:rPr>
              <a:t>implemented</a:t>
            </a:r>
            <a:r>
              <a:rPr lang="fr-BE" sz="2400" b="1" dirty="0" smtClean="0">
                <a:solidFill>
                  <a:schemeClr val="tx1"/>
                </a:solidFill>
              </a:rPr>
              <a:t> in the net </a:t>
            </a:r>
            <a:r>
              <a:rPr lang="fr-BE" sz="2400" b="1" dirty="0" err="1" smtClean="0">
                <a:solidFill>
                  <a:schemeClr val="tx1"/>
                </a:solidFill>
              </a:rPr>
              <a:t>beneficiaries</a:t>
            </a:r>
            <a:r>
              <a:rPr lang="fr-BE" sz="2400" b="1" dirty="0" smtClean="0">
                <a:solidFill>
                  <a:schemeClr val="tx1"/>
                </a:solidFill>
              </a:rPr>
              <a:t>?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1430034" y="4301480"/>
            <a:ext cx="117630" cy="144016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oup 6"/>
          <p:cNvGrpSpPr/>
          <p:nvPr/>
        </p:nvGrpSpPr>
        <p:grpSpPr>
          <a:xfrm>
            <a:off x="1146811" y="3284984"/>
            <a:ext cx="868905" cy="2498948"/>
            <a:chOff x="979984" y="3468588"/>
            <a:chExt cx="868905" cy="2498948"/>
          </a:xfrm>
        </p:grpSpPr>
        <p:sp>
          <p:nvSpPr>
            <p:cNvPr id="11" name="Oval 10"/>
            <p:cNvSpPr/>
            <p:nvPr/>
          </p:nvSpPr>
          <p:spPr bwMode="auto">
            <a:xfrm>
              <a:off x="979984" y="4445496"/>
              <a:ext cx="639688" cy="152204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28809" y="3468588"/>
              <a:ext cx="720080" cy="27699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BE" b="1" dirty="0" smtClean="0">
                  <a:solidFill>
                    <a:srgbClr val="FF0000"/>
                  </a:solidFill>
                </a:rPr>
                <a:t>69%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>
              <a:endCxn id="11" idx="0"/>
            </p:cNvCxnSpPr>
            <p:nvPr/>
          </p:nvCxnSpPr>
          <p:spPr bwMode="auto">
            <a:xfrm flipH="1">
              <a:off x="1299828" y="3789040"/>
              <a:ext cx="189022" cy="65645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>
            <a:off x="3661657" y="2636912"/>
            <a:ext cx="792088" cy="2777108"/>
            <a:chOff x="3491880" y="3244180"/>
            <a:chExt cx="792088" cy="2777108"/>
          </a:xfrm>
        </p:grpSpPr>
        <p:sp>
          <p:nvSpPr>
            <p:cNvPr id="5" name="Oval 4"/>
            <p:cNvSpPr/>
            <p:nvPr/>
          </p:nvSpPr>
          <p:spPr bwMode="auto">
            <a:xfrm>
              <a:off x="3491880" y="3923184"/>
              <a:ext cx="750226" cy="2098104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63888" y="3244180"/>
              <a:ext cx="720080" cy="27699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BE" b="1" dirty="0" smtClean="0">
                  <a:solidFill>
                    <a:srgbClr val="FF0000"/>
                  </a:solidFill>
                </a:rPr>
                <a:t>57%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H="1">
              <a:off x="3839776" y="3564632"/>
              <a:ext cx="84154" cy="35855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TextBox 30"/>
          <p:cNvSpPr txBox="1"/>
          <p:nvPr/>
        </p:nvSpPr>
        <p:spPr>
          <a:xfrm>
            <a:off x="5577565" y="188640"/>
            <a:ext cx="3602947" cy="646331"/>
          </a:xfrm>
          <a:prstGeom prst="rect">
            <a:avLst/>
          </a:prstGeom>
          <a:noFill/>
          <a:ln>
            <a:solidFill>
              <a:srgbClr val="2D5EC1"/>
            </a:solidFill>
          </a:ln>
        </p:spPr>
        <p:txBody>
          <a:bodyPr wrap="square" rtlCol="0">
            <a:spAutoFit/>
          </a:bodyPr>
          <a:lstStyle/>
          <a:p>
            <a:r>
              <a:rPr lang="fr-BE" sz="1800" dirty="0" smtClean="0">
                <a:solidFill>
                  <a:schemeClr val="bg1"/>
                </a:solidFill>
              </a:rPr>
              <a:t>REGIO </a:t>
            </a:r>
            <a:r>
              <a:rPr lang="fr-BE" sz="1800" dirty="0" err="1" smtClean="0">
                <a:solidFill>
                  <a:schemeClr val="bg1"/>
                </a:solidFill>
              </a:rPr>
              <a:t>Working</a:t>
            </a:r>
            <a:r>
              <a:rPr lang="fr-BE" sz="1800" dirty="0" smtClean="0">
                <a:solidFill>
                  <a:schemeClr val="bg1"/>
                </a:solidFill>
              </a:rPr>
              <a:t> Paper </a:t>
            </a:r>
            <a:r>
              <a:rPr lang="fr-BE" sz="1800" dirty="0" err="1" smtClean="0">
                <a:solidFill>
                  <a:schemeClr val="bg1"/>
                </a:solidFill>
              </a:rPr>
              <a:t>Series</a:t>
            </a:r>
            <a:r>
              <a:rPr lang="fr-BE" sz="1800" dirty="0" smtClean="0">
                <a:solidFill>
                  <a:schemeClr val="bg1"/>
                </a:solidFill>
              </a:rPr>
              <a:t> – WP 02/21</a:t>
            </a:r>
            <a:endParaRPr lang="en-GB" sz="1800" dirty="0" smtClean="0">
              <a:solidFill>
                <a:schemeClr val="bg1"/>
              </a:solidFill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395536" y="1340768"/>
            <a:ext cx="828910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Char char="•"/>
              <a:defRPr sz="28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4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buClr>
                <a:schemeClr val="tx1"/>
              </a:buClr>
              <a:buNone/>
            </a:pPr>
            <a:r>
              <a:rPr lang="en-US" altLang="en-US" sz="2000" b="1" i="0" kern="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In the long run</a:t>
            </a:r>
            <a:r>
              <a:rPr lang="en-US" altLang="en-US" sz="2000" b="1" i="0" kern="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, </a:t>
            </a:r>
            <a:r>
              <a:rPr lang="en-US" altLang="en-US" sz="2000" b="1" i="0" kern="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around 45% </a:t>
            </a:r>
            <a:r>
              <a:rPr lang="en-US" altLang="en-US" sz="2000" b="1" i="0" kern="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of the impact of the policy </a:t>
            </a:r>
            <a:r>
              <a:rPr lang="en-US" altLang="en-US" sz="2000" b="1" i="0" kern="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in </a:t>
            </a:r>
            <a:r>
              <a:rPr lang="en-US" altLang="en-US" sz="2000" b="1" i="0" kern="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the NCCs </a:t>
            </a:r>
            <a:r>
              <a:rPr lang="en-US" altLang="en-US" sz="2000" b="1" i="0" kern="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correspond </a:t>
            </a:r>
            <a:r>
              <a:rPr lang="en-US" altLang="en-US" sz="2000" b="1" i="0" kern="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to spillovers originated in the </a:t>
            </a:r>
            <a:r>
              <a:rPr lang="en-US" altLang="en-US" sz="2000" b="1" i="0" kern="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CCs.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000" i="0" kern="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altLang="en-US" sz="2000" kern="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27784" y="508518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>
                <a:solidFill>
                  <a:srgbClr val="FF0000"/>
                </a:solidFill>
              </a:rPr>
              <a:t>RHOMOLO simulations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31" grpId="0" animBg="1"/>
      <p:bldP spid="32" grpId="0"/>
      <p:bldP spid="26" grpId="0"/>
      <p:bldP spid="26" grpId="1"/>
    </p:bld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4749</TotalTime>
  <Words>66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Slide_Master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Policy</dc:title>
  <dc:creator>Regional Policy</dc:creator>
  <cp:lastModifiedBy>MONFORT Philippe (REGIO)</cp:lastModifiedBy>
  <cp:revision>295</cp:revision>
  <dcterms:created xsi:type="dcterms:W3CDTF">2011-10-28T10:25:18Z</dcterms:created>
  <dcterms:modified xsi:type="dcterms:W3CDTF">2021-11-19T13:42:20Z</dcterms:modified>
</cp:coreProperties>
</file>