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6" r:id="rId5"/>
    <p:sldId id="268" r:id="rId6"/>
    <p:sldId id="282" r:id="rId7"/>
    <p:sldId id="287" r:id="rId8"/>
    <p:sldId id="285" r:id="rId9"/>
    <p:sldId id="283" r:id="rId10"/>
    <p:sldId id="286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F2F"/>
    <a:srgbClr val="46A659"/>
    <a:srgbClr val="E5F3F3"/>
    <a:srgbClr val="C00000"/>
    <a:srgbClr val="6287A2"/>
    <a:srgbClr val="769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89798" autoAdjust="0"/>
  </p:normalViewPr>
  <p:slideViewPr>
    <p:cSldViewPr snapToGrid="0">
      <p:cViewPr varScale="1">
        <p:scale>
          <a:sx n="86" d="100"/>
          <a:sy n="86" d="100"/>
        </p:scale>
        <p:origin x="438" y="60"/>
      </p:cViewPr>
      <p:guideLst>
        <p:guide orient="horz" pos="2319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966-7C36-4723-BD65-1052B84785FB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CD5A3-8C50-4074-A929-F8B15F6AF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05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1E2FF-AFDE-43D5-B9E8-8FD068C846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3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D5A3-8C50-4074-A929-F8B15F6AF3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5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contents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slide </a:t>
            </a:r>
            <a:r>
              <a:rPr lang="it-IT" dirty="0" err="1"/>
              <a:t>overlaps</a:t>
            </a:r>
            <a:r>
              <a:rPr lang="it-IT" dirty="0"/>
              <a:t> with the </a:t>
            </a:r>
            <a:r>
              <a:rPr lang="it-IT" dirty="0" err="1"/>
              <a:t>previous</a:t>
            </a:r>
            <a:r>
              <a:rPr lang="it-IT"/>
              <a:t> slide (#4</a:t>
            </a:r>
            <a:r>
              <a:rPr lang="it-IT">
                <a:sym typeface="Wingdings" panose="05000000000000000000" pitchFamily="2" charset="2"/>
              </a:rPr>
              <a:t></a:t>
            </a:r>
            <a:r>
              <a:rPr lang="it-IT"/>
              <a:t> </a:t>
            </a:r>
            <a:r>
              <a:rPr lang="it-IT" dirty="0" err="1"/>
              <a:t>it</a:t>
            </a:r>
            <a:r>
              <a:rPr lang="it-IT" dirty="0"/>
              <a:t> can be </a:t>
            </a:r>
            <a:r>
              <a:rPr lang="it-IT" dirty="0" err="1"/>
              <a:t>eliminated</a:t>
            </a:r>
            <a:r>
              <a:rPr lang="it-IT" dirty="0"/>
              <a:t> (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) and I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moved</a:t>
            </a:r>
            <a:r>
              <a:rPr lang="it-IT" dirty="0"/>
              <a:t> the image to #4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D5A3-8C50-4074-A929-F8B15F6AF3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4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D5A3-8C50-4074-A929-F8B15F6AF3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2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9C25-C5BD-43CD-BA67-58D4424D0923}" type="datetime1">
              <a:rPr lang="hu-HU" smtClean="0"/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99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322B-B583-46F5-A96C-8FAFFB447A2F}" type="datetime1">
              <a:rPr lang="hu-HU" smtClean="0"/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6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BCEC-7C0A-4C9E-97D6-1AEDEA0111DC}" type="datetime1">
              <a:rPr lang="hu-HU" smtClean="0"/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61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6AC-53B6-4438-99BC-734CF4EBF19C}" type="datetime1">
              <a:rPr lang="hu-HU" smtClean="0"/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16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69D8-2FE3-4302-99E7-A7849A247882}" type="datetime1">
              <a:rPr lang="hu-HU" smtClean="0"/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38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3FB2-FE5D-44AB-AFA6-55AE42A1A364}" type="datetime1">
              <a:rPr lang="hu-HU" smtClean="0"/>
              <a:t>2021. 11. 22.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40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65E0-3462-4B51-8D8C-0CE3F558B313}" type="datetime1">
              <a:rPr lang="hu-HU" smtClean="0"/>
              <a:t>2021. 11. 22.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91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40B6-8754-46EB-B630-1DFFFC064B28}" type="datetime1">
              <a:rPr lang="hu-HU" smtClean="0"/>
              <a:t>2021. 11. 22.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13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3297-094D-4AD3-8F38-7541AC20EB28}" type="datetime1">
              <a:rPr lang="hu-HU" smtClean="0"/>
              <a:t>2021. 11. 22.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0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E678-D04D-4AE1-90B7-D5F8440FC6BB}" type="datetime1">
              <a:rPr lang="hu-HU" smtClean="0"/>
              <a:t>2021. 11. 22.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7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83DE-A60F-4858-8C3F-78123ECCF03C}" type="datetime1">
              <a:rPr lang="hu-HU" smtClean="0"/>
              <a:t>2021. 11. 22.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B898-E385-4B48-B556-005FEC4AEC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5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E0DA-81BD-44F1-8B06-899E8E3EF2DC}" type="datetime1">
              <a:rPr lang="hu-HU" smtClean="0"/>
              <a:t>2021. 11. 22.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B898-E385-4B48-B556-005FEC4AEC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254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2127" y="1828800"/>
            <a:ext cx="8402782" cy="1143001"/>
          </a:xfrm>
        </p:spPr>
        <p:txBody>
          <a:bodyPr>
            <a:noAutofit/>
          </a:bodyPr>
          <a:lstStyle/>
          <a:p>
            <a:r>
              <a:rPr lang="en-GB" sz="3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model transparency, quality and coherence by deploying tested modules</a:t>
            </a:r>
            <a:endParaRPr lang="hu-H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2127" y="3886200"/>
            <a:ext cx="8534400" cy="2281335"/>
          </a:xfrm>
        </p:spPr>
        <p:txBody>
          <a:bodyPr anchor="b" anchorCtr="0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Wolfgang Britz, University Bonn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Marijke Kuiper, Wageningen Economic Research</a:t>
            </a:r>
          </a:p>
          <a:p>
            <a:r>
              <a:rPr lang="de-DE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Katarzyna </a:t>
            </a:r>
            <a:r>
              <a:rPr lang="de-DE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Zawalińska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Polish Academy of Sciences</a:t>
            </a:r>
            <a:endParaRPr lang="en-US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Luca </a:t>
            </a:r>
            <a:r>
              <a:rPr lang="en-GB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Salvatici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Roma 3 University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112" y="6457181"/>
            <a:ext cx="533400" cy="352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1784" y="646340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sz="10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project has received funding from the European Union’s Horizon 2020 research and innovation programme under grant agreement No. 861932.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B76B898-E385-4B48-B556-005FEC4AEC6F}" type="slidenum">
              <a:rPr lang="hu-H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</a:t>
            </a:fld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24" y="1907234"/>
            <a:ext cx="3584769" cy="95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i="1" dirty="0"/>
              <a:t>Lack of common ground = missed opportunities for cooperation</a:t>
            </a:r>
            <a:endParaRPr lang="en-US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B76B898-E385-4B48-B556-005FEC4AEC6F}" type="slidenum">
              <a:rPr lang="hu-H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31546" y="1260764"/>
            <a:ext cx="7286320" cy="498425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endParaRPr lang="en-US" sz="2400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/>
              <a:t>(Trade) </a:t>
            </a:r>
            <a:r>
              <a:rPr lang="en-US" sz="2400" dirty="0"/>
              <a:t>simulation models have many </a:t>
            </a:r>
            <a:r>
              <a:rPr lang="en-US" sz="2400" b="1" dirty="0">
                <a:solidFill>
                  <a:srgbClr val="178F2F"/>
                </a:solidFill>
              </a:rPr>
              <a:t>identical building blocks</a:t>
            </a:r>
            <a:r>
              <a:rPr lang="en-US" sz="2400" dirty="0"/>
              <a:t> (</a:t>
            </a:r>
            <a:r>
              <a:rPr lang="en-US" sz="2400" dirty="0" err="1"/>
              <a:t>Armington</a:t>
            </a:r>
            <a:r>
              <a:rPr lang="en-US" sz="2400" dirty="0"/>
              <a:t> bilateral trade, LES/CDE demand systems, nested-CES production functions),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but </a:t>
            </a:r>
            <a:r>
              <a:rPr lang="en-US" sz="2400" b="1" dirty="0">
                <a:solidFill>
                  <a:srgbClr val="178F2F"/>
                </a:solidFill>
              </a:rPr>
              <a:t>implementation differs</a:t>
            </a:r>
            <a:r>
              <a:rPr lang="en-US" sz="2400" dirty="0"/>
              <a:t> (model equations, integration of extensions with existing code, benchmarking, documentation).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</a:t>
            </a:r>
            <a:r>
              <a:rPr lang="en-US" sz="2400" b="1" dirty="0">
                <a:solidFill>
                  <a:srgbClr val="178F2F"/>
                </a:solidFill>
              </a:rPr>
              <a:t>Cherry picking</a:t>
            </a:r>
            <a:r>
              <a:rPr lang="en-US" sz="2400" dirty="0"/>
              <a:t>” across models </a:t>
            </a:r>
            <a:r>
              <a:rPr lang="en-US" sz="2400" b="1" dirty="0">
                <a:solidFill>
                  <a:srgbClr val="178F2F"/>
                </a:solidFill>
              </a:rPr>
              <a:t>cumbersome </a:t>
            </a:r>
            <a:r>
              <a:rPr lang="en-US" sz="2400" dirty="0"/>
              <a:t>(differences in coding language, symbol names, indexing, code of building blocks scattered around model)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 a result modeling community as a whole </a:t>
            </a:r>
            <a:r>
              <a:rPr lang="en-US" sz="2400" b="1" dirty="0">
                <a:solidFill>
                  <a:srgbClr val="178F2F"/>
                </a:solidFill>
              </a:rPr>
              <a:t>misses huge opportunities for co-operation and cross-fertilization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AF515-250B-4CF1-A5F8-9BBD75E34CF3}"/>
              </a:ext>
            </a:extLst>
          </p:cNvPr>
          <p:cNvGrpSpPr/>
          <p:nvPr/>
        </p:nvGrpSpPr>
        <p:grpSpPr>
          <a:xfrm>
            <a:off x="823793" y="3070419"/>
            <a:ext cx="1527739" cy="1364946"/>
            <a:chOff x="784537" y="2856185"/>
            <a:chExt cx="1527739" cy="1364946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A1EE2C80-5DB7-4153-B2A0-46A7695B45DA}"/>
                </a:ext>
              </a:extLst>
            </p:cNvPr>
            <p:cNvSpPr/>
            <p:nvPr/>
          </p:nvSpPr>
          <p:spPr>
            <a:xfrm>
              <a:off x="784537" y="2856185"/>
              <a:ext cx="1527739" cy="1364946"/>
            </a:xfrm>
            <a:custGeom>
              <a:avLst/>
              <a:gdLst>
                <a:gd name="connsiteX0" fmla="*/ -613708 w 1527739"/>
                <a:gd name="connsiteY0" fmla="*/ 50489 h 1364946"/>
                <a:gd name="connsiteX1" fmla="*/ -240692 w 1527739"/>
                <a:gd name="connsiteY1" fmla="*/ 151350 h 1364946"/>
                <a:gd name="connsiteX2" fmla="*/ 163409 w 1527739"/>
                <a:gd name="connsiteY2" fmla="*/ 260617 h 1364946"/>
                <a:gd name="connsiteX3" fmla="*/ 1113503 w 1527739"/>
                <a:gd name="connsiteY3" fmla="*/ 75686 h 1364946"/>
                <a:gd name="connsiteX4" fmla="*/ 1442297 w 1527739"/>
                <a:gd name="connsiteY4" fmla="*/ 996113 h 1364946"/>
                <a:gd name="connsiteX5" fmla="*/ 531454 w 1527739"/>
                <a:gd name="connsiteY5" fmla="*/ 1332589 h 1364946"/>
                <a:gd name="connsiteX6" fmla="*/ 30255 w 1527739"/>
                <a:gd name="connsiteY6" fmla="*/ 492302 h 1364946"/>
                <a:gd name="connsiteX7" fmla="*/ -272408 w 1527739"/>
                <a:gd name="connsiteY7" fmla="*/ 284650 h 1364946"/>
                <a:gd name="connsiteX8" fmla="*/ -613708 w 1527739"/>
                <a:gd name="connsiteY8" fmla="*/ 50489 h 136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739" h="1364946" fill="none" extrusionOk="0">
                  <a:moveTo>
                    <a:pt x="-613708" y="50489"/>
                  </a:moveTo>
                  <a:cubicBezTo>
                    <a:pt x="-477902" y="71953"/>
                    <a:pt x="-335727" y="133345"/>
                    <a:pt x="-240692" y="151350"/>
                  </a:cubicBezTo>
                  <a:cubicBezTo>
                    <a:pt x="-145657" y="169355"/>
                    <a:pt x="15424" y="254460"/>
                    <a:pt x="163409" y="260617"/>
                  </a:cubicBezTo>
                  <a:cubicBezTo>
                    <a:pt x="454866" y="18773"/>
                    <a:pt x="790257" y="-61906"/>
                    <a:pt x="1113503" y="75686"/>
                  </a:cubicBezTo>
                  <a:cubicBezTo>
                    <a:pt x="1474012" y="360217"/>
                    <a:pt x="1607235" y="737747"/>
                    <a:pt x="1442297" y="996113"/>
                  </a:cubicBezTo>
                  <a:cubicBezTo>
                    <a:pt x="1281878" y="1294628"/>
                    <a:pt x="876718" y="1472502"/>
                    <a:pt x="531454" y="1332589"/>
                  </a:cubicBezTo>
                  <a:cubicBezTo>
                    <a:pt x="93423" y="1208517"/>
                    <a:pt x="7540" y="858950"/>
                    <a:pt x="30255" y="492302"/>
                  </a:cubicBezTo>
                  <a:cubicBezTo>
                    <a:pt x="-51084" y="464512"/>
                    <a:pt x="-191978" y="318895"/>
                    <a:pt x="-272408" y="284650"/>
                  </a:cubicBezTo>
                  <a:cubicBezTo>
                    <a:pt x="-352838" y="250405"/>
                    <a:pt x="-511114" y="112383"/>
                    <a:pt x="-613708" y="50489"/>
                  </a:cubicBezTo>
                  <a:close/>
                </a:path>
                <a:path w="1527739" h="1364946" stroke="0" extrusionOk="0">
                  <a:moveTo>
                    <a:pt x="-613708" y="50489"/>
                  </a:moveTo>
                  <a:cubicBezTo>
                    <a:pt x="-468869" y="44654"/>
                    <a:pt x="-400924" y="121011"/>
                    <a:pt x="-209607" y="159756"/>
                  </a:cubicBezTo>
                  <a:cubicBezTo>
                    <a:pt x="-18290" y="198501"/>
                    <a:pt x="-25260" y="230855"/>
                    <a:pt x="163409" y="260617"/>
                  </a:cubicBezTo>
                  <a:cubicBezTo>
                    <a:pt x="436641" y="-7682"/>
                    <a:pt x="757654" y="-71295"/>
                    <a:pt x="1113503" y="75686"/>
                  </a:cubicBezTo>
                  <a:cubicBezTo>
                    <a:pt x="1516681" y="311049"/>
                    <a:pt x="1574508" y="702229"/>
                    <a:pt x="1442297" y="996113"/>
                  </a:cubicBezTo>
                  <a:cubicBezTo>
                    <a:pt x="1313234" y="1243139"/>
                    <a:pt x="868850" y="1488215"/>
                    <a:pt x="531454" y="1332589"/>
                  </a:cubicBezTo>
                  <a:cubicBezTo>
                    <a:pt x="153940" y="1207380"/>
                    <a:pt x="-44603" y="889700"/>
                    <a:pt x="30255" y="492302"/>
                  </a:cubicBezTo>
                  <a:cubicBezTo>
                    <a:pt x="-94158" y="430533"/>
                    <a:pt x="-156457" y="331272"/>
                    <a:pt x="-278847" y="280232"/>
                  </a:cubicBezTo>
                  <a:cubicBezTo>
                    <a:pt x="-401237" y="229192"/>
                    <a:pt x="-473910" y="142110"/>
                    <a:pt x="-613708" y="50489"/>
                  </a:cubicBezTo>
                  <a:close/>
                </a:path>
              </a:pathLst>
            </a:custGeom>
            <a:ln>
              <a:prstDash val="sysDash"/>
              <a:extLst>
                <a:ext uri="{C807C97D-BFC1-408E-A445-0C87EB9F89A2}">
                  <ask:lineSketchStyleProps xmlns:ask="http://schemas.microsoft.com/office/drawing/2018/sketchyshapes" sd="3407155478">
                    <a:prstGeom prst="wedgeEllipseCallout">
                      <a:avLst>
                        <a:gd name="adj1" fmla="val -90171"/>
                        <a:gd name="adj2" fmla="val -4630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36FD4AB-B625-4249-81C2-9D143AD66CC7}"/>
                </a:ext>
              </a:extLst>
            </p:cNvPr>
            <p:cNvSpPr/>
            <p:nvPr/>
          </p:nvSpPr>
          <p:spPr>
            <a:xfrm>
              <a:off x="1070185" y="3195842"/>
              <a:ext cx="956442" cy="5813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C36BEC-9562-4A64-A971-B5CF9A3C943A}"/>
              </a:ext>
            </a:extLst>
          </p:cNvPr>
          <p:cNvGrpSpPr/>
          <p:nvPr/>
        </p:nvGrpSpPr>
        <p:grpSpPr>
          <a:xfrm>
            <a:off x="2718440" y="4221131"/>
            <a:ext cx="1527739" cy="1149655"/>
            <a:chOff x="2718440" y="4221131"/>
            <a:chExt cx="1527739" cy="1149655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54CCAEC0-C424-48CA-94E7-C85BBA8F8F00}"/>
                </a:ext>
              </a:extLst>
            </p:cNvPr>
            <p:cNvSpPr/>
            <p:nvPr/>
          </p:nvSpPr>
          <p:spPr>
            <a:xfrm>
              <a:off x="2718440" y="4221131"/>
              <a:ext cx="1527739" cy="1149655"/>
            </a:xfrm>
            <a:prstGeom prst="cloudCallout">
              <a:avLst>
                <a:gd name="adj1" fmla="val -42848"/>
                <a:gd name="adj2" fmla="val 78956"/>
              </a:avLst>
            </a:prstGeom>
            <a:ln>
              <a:prstDash val="dash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95E4924-A67C-46FC-83DB-BA2D58952A49}"/>
                </a:ext>
              </a:extLst>
            </p:cNvPr>
            <p:cNvSpPr/>
            <p:nvPr/>
          </p:nvSpPr>
          <p:spPr>
            <a:xfrm>
              <a:off x="3209040" y="4435365"/>
              <a:ext cx="546538" cy="472967"/>
            </a:xfrm>
            <a:prstGeom prst="triangl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F9BB38-CFB7-41B3-AEAC-CE32DF9284FB}"/>
              </a:ext>
            </a:extLst>
          </p:cNvPr>
          <p:cNvGrpSpPr/>
          <p:nvPr/>
        </p:nvGrpSpPr>
        <p:grpSpPr>
          <a:xfrm>
            <a:off x="472224" y="4846935"/>
            <a:ext cx="1287517" cy="655670"/>
            <a:chOff x="472224" y="4846935"/>
            <a:chExt cx="1287517" cy="655670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DAF5D817-22E0-450A-AF5A-98E259CDA29C}"/>
                </a:ext>
              </a:extLst>
            </p:cNvPr>
            <p:cNvSpPr/>
            <p:nvPr/>
          </p:nvSpPr>
          <p:spPr>
            <a:xfrm>
              <a:off x="472224" y="4846935"/>
              <a:ext cx="1287517" cy="655670"/>
            </a:xfrm>
            <a:custGeom>
              <a:avLst/>
              <a:gdLst>
                <a:gd name="connsiteX0" fmla="*/ 0 w 1287517"/>
                <a:gd name="connsiteY0" fmla="*/ 0 h 655670"/>
                <a:gd name="connsiteX1" fmla="*/ 214586 w 1287517"/>
                <a:gd name="connsiteY1" fmla="*/ 0 h 655670"/>
                <a:gd name="connsiteX2" fmla="*/ 214586 w 1287517"/>
                <a:gd name="connsiteY2" fmla="*/ 0 h 655670"/>
                <a:gd name="connsiteX3" fmla="*/ 536465 w 1287517"/>
                <a:gd name="connsiteY3" fmla="*/ 0 h 655670"/>
                <a:gd name="connsiteX4" fmla="*/ 889459 w 1287517"/>
                <a:gd name="connsiteY4" fmla="*/ 0 h 655670"/>
                <a:gd name="connsiteX5" fmla="*/ 1287517 w 1287517"/>
                <a:gd name="connsiteY5" fmla="*/ 0 h 655670"/>
                <a:gd name="connsiteX6" fmla="*/ 1287517 w 1287517"/>
                <a:gd name="connsiteY6" fmla="*/ 382474 h 655670"/>
                <a:gd name="connsiteX7" fmla="*/ 1287517 w 1287517"/>
                <a:gd name="connsiteY7" fmla="*/ 382474 h 655670"/>
                <a:gd name="connsiteX8" fmla="*/ 1287517 w 1287517"/>
                <a:gd name="connsiteY8" fmla="*/ 546392 h 655670"/>
                <a:gd name="connsiteX9" fmla="*/ 1287517 w 1287517"/>
                <a:gd name="connsiteY9" fmla="*/ 655670 h 655670"/>
                <a:gd name="connsiteX10" fmla="*/ 904480 w 1287517"/>
                <a:gd name="connsiteY10" fmla="*/ 655670 h 655670"/>
                <a:gd name="connsiteX11" fmla="*/ 536465 w 1287517"/>
                <a:gd name="connsiteY11" fmla="*/ 655670 h 655670"/>
                <a:gd name="connsiteX12" fmla="*/ 533187 w 1287517"/>
                <a:gd name="connsiteY12" fmla="*/ 909663 h 655670"/>
                <a:gd name="connsiteX13" fmla="*/ 214586 w 1287517"/>
                <a:gd name="connsiteY13" fmla="*/ 655670 h 655670"/>
                <a:gd name="connsiteX14" fmla="*/ 0 w 1287517"/>
                <a:gd name="connsiteY14" fmla="*/ 655670 h 655670"/>
                <a:gd name="connsiteX15" fmla="*/ 0 w 1287517"/>
                <a:gd name="connsiteY15" fmla="*/ 546392 h 655670"/>
                <a:gd name="connsiteX16" fmla="*/ 0 w 1287517"/>
                <a:gd name="connsiteY16" fmla="*/ 382474 h 655670"/>
                <a:gd name="connsiteX17" fmla="*/ 0 w 1287517"/>
                <a:gd name="connsiteY17" fmla="*/ 382474 h 655670"/>
                <a:gd name="connsiteX18" fmla="*/ 0 w 1287517"/>
                <a:gd name="connsiteY18" fmla="*/ 0 h 65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7517" h="655670" fill="none" extrusionOk="0">
                  <a:moveTo>
                    <a:pt x="0" y="0"/>
                  </a:moveTo>
                  <a:cubicBezTo>
                    <a:pt x="98969" y="-21443"/>
                    <a:pt x="169639" y="1440"/>
                    <a:pt x="214586" y="0"/>
                  </a:cubicBezTo>
                  <a:lnTo>
                    <a:pt x="214586" y="0"/>
                  </a:lnTo>
                  <a:cubicBezTo>
                    <a:pt x="303211" y="-19610"/>
                    <a:pt x="463899" y="2322"/>
                    <a:pt x="536465" y="0"/>
                  </a:cubicBezTo>
                  <a:cubicBezTo>
                    <a:pt x="652738" y="-29034"/>
                    <a:pt x="774698" y="37071"/>
                    <a:pt x="889459" y="0"/>
                  </a:cubicBezTo>
                  <a:cubicBezTo>
                    <a:pt x="1004220" y="-37071"/>
                    <a:pt x="1136158" y="12135"/>
                    <a:pt x="1287517" y="0"/>
                  </a:cubicBezTo>
                  <a:cubicBezTo>
                    <a:pt x="1298773" y="102374"/>
                    <a:pt x="1283728" y="265650"/>
                    <a:pt x="1287517" y="382474"/>
                  </a:cubicBezTo>
                  <a:lnTo>
                    <a:pt x="1287517" y="382474"/>
                  </a:lnTo>
                  <a:cubicBezTo>
                    <a:pt x="1303093" y="453735"/>
                    <a:pt x="1278160" y="486858"/>
                    <a:pt x="1287517" y="546392"/>
                  </a:cubicBezTo>
                  <a:cubicBezTo>
                    <a:pt x="1299374" y="569141"/>
                    <a:pt x="1281136" y="630349"/>
                    <a:pt x="1287517" y="655670"/>
                  </a:cubicBezTo>
                  <a:cubicBezTo>
                    <a:pt x="1136970" y="695007"/>
                    <a:pt x="1024287" y="646410"/>
                    <a:pt x="904480" y="655670"/>
                  </a:cubicBezTo>
                  <a:cubicBezTo>
                    <a:pt x="784673" y="664930"/>
                    <a:pt x="640421" y="623157"/>
                    <a:pt x="536465" y="655670"/>
                  </a:cubicBezTo>
                  <a:cubicBezTo>
                    <a:pt x="535874" y="738141"/>
                    <a:pt x="527168" y="824770"/>
                    <a:pt x="533187" y="909663"/>
                  </a:cubicBezTo>
                  <a:cubicBezTo>
                    <a:pt x="401370" y="822817"/>
                    <a:pt x="347553" y="716539"/>
                    <a:pt x="214586" y="655670"/>
                  </a:cubicBezTo>
                  <a:cubicBezTo>
                    <a:pt x="117237" y="663018"/>
                    <a:pt x="75107" y="634508"/>
                    <a:pt x="0" y="655670"/>
                  </a:cubicBezTo>
                  <a:cubicBezTo>
                    <a:pt x="-10007" y="614063"/>
                    <a:pt x="3348" y="595386"/>
                    <a:pt x="0" y="546392"/>
                  </a:cubicBezTo>
                  <a:cubicBezTo>
                    <a:pt x="-15278" y="476786"/>
                    <a:pt x="10876" y="447181"/>
                    <a:pt x="0" y="382474"/>
                  </a:cubicBezTo>
                  <a:lnTo>
                    <a:pt x="0" y="382474"/>
                  </a:lnTo>
                  <a:cubicBezTo>
                    <a:pt x="-6623" y="289355"/>
                    <a:pt x="21280" y="81280"/>
                    <a:pt x="0" y="0"/>
                  </a:cubicBezTo>
                  <a:close/>
                </a:path>
                <a:path w="1287517" h="655670" stroke="0" extrusionOk="0">
                  <a:moveTo>
                    <a:pt x="0" y="0"/>
                  </a:moveTo>
                  <a:cubicBezTo>
                    <a:pt x="104801" y="-23191"/>
                    <a:pt x="149307" y="15866"/>
                    <a:pt x="214586" y="0"/>
                  </a:cubicBezTo>
                  <a:lnTo>
                    <a:pt x="214586" y="0"/>
                  </a:lnTo>
                  <a:cubicBezTo>
                    <a:pt x="312394" y="-190"/>
                    <a:pt x="406615" y="26253"/>
                    <a:pt x="536465" y="0"/>
                  </a:cubicBezTo>
                  <a:cubicBezTo>
                    <a:pt x="719355" y="-45880"/>
                    <a:pt x="759527" y="46508"/>
                    <a:pt x="927012" y="0"/>
                  </a:cubicBezTo>
                  <a:cubicBezTo>
                    <a:pt x="1094497" y="-46508"/>
                    <a:pt x="1155398" y="7518"/>
                    <a:pt x="1287517" y="0"/>
                  </a:cubicBezTo>
                  <a:cubicBezTo>
                    <a:pt x="1313265" y="188424"/>
                    <a:pt x="1274129" y="240278"/>
                    <a:pt x="1287517" y="382474"/>
                  </a:cubicBezTo>
                  <a:lnTo>
                    <a:pt x="1287517" y="382474"/>
                  </a:lnTo>
                  <a:cubicBezTo>
                    <a:pt x="1303909" y="459836"/>
                    <a:pt x="1282273" y="484909"/>
                    <a:pt x="1287517" y="546392"/>
                  </a:cubicBezTo>
                  <a:cubicBezTo>
                    <a:pt x="1290434" y="598321"/>
                    <a:pt x="1279733" y="606220"/>
                    <a:pt x="1287517" y="655670"/>
                  </a:cubicBezTo>
                  <a:cubicBezTo>
                    <a:pt x="1208362" y="697733"/>
                    <a:pt x="1063339" y="624221"/>
                    <a:pt x="911991" y="655670"/>
                  </a:cubicBezTo>
                  <a:cubicBezTo>
                    <a:pt x="760643" y="687119"/>
                    <a:pt x="644194" y="652864"/>
                    <a:pt x="536465" y="655670"/>
                  </a:cubicBezTo>
                  <a:cubicBezTo>
                    <a:pt x="544761" y="734280"/>
                    <a:pt x="512979" y="819549"/>
                    <a:pt x="533187" y="909663"/>
                  </a:cubicBezTo>
                  <a:cubicBezTo>
                    <a:pt x="457919" y="858752"/>
                    <a:pt x="295228" y="713980"/>
                    <a:pt x="214586" y="655670"/>
                  </a:cubicBezTo>
                  <a:cubicBezTo>
                    <a:pt x="148119" y="663052"/>
                    <a:pt x="106397" y="632598"/>
                    <a:pt x="0" y="655670"/>
                  </a:cubicBezTo>
                  <a:cubicBezTo>
                    <a:pt x="-10600" y="609719"/>
                    <a:pt x="2123" y="577335"/>
                    <a:pt x="0" y="546392"/>
                  </a:cubicBezTo>
                  <a:cubicBezTo>
                    <a:pt x="-10359" y="496841"/>
                    <a:pt x="15562" y="440356"/>
                    <a:pt x="0" y="382474"/>
                  </a:cubicBezTo>
                  <a:lnTo>
                    <a:pt x="0" y="382474"/>
                  </a:lnTo>
                  <a:cubicBezTo>
                    <a:pt x="-31511" y="290577"/>
                    <a:pt x="5495" y="9378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219033472">
                    <a:prstGeom prst="wedgeRectCallout">
                      <a:avLst>
                        <a:gd name="adj1" fmla="val -8588"/>
                        <a:gd name="adj2" fmla="val 88738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8C13AA-269D-4244-A465-71A5CA819BDC}"/>
                </a:ext>
              </a:extLst>
            </p:cNvPr>
            <p:cNvSpPr/>
            <p:nvPr/>
          </p:nvSpPr>
          <p:spPr>
            <a:xfrm>
              <a:off x="837088" y="4908332"/>
              <a:ext cx="466194" cy="46245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741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B76B898-E385-4B48-B556-005FEC4AEC6F}" type="slidenum">
              <a:rPr lang="hu-H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3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32042" y="1229931"/>
            <a:ext cx="7287734" cy="503090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spcAft>
                <a:spcPts val="400"/>
              </a:spcAft>
            </a:pPr>
            <a:endParaRPr lang="en-US" sz="2400" dirty="0"/>
          </a:p>
          <a:p>
            <a:pPr>
              <a:spcAft>
                <a:spcPts val="400"/>
              </a:spcAft>
            </a:pPr>
            <a:r>
              <a:rPr lang="en-US" sz="2400" b="1" dirty="0" err="1">
                <a:solidFill>
                  <a:srgbClr val="178F2F"/>
                </a:solidFill>
              </a:rPr>
              <a:t>BATModel</a:t>
            </a:r>
            <a:r>
              <a:rPr lang="en-US" sz="2400" dirty="0"/>
              <a:t> (Better Agri-Food Trade Modelling for Policy Analysis) a H2020 project (2020-2024) aims to improve trade modeling by enhancing </a:t>
            </a:r>
          </a:p>
          <a:p>
            <a:pPr marL="457200" indent="-457200">
              <a:spcAft>
                <a:spcPts val="400"/>
              </a:spcAft>
              <a:buAutoNum type="arabicParenR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178F2F"/>
                </a:solidFill>
              </a:rPr>
              <a:t>empirical basis</a:t>
            </a:r>
            <a:r>
              <a:rPr lang="en-US" sz="2400" dirty="0"/>
              <a:t> of simulation modeling through </a:t>
            </a:r>
            <a:r>
              <a:rPr lang="en-US" sz="2400" b="1" dirty="0">
                <a:solidFill>
                  <a:srgbClr val="178F2F"/>
                </a:solidFill>
              </a:rPr>
              <a:t>cooperation with econometricians</a:t>
            </a:r>
            <a:r>
              <a:rPr lang="en-US" sz="2400" dirty="0"/>
              <a:t> on key topics (product differentiation, emerging trade flows, employment, SDGs) </a:t>
            </a:r>
          </a:p>
          <a:p>
            <a:pPr marL="457200" indent="-457200">
              <a:spcAft>
                <a:spcPts val="400"/>
              </a:spcAft>
              <a:buAutoNum type="arabicParenR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178F2F"/>
                </a:solidFill>
              </a:rPr>
              <a:t>uptake of model improvements</a:t>
            </a:r>
            <a:r>
              <a:rPr lang="en-US" sz="2400" dirty="0">
                <a:solidFill>
                  <a:srgbClr val="178F2F"/>
                </a:solidFill>
              </a:rPr>
              <a:t> </a:t>
            </a:r>
            <a:r>
              <a:rPr lang="en-US" sz="2400" b="1" dirty="0">
                <a:solidFill>
                  <a:srgbClr val="178F2F"/>
                </a:solidFill>
              </a:rPr>
              <a:t>by deploying modules</a:t>
            </a:r>
            <a:r>
              <a:rPr lang="en-US" sz="2400" dirty="0"/>
              <a:t> with model enhancements that are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transferable to other models 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follow a strict protocol on coding &amp; documentation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open-access to reach beyond scope &amp; lifetime of project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4EB58-93D8-4BF1-870D-35300CD8FB4D}"/>
              </a:ext>
            </a:extLst>
          </p:cNvPr>
          <p:cNvSpPr txBox="1">
            <a:spLocks/>
          </p:cNvSpPr>
          <p:nvPr/>
        </p:nvSpPr>
        <p:spPr>
          <a:xfrm>
            <a:off x="2674960" y="3948713"/>
            <a:ext cx="1637732" cy="166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600" b="1" dirty="0">
                <a:solidFill>
                  <a:schemeClr val="bg1"/>
                </a:solidFill>
              </a:rPr>
              <a:t>Focus </a:t>
            </a:r>
            <a:r>
              <a:rPr lang="fr-FR" sz="1600" b="1" dirty="0" err="1">
                <a:solidFill>
                  <a:schemeClr val="bg1"/>
                </a:solidFill>
              </a:rPr>
              <a:t>today</a:t>
            </a:r>
            <a:r>
              <a:rPr lang="fr-FR" sz="1600" b="1" dirty="0">
                <a:solidFill>
                  <a:schemeClr val="bg1"/>
                </a:solidFill>
              </a:rPr>
              <a:t>: </a:t>
            </a:r>
            <a:r>
              <a:rPr lang="fr-FR" sz="1600" b="1" dirty="0" err="1">
                <a:solidFill>
                  <a:schemeClr val="bg1"/>
                </a:solidFill>
              </a:rPr>
              <a:t>modular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implementation</a:t>
            </a:r>
            <a:endParaRPr lang="fr-FR" sz="1600" b="1" dirty="0">
              <a:solidFill>
                <a:schemeClr val="bg1"/>
              </a:solidFill>
            </a:endParaRPr>
          </a:p>
          <a:p>
            <a:pPr>
              <a:buFont typeface="Arial"/>
              <a:buNone/>
            </a:pPr>
            <a:endParaRPr lang="hu-HU" sz="1600" b="1" dirty="0">
              <a:solidFill>
                <a:srgbClr val="178F2F"/>
              </a:solidFill>
            </a:endParaRPr>
          </a:p>
          <a:p>
            <a:pPr>
              <a:buFont typeface="Arial"/>
              <a:buNone/>
            </a:pPr>
            <a:endParaRPr lang="hu-HU" dirty="0"/>
          </a:p>
        </p:txBody>
      </p:sp>
      <p:pic>
        <p:nvPicPr>
          <p:cNvPr id="12" name="Obraz 5">
            <a:extLst>
              <a:ext uri="{FF2B5EF4-FFF2-40B4-BE49-F238E27FC236}">
                <a16:creationId xmlns:a16="http://schemas.microsoft.com/office/drawing/2014/main" id="{5467BFB7-80FB-4B8E-8AC0-5377913D8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2"/>
          <a:stretch/>
        </p:blipFill>
        <p:spPr>
          <a:xfrm>
            <a:off x="285585" y="2781553"/>
            <a:ext cx="3939204" cy="287915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4A644-AC4B-4ACB-B4E5-A68D99B6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85" y="1981199"/>
            <a:ext cx="3676815" cy="75394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i="1" dirty="0"/>
              <a:t>Improved empirical basis &amp; uptake of model enhancements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709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4E359607-5B56-4B06-89EF-2FE7461F4F69}"/>
              </a:ext>
            </a:extLst>
          </p:cNvPr>
          <p:cNvSpPr/>
          <p:nvPr/>
        </p:nvSpPr>
        <p:spPr>
          <a:xfrm>
            <a:off x="9798382" y="2469810"/>
            <a:ext cx="1166326" cy="10722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537" y="1981200"/>
            <a:ext cx="2941301" cy="65567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 err="1"/>
              <a:t>Modular</a:t>
            </a:r>
            <a:r>
              <a:rPr lang="fr-FR" b="1" dirty="0"/>
              <a:t> </a:t>
            </a:r>
            <a:r>
              <a:rPr lang="fr-FR" b="1" dirty="0" err="1"/>
              <a:t>approach</a:t>
            </a:r>
            <a:endParaRPr lang="hu-HU" dirty="0"/>
          </a:p>
        </p:txBody>
      </p:sp>
      <p:sp>
        <p:nvSpPr>
          <p:cNvPr id="13" name="Legende: mit Pfeil nach rechts 12">
            <a:extLst>
              <a:ext uri="{FF2B5EF4-FFF2-40B4-BE49-F238E27FC236}">
                <a16:creationId xmlns:a16="http://schemas.microsoft.com/office/drawing/2014/main" id="{525C9D72-150C-4C72-95B3-99D1E477BF66}"/>
              </a:ext>
            </a:extLst>
          </p:cNvPr>
          <p:cNvSpPr/>
          <p:nvPr/>
        </p:nvSpPr>
        <p:spPr>
          <a:xfrm>
            <a:off x="5005990" y="1264003"/>
            <a:ext cx="2281499" cy="34767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4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7974D1-F01F-4DE4-8518-7B309663CEDC}"/>
              </a:ext>
            </a:extLst>
          </p:cNvPr>
          <p:cNvSpPr/>
          <p:nvPr/>
        </p:nvSpPr>
        <p:spPr>
          <a:xfrm>
            <a:off x="10381193" y="1277669"/>
            <a:ext cx="1541495" cy="1998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58F5B0B-BF9B-4C50-B1B9-2B3BDB28F243}"/>
              </a:ext>
            </a:extLst>
          </p:cNvPr>
          <p:cNvSpPr/>
          <p:nvPr/>
        </p:nvSpPr>
        <p:spPr>
          <a:xfrm>
            <a:off x="5005990" y="4277874"/>
            <a:ext cx="1601069" cy="19980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29436F64-95B2-45E8-AA7B-7E0397F72E23}"/>
              </a:ext>
            </a:extLst>
          </p:cNvPr>
          <p:cNvSpPr/>
          <p:nvPr/>
        </p:nvSpPr>
        <p:spPr>
          <a:xfrm rot="10800000">
            <a:off x="5983704" y="3994996"/>
            <a:ext cx="1166326" cy="1072236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Legende: mit Pfeil nach rechts 21">
            <a:extLst>
              <a:ext uri="{FF2B5EF4-FFF2-40B4-BE49-F238E27FC236}">
                <a16:creationId xmlns:a16="http://schemas.microsoft.com/office/drawing/2014/main" id="{9C8B0259-05CC-4CEB-A2DB-FED7A3497397}"/>
              </a:ext>
            </a:extLst>
          </p:cNvPr>
          <p:cNvSpPr/>
          <p:nvPr/>
        </p:nvSpPr>
        <p:spPr>
          <a:xfrm rot="10800000">
            <a:off x="9642145" y="2799237"/>
            <a:ext cx="2281499" cy="34767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4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0CAB29-AC5F-464A-BB4D-741F4BE5C238}"/>
              </a:ext>
            </a:extLst>
          </p:cNvPr>
          <p:cNvSpPr txBox="1"/>
          <p:nvPr/>
        </p:nvSpPr>
        <p:spPr>
          <a:xfrm>
            <a:off x="7550545" y="2659106"/>
            <a:ext cx="161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Define clearly</a:t>
            </a:r>
            <a:br>
              <a:rPr lang="en-GB" sz="2000" dirty="0"/>
            </a:br>
            <a:r>
              <a:rPr lang="en-GB" sz="2000" dirty="0"/>
              <a:t>interfaces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921398E-2DD6-44E9-A43A-A9835D8E83BF}"/>
              </a:ext>
            </a:extLst>
          </p:cNvPr>
          <p:cNvSpPr txBox="1"/>
          <p:nvPr/>
        </p:nvSpPr>
        <p:spPr>
          <a:xfrm>
            <a:off x="7118964" y="4205074"/>
            <a:ext cx="2472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Provide solutions</a:t>
            </a:r>
          </a:p>
          <a:p>
            <a:r>
              <a:rPr lang="en-GB" sz="2000" dirty="0"/>
              <a:t>to bridge namespaces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BF6B6FA-FD62-4FA7-B4CB-645077F1777E}"/>
              </a:ext>
            </a:extLst>
          </p:cNvPr>
          <p:cNvSpPr txBox="1"/>
          <p:nvPr/>
        </p:nvSpPr>
        <p:spPr>
          <a:xfrm>
            <a:off x="7073184" y="5317312"/>
            <a:ext cx="2608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Deploy well structured,</a:t>
            </a:r>
            <a:br>
              <a:rPr lang="en-GB" sz="2000" dirty="0"/>
            </a:br>
            <a:r>
              <a:rPr lang="en-GB" sz="2000" dirty="0"/>
              <a:t>coded and clearly</a:t>
            </a:r>
            <a:br>
              <a:rPr lang="en-GB" sz="2000" dirty="0"/>
            </a:br>
            <a:r>
              <a:rPr lang="en-GB" sz="2000" dirty="0"/>
              <a:t>documented modules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CD5BF40-9CC8-4D6F-9BB0-BBD73C9BA01B}"/>
              </a:ext>
            </a:extLst>
          </p:cNvPr>
          <p:cNvSpPr txBox="1"/>
          <p:nvPr/>
        </p:nvSpPr>
        <p:spPr>
          <a:xfrm>
            <a:off x="7289937" y="1307064"/>
            <a:ext cx="2168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Define module aim</a:t>
            </a:r>
          </a:p>
          <a:p>
            <a:pPr algn="ctr"/>
            <a:r>
              <a:rPr lang="en-GB" sz="2000" dirty="0"/>
              <a:t>and prerequisites</a:t>
            </a:r>
            <a:br>
              <a:rPr lang="en-GB" sz="2000" dirty="0"/>
            </a:br>
            <a:r>
              <a:rPr lang="en-GB" sz="2000" dirty="0"/>
              <a:t>for target model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C49A4A9-2503-44D9-B45F-F2296696FB53}"/>
              </a:ext>
            </a:extLst>
          </p:cNvPr>
          <p:cNvSpPr txBox="1"/>
          <p:nvPr/>
        </p:nvSpPr>
        <p:spPr>
          <a:xfrm>
            <a:off x="5458661" y="3348665"/>
            <a:ext cx="861133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E5F3F3"/>
                </a:solidFill>
              </a:rPr>
              <a:t>Target</a:t>
            </a:r>
            <a:br>
              <a:rPr lang="en-GB" sz="2000" b="1" dirty="0">
                <a:solidFill>
                  <a:srgbClr val="E5F3F3"/>
                </a:solidFill>
              </a:rPr>
            </a:br>
            <a:r>
              <a:rPr lang="en-GB" sz="2000" b="1" dirty="0">
                <a:solidFill>
                  <a:srgbClr val="E5F3F3"/>
                </a:solidFill>
              </a:rPr>
              <a:t>model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31B78E9-67FA-49CE-B037-DDADEC18ABD7}"/>
              </a:ext>
            </a:extLst>
          </p:cNvPr>
          <p:cNvSpPr txBox="1"/>
          <p:nvPr/>
        </p:nvSpPr>
        <p:spPr>
          <a:xfrm>
            <a:off x="10383798" y="3334227"/>
            <a:ext cx="1498552" cy="707886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Transferable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FF1CA-5152-4BD5-9BBD-758847E48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04" b="18339"/>
          <a:stretch/>
        </p:blipFill>
        <p:spPr>
          <a:xfrm>
            <a:off x="862537" y="2636870"/>
            <a:ext cx="2893448" cy="30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5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B76B898-E385-4B48-B556-005FEC4AEC6F}" type="slidenum">
              <a:rPr lang="hu-H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5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B52FFF-904B-4FD5-9952-5FA6839C439D}"/>
              </a:ext>
            </a:extLst>
          </p:cNvPr>
          <p:cNvSpPr txBox="1"/>
          <p:nvPr/>
        </p:nvSpPr>
        <p:spPr>
          <a:xfrm>
            <a:off x="4469364" y="1229932"/>
            <a:ext cx="7250412" cy="53294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Common </a:t>
            </a:r>
            <a:r>
              <a:rPr lang="en-US" sz="2400" b="1" dirty="0">
                <a:solidFill>
                  <a:srgbClr val="178F2F"/>
                </a:solidFill>
              </a:rPr>
              <a:t>coding guidelines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Uniform module structure</a:t>
            </a:r>
            <a:r>
              <a:rPr lang="en-US" sz="2400" dirty="0"/>
              <a:t>: simulation equations, benchmarking code, variable initialization, …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Efficient interfacing</a:t>
            </a:r>
            <a:r>
              <a:rPr lang="en-US" sz="2400" dirty="0"/>
              <a:t> to target models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Module specific namespace </a:t>
            </a:r>
            <a:r>
              <a:rPr lang="en-US" sz="2400" dirty="0"/>
              <a:t>to avoid conflicts with target model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of set aliases, macros and </a:t>
            </a:r>
            <a:r>
              <a:rPr lang="en-US" sz="2400" dirty="0" err="1"/>
              <a:t>globals</a:t>
            </a:r>
            <a:r>
              <a:rPr lang="en-US" sz="2400" dirty="0"/>
              <a:t> in GAMS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Each module </a:t>
            </a:r>
            <a:r>
              <a:rPr lang="en-US" sz="2400" b="1" dirty="0">
                <a:solidFill>
                  <a:srgbClr val="178F2F"/>
                </a:solidFill>
              </a:rPr>
              <a:t>implemented in at least two target models</a:t>
            </a:r>
            <a:r>
              <a:rPr lang="en-US" sz="2400" dirty="0"/>
              <a:t> to test and ensure transferability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Modules with documentation </a:t>
            </a:r>
            <a:r>
              <a:rPr lang="en-US" sz="2400" b="1" dirty="0">
                <a:solidFill>
                  <a:srgbClr val="178F2F"/>
                </a:solidFill>
              </a:rPr>
              <a:t>open source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ACE59F-15C5-4947-94E4-0684FC7702E2}"/>
              </a:ext>
            </a:extLst>
          </p:cNvPr>
          <p:cNvSpPr txBox="1">
            <a:spLocks/>
          </p:cNvSpPr>
          <p:nvPr/>
        </p:nvSpPr>
        <p:spPr>
          <a:xfrm>
            <a:off x="784537" y="1981200"/>
            <a:ext cx="2941301" cy="655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/>
              <a:t>Communication across modeling platforms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3C5E21F-8A98-4E37-872A-9886B355092F}"/>
              </a:ext>
            </a:extLst>
          </p:cNvPr>
          <p:cNvSpPr/>
          <p:nvPr/>
        </p:nvSpPr>
        <p:spPr>
          <a:xfrm>
            <a:off x="823793" y="3070419"/>
            <a:ext cx="1527739" cy="1364946"/>
          </a:xfrm>
          <a:custGeom>
            <a:avLst/>
            <a:gdLst>
              <a:gd name="connsiteX0" fmla="*/ -613708 w 1527739"/>
              <a:gd name="connsiteY0" fmla="*/ 50489 h 1364946"/>
              <a:gd name="connsiteX1" fmla="*/ -240692 w 1527739"/>
              <a:gd name="connsiteY1" fmla="*/ 151350 h 1364946"/>
              <a:gd name="connsiteX2" fmla="*/ 163409 w 1527739"/>
              <a:gd name="connsiteY2" fmla="*/ 260617 h 1364946"/>
              <a:gd name="connsiteX3" fmla="*/ 1113503 w 1527739"/>
              <a:gd name="connsiteY3" fmla="*/ 75686 h 1364946"/>
              <a:gd name="connsiteX4" fmla="*/ 1442297 w 1527739"/>
              <a:gd name="connsiteY4" fmla="*/ 996113 h 1364946"/>
              <a:gd name="connsiteX5" fmla="*/ 531454 w 1527739"/>
              <a:gd name="connsiteY5" fmla="*/ 1332589 h 1364946"/>
              <a:gd name="connsiteX6" fmla="*/ 30255 w 1527739"/>
              <a:gd name="connsiteY6" fmla="*/ 492302 h 1364946"/>
              <a:gd name="connsiteX7" fmla="*/ -272408 w 1527739"/>
              <a:gd name="connsiteY7" fmla="*/ 284650 h 1364946"/>
              <a:gd name="connsiteX8" fmla="*/ -613708 w 1527739"/>
              <a:gd name="connsiteY8" fmla="*/ 50489 h 136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739" h="1364946" fill="none" extrusionOk="0">
                <a:moveTo>
                  <a:pt x="-613708" y="50489"/>
                </a:moveTo>
                <a:cubicBezTo>
                  <a:pt x="-477902" y="71953"/>
                  <a:pt x="-335727" y="133345"/>
                  <a:pt x="-240692" y="151350"/>
                </a:cubicBezTo>
                <a:cubicBezTo>
                  <a:pt x="-145657" y="169355"/>
                  <a:pt x="15424" y="254460"/>
                  <a:pt x="163409" y="260617"/>
                </a:cubicBezTo>
                <a:cubicBezTo>
                  <a:pt x="454866" y="18773"/>
                  <a:pt x="790257" y="-61906"/>
                  <a:pt x="1113503" y="75686"/>
                </a:cubicBezTo>
                <a:cubicBezTo>
                  <a:pt x="1474012" y="360217"/>
                  <a:pt x="1607235" y="737747"/>
                  <a:pt x="1442297" y="996113"/>
                </a:cubicBezTo>
                <a:cubicBezTo>
                  <a:pt x="1281878" y="1294628"/>
                  <a:pt x="876718" y="1472502"/>
                  <a:pt x="531454" y="1332589"/>
                </a:cubicBezTo>
                <a:cubicBezTo>
                  <a:pt x="93423" y="1208517"/>
                  <a:pt x="7540" y="858950"/>
                  <a:pt x="30255" y="492302"/>
                </a:cubicBezTo>
                <a:cubicBezTo>
                  <a:pt x="-51084" y="464512"/>
                  <a:pt x="-191978" y="318895"/>
                  <a:pt x="-272408" y="284650"/>
                </a:cubicBezTo>
                <a:cubicBezTo>
                  <a:pt x="-352838" y="250405"/>
                  <a:pt x="-511114" y="112383"/>
                  <a:pt x="-613708" y="50489"/>
                </a:cubicBezTo>
                <a:close/>
              </a:path>
              <a:path w="1527739" h="1364946" stroke="0" extrusionOk="0">
                <a:moveTo>
                  <a:pt x="-613708" y="50489"/>
                </a:moveTo>
                <a:cubicBezTo>
                  <a:pt x="-468869" y="44654"/>
                  <a:pt x="-400924" y="121011"/>
                  <a:pt x="-209607" y="159756"/>
                </a:cubicBezTo>
                <a:cubicBezTo>
                  <a:pt x="-18290" y="198501"/>
                  <a:pt x="-25260" y="230855"/>
                  <a:pt x="163409" y="260617"/>
                </a:cubicBezTo>
                <a:cubicBezTo>
                  <a:pt x="436641" y="-7682"/>
                  <a:pt x="757654" y="-71295"/>
                  <a:pt x="1113503" y="75686"/>
                </a:cubicBezTo>
                <a:cubicBezTo>
                  <a:pt x="1516681" y="311049"/>
                  <a:pt x="1574508" y="702229"/>
                  <a:pt x="1442297" y="996113"/>
                </a:cubicBezTo>
                <a:cubicBezTo>
                  <a:pt x="1313234" y="1243139"/>
                  <a:pt x="868850" y="1488215"/>
                  <a:pt x="531454" y="1332589"/>
                </a:cubicBezTo>
                <a:cubicBezTo>
                  <a:pt x="153940" y="1207380"/>
                  <a:pt x="-44603" y="889700"/>
                  <a:pt x="30255" y="492302"/>
                </a:cubicBezTo>
                <a:cubicBezTo>
                  <a:pt x="-94158" y="430533"/>
                  <a:pt x="-156457" y="331272"/>
                  <a:pt x="-278847" y="280232"/>
                </a:cubicBezTo>
                <a:cubicBezTo>
                  <a:pt x="-401237" y="229192"/>
                  <a:pt x="-473910" y="142110"/>
                  <a:pt x="-613708" y="50489"/>
                </a:cubicBezTo>
                <a:close/>
              </a:path>
            </a:pathLst>
          </a:custGeom>
          <a:ln>
            <a:prstDash val="sysDash"/>
            <a:extLst>
              <a:ext uri="{C807C97D-BFC1-408E-A445-0C87EB9F89A2}">
                <ask:lineSketchStyleProps xmlns:ask="http://schemas.microsoft.com/office/drawing/2018/sketchyshapes" sd="3407155478">
                  <a:prstGeom prst="wedgeEllipseCallout">
                    <a:avLst>
                      <a:gd name="adj1" fmla="val -90171"/>
                      <a:gd name="adj2" fmla="val -4630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3BC76F-BFBA-4708-8B82-731A0384CA7B}"/>
              </a:ext>
            </a:extLst>
          </p:cNvPr>
          <p:cNvSpPr/>
          <p:nvPr/>
        </p:nvSpPr>
        <p:spPr>
          <a:xfrm>
            <a:off x="1109441" y="3410076"/>
            <a:ext cx="653577" cy="397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9877935-BA1C-46C9-A617-090C66505387}"/>
              </a:ext>
            </a:extLst>
          </p:cNvPr>
          <p:cNvSpPr/>
          <p:nvPr/>
        </p:nvSpPr>
        <p:spPr>
          <a:xfrm>
            <a:off x="2718440" y="4221131"/>
            <a:ext cx="1527739" cy="1149655"/>
          </a:xfrm>
          <a:prstGeom prst="cloudCallout">
            <a:avLst>
              <a:gd name="adj1" fmla="val -42848"/>
              <a:gd name="adj2" fmla="val 78956"/>
            </a:avLst>
          </a:prstGeom>
          <a:ln>
            <a:prstDash val="dash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1DD8CA4-1898-46A8-860B-1EE1284DF1D0}"/>
              </a:ext>
            </a:extLst>
          </p:cNvPr>
          <p:cNvSpPr/>
          <p:nvPr/>
        </p:nvSpPr>
        <p:spPr>
          <a:xfrm>
            <a:off x="2952636" y="4403565"/>
            <a:ext cx="546538" cy="472967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632A0D1-787F-47C8-9F30-AEE04D5C7E14}"/>
              </a:ext>
            </a:extLst>
          </p:cNvPr>
          <p:cNvSpPr/>
          <p:nvPr/>
        </p:nvSpPr>
        <p:spPr>
          <a:xfrm>
            <a:off x="472224" y="4846935"/>
            <a:ext cx="1287517" cy="655670"/>
          </a:xfrm>
          <a:custGeom>
            <a:avLst/>
            <a:gdLst>
              <a:gd name="connsiteX0" fmla="*/ 0 w 1287517"/>
              <a:gd name="connsiteY0" fmla="*/ 0 h 655670"/>
              <a:gd name="connsiteX1" fmla="*/ 214586 w 1287517"/>
              <a:gd name="connsiteY1" fmla="*/ 0 h 655670"/>
              <a:gd name="connsiteX2" fmla="*/ 214586 w 1287517"/>
              <a:gd name="connsiteY2" fmla="*/ 0 h 655670"/>
              <a:gd name="connsiteX3" fmla="*/ 536465 w 1287517"/>
              <a:gd name="connsiteY3" fmla="*/ 0 h 655670"/>
              <a:gd name="connsiteX4" fmla="*/ 889459 w 1287517"/>
              <a:gd name="connsiteY4" fmla="*/ 0 h 655670"/>
              <a:gd name="connsiteX5" fmla="*/ 1287517 w 1287517"/>
              <a:gd name="connsiteY5" fmla="*/ 0 h 655670"/>
              <a:gd name="connsiteX6" fmla="*/ 1287517 w 1287517"/>
              <a:gd name="connsiteY6" fmla="*/ 382474 h 655670"/>
              <a:gd name="connsiteX7" fmla="*/ 1287517 w 1287517"/>
              <a:gd name="connsiteY7" fmla="*/ 382474 h 655670"/>
              <a:gd name="connsiteX8" fmla="*/ 1287517 w 1287517"/>
              <a:gd name="connsiteY8" fmla="*/ 546392 h 655670"/>
              <a:gd name="connsiteX9" fmla="*/ 1287517 w 1287517"/>
              <a:gd name="connsiteY9" fmla="*/ 655670 h 655670"/>
              <a:gd name="connsiteX10" fmla="*/ 904480 w 1287517"/>
              <a:gd name="connsiteY10" fmla="*/ 655670 h 655670"/>
              <a:gd name="connsiteX11" fmla="*/ 536465 w 1287517"/>
              <a:gd name="connsiteY11" fmla="*/ 655670 h 655670"/>
              <a:gd name="connsiteX12" fmla="*/ 533187 w 1287517"/>
              <a:gd name="connsiteY12" fmla="*/ 909663 h 655670"/>
              <a:gd name="connsiteX13" fmla="*/ 214586 w 1287517"/>
              <a:gd name="connsiteY13" fmla="*/ 655670 h 655670"/>
              <a:gd name="connsiteX14" fmla="*/ 0 w 1287517"/>
              <a:gd name="connsiteY14" fmla="*/ 655670 h 655670"/>
              <a:gd name="connsiteX15" fmla="*/ 0 w 1287517"/>
              <a:gd name="connsiteY15" fmla="*/ 546392 h 655670"/>
              <a:gd name="connsiteX16" fmla="*/ 0 w 1287517"/>
              <a:gd name="connsiteY16" fmla="*/ 382474 h 655670"/>
              <a:gd name="connsiteX17" fmla="*/ 0 w 1287517"/>
              <a:gd name="connsiteY17" fmla="*/ 382474 h 655670"/>
              <a:gd name="connsiteX18" fmla="*/ 0 w 1287517"/>
              <a:gd name="connsiteY18" fmla="*/ 0 h 65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87517" h="655670" fill="none" extrusionOk="0">
                <a:moveTo>
                  <a:pt x="0" y="0"/>
                </a:moveTo>
                <a:cubicBezTo>
                  <a:pt x="98969" y="-21443"/>
                  <a:pt x="169639" y="1440"/>
                  <a:pt x="214586" y="0"/>
                </a:cubicBezTo>
                <a:lnTo>
                  <a:pt x="214586" y="0"/>
                </a:lnTo>
                <a:cubicBezTo>
                  <a:pt x="303211" y="-19610"/>
                  <a:pt x="463899" y="2322"/>
                  <a:pt x="536465" y="0"/>
                </a:cubicBezTo>
                <a:cubicBezTo>
                  <a:pt x="652738" y="-29034"/>
                  <a:pt x="774698" y="37071"/>
                  <a:pt x="889459" y="0"/>
                </a:cubicBezTo>
                <a:cubicBezTo>
                  <a:pt x="1004220" y="-37071"/>
                  <a:pt x="1136158" y="12135"/>
                  <a:pt x="1287517" y="0"/>
                </a:cubicBezTo>
                <a:cubicBezTo>
                  <a:pt x="1298773" y="102374"/>
                  <a:pt x="1283728" y="265650"/>
                  <a:pt x="1287517" y="382474"/>
                </a:cubicBezTo>
                <a:lnTo>
                  <a:pt x="1287517" y="382474"/>
                </a:lnTo>
                <a:cubicBezTo>
                  <a:pt x="1303093" y="453735"/>
                  <a:pt x="1278160" y="486858"/>
                  <a:pt x="1287517" y="546392"/>
                </a:cubicBezTo>
                <a:cubicBezTo>
                  <a:pt x="1299374" y="569141"/>
                  <a:pt x="1281136" y="630349"/>
                  <a:pt x="1287517" y="655670"/>
                </a:cubicBezTo>
                <a:cubicBezTo>
                  <a:pt x="1136970" y="695007"/>
                  <a:pt x="1024287" y="646410"/>
                  <a:pt x="904480" y="655670"/>
                </a:cubicBezTo>
                <a:cubicBezTo>
                  <a:pt x="784673" y="664930"/>
                  <a:pt x="640421" y="623157"/>
                  <a:pt x="536465" y="655670"/>
                </a:cubicBezTo>
                <a:cubicBezTo>
                  <a:pt x="535874" y="738141"/>
                  <a:pt x="527168" y="824770"/>
                  <a:pt x="533187" y="909663"/>
                </a:cubicBezTo>
                <a:cubicBezTo>
                  <a:pt x="401370" y="822817"/>
                  <a:pt x="347553" y="716539"/>
                  <a:pt x="214586" y="655670"/>
                </a:cubicBezTo>
                <a:cubicBezTo>
                  <a:pt x="117237" y="663018"/>
                  <a:pt x="75107" y="634508"/>
                  <a:pt x="0" y="655670"/>
                </a:cubicBezTo>
                <a:cubicBezTo>
                  <a:pt x="-10007" y="614063"/>
                  <a:pt x="3348" y="595386"/>
                  <a:pt x="0" y="546392"/>
                </a:cubicBezTo>
                <a:cubicBezTo>
                  <a:pt x="-15278" y="476786"/>
                  <a:pt x="10876" y="447181"/>
                  <a:pt x="0" y="382474"/>
                </a:cubicBezTo>
                <a:lnTo>
                  <a:pt x="0" y="382474"/>
                </a:lnTo>
                <a:cubicBezTo>
                  <a:pt x="-6623" y="289355"/>
                  <a:pt x="21280" y="81280"/>
                  <a:pt x="0" y="0"/>
                </a:cubicBezTo>
                <a:close/>
              </a:path>
              <a:path w="1287517" h="655670" stroke="0" extrusionOk="0">
                <a:moveTo>
                  <a:pt x="0" y="0"/>
                </a:moveTo>
                <a:cubicBezTo>
                  <a:pt x="104801" y="-23191"/>
                  <a:pt x="149307" y="15866"/>
                  <a:pt x="214586" y="0"/>
                </a:cubicBezTo>
                <a:lnTo>
                  <a:pt x="214586" y="0"/>
                </a:lnTo>
                <a:cubicBezTo>
                  <a:pt x="312394" y="-190"/>
                  <a:pt x="406615" y="26253"/>
                  <a:pt x="536465" y="0"/>
                </a:cubicBezTo>
                <a:cubicBezTo>
                  <a:pt x="719355" y="-45880"/>
                  <a:pt x="759527" y="46508"/>
                  <a:pt x="927012" y="0"/>
                </a:cubicBezTo>
                <a:cubicBezTo>
                  <a:pt x="1094497" y="-46508"/>
                  <a:pt x="1155398" y="7518"/>
                  <a:pt x="1287517" y="0"/>
                </a:cubicBezTo>
                <a:cubicBezTo>
                  <a:pt x="1313265" y="188424"/>
                  <a:pt x="1274129" y="240278"/>
                  <a:pt x="1287517" y="382474"/>
                </a:cubicBezTo>
                <a:lnTo>
                  <a:pt x="1287517" y="382474"/>
                </a:lnTo>
                <a:cubicBezTo>
                  <a:pt x="1303909" y="459836"/>
                  <a:pt x="1282273" y="484909"/>
                  <a:pt x="1287517" y="546392"/>
                </a:cubicBezTo>
                <a:cubicBezTo>
                  <a:pt x="1290434" y="598321"/>
                  <a:pt x="1279733" y="606220"/>
                  <a:pt x="1287517" y="655670"/>
                </a:cubicBezTo>
                <a:cubicBezTo>
                  <a:pt x="1208362" y="697733"/>
                  <a:pt x="1063339" y="624221"/>
                  <a:pt x="911991" y="655670"/>
                </a:cubicBezTo>
                <a:cubicBezTo>
                  <a:pt x="760643" y="687119"/>
                  <a:pt x="644194" y="652864"/>
                  <a:pt x="536465" y="655670"/>
                </a:cubicBezTo>
                <a:cubicBezTo>
                  <a:pt x="544761" y="734280"/>
                  <a:pt x="512979" y="819549"/>
                  <a:pt x="533187" y="909663"/>
                </a:cubicBezTo>
                <a:cubicBezTo>
                  <a:pt x="457919" y="858752"/>
                  <a:pt x="295228" y="713980"/>
                  <a:pt x="214586" y="655670"/>
                </a:cubicBezTo>
                <a:cubicBezTo>
                  <a:pt x="148119" y="663052"/>
                  <a:pt x="106397" y="632598"/>
                  <a:pt x="0" y="655670"/>
                </a:cubicBezTo>
                <a:cubicBezTo>
                  <a:pt x="-10600" y="609719"/>
                  <a:pt x="2123" y="577335"/>
                  <a:pt x="0" y="546392"/>
                </a:cubicBezTo>
                <a:cubicBezTo>
                  <a:pt x="-10359" y="496841"/>
                  <a:pt x="15562" y="440356"/>
                  <a:pt x="0" y="382474"/>
                </a:cubicBezTo>
                <a:lnTo>
                  <a:pt x="0" y="382474"/>
                </a:lnTo>
                <a:cubicBezTo>
                  <a:pt x="-31511" y="290577"/>
                  <a:pt x="5495" y="93785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8588"/>
                      <a:gd name="adj2" fmla="val 8873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C59D74-0549-4E50-8489-7120F128B9F8}"/>
              </a:ext>
            </a:extLst>
          </p:cNvPr>
          <p:cNvSpPr/>
          <p:nvPr/>
        </p:nvSpPr>
        <p:spPr>
          <a:xfrm>
            <a:off x="613663" y="4868914"/>
            <a:ext cx="466194" cy="4624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B7F0EF-D4EB-403A-834A-EAF790F1F579}"/>
              </a:ext>
            </a:extLst>
          </p:cNvPr>
          <p:cNvSpPr/>
          <p:nvPr/>
        </p:nvSpPr>
        <p:spPr>
          <a:xfrm>
            <a:off x="3323706" y="4498151"/>
            <a:ext cx="380388" cy="2312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F50AC8E-3220-4BB8-BC04-E478BDA50930}"/>
              </a:ext>
            </a:extLst>
          </p:cNvPr>
          <p:cNvSpPr/>
          <p:nvPr/>
        </p:nvSpPr>
        <p:spPr>
          <a:xfrm>
            <a:off x="1026971" y="4820040"/>
            <a:ext cx="388649" cy="336332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D02C224-2163-4196-AA85-C3ADC7CE0D4D}"/>
              </a:ext>
            </a:extLst>
          </p:cNvPr>
          <p:cNvSpPr/>
          <p:nvPr/>
        </p:nvSpPr>
        <p:spPr>
          <a:xfrm>
            <a:off x="1137152" y="3780252"/>
            <a:ext cx="388649" cy="336332"/>
          </a:xfrm>
          <a:prstGeom prst="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C7DCD6-B171-4AB8-9524-5B7D211883D0}"/>
              </a:ext>
            </a:extLst>
          </p:cNvPr>
          <p:cNvSpPr/>
          <p:nvPr/>
        </p:nvSpPr>
        <p:spPr>
          <a:xfrm>
            <a:off x="1668625" y="3600836"/>
            <a:ext cx="388649" cy="385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D57F6C-F67A-4474-9E3C-EAE56E4597FE}"/>
              </a:ext>
            </a:extLst>
          </p:cNvPr>
          <p:cNvSpPr/>
          <p:nvPr/>
        </p:nvSpPr>
        <p:spPr>
          <a:xfrm>
            <a:off x="3140515" y="4844314"/>
            <a:ext cx="388649" cy="385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1F9989-5767-4F0F-A415-98B3BC5C5879}"/>
              </a:ext>
            </a:extLst>
          </p:cNvPr>
          <p:cNvSpPr/>
          <p:nvPr/>
        </p:nvSpPr>
        <p:spPr>
          <a:xfrm>
            <a:off x="846760" y="5271377"/>
            <a:ext cx="380388" cy="2312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537" y="1981200"/>
            <a:ext cx="2941301" cy="6556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dirty="0" err="1"/>
              <a:t>BATmodule</a:t>
            </a:r>
            <a:r>
              <a:rPr lang="fr-FR" b="1" dirty="0"/>
              <a:t> contents </a:t>
            </a:r>
            <a:endParaRPr lang="hu-HU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B76B898-E385-4B48-B556-005FEC4AEC6F}" type="slidenum">
              <a:rPr lang="hu-H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6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441372" y="1229931"/>
            <a:ext cx="7278404" cy="50029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/>
          </a:p>
          <a:p>
            <a:r>
              <a:rPr lang="en-US" sz="2600" dirty="0"/>
              <a:t>The </a:t>
            </a:r>
            <a:r>
              <a:rPr lang="en-US" sz="2600" b="1" dirty="0">
                <a:solidFill>
                  <a:srgbClr val="178F2F"/>
                </a:solidFill>
              </a:rPr>
              <a:t>template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for a </a:t>
            </a:r>
            <a:r>
              <a:rPr lang="en-US" sz="2600" b="1" dirty="0" err="1">
                <a:solidFill>
                  <a:srgbClr val="178F2F"/>
                </a:solidFill>
              </a:rPr>
              <a:t>BATmodule</a:t>
            </a:r>
            <a:r>
              <a:rPr lang="en-US" sz="2600" b="1" dirty="0">
                <a:solidFill>
                  <a:srgbClr val="178F2F"/>
                </a:solidFill>
              </a:rPr>
              <a:t> documentation</a:t>
            </a:r>
            <a:r>
              <a:rPr lang="en-US" sz="2600" dirty="0"/>
              <a:t>: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Motivation</a:t>
            </a:r>
            <a:r>
              <a:rPr lang="en-US" sz="2400" dirty="0"/>
              <a:t>: aim, methodology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Mathematical notation</a:t>
            </a:r>
            <a:r>
              <a:rPr lang="en-US" sz="2400" dirty="0">
                <a:solidFill>
                  <a:srgbClr val="178F2F"/>
                </a:solidFill>
              </a:rPr>
              <a:t> </a:t>
            </a:r>
            <a:r>
              <a:rPr lang="en-US" sz="2400" dirty="0"/>
              <a:t>of equations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Interface definition</a:t>
            </a:r>
            <a:r>
              <a:rPr lang="en-US" sz="2400" dirty="0"/>
              <a:t>: what variables passed to and calculated by the module, index spaces, etc.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Data</a:t>
            </a:r>
            <a:r>
              <a:rPr lang="en-US" sz="2400" dirty="0"/>
              <a:t> and parameter needs &amp; sources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Example interfaces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to two different target models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Technical details</a:t>
            </a:r>
            <a:r>
              <a:rPr lang="en-US" sz="2400" dirty="0"/>
              <a:t> of the module implementation in GAMS and GEMPACK, including benchmarking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78F2F"/>
                </a:solidFill>
              </a:rPr>
              <a:t>Example</a:t>
            </a:r>
            <a:r>
              <a:rPr lang="en-US" sz="2400" dirty="0"/>
              <a:t> applications (with code)</a:t>
            </a:r>
          </a:p>
          <a:p>
            <a:pPr marL="360363" lvl="1" indent="-277813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9F6AAE-2EEC-48EB-AD7A-97891458C136}"/>
              </a:ext>
            </a:extLst>
          </p:cNvPr>
          <p:cNvGrpSpPr/>
          <p:nvPr/>
        </p:nvGrpSpPr>
        <p:grpSpPr>
          <a:xfrm>
            <a:off x="1109188" y="2489726"/>
            <a:ext cx="2291998" cy="2887552"/>
            <a:chOff x="472223" y="2636871"/>
            <a:chExt cx="1808522" cy="22784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669FE3-93CF-42A2-B592-631DD93CCF8F}"/>
                </a:ext>
              </a:extLst>
            </p:cNvPr>
            <p:cNvSpPr txBox="1"/>
            <p:nvPr/>
          </p:nvSpPr>
          <p:spPr>
            <a:xfrm>
              <a:off x="501372" y="2636871"/>
              <a:ext cx="1779373" cy="582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C000"/>
                  </a:solidFill>
                  <a:sym typeface="Wingdings" panose="05000000000000000000" pitchFamily="2" charset="2"/>
                </a:rPr>
                <a:t>   </a:t>
              </a:r>
              <a:r>
                <a:rPr lang="en-GB" sz="4200" dirty="0">
                  <a:solidFill>
                    <a:srgbClr val="FFC000"/>
                  </a:solidFill>
                  <a:sym typeface="Wingdings" panose="05000000000000000000" pitchFamily="2" charset="2"/>
                </a:rPr>
                <a:t></a:t>
              </a:r>
              <a:endParaRPr lang="en-GB" sz="4200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A6B7E5-DA14-466D-84D2-FCE53B4F2A49}"/>
                </a:ext>
              </a:extLst>
            </p:cNvPr>
            <p:cNvSpPr txBox="1"/>
            <p:nvPr/>
          </p:nvSpPr>
          <p:spPr>
            <a:xfrm>
              <a:off x="501372" y="3151375"/>
              <a:ext cx="1779373" cy="60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   </a:t>
              </a:r>
              <a:r>
                <a:rPr lang="en-GB" sz="4400" dirty="0">
                  <a:solidFill>
                    <a:schemeClr val="accent1"/>
                  </a:solidFill>
                </a:rPr>
                <a:t>∑</a:t>
              </a:r>
              <a:endParaRPr lang="en-GB" sz="42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D95665-280E-4419-896E-532BA4BE9FC1}"/>
                </a:ext>
              </a:extLst>
            </p:cNvPr>
            <p:cNvSpPr txBox="1"/>
            <p:nvPr/>
          </p:nvSpPr>
          <p:spPr>
            <a:xfrm>
              <a:off x="472224" y="3762905"/>
              <a:ext cx="1779373" cy="60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3"/>
                  </a:solidFill>
                  <a:sym typeface="Wingdings" panose="05000000000000000000" pitchFamily="2" charset="2"/>
                </a:rPr>
                <a:t>   </a:t>
              </a:r>
              <a:r>
                <a:rPr lang="en-GB" sz="4400" dirty="0">
                  <a:solidFill>
                    <a:schemeClr val="accent3"/>
                  </a:solidFill>
                  <a:sym typeface="Wingdings" panose="05000000000000000000" pitchFamily="2" charset="2"/>
                </a:rPr>
                <a:t></a:t>
              </a:r>
              <a:endParaRPr lang="en-GB" sz="4200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F982FA-5A76-4ECB-80CA-B0063621F893}"/>
                </a:ext>
              </a:extLst>
            </p:cNvPr>
            <p:cNvSpPr txBox="1"/>
            <p:nvPr/>
          </p:nvSpPr>
          <p:spPr>
            <a:xfrm>
              <a:off x="472223" y="4308186"/>
              <a:ext cx="1779373" cy="60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   </a:t>
              </a:r>
              <a:r>
                <a:rPr lang="en-GB" sz="4400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</a:t>
              </a:r>
              <a:endParaRPr lang="en-GB" sz="42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77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AB76B898-E385-4B48-B556-005FEC4AEC6F}" type="slidenum">
              <a:rPr lang="hu-H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B52FFF-904B-4FD5-9952-5FA6839C439D}"/>
              </a:ext>
            </a:extLst>
          </p:cNvPr>
          <p:cNvSpPr txBox="1"/>
          <p:nvPr/>
        </p:nvSpPr>
        <p:spPr>
          <a:xfrm>
            <a:off x="4590662" y="1229932"/>
            <a:ext cx="7129114" cy="5329488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endParaRPr lang="en-US" dirty="0"/>
          </a:p>
          <a:p>
            <a:r>
              <a:rPr lang="en-US" sz="2600" dirty="0"/>
              <a:t>Replace CES-based </a:t>
            </a:r>
            <a:r>
              <a:rPr lang="en-US" sz="2600" dirty="0" err="1"/>
              <a:t>Armington</a:t>
            </a:r>
            <a:r>
              <a:rPr lang="en-US" sz="2600" dirty="0"/>
              <a:t> for selected markets by two modules that allow for </a:t>
            </a:r>
            <a:r>
              <a:rPr lang="en-US" sz="2600" b="1" dirty="0">
                <a:solidFill>
                  <a:srgbClr val="178F2F"/>
                </a:solidFill>
              </a:rPr>
              <a:t>emerging trade flows</a:t>
            </a:r>
            <a:r>
              <a:rPr lang="en-US" sz="2600" dirty="0"/>
              <a:t>:</a:t>
            </a:r>
          </a:p>
          <a:p>
            <a:pPr marL="514350" indent="-514350">
              <a:buAutoNum type="arabicParenBoth"/>
            </a:pPr>
            <a:r>
              <a:rPr lang="en-US" sz="2600" b="1" dirty="0">
                <a:solidFill>
                  <a:srgbClr val="178F2F"/>
                </a:solidFill>
              </a:rPr>
              <a:t>trade cost minimization</a:t>
            </a:r>
            <a:r>
              <a:rPr lang="en-US" sz="2600" dirty="0"/>
              <a:t>, assuming </a:t>
            </a:r>
            <a:r>
              <a:rPr lang="en-US" sz="2600" b="1" dirty="0">
                <a:solidFill>
                  <a:srgbClr val="178F2F"/>
                </a:solidFill>
              </a:rPr>
              <a:t>homogenous product quality</a:t>
            </a:r>
          </a:p>
          <a:p>
            <a:pPr marL="514350" indent="-514350">
              <a:buAutoNum type="arabicParenBoth"/>
            </a:pPr>
            <a:r>
              <a:rPr lang="en-US" sz="2600" b="1" dirty="0">
                <a:solidFill>
                  <a:srgbClr val="178F2F"/>
                </a:solidFill>
              </a:rPr>
              <a:t>CES with commitment terms</a:t>
            </a:r>
          </a:p>
          <a:p>
            <a:pPr marL="514350" indent="-514350">
              <a:buAutoNum type="arabicParenBoth"/>
            </a:pP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/>
              <a:t>Status: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interfaces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to </a:t>
            </a:r>
            <a:r>
              <a:rPr lang="en-US" sz="2600" b="1" dirty="0">
                <a:solidFill>
                  <a:srgbClr val="178F2F"/>
                </a:solidFill>
              </a:rPr>
              <a:t>two GAMS models (PE &amp; CGE) </a:t>
            </a:r>
            <a:r>
              <a:rPr lang="en-US" sz="2600" dirty="0"/>
              <a:t>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works with </a:t>
            </a:r>
            <a:r>
              <a:rPr lang="en-US" sz="2600" b="1" dirty="0">
                <a:solidFill>
                  <a:srgbClr val="178F2F"/>
                </a:solidFill>
              </a:rPr>
              <a:t>multiple solvers</a:t>
            </a:r>
            <a:r>
              <a:rPr lang="en-US" sz="2600" dirty="0"/>
              <a:t> CNS/NLP/MCP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Basis to improve coding, implementation and documentation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Parallel work on application in GEMPACK and econometrics to provide suitable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16F75C-4D9F-4D50-8477-7B69948391B0}"/>
              </a:ext>
            </a:extLst>
          </p:cNvPr>
          <p:cNvSpPr txBox="1">
            <a:spLocks/>
          </p:cNvSpPr>
          <p:nvPr/>
        </p:nvSpPr>
        <p:spPr>
          <a:xfrm>
            <a:off x="784537" y="1981200"/>
            <a:ext cx="2941301" cy="655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b="1" dirty="0"/>
              <a:t>First module in </a:t>
            </a:r>
            <a:r>
              <a:rPr lang="fr-FR" b="1" dirty="0" err="1"/>
              <a:t>progress</a:t>
            </a:r>
            <a:r>
              <a:rPr lang="fr-FR" b="1" dirty="0"/>
              <a:t>: </a:t>
            </a:r>
            <a:r>
              <a:rPr lang="fr-FR" b="1" dirty="0" err="1"/>
              <a:t>emerging</a:t>
            </a:r>
            <a:r>
              <a:rPr lang="fr-FR" b="1" dirty="0"/>
              <a:t> </a:t>
            </a:r>
            <a:r>
              <a:rPr lang="fr-FR" b="1" dirty="0" err="1"/>
              <a:t>trade</a:t>
            </a:r>
            <a:r>
              <a:rPr lang="fr-FR" b="1" dirty="0"/>
              <a:t> flows</a:t>
            </a:r>
            <a:endParaRPr lang="hu-HU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088147-BEDF-4504-ADD4-7D5ADAF7ED82}"/>
              </a:ext>
            </a:extLst>
          </p:cNvPr>
          <p:cNvGrpSpPr/>
          <p:nvPr/>
        </p:nvGrpSpPr>
        <p:grpSpPr>
          <a:xfrm>
            <a:off x="472224" y="2896092"/>
            <a:ext cx="3214687" cy="2650077"/>
            <a:chOff x="472224" y="2932386"/>
            <a:chExt cx="3214687" cy="26500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AAF00-DB5E-40E5-A180-BF3A0D853F70}"/>
                </a:ext>
              </a:extLst>
            </p:cNvPr>
            <p:cNvSpPr/>
            <p:nvPr/>
          </p:nvSpPr>
          <p:spPr>
            <a:xfrm>
              <a:off x="2057808" y="5139574"/>
              <a:ext cx="223592" cy="73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8B288B-E24E-482E-A8E3-230498590302}"/>
                </a:ext>
              </a:extLst>
            </p:cNvPr>
            <p:cNvSpPr/>
            <p:nvPr/>
          </p:nvSpPr>
          <p:spPr>
            <a:xfrm>
              <a:off x="2420507" y="4864823"/>
              <a:ext cx="223562" cy="33778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6ED390-1780-4EA7-8ECC-529E41ABB2E7}"/>
                </a:ext>
              </a:extLst>
            </p:cNvPr>
            <p:cNvSpPr/>
            <p:nvPr/>
          </p:nvSpPr>
          <p:spPr>
            <a:xfrm>
              <a:off x="2785654" y="4550740"/>
              <a:ext cx="223548" cy="655670"/>
            </a:xfrm>
            <a:prstGeom prst="rect">
              <a:avLst/>
            </a:prstGeom>
            <a:solidFill>
              <a:srgbClr val="FFC000">
                <a:alpha val="69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68AD4-313D-44AC-8087-9585A79A0F9A}"/>
                </a:ext>
              </a:extLst>
            </p:cNvPr>
            <p:cNvSpPr/>
            <p:nvPr/>
          </p:nvSpPr>
          <p:spPr>
            <a:xfrm>
              <a:off x="3152475" y="3289738"/>
              <a:ext cx="223544" cy="191286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712764C-D09E-4377-92F1-4696F8445D1F}"/>
                </a:ext>
              </a:extLst>
            </p:cNvPr>
            <p:cNvGrpSpPr/>
            <p:nvPr/>
          </p:nvGrpSpPr>
          <p:grpSpPr>
            <a:xfrm>
              <a:off x="1377671" y="2932386"/>
              <a:ext cx="2309240" cy="2291256"/>
              <a:chOff x="1377671" y="2932386"/>
              <a:chExt cx="2309240" cy="229125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9AFCDC0-2000-4B64-9A3D-1514B4E77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7671" y="2932386"/>
                <a:ext cx="0" cy="2291256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3B438C7F-8B96-43B9-A646-6135A5BF75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7671" y="5213131"/>
                <a:ext cx="2309240" cy="10511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9715F-0753-4E01-BAD1-7058723EC704}"/>
                </a:ext>
              </a:extLst>
            </p:cNvPr>
            <p:cNvSpPr txBox="1"/>
            <p:nvPr/>
          </p:nvSpPr>
          <p:spPr>
            <a:xfrm>
              <a:off x="472224" y="2995448"/>
              <a:ext cx="831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TRADE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8C0113-EAA9-4B22-B86F-207B7555FA8E}"/>
                </a:ext>
              </a:extLst>
            </p:cNvPr>
            <p:cNvSpPr txBox="1"/>
            <p:nvPr/>
          </p:nvSpPr>
          <p:spPr>
            <a:xfrm>
              <a:off x="2759350" y="5213131"/>
              <a:ext cx="831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703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99214-0E2E-4338-9979-92E1B95C6F04}"/>
              </a:ext>
            </a:extLst>
          </p:cNvPr>
          <p:cNvGrpSpPr/>
          <p:nvPr/>
        </p:nvGrpSpPr>
        <p:grpSpPr>
          <a:xfrm>
            <a:off x="4944946" y="1723696"/>
            <a:ext cx="6414604" cy="4256222"/>
            <a:chOff x="1613167" y="241217"/>
            <a:chExt cx="8949832" cy="5938398"/>
          </a:xfrm>
        </p:grpSpPr>
        <p:pic>
          <p:nvPicPr>
            <p:cNvPr id="22" name="Image 24">
              <a:extLst>
                <a:ext uri="{FF2B5EF4-FFF2-40B4-BE49-F238E27FC236}">
                  <a16:creationId xmlns:a16="http://schemas.microsoft.com/office/drawing/2014/main" id="{90D9D054-F9CB-4E50-AA3A-C54EFC19F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357329"/>
              <a:ext cx="2734180" cy="720000"/>
            </a:xfrm>
            <a:prstGeom prst="rect">
              <a:avLst/>
            </a:prstGeom>
          </p:spPr>
        </p:pic>
        <p:pic>
          <p:nvPicPr>
            <p:cNvPr id="23" name="Image 25">
              <a:extLst>
                <a:ext uri="{FF2B5EF4-FFF2-40B4-BE49-F238E27FC236}">
                  <a16:creationId xmlns:a16="http://schemas.microsoft.com/office/drawing/2014/main" id="{BC2585A9-C43A-42FE-97D4-E56DA9AB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167" y="1542662"/>
              <a:ext cx="3346921" cy="985129"/>
            </a:xfrm>
            <a:prstGeom prst="rect">
              <a:avLst/>
            </a:prstGeom>
          </p:spPr>
        </p:pic>
        <p:pic>
          <p:nvPicPr>
            <p:cNvPr id="24" name="Image 26">
              <a:extLst>
                <a:ext uri="{FF2B5EF4-FFF2-40B4-BE49-F238E27FC236}">
                  <a16:creationId xmlns:a16="http://schemas.microsoft.com/office/drawing/2014/main" id="{5177BBF1-F869-4BA4-94FE-9B7CC2F9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036" y="2951503"/>
              <a:ext cx="1873180" cy="720000"/>
            </a:xfrm>
            <a:prstGeom prst="rect">
              <a:avLst/>
            </a:prstGeom>
          </p:spPr>
        </p:pic>
        <p:pic>
          <p:nvPicPr>
            <p:cNvPr id="25" name="Image 27">
              <a:extLst>
                <a:ext uri="{FF2B5EF4-FFF2-40B4-BE49-F238E27FC236}">
                  <a16:creationId xmlns:a16="http://schemas.microsoft.com/office/drawing/2014/main" id="{30EB197C-8D5F-4AE9-8DA8-45311128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06" y="4063696"/>
              <a:ext cx="2142440" cy="720000"/>
            </a:xfrm>
            <a:prstGeom prst="rect">
              <a:avLst/>
            </a:prstGeom>
          </p:spPr>
        </p:pic>
        <p:pic>
          <p:nvPicPr>
            <p:cNvPr id="26" name="Image 29">
              <a:extLst>
                <a:ext uri="{FF2B5EF4-FFF2-40B4-BE49-F238E27FC236}">
                  <a16:creationId xmlns:a16="http://schemas.microsoft.com/office/drawing/2014/main" id="{EBFA8994-5BD8-4CB9-AA91-52366EE10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727" y="241217"/>
              <a:ext cx="952227" cy="952227"/>
            </a:xfrm>
            <a:prstGeom prst="rect">
              <a:avLst/>
            </a:prstGeom>
          </p:spPr>
        </p:pic>
        <p:pic>
          <p:nvPicPr>
            <p:cNvPr id="27" name="Image 30">
              <a:extLst>
                <a:ext uri="{FF2B5EF4-FFF2-40B4-BE49-F238E27FC236}">
                  <a16:creationId xmlns:a16="http://schemas.microsoft.com/office/drawing/2014/main" id="{3CD639EC-A105-4F22-AE11-3FA2AE8F2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759" y="1675225"/>
              <a:ext cx="1366160" cy="720000"/>
            </a:xfrm>
            <a:prstGeom prst="rect">
              <a:avLst/>
            </a:prstGeom>
          </p:spPr>
        </p:pic>
        <p:pic>
          <p:nvPicPr>
            <p:cNvPr id="28" name="Image 31">
              <a:extLst>
                <a:ext uri="{FF2B5EF4-FFF2-40B4-BE49-F238E27FC236}">
                  <a16:creationId xmlns:a16="http://schemas.microsoft.com/office/drawing/2014/main" id="{A8E1B48C-A06C-4F04-AC8A-9BC42FC1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839" y="2951503"/>
              <a:ext cx="1856000" cy="720000"/>
            </a:xfrm>
            <a:prstGeom prst="rect">
              <a:avLst/>
            </a:prstGeom>
          </p:spPr>
        </p:pic>
        <p:pic>
          <p:nvPicPr>
            <p:cNvPr id="29" name="Image 32">
              <a:extLst>
                <a:ext uri="{FF2B5EF4-FFF2-40B4-BE49-F238E27FC236}">
                  <a16:creationId xmlns:a16="http://schemas.microsoft.com/office/drawing/2014/main" id="{C72830E4-0B36-4FCA-890E-FE3824418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219" y="4063696"/>
              <a:ext cx="1605240" cy="720000"/>
            </a:xfrm>
            <a:prstGeom prst="rect">
              <a:avLst/>
            </a:prstGeom>
          </p:spPr>
        </p:pic>
        <p:pic>
          <p:nvPicPr>
            <p:cNvPr id="30" name="Image 33">
              <a:extLst>
                <a:ext uri="{FF2B5EF4-FFF2-40B4-BE49-F238E27FC236}">
                  <a16:creationId xmlns:a16="http://schemas.microsoft.com/office/drawing/2014/main" id="{DB0AE326-5C9D-4F91-A699-FBE6BE8C8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759" y="5005155"/>
              <a:ext cx="1531920" cy="1174460"/>
            </a:xfrm>
            <a:prstGeom prst="rect">
              <a:avLst/>
            </a:prstGeom>
          </p:spPr>
        </p:pic>
        <p:pic>
          <p:nvPicPr>
            <p:cNvPr id="31" name="Image 34">
              <a:extLst>
                <a:ext uri="{FF2B5EF4-FFF2-40B4-BE49-F238E27FC236}">
                  <a16:creationId xmlns:a16="http://schemas.microsoft.com/office/drawing/2014/main" id="{5787451E-9817-441C-B620-CF7208C45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259" y="357329"/>
              <a:ext cx="767160" cy="720000"/>
            </a:xfrm>
            <a:prstGeom prst="rect">
              <a:avLst/>
            </a:prstGeom>
          </p:spPr>
        </p:pic>
        <p:pic>
          <p:nvPicPr>
            <p:cNvPr id="32" name="Image 35">
              <a:extLst>
                <a:ext uri="{FF2B5EF4-FFF2-40B4-BE49-F238E27FC236}">
                  <a16:creationId xmlns:a16="http://schemas.microsoft.com/office/drawing/2014/main" id="{12C2DA36-0734-49B8-BF45-C9AD16F69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687" y="1589078"/>
              <a:ext cx="1620307" cy="892294"/>
            </a:xfrm>
            <a:prstGeom prst="rect">
              <a:avLst/>
            </a:prstGeom>
          </p:spPr>
        </p:pic>
        <p:pic>
          <p:nvPicPr>
            <p:cNvPr id="33" name="Image 36">
              <a:extLst>
                <a:ext uri="{FF2B5EF4-FFF2-40B4-BE49-F238E27FC236}">
                  <a16:creationId xmlns:a16="http://schemas.microsoft.com/office/drawing/2014/main" id="{60A69394-B866-45C2-8B62-8E00819E8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507" y="2822171"/>
              <a:ext cx="978667" cy="978667"/>
            </a:xfrm>
            <a:prstGeom prst="rect">
              <a:avLst/>
            </a:prstGeom>
          </p:spPr>
        </p:pic>
        <p:pic>
          <p:nvPicPr>
            <p:cNvPr id="34" name="Image 37">
              <a:extLst>
                <a:ext uri="{FF2B5EF4-FFF2-40B4-BE49-F238E27FC236}">
                  <a16:creationId xmlns:a16="http://schemas.microsoft.com/office/drawing/2014/main" id="{97B1C0B3-DF6B-4EDF-948F-E8365E7D3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679" y="4120192"/>
              <a:ext cx="2880320" cy="607008"/>
            </a:xfrm>
            <a:prstGeom prst="rect">
              <a:avLst/>
            </a:prstGeom>
          </p:spPr>
        </p:pic>
        <p:pic>
          <p:nvPicPr>
            <p:cNvPr id="35" name="Image 38">
              <a:extLst>
                <a:ext uri="{FF2B5EF4-FFF2-40B4-BE49-F238E27FC236}">
                  <a16:creationId xmlns:a16="http://schemas.microsoft.com/office/drawing/2014/main" id="{572E9C5E-D052-4CE6-9897-9EEB4778C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409" y="5232385"/>
              <a:ext cx="2046860" cy="720000"/>
            </a:xfrm>
            <a:prstGeom prst="rect">
              <a:avLst/>
            </a:prstGeom>
          </p:spPr>
        </p:pic>
        <p:pic>
          <p:nvPicPr>
            <p:cNvPr id="36" name="Image 1">
              <a:extLst>
                <a:ext uri="{FF2B5EF4-FFF2-40B4-BE49-F238E27FC236}">
                  <a16:creationId xmlns:a16="http://schemas.microsoft.com/office/drawing/2014/main" id="{3E3C6657-5FEC-4BB2-8951-42059A841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853773" y="5162580"/>
              <a:ext cx="865707" cy="859611"/>
            </a:xfrm>
            <a:prstGeom prst="rect">
              <a:avLst/>
            </a:prstGeom>
          </p:spPr>
        </p:pic>
      </p:grpSp>
      <p:grpSp>
        <p:nvGrpSpPr>
          <p:cNvPr id="37" name="Groupe 39">
            <a:extLst>
              <a:ext uri="{FF2B5EF4-FFF2-40B4-BE49-F238E27FC236}">
                <a16:creationId xmlns:a16="http://schemas.microsoft.com/office/drawing/2014/main" id="{9CB26930-71E0-4E1C-B4E8-1A52BBD2D048}"/>
              </a:ext>
            </a:extLst>
          </p:cNvPr>
          <p:cNvGrpSpPr/>
          <p:nvPr/>
        </p:nvGrpSpPr>
        <p:grpSpPr>
          <a:xfrm>
            <a:off x="3530027" y="6458730"/>
            <a:ext cx="4608194" cy="400110"/>
            <a:chOff x="323846" y="6284000"/>
            <a:chExt cx="4608194" cy="400110"/>
          </a:xfrm>
        </p:grpSpPr>
        <p:pic>
          <p:nvPicPr>
            <p:cNvPr id="38" name="Image 12">
              <a:extLst>
                <a:ext uri="{FF2B5EF4-FFF2-40B4-BE49-F238E27FC236}">
                  <a16:creationId xmlns:a16="http://schemas.microsoft.com/office/drawing/2014/main" id="{215E6963-66BC-4091-98DE-B65B04D88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46" y="6308844"/>
              <a:ext cx="533400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ZoneTexte 41">
              <a:extLst>
                <a:ext uri="{FF2B5EF4-FFF2-40B4-BE49-F238E27FC236}">
                  <a16:creationId xmlns:a16="http://schemas.microsoft.com/office/drawing/2014/main" id="{6C355917-9CC3-4013-991E-695525735DDB}"/>
                </a:ext>
              </a:extLst>
            </p:cNvPr>
            <p:cNvSpPr txBox="1"/>
            <p:nvPr/>
          </p:nvSpPr>
          <p:spPr>
            <a:xfrm>
              <a:off x="857246" y="6284000"/>
              <a:ext cx="4074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ctr"/>
              <a:r>
                <a:rPr lang="en-GB" sz="1000" dirty="0">
                  <a:solidFill>
                    <a:prstClr val="black"/>
                  </a:solidFill>
                  <a:latin typeface="Calibri"/>
                </a:rPr>
                <a:t>This project has received funding from the European Union’s Horizon 2020 research and innovation programme under grant agreement No. 861932.</a:t>
              </a:r>
              <a:endParaRPr lang="fr-FR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ZoneTexte 20">
            <a:extLst>
              <a:ext uri="{FF2B5EF4-FFF2-40B4-BE49-F238E27FC236}">
                <a16:creationId xmlns:a16="http://schemas.microsoft.com/office/drawing/2014/main" id="{604A1055-A7A5-4CAC-8A4A-A1DEA4C69FFE}"/>
              </a:ext>
            </a:extLst>
          </p:cNvPr>
          <p:cNvSpPr txBox="1"/>
          <p:nvPr/>
        </p:nvSpPr>
        <p:spPr>
          <a:xfrm>
            <a:off x="8354246" y="6381786"/>
            <a:ext cx="326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ctr"/>
            <a:r>
              <a:rPr lang="en-GB" sz="1000" dirty="0">
                <a:solidFill>
                  <a:prstClr val="black"/>
                </a:solidFill>
                <a:latin typeface="Calibri"/>
              </a:rPr>
              <a:t>Disclaimer: this presentation reflects only the author's view. The Research Executive Agency is not responsible for any use that may be made of the information it contains.</a:t>
            </a:r>
            <a:endParaRPr lang="fr-FR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E391F-70D4-4168-BA82-8B27F6550905}"/>
              </a:ext>
            </a:extLst>
          </p:cNvPr>
          <p:cNvSpPr txBox="1"/>
          <p:nvPr/>
        </p:nvSpPr>
        <p:spPr>
          <a:xfrm>
            <a:off x="380238" y="2766510"/>
            <a:ext cx="3556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78F2F"/>
                </a:solidFill>
              </a:rPr>
              <a:t>For more information and contact details visit the project website: </a:t>
            </a:r>
          </a:p>
          <a:p>
            <a:pPr algn="ctr"/>
            <a:endParaRPr lang="en-US" dirty="0"/>
          </a:p>
          <a:p>
            <a:pPr algn="ctr"/>
            <a:r>
              <a:rPr lang="en-US" sz="3200" b="1" dirty="0"/>
              <a:t>www.BATmodel.org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273296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276858DD9424FBD50037088CEC59E" ma:contentTypeVersion="0" ma:contentTypeDescription="Create a new document." ma:contentTypeScope="" ma:versionID="4a7ad7afa9998a3339c1a7e097a254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346E8-8F97-4445-8F53-29121D3597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789EB-BBA2-4EE8-8062-6352ADDC5A2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C2B1D-3A03-4508-AC1C-FEFBA4962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611</Words>
  <Application>Microsoft Office PowerPoint</Application>
  <PresentationFormat>Widescreen</PresentationFormat>
  <Paragraphs>83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1_Office Theme</vt:lpstr>
      <vt:lpstr>Increasing model transparency, quality and coherence by deploying tested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BATModel annual meeting</dc:title>
  <dc:creator>Wolfgang Britz</dc:creator>
  <cp:lastModifiedBy>Kuiper, Marijke</cp:lastModifiedBy>
  <cp:revision>35</cp:revision>
  <dcterms:created xsi:type="dcterms:W3CDTF">2012-07-27T01:16:44Z</dcterms:created>
  <dcterms:modified xsi:type="dcterms:W3CDTF">2021-11-22T08:42:08Z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0x010100F6D276858DD9424FBD50037088CEC59E</vt:lpwstr>
  </property>
</Properties>
</file>