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03" r:id="rId2"/>
    <p:sldId id="322" r:id="rId3"/>
    <p:sldId id="324" r:id="rId4"/>
    <p:sldId id="329" r:id="rId5"/>
    <p:sldId id="331" r:id="rId6"/>
    <p:sldId id="325" r:id="rId7"/>
    <p:sldId id="323" r:id="rId8"/>
    <p:sldId id="333" r:id="rId9"/>
    <p:sldId id="30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3777">
          <p15:clr>
            <a:srgbClr val="A4A3A4"/>
          </p15:clr>
        </p15:guide>
        <p15:guide id="4" pos="3839">
          <p15:clr>
            <a:srgbClr val="A4A3A4"/>
          </p15:clr>
        </p15:guide>
        <p15:guide id="5" orient="horz" pos="2162">
          <p15:clr>
            <a:srgbClr val="A4A3A4"/>
          </p15:clr>
        </p15:guide>
        <p15:guide id="6" pos="3835">
          <p15:clr>
            <a:srgbClr val="A4A3A4"/>
          </p15:clr>
        </p15:guide>
        <p15:guide id="7" orient="horz" pos="13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34ABE3"/>
    <a:srgbClr val="2AB6F0"/>
    <a:srgbClr val="195989"/>
    <a:srgbClr val="1D679F"/>
    <a:srgbClr val="1F6DA6"/>
    <a:srgbClr val="1B5B87"/>
    <a:srgbClr val="227DC1"/>
    <a:srgbClr val="2178B9"/>
    <a:srgbClr val="2177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>
        <p:guide orient="horz" pos="2092"/>
        <p:guide pos="3840"/>
        <p:guide orient="horz" pos="3777"/>
        <p:guide pos="3839"/>
        <p:guide orient="horz" pos="2162"/>
        <p:guide pos="3835"/>
        <p:guide orient="horz" pos="1352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85" d="100"/>
          <a:sy n="85" d="100"/>
        </p:scale>
        <p:origin x="2952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pPr/>
              <a:t>14/11/2021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pPr/>
              <a:t>14/11/2021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yintracomm.ec.europa.eu/corp/intellectual-property/Documents/2019_Reuse-guidelines(CC-BY).pdf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Update/add/delete parts of the</a:t>
            </a:r>
            <a:r>
              <a:rPr lang="en-IE" baseline="0" dirty="0"/>
              <a:t> copy right notice where appropriate.</a:t>
            </a:r>
          </a:p>
          <a:p>
            <a:r>
              <a:rPr lang="en-IE" baseline="0" dirty="0"/>
              <a:t>More information: </a:t>
            </a:r>
            <a:r>
              <a:rPr lang="en-GB" dirty="0">
                <a:hlinkClick r:id="rId3"/>
              </a:rPr>
              <a:t>https://myintracomm.ec.europa.eu/corp/intellectual-property/Documents/2019_Reuse-guidelines%28CC-BY%29.pdf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519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073101"/>
            <a:ext cx="12192000" cy="5784900"/>
          </a:xfrm>
          <a:prstGeom prst="rect">
            <a:avLst/>
          </a:prstGeom>
          <a:gradFill flip="none" rotWithShape="1">
            <a:gsLst>
              <a:gs pos="47000">
                <a:srgbClr val="0D6CB4"/>
              </a:gs>
              <a:gs pos="100000">
                <a:schemeClr val="accent2"/>
              </a:gs>
              <a:gs pos="77000">
                <a:srgbClr val="227DC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49" y="1992572"/>
            <a:ext cx="10290265" cy="2149523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0" y="4418049"/>
            <a:ext cx="10290265" cy="89775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6094413" y="5391726"/>
            <a:ext cx="5267202" cy="87745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spcAft>
                <a:spcPts val="800"/>
              </a:spcAft>
              <a:buFontTx/>
              <a:buNone/>
              <a:defRPr sz="2200" i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/>
              <a:t>Speaker</a:t>
            </a:r>
            <a:br>
              <a:rPr lang="en-GB" noProof="0" dirty="0"/>
            </a:br>
            <a:r>
              <a:rPr lang="en-GB" noProof="0" dirty="0"/>
              <a:t>Venue and date</a:t>
            </a:r>
          </a:p>
        </p:txBody>
      </p:sp>
      <p:pic>
        <p:nvPicPr>
          <p:cNvPr id="8" name="Picture 7" descr="Footer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7221" y="6390001"/>
            <a:ext cx="697559" cy="467999"/>
          </a:xfrm>
          <a:prstGeom prst="rect">
            <a:avLst/>
          </a:prstGeom>
        </p:spPr>
      </p:pic>
      <p:pic>
        <p:nvPicPr>
          <p:cNvPr id="13" name="Picture 12" descr="EC-JRC-logo_vertical_EN_pos_transparent-background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3" t="5040" r="4159" b="4382"/>
          <a:stretch/>
        </p:blipFill>
        <p:spPr>
          <a:xfrm>
            <a:off x="5373779" y="264907"/>
            <a:ext cx="167494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prstGeom prst="rect">
            <a:avLst/>
          </a:prstGeo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7615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214048" y="1992572"/>
            <a:ext cx="8010798" cy="3616657"/>
          </a:xfrm>
          <a:prstGeom prst="rect">
            <a:avLst/>
          </a:prstGeo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662614" y="1825625"/>
            <a:ext cx="4583519" cy="4170363"/>
          </a:xfrm>
          <a:prstGeom prst="rect">
            <a:avLst/>
          </a:prstGeom>
        </p:spPr>
        <p:txBody>
          <a:bodyPr>
            <a:noAutofit/>
          </a:bodyPr>
          <a:lstStyle>
            <a:lvl1pPr marL="0" indent="-342900">
              <a:buClr>
                <a:schemeClr val="accent5"/>
              </a:buClr>
              <a:buFont typeface="Arial"/>
              <a:buNone/>
              <a:defRPr/>
            </a:lvl1pPr>
            <a:lvl2pPr>
              <a:buClr>
                <a:schemeClr val="accent5"/>
              </a:buClr>
              <a:buNone/>
              <a:defRPr/>
            </a:lvl2pPr>
            <a:lvl3pPr>
              <a:buClr>
                <a:schemeClr val="accent5"/>
              </a:buClr>
              <a:buNone/>
              <a:defRPr/>
            </a:lvl3pPr>
            <a:lvl4pPr>
              <a:buClr>
                <a:schemeClr val="accent5"/>
              </a:buClr>
              <a:buNone/>
              <a:defRPr/>
            </a:lvl4pPr>
            <a:lvl5pPr>
              <a:buClr>
                <a:schemeClr val="accent5"/>
              </a:buClr>
              <a:buNone/>
              <a:defRPr/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662614" y="586765"/>
            <a:ext cx="4581771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prstGeom prst="rect">
            <a:avLst/>
          </a:prstGeo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-63280" y="-62165"/>
            <a:ext cx="12318560" cy="3468939"/>
          </a:xfrm>
          <a:prstGeom prst="rect">
            <a:avLst/>
          </a:prstGeom>
          <a:solidFill>
            <a:schemeClr val="bg2"/>
          </a:solidFill>
          <a:ln w="28575" cmpd="sng">
            <a:solidFill>
              <a:schemeClr val="accent5"/>
            </a:solidFill>
          </a:ln>
        </p:spPr>
        <p:txBody>
          <a:bodyPr/>
          <a:lstStyle>
            <a:lvl1pPr marL="0" indent="0">
              <a:buClr>
                <a:schemeClr val="accent2"/>
              </a:buClr>
              <a:buFont typeface="Arial"/>
              <a:buNone/>
              <a:defRPr/>
            </a:lvl1pPr>
          </a:lstStyle>
          <a:p>
            <a:endParaRPr lang="en-GB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7385" y="2818576"/>
            <a:ext cx="10287000" cy="628377"/>
          </a:xfrm>
          <a:prstGeom prst="rect">
            <a:avLst/>
          </a:prstGeom>
          <a:solidFill>
            <a:schemeClr val="bg1"/>
          </a:solidFill>
        </p:spPr>
        <p:txBody>
          <a:bodyPr wrap="square" anchor="b">
            <a:sp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957385" y="3630613"/>
            <a:ext cx="10287000" cy="2365375"/>
          </a:xfrm>
          <a:prstGeom prst="rect">
            <a:avLst/>
          </a:prstGeom>
        </p:spPr>
        <p:txBody>
          <a:bodyPr/>
          <a:lstStyle>
            <a:lvl1pPr marL="0" indent="-342900" algn="l">
              <a:buClr>
                <a:schemeClr val="accent5"/>
              </a:buClr>
              <a:buFont typeface="Arial"/>
              <a:buNone/>
              <a:defRPr/>
            </a:lvl1pPr>
            <a:lvl2pPr marL="800100" indent="-342900">
              <a:buClr>
                <a:schemeClr val="accent5"/>
              </a:buClr>
              <a:buFont typeface="Arial"/>
              <a:buNone/>
              <a:defRPr/>
            </a:lvl2pPr>
            <a:lvl3pPr marL="1200150" indent="-285750">
              <a:buClr>
                <a:schemeClr val="accent5"/>
              </a:buClr>
              <a:buFont typeface="Arial"/>
              <a:buNone/>
              <a:defRPr/>
            </a:lvl3pPr>
            <a:lvl4pPr marL="1657350" indent="-285750">
              <a:buClr>
                <a:schemeClr val="accent5"/>
              </a:buClr>
              <a:buFont typeface="Arial"/>
              <a:buNone/>
              <a:defRPr/>
            </a:lvl4pPr>
            <a:lvl5pPr marL="2114550" indent="-285750">
              <a:buClr>
                <a:schemeClr val="accent5"/>
              </a:buClr>
              <a:buFont typeface="Arial"/>
              <a:buNone/>
              <a:defRPr/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BF77687C-AC6F-634F-AC60-81131BCE7FC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38201" y="1750540"/>
            <a:ext cx="3416382" cy="3523152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A1F17483-D7EC-5F47-B284-CA9DDB1A890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178392" y="4331292"/>
            <a:ext cx="2736000" cy="152423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indent="0">
              <a:buNone/>
              <a:defRPr sz="1400"/>
            </a:lvl1pPr>
          </a:lstStyle>
          <a:p>
            <a:endParaRPr lang="en-GB" dirty="0"/>
          </a:p>
        </p:txBody>
      </p:sp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E020C457-3C2E-CA42-88B4-5E3F06B1AE9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338313" y="1750540"/>
            <a:ext cx="3416382" cy="3523152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B33CC6E2-D391-D44C-9F83-EE43AEFB9DA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678504" y="4331292"/>
            <a:ext cx="2736000" cy="152423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indent="0">
              <a:buNone/>
              <a:defRPr sz="1400"/>
            </a:lvl1pPr>
          </a:lstStyle>
          <a:p>
            <a:endParaRPr lang="en-GB" dirty="0"/>
          </a:p>
        </p:txBody>
      </p:sp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82EE2749-4448-E94D-A3B6-E8FD4C9B9E33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7841783" y="1750540"/>
            <a:ext cx="3416382" cy="3523152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292FCF7F-70FF-AF43-824A-E78383E715E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8181974" y="4331292"/>
            <a:ext cx="2736000" cy="152423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indent="0">
              <a:buNone/>
              <a:defRPr sz="1400"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icture Placeholder 2">
            <a:extLst>
              <a:ext uri="{FF2B5EF4-FFF2-40B4-BE49-F238E27FC236}">
                <a16:creationId xmlns:a16="http://schemas.microsoft.com/office/drawing/2014/main" id="{5F365213-848B-024E-A456-0D200676FA2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733074" y="1750540"/>
            <a:ext cx="3330000" cy="20880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27" name="Picture Placeholder 2">
            <a:extLst>
              <a:ext uri="{FF2B5EF4-FFF2-40B4-BE49-F238E27FC236}">
                <a16:creationId xmlns:a16="http://schemas.microsoft.com/office/drawing/2014/main" id="{1F0C252E-54B1-624A-B251-93ACB24B44E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733075" y="3907988"/>
            <a:ext cx="3330000" cy="20880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28" name="Picture Placeholder 2">
            <a:extLst>
              <a:ext uri="{FF2B5EF4-FFF2-40B4-BE49-F238E27FC236}">
                <a16:creationId xmlns:a16="http://schemas.microsoft.com/office/drawing/2014/main" id="{EC7BFE4B-D881-0841-972F-3BB3E43AAF6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27391" y="1750540"/>
            <a:ext cx="3330000" cy="20880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29" name="Text Placeholder 12">
            <a:extLst>
              <a:ext uri="{FF2B5EF4-FFF2-40B4-BE49-F238E27FC236}">
                <a16:creationId xmlns:a16="http://schemas.microsoft.com/office/drawing/2014/main" id="{26D230BA-B3D4-3543-AD14-9F6C784D2F4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49106" y="3907988"/>
            <a:ext cx="1620000" cy="2088000"/>
          </a:xfrm>
          <a:prstGeom prst="rect">
            <a:avLst/>
          </a:prstGeom>
          <a:noFill/>
        </p:spPr>
        <p:txBody>
          <a:bodyPr tIns="90000"/>
          <a:lstStyle>
            <a:lvl1pPr marL="0" indent="0" algn="l">
              <a:lnSpc>
                <a:spcPts val="1680"/>
              </a:lnSpc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30" name="Text Placeholder 12">
            <a:extLst>
              <a:ext uri="{FF2B5EF4-FFF2-40B4-BE49-F238E27FC236}">
                <a16:creationId xmlns:a16="http://schemas.microsoft.com/office/drawing/2014/main" id="{6151C0D4-98EF-D447-A8C6-142CA23E3F1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70722" y="1750540"/>
            <a:ext cx="1663928" cy="2088000"/>
          </a:xfrm>
          <a:prstGeom prst="rect">
            <a:avLst/>
          </a:prstGeom>
          <a:noFill/>
        </p:spPr>
        <p:txBody>
          <a:bodyPr tIns="90000"/>
          <a:lstStyle>
            <a:lvl1pPr marL="0" indent="0" algn="r">
              <a:lnSpc>
                <a:spcPts val="1680"/>
              </a:lnSpc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31" name="Picture Placeholder 2">
            <a:extLst>
              <a:ext uri="{FF2B5EF4-FFF2-40B4-BE49-F238E27FC236}">
                <a16:creationId xmlns:a16="http://schemas.microsoft.com/office/drawing/2014/main" id="{3298D3D7-E8BE-DE4C-9995-3011560B905D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127393" y="3907988"/>
            <a:ext cx="3330000" cy="20880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/>
          </a:p>
        </p:txBody>
      </p:sp>
      <p:sp>
        <p:nvSpPr>
          <p:cNvPr id="32" name="Text Placeholder 12">
            <a:extLst>
              <a:ext uri="{FF2B5EF4-FFF2-40B4-BE49-F238E27FC236}">
                <a16:creationId xmlns:a16="http://schemas.microsoft.com/office/drawing/2014/main" id="{5AA5AF97-B62D-1649-9296-29B8A162A14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78650" y="3897313"/>
            <a:ext cx="1656000" cy="2098675"/>
          </a:xfrm>
          <a:prstGeom prst="rect">
            <a:avLst/>
          </a:prstGeom>
          <a:noFill/>
        </p:spPr>
        <p:txBody>
          <a:bodyPr tIns="90000"/>
          <a:lstStyle>
            <a:lvl1pPr marL="0" indent="0" algn="r">
              <a:lnSpc>
                <a:spcPts val="1680"/>
              </a:lnSpc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33" name="Text Placeholder 12">
            <a:extLst>
              <a:ext uri="{FF2B5EF4-FFF2-40B4-BE49-F238E27FC236}">
                <a16:creationId xmlns:a16="http://schemas.microsoft.com/office/drawing/2014/main" id="{018AC41E-3877-BF47-AA29-7A9F0F0A096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549106" y="1750540"/>
            <a:ext cx="1620000" cy="2088000"/>
          </a:xfrm>
          <a:prstGeom prst="rect">
            <a:avLst/>
          </a:prstGeom>
          <a:noFill/>
        </p:spPr>
        <p:txBody>
          <a:bodyPr tIns="90000"/>
          <a:lstStyle>
            <a:lvl1pPr marL="0" indent="0" algn="l">
              <a:lnSpc>
                <a:spcPts val="1680"/>
              </a:lnSpc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en-GB" noProof="0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30587"/>
          </a:xfrm>
          <a:prstGeom prst="rect">
            <a:avLst/>
          </a:prstGeom>
          <a:gradFill flip="none" rotWithShape="1">
            <a:gsLst>
              <a:gs pos="47000">
                <a:srgbClr val="0D6CB4"/>
              </a:gs>
              <a:gs pos="100000">
                <a:schemeClr val="accent2"/>
              </a:gs>
              <a:gs pos="77000">
                <a:srgbClr val="227DC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020968" cy="124034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rgbClr val="F8CC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084385" y="3855676"/>
            <a:ext cx="10003692" cy="192529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100617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12192000" cy="34321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020968" cy="124034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084385" y="3855676"/>
            <a:ext cx="10003692" cy="192529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55028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0" y="0"/>
            <a:ext cx="12192000" cy="1439056"/>
          </a:xfrm>
          <a:prstGeom prst="rect">
            <a:avLst/>
          </a:prstGeom>
          <a:solidFill>
            <a:srgbClr val="093B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b="0" i="0" dirty="0">
              <a:solidFill>
                <a:schemeClr val="accent1">
                  <a:lumMod val="50000"/>
                </a:schemeClr>
              </a:solidFill>
              <a:latin typeface="Verdana Standaard" charset="0"/>
            </a:endParaRP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552352"/>
            <a:ext cx="12192000" cy="443728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/>
            </a:lvl1pPr>
          </a:lstStyle>
          <a:p>
            <a:r>
              <a:rPr lang="nl-NL" dirty="0" smtClean="0"/>
              <a:t>Image</a:t>
            </a:r>
            <a:endParaRPr lang="nl-NL" dirty="0"/>
          </a:p>
        </p:txBody>
      </p:sp>
      <p:sp>
        <p:nvSpPr>
          <p:cNvPr id="14" name="Tijdelijke aanduiding voor tekst 17"/>
          <p:cNvSpPr>
            <a:spLocks noGrp="1"/>
          </p:cNvSpPr>
          <p:nvPr>
            <p:ph type="body" sz="quarter" idx="11" hasCustomPrompt="1"/>
          </p:nvPr>
        </p:nvSpPr>
        <p:spPr>
          <a:xfrm>
            <a:off x="939800" y="445746"/>
            <a:ext cx="10896600" cy="9933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0">
                <a:solidFill>
                  <a:schemeClr val="bg1"/>
                </a:solidFill>
                <a:latin typeface="Verdana"/>
                <a:cs typeface="Verdana"/>
              </a:defRPr>
            </a:lvl1pPr>
            <a:lvl2pPr>
              <a:defRPr sz="3600" b="1">
                <a:solidFill>
                  <a:schemeClr val="bg1"/>
                </a:solidFill>
              </a:defRPr>
            </a:lvl2pPr>
            <a:lvl3pPr>
              <a:defRPr sz="3600" b="1">
                <a:solidFill>
                  <a:schemeClr val="bg1"/>
                </a:solidFill>
              </a:defRPr>
            </a:lvl3pPr>
            <a:lvl4pPr>
              <a:defRPr sz="3600" b="1">
                <a:solidFill>
                  <a:schemeClr val="bg1"/>
                </a:solidFill>
              </a:defRPr>
            </a:lvl4pPr>
            <a:lvl5pPr>
              <a:defRPr sz="3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err="1" smtClean="0"/>
              <a:t>Heading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457171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cover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gradFill flip="none" rotWithShape="1">
            <a:gsLst>
              <a:gs pos="47000">
                <a:srgbClr val="0D6CB4"/>
              </a:gs>
              <a:gs pos="100000">
                <a:schemeClr val="accent2"/>
              </a:gs>
              <a:gs pos="77000">
                <a:srgbClr val="227DC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281657" cy="23876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6000">
                <a:solidFill>
                  <a:srgbClr val="FFD129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281657" cy="16557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478213"/>
          </a:xfrm>
          <a:prstGeom prst="line">
            <a:avLst/>
          </a:prstGeom>
          <a:ln w="28575">
            <a:solidFill>
              <a:srgbClr val="FFD1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45929" y="6193922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cover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284602" cy="23876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284602" cy="16557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478213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45929" y="6193922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67154" y="1825624"/>
            <a:ext cx="10267462" cy="4170363"/>
          </a:xfrm>
          <a:prstGeom prst="rect">
            <a:avLst/>
          </a:prstGeom>
        </p:spPr>
        <p:txBody>
          <a:bodyPr>
            <a:noAutofit/>
          </a:bodyPr>
          <a:lstStyle>
            <a:lvl1pPr marL="0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Font typeface="Arial" pitchFamily="34" charset="0"/>
              <a:buNone/>
              <a:defRPr baseline="0"/>
            </a:lvl1pPr>
            <a:lvl2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buNone/>
              <a:defRPr/>
            </a:lvl2pPr>
            <a:lvl3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buNone/>
              <a:defRPr/>
            </a:lvl3pPr>
            <a:lvl4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buNone/>
              <a:defRPr/>
            </a:lvl4pPr>
            <a:lvl5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buNone/>
              <a:defRPr/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2525" y="1825625"/>
            <a:ext cx="5002090" cy="4170363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>
              <a:buClr>
                <a:schemeClr val="accent5"/>
              </a:buClr>
              <a:buFont typeface="Arial"/>
              <a:buNone/>
              <a:defRPr/>
            </a:lvl1pPr>
          </a:lstStyle>
          <a:p>
            <a:pPr lvl="0"/>
            <a:endParaRPr lang="en-GB" noProof="0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67154" y="1825624"/>
            <a:ext cx="5004000" cy="4170363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SzTx/>
              <a:buFont typeface="Arial"/>
              <a:buNone/>
              <a:tabLst/>
              <a:defRPr baseline="0"/>
            </a:lvl1pPr>
            <a:lvl2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buNone/>
              <a:defRPr/>
            </a:lvl2pPr>
            <a:lvl3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buNone/>
              <a:defRPr/>
            </a:lvl3pPr>
            <a:lvl4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buNone/>
              <a:defRPr/>
            </a:lvl4pPr>
            <a:lvl5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buNone/>
              <a:defRPr/>
            </a:lvl5pPr>
          </a:lstStyle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SzTx/>
              <a:buFont typeface="Arial"/>
              <a:buNone/>
              <a:tabLst/>
              <a:defRPr/>
            </a:pPr>
            <a:r>
              <a:rPr lang="en-GB" noProof="0" dirty="0"/>
              <a:t>Insert text</a:t>
            </a:r>
          </a:p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SzTx/>
              <a:buFont typeface="Arial"/>
              <a:buNone/>
              <a:tabLst/>
              <a:defRPr/>
            </a:pPr>
            <a:endParaRPr lang="en-GB" noProof="0" dirty="0"/>
          </a:p>
          <a:p>
            <a:pPr lvl="0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1" hasCustomPrompt="1"/>
          </p:nvPr>
        </p:nvSpPr>
        <p:spPr>
          <a:xfrm>
            <a:off x="6232524" y="1825624"/>
            <a:ext cx="5004000" cy="4170363"/>
          </a:xfrm>
          <a:prstGeom prst="rect">
            <a:avLst/>
          </a:prstGeom>
        </p:spPr>
        <p:txBody>
          <a:bodyPr>
            <a:noAutofit/>
          </a:bodyPr>
          <a:lstStyle>
            <a:lvl1pPr marL="0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Font typeface="Arial"/>
              <a:buNone/>
              <a:defRPr strike="noStrike"/>
            </a:lvl1pPr>
            <a:lvl2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 strike="noStrike"/>
            </a:lvl2pPr>
            <a:lvl3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 strike="noStrike"/>
            </a:lvl3pPr>
            <a:lvl4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 strike="noStrike"/>
            </a:lvl4pPr>
            <a:lvl5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 strike="noStrike"/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67154" y="1825624"/>
            <a:ext cx="5004000" cy="4170363"/>
          </a:xfrm>
          <a:prstGeom prst="rect">
            <a:avLst/>
          </a:prstGeom>
        </p:spPr>
        <p:txBody>
          <a:bodyPr>
            <a:noAutofit/>
          </a:bodyPr>
          <a:lstStyle>
            <a:lvl1pPr marL="0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Font typeface="Arial" pitchFamily="34" charset="0"/>
              <a:buNone/>
              <a:defRPr baseline="0"/>
            </a:lvl1pPr>
            <a:lvl2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2pPr>
            <a:lvl3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3pPr>
            <a:lvl4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4pPr>
            <a:lvl5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970722" y="1825625"/>
            <a:ext cx="3229533" cy="4170363"/>
          </a:xfrm>
          <a:prstGeom prst="rect">
            <a:avLst/>
          </a:prstGeom>
        </p:spPr>
        <p:txBody>
          <a:bodyPr>
            <a:noAutofit/>
          </a:bodyPr>
          <a:lstStyle>
            <a:lvl1pPr marL="0" indent="-342900">
              <a:buClr>
                <a:schemeClr val="accent5"/>
              </a:buClr>
              <a:buFont typeface="Arial"/>
              <a:buNone/>
              <a:defRPr baseline="0"/>
            </a:lvl1pPr>
            <a:lvl2pPr>
              <a:buClr>
                <a:schemeClr val="accent5"/>
              </a:buClr>
              <a:buNone/>
              <a:defRPr/>
            </a:lvl2pPr>
            <a:lvl3pPr>
              <a:buClr>
                <a:schemeClr val="accent5"/>
              </a:buClr>
              <a:buNone/>
              <a:defRPr/>
            </a:lvl3pPr>
            <a:lvl4pPr>
              <a:buClr>
                <a:schemeClr val="accent5"/>
              </a:buClr>
              <a:buNone/>
              <a:defRPr/>
            </a:lvl4pPr>
            <a:lvl5pPr>
              <a:buClr>
                <a:schemeClr val="accent5"/>
              </a:buClr>
              <a:buNone/>
              <a:defRPr/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476002" y="1825624"/>
            <a:ext cx="3239996" cy="4170363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SzTx/>
              <a:buFont typeface="Arial"/>
              <a:buNone/>
              <a:tabLst/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SzTx/>
              <a:buFont typeface="Arial"/>
              <a:buNone/>
              <a:tabLst/>
              <a:defRPr/>
            </a:pPr>
            <a:r>
              <a:rPr lang="en-GB" noProof="0" dirty="0"/>
              <a:t>Insert text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5" hasCustomPrompt="1"/>
          </p:nvPr>
        </p:nvSpPr>
        <p:spPr>
          <a:xfrm>
            <a:off x="7990763" y="1825624"/>
            <a:ext cx="3239998" cy="4170363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SzTx/>
              <a:buFont typeface="Arial"/>
              <a:buNone/>
              <a:tabLst/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SzTx/>
              <a:buFont typeface="Arial"/>
              <a:buNone/>
              <a:tabLst/>
              <a:defRPr/>
            </a:pPr>
            <a:r>
              <a:rPr lang="en-GB" noProof="0" dirty="0"/>
              <a:t>Insert text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0722" y="1681163"/>
            <a:ext cx="5003999" cy="823912"/>
          </a:xfrm>
          <a:prstGeom prst="rect">
            <a:avLst/>
          </a:prstGeo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970722" y="2597727"/>
            <a:ext cx="5003999" cy="3398261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-342900">
              <a:buClr>
                <a:schemeClr val="accent5"/>
              </a:buClr>
              <a:buFont typeface="Arial"/>
              <a:buNone/>
              <a:defRPr/>
            </a:lvl1pPr>
            <a:lvl2pPr>
              <a:buClr>
                <a:schemeClr val="accent5"/>
              </a:buClr>
              <a:buNone/>
              <a:defRPr/>
            </a:lvl2pPr>
            <a:lvl3pPr>
              <a:buClr>
                <a:schemeClr val="accent5"/>
              </a:buClr>
              <a:buNone/>
              <a:defRPr/>
            </a:lvl3pPr>
            <a:lvl4pPr>
              <a:buClr>
                <a:schemeClr val="accent5"/>
              </a:buClr>
              <a:buNone/>
              <a:defRPr/>
            </a:lvl4pPr>
            <a:lvl5pPr>
              <a:buClr>
                <a:schemeClr val="accent5"/>
              </a:buClr>
              <a:buNone/>
              <a:defRPr/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2768" y="1681163"/>
            <a:ext cx="5003999" cy="823912"/>
          </a:xfrm>
          <a:prstGeom prst="rect">
            <a:avLst/>
          </a:prstGeo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232768" y="2597727"/>
            <a:ext cx="5003999" cy="3398261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-342900">
              <a:buClr>
                <a:schemeClr val="accent5"/>
              </a:buClr>
              <a:buFont typeface="Arial"/>
              <a:buNone/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1750540"/>
            <a:ext cx="12192000" cy="4245448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EC-JRC-logo_horizontal_EN_pos_transparent-background.png"/>
          <p:cNvPicPr>
            <a:picLocks noChangeAspect="1"/>
          </p:cNvPicPr>
          <p:nvPr userDrawn="1"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2" t="10944" r="6669" b="9113"/>
          <a:stretch/>
        </p:blipFill>
        <p:spPr>
          <a:xfrm>
            <a:off x="9945929" y="6177847"/>
            <a:ext cx="1727997" cy="467228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902658" y="6436338"/>
            <a:ext cx="444383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indent="0" algn="l">
              <a:buClr>
                <a:schemeClr val="accent5"/>
              </a:buClr>
              <a:buFont typeface="Arial"/>
              <a:buNone/>
            </a:pPr>
            <a:fld id="{7CDCD853-BF31-41A2-A1D4-0871305F302F}" type="slidenum">
              <a:rPr lang="en-GB" sz="1200" noProof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</a:rPr>
              <a:pPr marL="0" indent="0" algn="l">
                <a:buClr>
                  <a:schemeClr val="accent5"/>
                </a:buClr>
                <a:buFont typeface="Arial"/>
                <a:buNone/>
              </a:pPr>
              <a:t>‹#›</a:t>
            </a:fld>
            <a:endParaRPr lang="en-GB" sz="1600" noProof="0" dirty="0">
              <a:ln>
                <a:noFill/>
              </a:ln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799653" y="6411461"/>
            <a:ext cx="1" cy="446539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49" r:id="rId2"/>
    <p:sldLayoutId id="2147483651" r:id="rId3"/>
    <p:sldLayoutId id="2147483650" r:id="rId4"/>
    <p:sldLayoutId id="2147483660" r:id="rId5"/>
    <p:sldLayoutId id="2147483652" r:id="rId6"/>
    <p:sldLayoutId id="2147483661" r:id="rId7"/>
    <p:sldLayoutId id="2147483653" r:id="rId8"/>
    <p:sldLayoutId id="2147483654" r:id="rId9"/>
    <p:sldLayoutId id="2147483659" r:id="rId10"/>
    <p:sldLayoutId id="2147483658" r:id="rId11"/>
    <p:sldLayoutId id="2147483668" r:id="rId12"/>
    <p:sldLayoutId id="2147483666" r:id="rId13"/>
    <p:sldLayoutId id="2147483667" r:id="rId14"/>
    <p:sldLayoutId id="2147483655" r:id="rId15"/>
    <p:sldLayoutId id="2147483670" r:id="rId16"/>
    <p:sldLayoutId id="2147483669" r:id="rId17"/>
    <p:sldLayoutId id="2147483672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rgbClr val="2B91C5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2B91C5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2B91C5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2B91C5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2B91C5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178" userDrawn="1">
          <p15:clr>
            <a:srgbClr val="F26B43"/>
          </p15:clr>
        </p15:guide>
        <p15:guide id="2" pos="50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EN/TXT/?uri=CELEX:32019R1242" TargetMode="External"/><Relationship Id="rId2" Type="http://schemas.openxmlformats.org/officeDocument/2006/relationships/hyperlink" Target="https://eur-lex.europa.eu/legal-content/EN/TXT/?uri=CELEX%3A32019R0631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5400" b="1" dirty="0" smtClean="0"/>
              <a:t>The JRC’s DIONE model:   Scientific support for Car </a:t>
            </a:r>
            <a:r>
              <a:rPr lang="en-GB" sz="5400" b="1" dirty="0"/>
              <a:t>and Van CO</a:t>
            </a:r>
            <a:r>
              <a:rPr lang="en-GB" sz="5400" b="1" baseline="-25000" dirty="0"/>
              <a:t>2</a:t>
            </a:r>
            <a:r>
              <a:rPr lang="en-GB" sz="5400" b="1" dirty="0"/>
              <a:t> </a:t>
            </a:r>
            <a:r>
              <a:rPr lang="en-GB" sz="5400" b="1" dirty="0" smtClean="0"/>
              <a:t>Standards </a:t>
            </a:r>
            <a:endParaRPr lang="nl-NL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Session 7</a:t>
            </a:r>
            <a:r>
              <a:rPr lang="nl-NL" dirty="0"/>
              <a:t>: </a:t>
            </a:r>
            <a:r>
              <a:rPr lang="en-IE" dirty="0"/>
              <a:t>Using model related evidence for policy: processes and experiences</a:t>
            </a:r>
            <a:endParaRPr lang="nl-NL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 smtClean="0"/>
              <a:t>Jette Krause &amp; Georgios Fontaras</a:t>
            </a:r>
          </a:p>
          <a:p>
            <a:r>
              <a:rPr lang="en-GB" dirty="0" smtClean="0"/>
              <a:t>2021 </a:t>
            </a:r>
            <a:r>
              <a:rPr lang="en-US" dirty="0"/>
              <a:t>EU Conference </a:t>
            </a:r>
            <a:r>
              <a:rPr lang="en-US" dirty="0" smtClean="0"/>
              <a:t>on </a:t>
            </a:r>
          </a:p>
          <a:p>
            <a:r>
              <a:rPr lang="en-US" dirty="0" smtClean="0"/>
              <a:t>Modelling </a:t>
            </a:r>
            <a:r>
              <a:rPr lang="en-US" dirty="0"/>
              <a:t>for Policy support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7509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Calculation </a:t>
            </a:r>
            <a:r>
              <a:rPr lang="en-US" dirty="0"/>
              <a:t>of CO</a:t>
            </a:r>
            <a:r>
              <a:rPr lang="en-US" baseline="-25000" dirty="0"/>
              <a:t>2</a:t>
            </a:r>
            <a:r>
              <a:rPr lang="en-US" dirty="0"/>
              <a:t> emission reduction costs for road vehicles from the perspective of users, manufacturers and </a:t>
            </a:r>
            <a:r>
              <a:rPr lang="en-US" dirty="0" smtClean="0"/>
              <a:t>society</a:t>
            </a:r>
          </a:p>
          <a:p>
            <a:pPr>
              <a:buFontTx/>
              <a:buChar char="-"/>
            </a:pPr>
            <a:r>
              <a:rPr lang="en-US" dirty="0" smtClean="0"/>
              <a:t>Calculation of CO</a:t>
            </a:r>
            <a:r>
              <a:rPr lang="en-US" baseline="-25000" dirty="0" smtClean="0"/>
              <a:t>2</a:t>
            </a:r>
            <a:r>
              <a:rPr lang="en-US" dirty="0" smtClean="0"/>
              <a:t> and air pollutant emissions for road vehicle fleets up to 2050</a:t>
            </a:r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Model </a:t>
            </a:r>
            <a:r>
              <a:rPr lang="en-US" dirty="0"/>
              <a:t>developed by JRC from 2015 onwards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DIONE model</a:t>
            </a:r>
            <a:endParaRPr lang="en-GB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/>
      </p:sp>
      <p:pic>
        <p:nvPicPr>
          <p:cNvPr id="4" name="Picture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6" r="1776"/>
          <a:stretch>
            <a:fillRect/>
          </a:stretch>
        </p:blipFill>
        <p:spPr>
          <a:xfrm>
            <a:off x="37160" y="388726"/>
            <a:ext cx="5994210" cy="6215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1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DIONE cost model scheme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17" y="1465797"/>
            <a:ext cx="8927255" cy="5021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97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IE" dirty="0" smtClean="0"/>
              <a:t>Model extension to cover interactions of vehicle standards with other policies in the package (such as EU ETS, RED </a:t>
            </a:r>
            <a:r>
              <a:rPr lang="en-IE" dirty="0" err="1" smtClean="0"/>
              <a:t>etc</a:t>
            </a:r>
            <a:r>
              <a:rPr lang="en-IE" dirty="0" smtClean="0"/>
              <a:t>)</a:t>
            </a:r>
          </a:p>
          <a:p>
            <a:pPr>
              <a:buFontTx/>
              <a:buChar char="-"/>
            </a:pPr>
            <a:r>
              <a:rPr lang="en-US" dirty="0" smtClean="0"/>
              <a:t>Extension to year 2040, and third vehicle user</a:t>
            </a:r>
          </a:p>
          <a:p>
            <a:pPr>
              <a:buFontTx/>
              <a:buChar char="-"/>
            </a:pPr>
            <a:r>
              <a:rPr lang="en-US" dirty="0" smtClean="0"/>
              <a:t>Preparation of REF2020 scenario based cost curves for vehicle emission reduction</a:t>
            </a:r>
          </a:p>
          <a:p>
            <a:pPr marL="0" lvl="3" indent="-34290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IE" sz="2400" dirty="0"/>
              <a:t>Roughly thirty scenarios were run for the impact assessment, varying in </a:t>
            </a:r>
          </a:p>
          <a:p>
            <a:pPr lvl="3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IE" dirty="0" smtClean="0"/>
              <a:t>CO</a:t>
            </a:r>
            <a:r>
              <a:rPr lang="en-IE" baseline="-25000" dirty="0" smtClean="0"/>
              <a:t>2</a:t>
            </a:r>
            <a:r>
              <a:rPr lang="en-IE" dirty="0" smtClean="0"/>
              <a:t> standard levels &amp; vehicle </a:t>
            </a:r>
            <a:r>
              <a:rPr lang="en-IE" dirty="0"/>
              <a:t>fleet composition</a:t>
            </a:r>
          </a:p>
          <a:p>
            <a:pPr lvl="3">
              <a:spcAft>
                <a:spcPts val="600"/>
              </a:spcAft>
              <a:buFontTx/>
              <a:buChar char="-"/>
            </a:pPr>
            <a:r>
              <a:rPr lang="en-IE" dirty="0" smtClean="0"/>
              <a:t>mandates </a:t>
            </a:r>
            <a:r>
              <a:rPr lang="en-IE" dirty="0"/>
              <a:t>for zero/low emission vehicles</a:t>
            </a:r>
          </a:p>
          <a:p>
            <a:pPr lvl="3">
              <a:spcAft>
                <a:spcPts val="600"/>
              </a:spcAft>
              <a:buFontTx/>
              <a:buChar char="-"/>
            </a:pPr>
            <a:r>
              <a:rPr lang="en-IE" dirty="0"/>
              <a:t>Euro standards</a:t>
            </a:r>
          </a:p>
          <a:p>
            <a:pPr lvl="3">
              <a:spcAft>
                <a:spcPts val="600"/>
              </a:spcAft>
              <a:buFontTx/>
              <a:buChar char="-"/>
            </a:pPr>
            <a:r>
              <a:rPr lang="en-IE" dirty="0"/>
              <a:t>fuel/energy price trajectories</a:t>
            </a:r>
            <a:endParaRPr lang="en-US" altLang="en-US" dirty="0"/>
          </a:p>
          <a:p>
            <a:endParaRPr lang="en-IE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DIONE support for Fit for 55 LDV CO</a:t>
            </a:r>
            <a:r>
              <a:rPr lang="en-GB" baseline="-25000" dirty="0" smtClean="0"/>
              <a:t>2</a:t>
            </a:r>
            <a:r>
              <a:rPr lang="en-GB" dirty="0" smtClean="0"/>
              <a:t> 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92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DIONE TCO Results - Example</a:t>
            </a:r>
            <a:endParaRPr lang="en-IE" dirty="0"/>
          </a:p>
        </p:txBody>
      </p:sp>
      <p:sp>
        <p:nvSpPr>
          <p:cNvPr id="7" name="Textfeld 28"/>
          <p:cNvSpPr txBox="1"/>
          <p:nvPr/>
        </p:nvSpPr>
        <p:spPr>
          <a:xfrm>
            <a:off x="9376442" y="1671241"/>
            <a:ext cx="2679859" cy="409342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Verdana "/>
              </a:rPr>
              <a:t>Net consumer benefits </a:t>
            </a:r>
            <a:r>
              <a:rPr lang="en-IE" sz="2000" u="sng" dirty="0" smtClean="0">
                <a:latin typeface="Verdana "/>
              </a:rPr>
              <a:t>increase</a:t>
            </a:r>
            <a:r>
              <a:rPr lang="en-IE" sz="2000" dirty="0">
                <a:latin typeface="Verdana "/>
              </a:rPr>
              <a:t> with </a:t>
            </a:r>
            <a:r>
              <a:rPr lang="en-IE" sz="2000" dirty="0" smtClean="0">
                <a:latin typeface="Verdana "/>
              </a:rPr>
              <a:t>stricter targets </a:t>
            </a:r>
            <a:r>
              <a:rPr lang="en-IE" sz="2000" dirty="0">
                <a:latin typeface="Verdana "/>
              </a:rPr>
              <a:t>and over </a:t>
            </a:r>
            <a:r>
              <a:rPr lang="en-IE" sz="2000" dirty="0" smtClean="0">
                <a:solidFill>
                  <a:srgbClr val="000000"/>
                </a:solidFill>
                <a:latin typeface="Verdana "/>
              </a:rPr>
              <a:t>time.</a:t>
            </a:r>
          </a:p>
          <a:p>
            <a:endParaRPr lang="en-IE" sz="2000" dirty="0" smtClean="0">
              <a:latin typeface="Verdana "/>
            </a:endParaRPr>
          </a:p>
          <a:p>
            <a:r>
              <a:rPr lang="en-IE" sz="2000" dirty="0" smtClean="0">
                <a:latin typeface="Verdana "/>
              </a:rPr>
              <a:t>Savings </a:t>
            </a:r>
            <a:r>
              <a:rPr lang="en-IE" sz="2000" dirty="0">
                <a:latin typeface="Verdana "/>
              </a:rPr>
              <a:t>in </a:t>
            </a:r>
            <a:r>
              <a:rPr lang="en-IE" sz="2000" dirty="0" smtClean="0">
                <a:latin typeface="Verdana "/>
              </a:rPr>
              <a:t>fuel/ energy </a:t>
            </a:r>
            <a:r>
              <a:rPr lang="en-IE" sz="2000" dirty="0">
                <a:latin typeface="Verdana "/>
              </a:rPr>
              <a:t>expenditure during </a:t>
            </a:r>
            <a:r>
              <a:rPr lang="en-IE" sz="2000" dirty="0" smtClean="0">
                <a:latin typeface="Verdana "/>
              </a:rPr>
              <a:t>vehicle use overcompensate </a:t>
            </a:r>
            <a:r>
              <a:rPr lang="en-IE" sz="2000" dirty="0">
                <a:latin typeface="Verdana "/>
              </a:rPr>
              <a:t>the higher upfront capital costs of more efficient and </a:t>
            </a:r>
            <a:r>
              <a:rPr lang="en-IE" sz="2000" dirty="0" smtClean="0">
                <a:latin typeface="Verdana "/>
              </a:rPr>
              <a:t>zero/ low-emission vehicles.</a:t>
            </a:r>
            <a:endParaRPr lang="de-DE" sz="2000" dirty="0">
              <a:latin typeface="Verdana 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1866" y="5069567"/>
            <a:ext cx="9025715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>
                <a:solidFill>
                  <a:srgbClr val="000000"/>
                </a:solidFill>
                <a:latin typeface="Verdana "/>
              </a:rPr>
              <a:t>Average net economic savings from a TCO-first user (first 5 years) perspective (EUR/vehicle) resulting from the CO2 emission standards (in a MIX policy scenario context) (cars (l) and vans (r</a:t>
            </a:r>
            <a:r>
              <a:rPr lang="en-IE" dirty="0" smtClean="0">
                <a:solidFill>
                  <a:srgbClr val="000000"/>
                </a:solidFill>
                <a:latin typeface="Verdana "/>
              </a:rPr>
              <a:t>)).</a:t>
            </a:r>
          </a:p>
          <a:p>
            <a:r>
              <a:rPr lang="en-IE" sz="1400" dirty="0" smtClean="0">
                <a:solidFill>
                  <a:srgbClr val="000000"/>
                </a:solidFill>
                <a:latin typeface="Verdana "/>
              </a:rPr>
              <a:t>Source</a:t>
            </a:r>
            <a:r>
              <a:rPr lang="en-IE" sz="1400" dirty="0">
                <a:solidFill>
                  <a:srgbClr val="000000"/>
                </a:solidFill>
                <a:latin typeface="Verdana "/>
              </a:rPr>
              <a:t>: European Commission, Impact Assessment, Part 1; SWD(2021) 613 final.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004" y="1671241"/>
            <a:ext cx="9203440" cy="3823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0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Fit for </a:t>
            </a:r>
            <a:r>
              <a:rPr lang="en-GB" dirty="0" smtClean="0"/>
              <a:t>55 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IE" dirty="0"/>
              <a:t>DIONE has been used for the impact assessment (IA) for cars and vans CO</a:t>
            </a:r>
            <a:r>
              <a:rPr lang="en-IE" baseline="-25000" dirty="0"/>
              <a:t>2</a:t>
            </a:r>
            <a:r>
              <a:rPr lang="en-IE" dirty="0"/>
              <a:t> standards within the EC’s Fit for 55 package (2021)</a:t>
            </a:r>
          </a:p>
          <a:p>
            <a:pPr>
              <a:buFontTx/>
              <a:buChar char="-"/>
            </a:pPr>
            <a:r>
              <a:rPr lang="en-GB" dirty="0" smtClean="0"/>
              <a:t>DIONE is presently used for an IA for trucks and busses </a:t>
            </a:r>
            <a:r>
              <a:rPr lang="en-IE" dirty="0" smtClean="0"/>
              <a:t>CO</a:t>
            </a:r>
            <a:r>
              <a:rPr lang="en-IE" baseline="-25000" dirty="0" smtClean="0"/>
              <a:t>2</a:t>
            </a:r>
            <a:r>
              <a:rPr lang="en-IE" dirty="0" smtClean="0"/>
              <a:t> standards revision, due summer 2022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Previous Impact Assessments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GB" dirty="0"/>
              <a:t>LDV: DIONE used for the IA for </a:t>
            </a:r>
            <a:r>
              <a:rPr lang="en-IE" dirty="0">
                <a:hlinkClick r:id="rId2"/>
              </a:rPr>
              <a:t>Regulation (EU) 2019/631</a:t>
            </a:r>
            <a:r>
              <a:rPr lang="en-IE" dirty="0"/>
              <a:t> setting new </a:t>
            </a:r>
            <a:r>
              <a:rPr lang="en-IE" dirty="0" smtClean="0"/>
              <a:t>CO</a:t>
            </a:r>
            <a:r>
              <a:rPr lang="en-IE" baseline="-25000" dirty="0" smtClean="0"/>
              <a:t>2</a:t>
            </a:r>
            <a:r>
              <a:rPr lang="en-IE" dirty="0"/>
              <a:t> emission standards for cars and vans</a:t>
            </a:r>
            <a:endParaRPr lang="en-GB" dirty="0"/>
          </a:p>
          <a:p>
            <a:pPr>
              <a:buFontTx/>
              <a:buChar char="-"/>
            </a:pPr>
            <a:r>
              <a:rPr lang="en-GB" dirty="0"/>
              <a:t>HDV: DIONE used for the IA for </a:t>
            </a:r>
            <a:r>
              <a:rPr lang="en-IE" dirty="0">
                <a:hlinkClick r:id="rId3"/>
              </a:rPr>
              <a:t>Regulation (EU) 2019/1242</a:t>
            </a:r>
            <a:r>
              <a:rPr lang="en-IE" dirty="0"/>
              <a:t> setting </a:t>
            </a:r>
            <a:r>
              <a:rPr lang="en-IE" dirty="0" smtClean="0"/>
              <a:t>CO</a:t>
            </a:r>
            <a:r>
              <a:rPr lang="en-IE" baseline="-25000" dirty="0" smtClean="0"/>
              <a:t>2</a:t>
            </a:r>
            <a:r>
              <a:rPr lang="en-IE" dirty="0"/>
              <a:t> emission standards for heavy-duty vehicles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DIONE </a:t>
            </a:r>
            <a:r>
              <a:rPr lang="en-GB" dirty="0" smtClean="0"/>
              <a:t>model-based </a:t>
            </a:r>
            <a:r>
              <a:rPr lang="en-GB" dirty="0"/>
              <a:t>EU policy support</a:t>
            </a:r>
          </a:p>
        </p:txBody>
      </p:sp>
    </p:spTree>
    <p:extLst>
      <p:ext uri="{BB962C8B-B14F-4D97-AF65-F5344CB8AC3E}">
        <p14:creationId xmlns:p14="http://schemas.microsoft.com/office/powerpoint/2010/main" val="303380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GB" dirty="0" smtClean="0"/>
              <a:t>Continuous &amp; early involvement of JRC in ex-ante policy preparation: </a:t>
            </a:r>
          </a:p>
          <a:p>
            <a:pPr lvl="1">
              <a:buFontTx/>
              <a:buChar char="-"/>
            </a:pPr>
            <a:r>
              <a:rPr lang="en-GB" dirty="0" smtClean="0"/>
              <a:t>Scientific support for preparatory studies</a:t>
            </a:r>
          </a:p>
          <a:p>
            <a:pPr lvl="1">
              <a:buFontTx/>
              <a:buChar char="-"/>
            </a:pPr>
            <a:r>
              <a:rPr lang="en-GB" dirty="0" smtClean="0"/>
              <a:t>JRC DIONE model preparation and enhancement</a:t>
            </a:r>
            <a:endParaRPr lang="en-GB" dirty="0"/>
          </a:p>
          <a:p>
            <a:pPr marL="0" lvl="1" indent="-342900">
              <a:spcBef>
                <a:spcPts val="0"/>
              </a:spcBef>
              <a:buFontTx/>
              <a:buChar char="-"/>
            </a:pPr>
            <a:r>
              <a:rPr lang="en-GB" sz="2400" dirty="0"/>
              <a:t>Close cooperation during policy formulation </a:t>
            </a:r>
            <a:r>
              <a:rPr lang="en-GB" sz="2400" dirty="0" smtClean="0"/>
              <a:t>(and negotiation):</a:t>
            </a:r>
            <a:endParaRPr lang="en-GB" sz="2400" dirty="0"/>
          </a:p>
          <a:p>
            <a:pPr lvl="2">
              <a:buFontTx/>
              <a:buChar char="-"/>
            </a:pPr>
            <a:r>
              <a:rPr lang="en-GB" dirty="0" smtClean="0"/>
              <a:t>Multiple scenario runs, ad hoc support for technical questions</a:t>
            </a:r>
          </a:p>
          <a:p>
            <a:pPr marL="0" lvl="1" indent="-342900">
              <a:spcBef>
                <a:spcPts val="0"/>
              </a:spcBef>
              <a:buFontTx/>
              <a:buChar char="-"/>
            </a:pPr>
            <a:r>
              <a:rPr lang="en-GB" sz="2400" dirty="0"/>
              <a:t>Learning from Experience in-between policy cycles:</a:t>
            </a:r>
          </a:p>
          <a:p>
            <a:pPr lvl="2">
              <a:buFontTx/>
              <a:buChar char="-"/>
            </a:pPr>
            <a:r>
              <a:rPr lang="en-GB" dirty="0" smtClean="0"/>
              <a:t>Model consolidation and further integration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DIONE policy support process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197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/>
              <a:t>Cooperation within the </a:t>
            </a:r>
            <a:r>
              <a:rPr lang="en-IE" dirty="0"/>
              <a:t>European Road Transport Research Advisory Council (ERTRAC*): </a:t>
            </a:r>
            <a:r>
              <a:rPr lang="en-US" dirty="0"/>
              <a:t>Analysis of pathways for achieving 2050 carbon neutrality, employing DIONE model</a:t>
            </a:r>
          </a:p>
          <a:p>
            <a:pPr>
              <a:buFontTx/>
              <a:buChar char="-"/>
            </a:pPr>
            <a:r>
              <a:rPr lang="en-US" dirty="0"/>
              <a:t>Strengthening the link to other JRC tools (</a:t>
            </a:r>
            <a:r>
              <a:rPr lang="en-US" dirty="0" err="1"/>
              <a:t>eg</a:t>
            </a:r>
            <a:r>
              <a:rPr lang="en-US" dirty="0"/>
              <a:t> </a:t>
            </a:r>
            <a:r>
              <a:rPr lang="en-US" dirty="0" err="1"/>
              <a:t>POTEnCIA</a:t>
            </a:r>
            <a:r>
              <a:rPr lang="en-US" dirty="0"/>
              <a:t>, PTTMAM)</a:t>
            </a:r>
          </a:p>
          <a:p>
            <a:pPr>
              <a:buFontTx/>
              <a:buChar char="-"/>
            </a:pPr>
            <a:r>
              <a:rPr lang="en-US" dirty="0"/>
              <a:t>Stepwise extension of model coverage to include </a:t>
            </a:r>
            <a:r>
              <a:rPr lang="en-US" dirty="0" err="1"/>
              <a:t>i</a:t>
            </a:r>
            <a:r>
              <a:rPr lang="en-US" dirty="0"/>
              <a:t>) other transport modes </a:t>
            </a:r>
            <a:r>
              <a:rPr lang="en-IE" dirty="0"/>
              <a:t>such as aviation, maritime; ii)</a:t>
            </a:r>
            <a:r>
              <a:rPr lang="en-US" dirty="0"/>
              <a:t> well-to-tank emissions; III) further life cycle elements</a:t>
            </a:r>
          </a:p>
          <a:p>
            <a:pPr>
              <a:buFontTx/>
              <a:buChar char="-"/>
            </a:pPr>
            <a:r>
              <a:rPr lang="en-US" dirty="0"/>
              <a:t>Aim: Enhance DIONE’s usefulness for preparatory activities related to future policy development for encompassing vehicle emissions regulation</a:t>
            </a:r>
          </a:p>
          <a:p>
            <a:pPr indent="0"/>
            <a:r>
              <a:rPr lang="en-IE" dirty="0" smtClean="0"/>
              <a:t>*</a:t>
            </a:r>
            <a:r>
              <a:rPr lang="en-IE" sz="1400" dirty="0" smtClean="0"/>
              <a:t>European </a:t>
            </a:r>
            <a:r>
              <a:rPr lang="en-IE" sz="1400" dirty="0"/>
              <a:t>technology platform which brings together road transport stakeholders to develop a common vision for road transport research in Europe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 scanning &amp; future activities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1791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dirty="0"/>
              <a:t>Thank you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wrap="square" anchor="b" anchorCtr="0"/>
          <a:lstStyle/>
          <a:p>
            <a:r>
              <a:rPr lang="en-GB" sz="1050" b="1" dirty="0"/>
              <a:t>© European Union </a:t>
            </a:r>
            <a:r>
              <a:rPr lang="en-GB" sz="1050" b="1" dirty="0" smtClean="0"/>
              <a:t>2021</a:t>
            </a:r>
            <a:endParaRPr lang="en-GB" sz="1050" b="1" dirty="0"/>
          </a:p>
          <a:p>
            <a:r>
              <a:rPr lang="en-GB" sz="1050" dirty="0"/>
              <a:t>Unless otherwise noted the reuse of this presentation is authorised under the </a:t>
            </a:r>
            <a:r>
              <a:rPr lang="en-GB" sz="1050" dirty="0">
                <a:hlinkClick r:id="rId3"/>
              </a:rPr>
              <a:t>CC BY 4.0 </a:t>
            </a:r>
            <a:r>
              <a:rPr lang="en-GB" sz="1050" dirty="0"/>
              <a:t>license. For any use or reproduction of elements that are not owned by the EU, permission may need to be sought directly from the respective right holders</a:t>
            </a:r>
            <a:r>
              <a:rPr lang="en-GB" sz="1050" dirty="0" smtClean="0"/>
              <a:t>.</a:t>
            </a:r>
            <a:endParaRPr lang="en-GB" sz="105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03" y="4043693"/>
            <a:ext cx="1023496" cy="358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45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JRC palette 1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6ACBF3"/>
      </a:accent1>
      <a:accent2>
        <a:srgbClr val="3E99DA"/>
      </a:accent2>
      <a:accent3>
        <a:srgbClr val="1EC08A"/>
      </a:accent3>
      <a:accent4>
        <a:srgbClr val="ED8D2F"/>
      </a:accent4>
      <a:accent5>
        <a:srgbClr val="F8CC29"/>
      </a:accent5>
      <a:accent6>
        <a:srgbClr val="E76C53"/>
      </a:accent6>
      <a:hlink>
        <a:srgbClr val="0563C1"/>
      </a:hlink>
      <a:folHlink>
        <a:srgbClr val="24337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285750" indent="-285750">
          <a:buClr>
            <a:schemeClr val="accent5"/>
          </a:buClr>
          <a:buFont typeface="Arial"/>
          <a:buChar char="•"/>
          <a:defRPr sz="2400" noProof="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C_Presentation.pptx" id="{DF0E4C23-23CF-4CA0-B78D-4EE4E4812529}" vid="{A275074F-6DFA-4FBF-AA5C-38C3649C39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4735</TotalTime>
  <Words>604</Words>
  <Application>Microsoft Office PowerPoint</Application>
  <PresentationFormat>Widescreen</PresentationFormat>
  <Paragraphs>52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Verdana</vt:lpstr>
      <vt:lpstr>Verdana </vt:lpstr>
      <vt:lpstr>Verdana Standaard</vt:lpstr>
      <vt:lpstr>Office Theme</vt:lpstr>
      <vt:lpstr>The JRC’s DIONE model:   Scientific support for Car and Van CO2 Standards </vt:lpstr>
      <vt:lpstr>The DIONE model</vt:lpstr>
      <vt:lpstr>DIONE cost model scheme</vt:lpstr>
      <vt:lpstr>DIONE support for Fit for 55 LDV CO2 IA</vt:lpstr>
      <vt:lpstr>PowerPoint Presentation</vt:lpstr>
      <vt:lpstr>DIONE model-based EU policy support</vt:lpstr>
      <vt:lpstr>The DIONE policy support process</vt:lpstr>
      <vt:lpstr>Horizon scanning &amp; future activities</vt:lpstr>
      <vt:lpstr>Thank you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Yvonne (COMM)</dc:creator>
  <cp:lastModifiedBy>Giulia Listorti</cp:lastModifiedBy>
  <cp:revision>227</cp:revision>
  <dcterms:created xsi:type="dcterms:W3CDTF">2019-08-09T12:06:42Z</dcterms:created>
  <dcterms:modified xsi:type="dcterms:W3CDTF">2021-11-14T17:33:48Z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UpdateToken">
    <vt:lpwstr>17</vt:lpwstr>
  </property>
  <property fmtid="{D5CDD505-2E9C-101B-9397-08002B2CF9AE}" pid="3" name="Offisync_ServerID">
    <vt:lpwstr>0d3b22a6-6203-4efc-8e8e-b5279256493b</vt:lpwstr>
  </property>
  <property fmtid="{D5CDD505-2E9C-101B-9397-08002B2CF9AE}" pid="4" name="Jive_VersionGuid">
    <vt:lpwstr>7a335a1c-5f06-4074-99b7-fd1eab88335c</vt:lpwstr>
  </property>
  <property fmtid="{D5CDD505-2E9C-101B-9397-08002B2CF9AE}" pid="5" name="Offisync_UniqueId">
    <vt:lpwstr>216256</vt:lpwstr>
  </property>
  <property fmtid="{D5CDD505-2E9C-101B-9397-08002B2CF9AE}" pid="6" name="Jive_LatestUserAccountName">
    <vt:lpwstr>kraujet</vt:lpwstr>
  </property>
  <property fmtid="{D5CDD505-2E9C-101B-9397-08002B2CF9AE}" pid="7" name="Offisync_ProviderInitializationData">
    <vt:lpwstr>https://webgate.ec.europa.eu/connected</vt:lpwstr>
  </property>
</Properties>
</file>