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080" r:id="rId4"/>
  </p:sldMasterIdLst>
  <p:notesMasterIdLst>
    <p:notesMasterId r:id="rId16"/>
  </p:notesMasterIdLst>
  <p:handoutMasterIdLst>
    <p:handoutMasterId r:id="rId17"/>
  </p:handoutMasterIdLst>
  <p:sldIdLst>
    <p:sldId id="811" r:id="rId5"/>
    <p:sldId id="818" r:id="rId6"/>
    <p:sldId id="812" r:id="rId7"/>
    <p:sldId id="822" r:id="rId8"/>
    <p:sldId id="814" r:id="rId9"/>
    <p:sldId id="819" r:id="rId10"/>
    <p:sldId id="821" r:id="rId11"/>
    <p:sldId id="813" r:id="rId12"/>
    <p:sldId id="815" r:id="rId13"/>
    <p:sldId id="816" r:id="rId14"/>
    <p:sldId id="817" r:id="rId15"/>
  </p:sldIdLst>
  <p:sldSz cx="9144000" cy="5143500" type="screen16x9"/>
  <p:notesSz cx="6669088" cy="9753600"/>
  <p:embeddedFontLst>
    <p:embeddedFont>
      <p:font typeface="ＭＳ Ｐゴシック" panose="020B0600070205080204" pitchFamily="34" charset="-128"/>
      <p:regular r:id="rId18"/>
    </p:embeddedFont>
    <p:embeddedFont>
      <p:font typeface="Calibri" panose="020F050202020403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en-GB"/>
    </a:defPPr>
    <a:lvl1pPr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1pPr>
    <a:lvl2pPr marL="4572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2pPr>
    <a:lvl3pPr marL="9144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3pPr>
    <a:lvl4pPr marL="13716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4pPr>
    <a:lvl5pPr marL="1828800" algn="l" rtl="0" fontAlgn="base">
      <a:spcBef>
        <a:spcPct val="0"/>
      </a:spcBef>
      <a:spcAft>
        <a:spcPct val="0"/>
      </a:spcAft>
      <a:defRPr sz="7600" b="1" kern="1200">
        <a:solidFill>
          <a:srgbClr val="FFD624"/>
        </a:solidFill>
        <a:latin typeface="Verdana" pitchFamily="34" charset="0"/>
        <a:ea typeface="ＭＳ Ｐゴシック" pitchFamily="34" charset="-128"/>
        <a:cs typeface="+mn-cs"/>
      </a:defRPr>
    </a:lvl5pPr>
    <a:lvl6pPr marL="2286000" algn="l" defTabSz="914400" rtl="0" eaLnBrk="1" latinLnBrk="0" hangingPunct="1">
      <a:defRPr sz="7600" b="1" kern="1200">
        <a:solidFill>
          <a:srgbClr val="FFD624"/>
        </a:solidFill>
        <a:latin typeface="Verdana" pitchFamily="34" charset="0"/>
        <a:ea typeface="ＭＳ Ｐゴシック" pitchFamily="34" charset="-128"/>
        <a:cs typeface="+mn-cs"/>
      </a:defRPr>
    </a:lvl6pPr>
    <a:lvl7pPr marL="2743200" algn="l" defTabSz="914400" rtl="0" eaLnBrk="1" latinLnBrk="0" hangingPunct="1">
      <a:defRPr sz="7600" b="1" kern="1200">
        <a:solidFill>
          <a:srgbClr val="FFD624"/>
        </a:solidFill>
        <a:latin typeface="Verdana" pitchFamily="34" charset="0"/>
        <a:ea typeface="ＭＳ Ｐゴシック" pitchFamily="34" charset="-128"/>
        <a:cs typeface="+mn-cs"/>
      </a:defRPr>
    </a:lvl7pPr>
    <a:lvl8pPr marL="3200400" algn="l" defTabSz="914400" rtl="0" eaLnBrk="1" latinLnBrk="0" hangingPunct="1">
      <a:defRPr sz="7600" b="1" kern="1200">
        <a:solidFill>
          <a:srgbClr val="FFD624"/>
        </a:solidFill>
        <a:latin typeface="Verdana" pitchFamily="34" charset="0"/>
        <a:ea typeface="ＭＳ Ｐゴシック" pitchFamily="34" charset="-128"/>
        <a:cs typeface="+mn-cs"/>
      </a:defRPr>
    </a:lvl8pPr>
    <a:lvl9pPr marL="3657600" algn="l" defTabSz="914400" rtl="0" eaLnBrk="1" latinLnBrk="0" hangingPunct="1">
      <a:defRPr sz="7600" b="1" kern="1200">
        <a:solidFill>
          <a:srgbClr val="FFD624"/>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I' Maddalena (CLIMA)" initials="DM(" lastIdx="1" clrIdx="0"/>
  <p:cmAuthor id="1" name="VAN DIJK Tim (CLIMA)" initials="VDT(" lastIdx="3" clrIdx="1"/>
  <p:cmAuthor id="2" name="PERTOT Alessandra (CLIMA) 2" initials="P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9CD7F3"/>
    <a:srgbClr val="CCFFCC"/>
    <a:srgbClr val="0F5494"/>
    <a:srgbClr val="142F86"/>
    <a:srgbClr val="F0F0C4"/>
    <a:srgbClr val="D9D9D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4" autoAdjust="0"/>
    <p:restoredTop sz="86687" autoAdjust="0"/>
  </p:normalViewPr>
  <p:slideViewPr>
    <p:cSldViewPr snapToGrid="0">
      <p:cViewPr>
        <p:scale>
          <a:sx n="75" d="100"/>
          <a:sy n="75" d="100"/>
        </p:scale>
        <p:origin x="124" y="15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08" y="132"/>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3"/>
            <a:ext cx="2890542" cy="488014"/>
          </a:xfrm>
          <a:prstGeom prst="rect">
            <a:avLst/>
          </a:prstGeom>
          <a:noFill/>
          <a:ln>
            <a:noFill/>
          </a:ln>
          <a:effectLst/>
        </p:spPr>
        <p:txBody>
          <a:bodyPr vert="horz" wrap="square" lIns="88559" tIns="44279" rIns="88559" bIns="44279" numCol="1" anchor="t"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7891" name="Rectangle 3"/>
          <p:cNvSpPr>
            <a:spLocks noGrp="1" noChangeArrowheads="1"/>
          </p:cNvSpPr>
          <p:nvPr>
            <p:ph type="dt" sz="quarter" idx="1"/>
          </p:nvPr>
        </p:nvSpPr>
        <p:spPr bwMode="auto">
          <a:xfrm>
            <a:off x="3777038" y="3"/>
            <a:ext cx="2890542" cy="488014"/>
          </a:xfrm>
          <a:prstGeom prst="rect">
            <a:avLst/>
          </a:prstGeom>
          <a:noFill/>
          <a:ln>
            <a:noFill/>
          </a:ln>
          <a:effectLst/>
        </p:spPr>
        <p:txBody>
          <a:bodyPr vert="horz" wrap="square" lIns="88559" tIns="44279" rIns="88559" bIns="44279" numCol="1" anchor="t" anchorCtr="0" compatLnSpc="1">
            <a:prstTxWarp prst="textNoShape">
              <a:avLst/>
            </a:prstTxWarp>
          </a:bodyPr>
          <a:lstStyle>
            <a:lvl1pPr algn="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7892" name="Rectangle 4"/>
          <p:cNvSpPr>
            <a:spLocks noGrp="1" noChangeArrowheads="1"/>
          </p:cNvSpPr>
          <p:nvPr>
            <p:ph type="ftr" sz="quarter" idx="2"/>
          </p:nvPr>
        </p:nvSpPr>
        <p:spPr bwMode="auto">
          <a:xfrm>
            <a:off x="3" y="9263923"/>
            <a:ext cx="2890542" cy="488014"/>
          </a:xfrm>
          <a:prstGeom prst="rect">
            <a:avLst/>
          </a:prstGeom>
          <a:noFill/>
          <a:ln>
            <a:noFill/>
          </a:ln>
          <a:effectLst/>
        </p:spPr>
        <p:txBody>
          <a:bodyPr vert="horz" wrap="square" lIns="88559" tIns="44279" rIns="88559" bIns="44279" numCol="1" anchor="b"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7893" name="Rectangle 5"/>
          <p:cNvSpPr>
            <a:spLocks noGrp="1" noChangeArrowheads="1"/>
          </p:cNvSpPr>
          <p:nvPr>
            <p:ph type="sldNum" sz="quarter" idx="3"/>
          </p:nvPr>
        </p:nvSpPr>
        <p:spPr bwMode="auto">
          <a:xfrm>
            <a:off x="3777038" y="9263923"/>
            <a:ext cx="2890542" cy="488014"/>
          </a:xfrm>
          <a:prstGeom prst="rect">
            <a:avLst/>
          </a:prstGeom>
          <a:noFill/>
          <a:ln>
            <a:noFill/>
          </a:ln>
          <a:effectLst/>
        </p:spPr>
        <p:txBody>
          <a:bodyPr vert="horz" wrap="square" lIns="88559" tIns="44279" rIns="88559" bIns="44279" numCol="1" anchor="b" anchorCtr="0" compatLnSpc="1">
            <a:prstTxWarp prst="textNoShape">
              <a:avLst/>
            </a:prstTxWarp>
          </a:bodyPr>
          <a:lstStyle>
            <a:lvl1pPr algn="r">
              <a:defRPr sz="1200" b="0">
                <a:solidFill>
                  <a:schemeClr val="tx1"/>
                </a:solidFill>
                <a:latin typeface="Arial" pitchFamily="34" charset="0"/>
              </a:defRPr>
            </a:lvl1pPr>
          </a:lstStyle>
          <a:p>
            <a:fld id="{84B040F7-2E58-443B-9BDD-12AD88D0E232}" type="slidenum">
              <a:rPr lang="en-GB"/>
              <a:pPr/>
              <a:t>‹#›</a:t>
            </a:fld>
            <a:endParaRPr lang="en-GB"/>
          </a:p>
        </p:txBody>
      </p:sp>
    </p:spTree>
    <p:extLst>
      <p:ext uri="{BB962C8B-B14F-4D97-AF65-F5344CB8AC3E}">
        <p14:creationId xmlns:p14="http://schemas.microsoft.com/office/powerpoint/2010/main" val="14539049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3"/>
            <a:ext cx="2890542" cy="488014"/>
          </a:xfrm>
          <a:prstGeom prst="rect">
            <a:avLst/>
          </a:prstGeom>
          <a:noFill/>
          <a:ln>
            <a:noFill/>
          </a:ln>
          <a:effectLst/>
        </p:spPr>
        <p:txBody>
          <a:bodyPr vert="horz" wrap="square" lIns="88559" tIns="44279" rIns="88559" bIns="44279" numCol="1" anchor="t"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6867" name="Rectangle 3"/>
          <p:cNvSpPr>
            <a:spLocks noGrp="1" noChangeArrowheads="1"/>
          </p:cNvSpPr>
          <p:nvPr>
            <p:ph type="dt" idx="1"/>
          </p:nvPr>
        </p:nvSpPr>
        <p:spPr bwMode="auto">
          <a:xfrm>
            <a:off x="3777038" y="3"/>
            <a:ext cx="2890542" cy="488014"/>
          </a:xfrm>
          <a:prstGeom prst="rect">
            <a:avLst/>
          </a:prstGeom>
          <a:noFill/>
          <a:ln>
            <a:noFill/>
          </a:ln>
          <a:effectLst/>
        </p:spPr>
        <p:txBody>
          <a:bodyPr vert="horz" wrap="square" lIns="88559" tIns="44279" rIns="88559" bIns="44279" numCol="1" anchor="t" anchorCtr="0" compatLnSpc="1">
            <a:prstTxWarp prst="textNoShape">
              <a:avLst/>
            </a:prstTxWarp>
          </a:bodyPr>
          <a:lstStyle>
            <a:lvl1pPr algn="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80963" y="730250"/>
            <a:ext cx="6507162" cy="366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66004" y="4631963"/>
            <a:ext cx="5337082" cy="4390453"/>
          </a:xfrm>
          <a:prstGeom prst="rect">
            <a:avLst/>
          </a:prstGeom>
          <a:noFill/>
          <a:ln>
            <a:noFill/>
          </a:ln>
          <a:effectLst/>
        </p:spPr>
        <p:txBody>
          <a:bodyPr vert="horz" wrap="square" lIns="88559" tIns="44279" rIns="88559" bIns="442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3" y="9263923"/>
            <a:ext cx="2890542" cy="488014"/>
          </a:xfrm>
          <a:prstGeom prst="rect">
            <a:avLst/>
          </a:prstGeom>
          <a:noFill/>
          <a:ln>
            <a:noFill/>
          </a:ln>
          <a:effectLst/>
        </p:spPr>
        <p:txBody>
          <a:bodyPr vert="horz" wrap="square" lIns="88559" tIns="44279" rIns="88559" bIns="44279" numCol="1" anchor="b" anchorCtr="0" compatLnSpc="1">
            <a:prstTxWarp prst="textNoShape">
              <a:avLst/>
            </a:prstTxWarp>
          </a:bodyPr>
          <a:lstStyle>
            <a:lvl1pPr>
              <a:defRPr sz="1200" b="0">
                <a:solidFill>
                  <a:schemeClr val="tx1"/>
                </a:solidFill>
                <a:latin typeface="Arial" charset="0"/>
                <a:ea typeface="ＭＳ Ｐゴシック" pitchFamily="-1" charset="-128"/>
                <a:cs typeface="+mn-cs"/>
              </a:defRPr>
            </a:lvl1pPr>
          </a:lstStyle>
          <a:p>
            <a:pPr>
              <a:defRPr/>
            </a:pPr>
            <a:endParaRPr lang="en-US" altLang="en-US"/>
          </a:p>
        </p:txBody>
      </p:sp>
      <p:sp>
        <p:nvSpPr>
          <p:cNvPr id="36871" name="Rectangle 7"/>
          <p:cNvSpPr>
            <a:spLocks noGrp="1" noChangeArrowheads="1"/>
          </p:cNvSpPr>
          <p:nvPr>
            <p:ph type="sldNum" sz="quarter" idx="5"/>
          </p:nvPr>
        </p:nvSpPr>
        <p:spPr bwMode="auto">
          <a:xfrm>
            <a:off x="3777038" y="9263923"/>
            <a:ext cx="2890542" cy="488014"/>
          </a:xfrm>
          <a:prstGeom prst="rect">
            <a:avLst/>
          </a:prstGeom>
          <a:noFill/>
          <a:ln>
            <a:noFill/>
          </a:ln>
          <a:effectLst/>
        </p:spPr>
        <p:txBody>
          <a:bodyPr vert="horz" wrap="square" lIns="88559" tIns="44279" rIns="88559" bIns="44279" numCol="1" anchor="b" anchorCtr="0" compatLnSpc="1">
            <a:prstTxWarp prst="textNoShape">
              <a:avLst/>
            </a:prstTxWarp>
          </a:bodyPr>
          <a:lstStyle>
            <a:lvl1pPr algn="r">
              <a:defRPr sz="1200" b="0">
                <a:solidFill>
                  <a:schemeClr val="tx1"/>
                </a:solidFill>
                <a:latin typeface="Arial" pitchFamily="34" charset="0"/>
              </a:defRPr>
            </a:lvl1pPr>
          </a:lstStyle>
          <a:p>
            <a:fld id="{7FFCD85E-2713-4FC0-BAC6-3B0F51E02468}" type="slidenum">
              <a:rPr lang="en-GB"/>
              <a:pPr/>
              <a:t>‹#›</a:t>
            </a:fld>
            <a:endParaRPr lang="en-GB"/>
          </a:p>
        </p:txBody>
      </p:sp>
    </p:spTree>
    <p:extLst>
      <p:ext uri="{BB962C8B-B14F-4D97-AF65-F5344CB8AC3E}">
        <p14:creationId xmlns:p14="http://schemas.microsoft.com/office/powerpoint/2010/main" val="26944428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0250"/>
            <a:ext cx="6507162" cy="36607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1</a:t>
            </a:fld>
            <a:endParaRPr lang="en-GB"/>
          </a:p>
        </p:txBody>
      </p:sp>
    </p:spTree>
    <p:extLst>
      <p:ext uri="{BB962C8B-B14F-4D97-AF65-F5344CB8AC3E}">
        <p14:creationId xmlns:p14="http://schemas.microsoft.com/office/powerpoint/2010/main" val="272099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10</a:t>
            </a:fld>
            <a:endParaRPr lang="en-GB"/>
          </a:p>
        </p:txBody>
      </p:sp>
    </p:spTree>
    <p:extLst>
      <p:ext uri="{BB962C8B-B14F-4D97-AF65-F5344CB8AC3E}">
        <p14:creationId xmlns:p14="http://schemas.microsoft.com/office/powerpoint/2010/main" val="179799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11</a:t>
            </a:fld>
            <a:endParaRPr lang="en-GB"/>
          </a:p>
        </p:txBody>
      </p:sp>
    </p:spTree>
    <p:extLst>
      <p:ext uri="{BB962C8B-B14F-4D97-AF65-F5344CB8AC3E}">
        <p14:creationId xmlns:p14="http://schemas.microsoft.com/office/powerpoint/2010/main" val="10315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2</a:t>
            </a:fld>
            <a:endParaRPr lang="en-GB"/>
          </a:p>
        </p:txBody>
      </p:sp>
    </p:spTree>
    <p:extLst>
      <p:ext uri="{BB962C8B-B14F-4D97-AF65-F5344CB8AC3E}">
        <p14:creationId xmlns:p14="http://schemas.microsoft.com/office/powerpoint/2010/main" val="107326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3</a:t>
            </a:fld>
            <a:endParaRPr lang="en-GB"/>
          </a:p>
        </p:txBody>
      </p:sp>
    </p:spTree>
    <p:extLst>
      <p:ext uri="{BB962C8B-B14F-4D97-AF65-F5344CB8AC3E}">
        <p14:creationId xmlns:p14="http://schemas.microsoft.com/office/powerpoint/2010/main" val="191132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4</a:t>
            </a:fld>
            <a:endParaRPr lang="en-GB"/>
          </a:p>
        </p:txBody>
      </p:sp>
    </p:spTree>
    <p:extLst>
      <p:ext uri="{BB962C8B-B14F-4D97-AF65-F5344CB8AC3E}">
        <p14:creationId xmlns:p14="http://schemas.microsoft.com/office/powerpoint/2010/main" val="150932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5</a:t>
            </a:fld>
            <a:endParaRPr lang="en-GB"/>
          </a:p>
        </p:txBody>
      </p:sp>
    </p:spTree>
    <p:extLst>
      <p:ext uri="{BB962C8B-B14F-4D97-AF65-F5344CB8AC3E}">
        <p14:creationId xmlns:p14="http://schemas.microsoft.com/office/powerpoint/2010/main" val="42586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6</a:t>
            </a:fld>
            <a:endParaRPr lang="en-GB"/>
          </a:p>
        </p:txBody>
      </p:sp>
    </p:spTree>
    <p:extLst>
      <p:ext uri="{BB962C8B-B14F-4D97-AF65-F5344CB8AC3E}">
        <p14:creationId xmlns:p14="http://schemas.microsoft.com/office/powerpoint/2010/main" val="83587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7</a:t>
            </a:fld>
            <a:endParaRPr lang="en-GB"/>
          </a:p>
        </p:txBody>
      </p:sp>
    </p:spTree>
    <p:extLst>
      <p:ext uri="{BB962C8B-B14F-4D97-AF65-F5344CB8AC3E}">
        <p14:creationId xmlns:p14="http://schemas.microsoft.com/office/powerpoint/2010/main" val="86173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8</a:t>
            </a:fld>
            <a:endParaRPr lang="en-GB"/>
          </a:p>
        </p:txBody>
      </p:sp>
    </p:spTree>
    <p:extLst>
      <p:ext uri="{BB962C8B-B14F-4D97-AF65-F5344CB8AC3E}">
        <p14:creationId xmlns:p14="http://schemas.microsoft.com/office/powerpoint/2010/main" val="47080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0250"/>
            <a:ext cx="6507162" cy="36607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9</a:t>
            </a:fld>
            <a:endParaRPr lang="en-GB"/>
          </a:p>
        </p:txBody>
      </p:sp>
    </p:spTree>
    <p:extLst>
      <p:ext uri="{BB962C8B-B14F-4D97-AF65-F5344CB8AC3E}">
        <p14:creationId xmlns:p14="http://schemas.microsoft.com/office/powerpoint/2010/main" val="98848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3540" name="Rectangle 4"/>
          <p:cNvSpPr>
            <a:spLocks noGrp="1" noChangeArrowheads="1"/>
          </p:cNvSpPr>
          <p:nvPr>
            <p:ph type="ctrTitle"/>
          </p:nvPr>
        </p:nvSpPr>
        <p:spPr>
          <a:xfrm>
            <a:off x="3995738" y="1924053"/>
            <a:ext cx="5040312" cy="592931"/>
          </a:xfrm>
        </p:spPr>
        <p:txBody>
          <a:bodyPr/>
          <a:lstStyle>
            <a:lvl1pPr marL="3175">
              <a:defRPr sz="7600">
                <a:solidFill>
                  <a:srgbClr val="FFD624"/>
                </a:solidFill>
              </a:defRPr>
            </a:lvl1pPr>
          </a:lstStyle>
          <a:p>
            <a:pPr lvl="0"/>
            <a:r>
              <a:rPr lang="fr-BE" noProof="0" dirty="0" err="1"/>
              <a:t>Title</a:t>
            </a:r>
            <a:endParaRPr lang="en-GB" noProof="0" dirty="0"/>
          </a:p>
        </p:txBody>
      </p:sp>
      <p:sp>
        <p:nvSpPr>
          <p:cNvPr id="193541" name="Rectangle 5"/>
          <p:cNvSpPr>
            <a:spLocks noGrp="1" noChangeArrowheads="1"/>
          </p:cNvSpPr>
          <p:nvPr>
            <p:ph type="subTitle" idx="1"/>
          </p:nvPr>
        </p:nvSpPr>
        <p:spPr>
          <a:xfrm>
            <a:off x="611188" y="2787256"/>
            <a:ext cx="8532812" cy="1296590"/>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12"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fld id="{E72ADD20-54CD-49AC-93D1-41E7B8F4C673}" type="datetimeFigureOut">
              <a:rPr lang="en-US"/>
              <a:pPr>
                <a:defRPr/>
              </a:pPr>
              <a:t>11/24/2021</a:t>
            </a:fld>
            <a:endParaRPr lang="en-GB"/>
          </a:p>
        </p:txBody>
      </p:sp>
      <p:sp>
        <p:nvSpPr>
          <p:cNvPr id="13" name="Rectangle 7"/>
          <p:cNvSpPr>
            <a:spLocks noGrp="1" noChangeArrowheads="1"/>
          </p:cNvSpPr>
          <p:nvPr>
            <p:ph type="sldNum" sz="quarter" idx="11"/>
          </p:nvPr>
        </p:nvSpPr>
        <p:spPr/>
        <p:txBody>
          <a:bodyPr/>
          <a:lstStyle>
            <a:lvl1pPr>
              <a:defRPr>
                <a:solidFill>
                  <a:srgbClr val="FFFFFF"/>
                </a:solidFill>
                <a:latin typeface="+mn-lt"/>
              </a:defRPr>
            </a:lvl1pPr>
          </a:lstStyle>
          <a:p>
            <a:pPr>
              <a:defRPr/>
            </a:pPr>
            <a:fld id="{04579598-6B5E-450F-8078-67215ABE9BEF}" type="slidenum">
              <a:rPr lang="en-GB"/>
              <a:pPr>
                <a:defRPr/>
              </a:pPr>
              <a:t>‹#›</a:t>
            </a:fld>
            <a:endParaRPr lang="en-GB"/>
          </a:p>
        </p:txBody>
      </p:sp>
    </p:spTree>
    <p:extLst>
      <p:ext uri="{BB962C8B-B14F-4D97-AF65-F5344CB8AC3E}">
        <p14:creationId xmlns:p14="http://schemas.microsoft.com/office/powerpoint/2010/main" val="396842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7EC64C6-41CD-4851-AF5C-80DB1CA12F08}" type="datetimeFigureOut">
              <a:rPr lang="en-US"/>
              <a:pPr>
                <a:defRPr/>
              </a:pPr>
              <a:t>11/24/2021</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DB379F33-A625-47CC-9C80-AD00F6C28DF5}" type="slidenum">
              <a:rPr lang="en-GB"/>
              <a:pPr>
                <a:defRPr/>
              </a:pPr>
              <a:t>‹#›</a:t>
            </a:fld>
            <a:endParaRPr lang="en-GB"/>
          </a:p>
        </p:txBody>
      </p:sp>
    </p:spTree>
    <p:extLst>
      <p:ext uri="{BB962C8B-B14F-4D97-AF65-F5344CB8AC3E}">
        <p14:creationId xmlns:p14="http://schemas.microsoft.com/office/powerpoint/2010/main" val="215626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1004887"/>
            <a:ext cx="2071687" cy="351115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93" y="1004887"/>
            <a:ext cx="6067425" cy="35111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628B5FB-412C-4B90-BEC2-60BDF6F6A7D4}" type="datetimeFigureOut">
              <a:rPr lang="en-US"/>
              <a:pPr>
                <a:defRPr/>
              </a:pPr>
              <a:t>11/24/2021</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415A521B-DCF7-44E3-B607-6565976897C4}" type="slidenum">
              <a:rPr lang="en-GB"/>
              <a:pPr>
                <a:defRPr/>
              </a:pPr>
              <a:t>‹#›</a:t>
            </a:fld>
            <a:endParaRPr lang="en-GB"/>
          </a:p>
        </p:txBody>
      </p:sp>
    </p:spTree>
    <p:extLst>
      <p:ext uri="{BB962C8B-B14F-4D97-AF65-F5344CB8AC3E}">
        <p14:creationId xmlns:p14="http://schemas.microsoft.com/office/powerpoint/2010/main" val="225139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4E7140AD-0A0A-4754-B8F9-59084AC7D1AD}" type="datetimeFigureOut">
              <a:rPr lang="en-US" b="0" smtClean="0"/>
              <a:pPr>
                <a:defRPr/>
              </a:pPr>
              <a:t>11/24/2021</a:t>
            </a:fld>
            <a:endParaRPr lang="en-GB" b="0"/>
          </a:p>
        </p:txBody>
      </p:sp>
      <p:sp>
        <p:nvSpPr>
          <p:cNvPr id="4" name="Slide Number Placeholder 3"/>
          <p:cNvSpPr>
            <a:spLocks noGrp="1"/>
          </p:cNvSpPr>
          <p:nvPr>
            <p:ph type="sldNum" sz="quarter" idx="11"/>
          </p:nvPr>
        </p:nvSpPr>
        <p:spPr/>
        <p:txBody>
          <a:bodyPr/>
          <a:lstStyle/>
          <a:p>
            <a:pPr>
              <a:defRPr/>
            </a:pPr>
            <a:fld id="{36F4FAD4-399D-4DB0-9ACB-7ECD2588B4A1}" type="slidenum">
              <a:rPr lang="en-GB" b="0" smtClean="0"/>
              <a:pPr>
                <a:defRPr/>
              </a:pPr>
              <a:t>‹#›</a:t>
            </a:fld>
            <a:endParaRPr lang="en-GB" b="0"/>
          </a:p>
        </p:txBody>
      </p:sp>
    </p:spTree>
    <p:extLst>
      <p:ext uri="{BB962C8B-B14F-4D97-AF65-F5344CB8AC3E}">
        <p14:creationId xmlns:p14="http://schemas.microsoft.com/office/powerpoint/2010/main" val="120111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E1F38CC-2391-4260-B19A-3AF9A3C7F518}" type="datetimeFigureOut">
              <a:rPr lang="en-US"/>
              <a:pPr>
                <a:defRPr/>
              </a:pPr>
              <a:t>11/24/2021</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3269CF05-7F62-44A3-B2DA-89C454DE6A81}" type="slidenum">
              <a:rPr lang="en-GB"/>
              <a:pPr>
                <a:defRPr/>
              </a:pPr>
              <a:t>‹#›</a:t>
            </a:fld>
            <a:endParaRPr lang="en-GB"/>
          </a:p>
        </p:txBody>
      </p:sp>
    </p:spTree>
    <p:extLst>
      <p:ext uri="{BB962C8B-B14F-4D97-AF65-F5344CB8AC3E}">
        <p14:creationId xmlns:p14="http://schemas.microsoft.com/office/powerpoint/2010/main" val="206561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7"/>
            <a:ext cx="7772400" cy="1125140"/>
          </a:xfrm>
        </p:spPr>
        <p:txBody>
          <a:bodyPr anchor="b"/>
          <a:lstStyle>
            <a:lvl1pPr marL="0" indent="0">
              <a:buNone/>
              <a:defRPr sz="2000"/>
            </a:lvl1pPr>
            <a:lvl2pPr marL="457090" indent="0">
              <a:buNone/>
              <a:defRPr sz="1800"/>
            </a:lvl2pPr>
            <a:lvl3pPr marL="914180" indent="0">
              <a:buNone/>
              <a:defRPr sz="1600"/>
            </a:lvl3pPr>
            <a:lvl4pPr marL="1371270" indent="0">
              <a:buNone/>
              <a:defRPr sz="1400"/>
            </a:lvl4pPr>
            <a:lvl5pPr marL="1828361" indent="0">
              <a:buNone/>
              <a:defRPr sz="1400"/>
            </a:lvl5pPr>
            <a:lvl6pPr marL="2285451" indent="0">
              <a:buNone/>
              <a:defRPr sz="1400"/>
            </a:lvl6pPr>
            <a:lvl7pPr marL="2742542" indent="0">
              <a:buNone/>
              <a:defRPr sz="1400"/>
            </a:lvl7pPr>
            <a:lvl8pPr marL="3199632" indent="0">
              <a:buNone/>
              <a:defRPr sz="1400"/>
            </a:lvl8pPr>
            <a:lvl9pPr marL="365672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7E1D49D-D21F-4C77-8ABD-1E20A6FD632E}" type="datetimeFigureOut">
              <a:rPr lang="en-US"/>
              <a:pPr>
                <a:defRPr/>
              </a:pPr>
              <a:t>11/24/2021</a:t>
            </a:fld>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C01E8D8F-C3C9-424A-A261-4F8CC0861D96}" type="slidenum">
              <a:rPr lang="en-GB"/>
              <a:pPr>
                <a:defRPr/>
              </a:pPr>
              <a:t>‹#›</a:t>
            </a:fld>
            <a:endParaRPr lang="en-GB"/>
          </a:p>
        </p:txBody>
      </p:sp>
    </p:spTree>
    <p:extLst>
      <p:ext uri="{BB962C8B-B14F-4D97-AF65-F5344CB8AC3E}">
        <p14:creationId xmlns:p14="http://schemas.microsoft.com/office/powerpoint/2010/main" val="314916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282"/>
            <a:ext cx="4038600" cy="2646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69282"/>
            <a:ext cx="4038600" cy="2646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47AC5FD-47C6-4ECA-B3FC-51C25141821C}" type="datetimeFigureOut">
              <a:rPr lang="en-US"/>
              <a:pPr>
                <a:defRPr/>
              </a:pPr>
              <a:t>11/24/2021</a:t>
            </a:fld>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87DAAF06-F548-4097-BBB0-1A630776F741}" type="slidenum">
              <a:rPr lang="en-GB"/>
              <a:pPr>
                <a:defRPr/>
              </a:pPr>
              <a:t>‹#›</a:t>
            </a:fld>
            <a:endParaRPr lang="en-GB"/>
          </a:p>
        </p:txBody>
      </p:sp>
    </p:spTree>
    <p:extLst>
      <p:ext uri="{BB962C8B-B14F-4D97-AF65-F5344CB8AC3E}">
        <p14:creationId xmlns:p14="http://schemas.microsoft.com/office/powerpoint/2010/main" val="182312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620E083-BCF0-4BDC-A700-877BAB442835}" type="datetimeFigureOut">
              <a:rPr lang="en-US"/>
              <a:pPr>
                <a:defRPr/>
              </a:pPr>
              <a:t>11/24/2021</a:t>
            </a:fld>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D21BEDD0-AA51-4348-B10B-BB3CC94DCB41}" type="slidenum">
              <a:rPr lang="en-GB"/>
              <a:pPr>
                <a:defRPr/>
              </a:pPr>
              <a:t>‹#›</a:t>
            </a:fld>
            <a:endParaRPr lang="en-GB"/>
          </a:p>
        </p:txBody>
      </p:sp>
    </p:spTree>
    <p:extLst>
      <p:ext uri="{BB962C8B-B14F-4D97-AF65-F5344CB8AC3E}">
        <p14:creationId xmlns:p14="http://schemas.microsoft.com/office/powerpoint/2010/main" val="351474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C2BEBA5-3912-4764-A2F4-05DCBAD2F739}" type="datetimeFigureOut">
              <a:rPr lang="en-US"/>
              <a:pPr>
                <a:defRPr/>
              </a:pPr>
              <a:t>11/24/2021</a:t>
            </a:fld>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F9E41984-55B5-4763-A4CF-74C281EAFC57}" type="slidenum">
              <a:rPr lang="en-GB"/>
              <a:pPr>
                <a:defRPr/>
              </a:pPr>
              <a:t>‹#›</a:t>
            </a:fld>
            <a:endParaRPr lang="en-GB"/>
          </a:p>
        </p:txBody>
      </p:sp>
    </p:spTree>
    <p:extLst>
      <p:ext uri="{BB962C8B-B14F-4D97-AF65-F5344CB8AC3E}">
        <p14:creationId xmlns:p14="http://schemas.microsoft.com/office/powerpoint/2010/main" val="36442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584175D-2C84-45DE-B876-1FA7C51E6D0B}" type="datetimeFigureOut">
              <a:rPr lang="en-US"/>
              <a:pPr>
                <a:defRPr/>
              </a:pPr>
              <a:t>11/24/2021</a:t>
            </a:fld>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7B160E7B-39B7-4D90-BA82-97F963EE5010}" type="slidenum">
              <a:rPr lang="en-GB"/>
              <a:pPr>
                <a:defRPr/>
              </a:pPr>
              <a:t>‹#›</a:t>
            </a:fld>
            <a:endParaRPr lang="en-GB"/>
          </a:p>
        </p:txBody>
      </p:sp>
    </p:spTree>
    <p:extLst>
      <p:ext uri="{BB962C8B-B14F-4D97-AF65-F5344CB8AC3E}">
        <p14:creationId xmlns:p14="http://schemas.microsoft.com/office/powerpoint/2010/main" val="13674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076327"/>
            <a:ext cx="3008313" cy="3518297"/>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8F2B369-7417-43C6-94F6-C0653AE88C2C}" type="datetimeFigureOut">
              <a:rPr lang="en-US"/>
              <a:pPr>
                <a:defRPr/>
              </a:pPr>
              <a:t>11/24/2021</a:t>
            </a:fld>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E695F378-A24F-4B9C-BD27-7854FF0578B4}" type="slidenum">
              <a:rPr lang="en-GB"/>
              <a:pPr>
                <a:defRPr/>
              </a:pPr>
              <a:t>‹#›</a:t>
            </a:fld>
            <a:endParaRPr lang="en-GB"/>
          </a:p>
        </p:txBody>
      </p:sp>
    </p:spTree>
    <p:extLst>
      <p:ext uri="{BB962C8B-B14F-4D97-AF65-F5344CB8AC3E}">
        <p14:creationId xmlns:p14="http://schemas.microsoft.com/office/powerpoint/2010/main" val="170480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endParaRPr lang="en-GB"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DF9C0A-D09F-48BE-B041-92FF233345A0}" type="datetimeFigureOut">
              <a:rPr lang="en-US"/>
              <a:pPr>
                <a:defRPr/>
              </a:pPr>
              <a:t>11/24/2021</a:t>
            </a:fld>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B361B6E0-D567-44F8-827D-AF4B093F224A}" type="slidenum">
              <a:rPr lang="en-GB"/>
              <a:pPr>
                <a:defRPr/>
              </a:pPr>
              <a:t>‹#›</a:t>
            </a:fld>
            <a:endParaRPr lang="en-GB"/>
          </a:p>
        </p:txBody>
      </p:sp>
    </p:spTree>
    <p:extLst>
      <p:ext uri="{BB962C8B-B14F-4D97-AF65-F5344CB8AC3E}">
        <p14:creationId xmlns:p14="http://schemas.microsoft.com/office/powerpoint/2010/main" val="291213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004890"/>
            <a:ext cx="8229600"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10" rIns="91418" bIns="4571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1869282"/>
            <a:ext cx="8229600"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10" rIns="91418" bIns="4571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92516" name="Rectangle 4"/>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18" tIns="45710" rIns="91418" bIns="45710" numCol="1" anchor="t" anchorCtr="0" compatLnSpc="1">
            <a:prstTxWarp prst="textNoShape">
              <a:avLst/>
            </a:prstTxWarp>
          </a:bodyPr>
          <a:lstStyle>
            <a:lvl1pPr>
              <a:defRPr sz="1400">
                <a:solidFill>
                  <a:srgbClr val="000000"/>
                </a:solidFill>
                <a:latin typeface="Arial" pitchFamily="34" charset="0"/>
                <a:ea typeface="ＭＳ Ｐゴシック" pitchFamily="34" charset="-128"/>
              </a:defRPr>
            </a:lvl1pPr>
          </a:lstStyle>
          <a:p>
            <a:pPr>
              <a:defRPr/>
            </a:pPr>
            <a:fld id="{4E7140AD-0A0A-4754-B8F9-59084AC7D1AD}" type="datetimeFigureOut">
              <a:rPr lang="en-US" b="0"/>
              <a:pPr>
                <a:defRPr/>
              </a:pPr>
              <a:t>11/24/2021</a:t>
            </a:fld>
            <a:endParaRPr lang="en-GB" b="0"/>
          </a:p>
        </p:txBody>
      </p:sp>
      <p:sp>
        <p:nvSpPr>
          <p:cNvPr id="192517" name="Rectangle 5"/>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18" tIns="45710" rIns="91418" bIns="45710" numCol="1" anchor="t" anchorCtr="0" compatLnSpc="1">
            <a:prstTxWarp prst="textNoShape">
              <a:avLst/>
            </a:prstTxWarp>
          </a:bodyPr>
          <a:lstStyle>
            <a:lvl1pPr algn="r">
              <a:defRPr sz="1400">
                <a:solidFill>
                  <a:srgbClr val="000000"/>
                </a:solidFill>
                <a:latin typeface="Arial" pitchFamily="34" charset="0"/>
                <a:ea typeface="ＭＳ Ｐゴシック" pitchFamily="34" charset="-128"/>
              </a:defRPr>
            </a:lvl1pPr>
          </a:lstStyle>
          <a:p>
            <a:pPr>
              <a:defRPr/>
            </a:pPr>
            <a:fld id="{36F4FAD4-399D-4DB0-9ACB-7ECD2588B4A1}" type="slidenum">
              <a:rPr lang="en-GB" b="0"/>
              <a:pPr>
                <a:defRPr/>
              </a:pPr>
              <a:t>‹#›</a:t>
            </a:fld>
            <a:endParaRPr lang="en-GB" b="0"/>
          </a:p>
        </p:txBody>
      </p:sp>
    </p:spTree>
    <p:extLst>
      <p:ext uri="{BB962C8B-B14F-4D97-AF65-F5344CB8AC3E}">
        <p14:creationId xmlns:p14="http://schemas.microsoft.com/office/powerpoint/2010/main" val="403108643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xStyles>
    <p:titleStyle>
      <a:lvl1pPr marL="358689" indent="-358689" algn="l" rtl="0" eaLnBrk="0" fontAlgn="base" hangingPunct="0">
        <a:spcBef>
          <a:spcPct val="0"/>
        </a:spcBef>
        <a:spcAft>
          <a:spcPct val="0"/>
        </a:spcAft>
        <a:defRPr sz="3000" b="1">
          <a:solidFill>
            <a:srgbClr val="0F5494"/>
          </a:solidFill>
          <a:latin typeface="+mj-lt"/>
          <a:ea typeface="+mj-ea"/>
          <a:cs typeface="+mj-cs"/>
        </a:defRPr>
      </a:lvl1pPr>
      <a:lvl2pPr marL="358689" indent="-358689" algn="l" rtl="0" eaLnBrk="0" fontAlgn="base" hangingPunct="0">
        <a:spcBef>
          <a:spcPct val="0"/>
        </a:spcBef>
        <a:spcAft>
          <a:spcPct val="0"/>
        </a:spcAft>
        <a:defRPr sz="3000" b="1">
          <a:solidFill>
            <a:srgbClr val="0F5494"/>
          </a:solidFill>
          <a:latin typeface="Verdana" pitchFamily="34" charset="0"/>
        </a:defRPr>
      </a:lvl2pPr>
      <a:lvl3pPr marL="358689" indent="-358689" algn="l" rtl="0" eaLnBrk="0" fontAlgn="base" hangingPunct="0">
        <a:spcBef>
          <a:spcPct val="0"/>
        </a:spcBef>
        <a:spcAft>
          <a:spcPct val="0"/>
        </a:spcAft>
        <a:defRPr sz="3000" b="1">
          <a:solidFill>
            <a:srgbClr val="0F5494"/>
          </a:solidFill>
          <a:latin typeface="Verdana" pitchFamily="34" charset="0"/>
        </a:defRPr>
      </a:lvl3pPr>
      <a:lvl4pPr marL="358689" indent="-358689" algn="l" rtl="0" eaLnBrk="0" fontAlgn="base" hangingPunct="0">
        <a:spcBef>
          <a:spcPct val="0"/>
        </a:spcBef>
        <a:spcAft>
          <a:spcPct val="0"/>
        </a:spcAft>
        <a:defRPr sz="3000" b="1">
          <a:solidFill>
            <a:srgbClr val="0F5494"/>
          </a:solidFill>
          <a:latin typeface="Verdana" pitchFamily="34" charset="0"/>
        </a:defRPr>
      </a:lvl4pPr>
      <a:lvl5pPr marL="358689" indent="-358689" algn="l" rtl="0" eaLnBrk="0" fontAlgn="base" hangingPunct="0">
        <a:spcBef>
          <a:spcPct val="0"/>
        </a:spcBef>
        <a:spcAft>
          <a:spcPct val="0"/>
        </a:spcAft>
        <a:defRPr sz="3000" b="1">
          <a:solidFill>
            <a:srgbClr val="0F5494"/>
          </a:solidFill>
          <a:latin typeface="Verdana" pitchFamily="34" charset="0"/>
        </a:defRPr>
      </a:lvl5pPr>
      <a:lvl6pPr marL="815779" algn="l" rtl="0" fontAlgn="base">
        <a:spcBef>
          <a:spcPct val="0"/>
        </a:spcBef>
        <a:spcAft>
          <a:spcPct val="0"/>
        </a:spcAft>
        <a:defRPr sz="3000" b="1">
          <a:solidFill>
            <a:srgbClr val="0F5494"/>
          </a:solidFill>
          <a:latin typeface="Verdana" pitchFamily="34" charset="0"/>
        </a:defRPr>
      </a:lvl6pPr>
      <a:lvl7pPr marL="1272869" algn="l" rtl="0" fontAlgn="base">
        <a:spcBef>
          <a:spcPct val="0"/>
        </a:spcBef>
        <a:spcAft>
          <a:spcPct val="0"/>
        </a:spcAft>
        <a:defRPr sz="3000" b="1">
          <a:solidFill>
            <a:srgbClr val="0F5494"/>
          </a:solidFill>
          <a:latin typeface="Verdana" pitchFamily="34" charset="0"/>
        </a:defRPr>
      </a:lvl7pPr>
      <a:lvl8pPr marL="1729960" algn="l" rtl="0" fontAlgn="base">
        <a:spcBef>
          <a:spcPct val="0"/>
        </a:spcBef>
        <a:spcAft>
          <a:spcPct val="0"/>
        </a:spcAft>
        <a:defRPr sz="3000" b="1">
          <a:solidFill>
            <a:srgbClr val="0F5494"/>
          </a:solidFill>
          <a:latin typeface="Verdana" pitchFamily="34" charset="0"/>
        </a:defRPr>
      </a:lvl8pPr>
      <a:lvl9pPr marL="2187050" algn="l" rtl="0" fontAlgn="base">
        <a:spcBef>
          <a:spcPct val="0"/>
        </a:spcBef>
        <a:spcAft>
          <a:spcPct val="0"/>
        </a:spcAft>
        <a:defRPr sz="3000" b="1">
          <a:solidFill>
            <a:srgbClr val="0F5494"/>
          </a:solidFill>
          <a:latin typeface="Verdana" pitchFamily="34" charset="0"/>
        </a:defRPr>
      </a:lvl9pPr>
    </p:titleStyle>
    <p:bodyStyle>
      <a:lvl1pPr marL="342818" indent="-342818"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772" indent="-285681" algn="l" rtl="0" eaLnBrk="0" fontAlgn="base" hangingPunct="0">
        <a:spcBef>
          <a:spcPct val="20000"/>
        </a:spcBef>
        <a:spcAft>
          <a:spcPct val="0"/>
        </a:spcAft>
        <a:buClr>
          <a:srgbClr val="009FBA"/>
        </a:buClr>
        <a:buChar char="•"/>
        <a:defRPr sz="2000" b="1">
          <a:solidFill>
            <a:srgbClr val="0F5494"/>
          </a:solidFill>
          <a:latin typeface="+mn-lt"/>
        </a:defRPr>
      </a:lvl2pPr>
      <a:lvl3pPr marL="1142726" indent="-228545" algn="l" rtl="0" eaLnBrk="0" fontAlgn="base" hangingPunct="0">
        <a:spcBef>
          <a:spcPct val="20000"/>
        </a:spcBef>
        <a:spcAft>
          <a:spcPct val="0"/>
        </a:spcAft>
        <a:defRPr sz="1400">
          <a:solidFill>
            <a:srgbClr val="0F5494"/>
          </a:solidFill>
          <a:latin typeface="+mn-lt"/>
        </a:defRPr>
      </a:lvl3pPr>
      <a:lvl4pPr marL="1599816" indent="-228545" algn="l" rtl="0" eaLnBrk="0" fontAlgn="base" hangingPunct="0">
        <a:spcBef>
          <a:spcPct val="20000"/>
        </a:spcBef>
        <a:spcAft>
          <a:spcPct val="0"/>
        </a:spcAft>
        <a:buChar char="–"/>
        <a:defRPr sz="2000">
          <a:solidFill>
            <a:schemeClr val="tx1"/>
          </a:solidFill>
          <a:latin typeface="Arial" pitchFamily="34" charset="0"/>
        </a:defRPr>
      </a:lvl4pPr>
      <a:lvl5pPr marL="2056906" indent="-228545" algn="l" rtl="0" eaLnBrk="0" fontAlgn="base" hangingPunct="0">
        <a:spcBef>
          <a:spcPct val="20000"/>
        </a:spcBef>
        <a:spcAft>
          <a:spcPct val="0"/>
        </a:spcAft>
        <a:buChar char="»"/>
        <a:defRPr sz="2000">
          <a:solidFill>
            <a:schemeClr val="tx1"/>
          </a:solidFill>
          <a:latin typeface="Arial" pitchFamily="34" charset="0"/>
        </a:defRPr>
      </a:lvl5pPr>
      <a:lvl6pPr marL="2513996" indent="-228545" algn="l" rtl="0" fontAlgn="base">
        <a:spcBef>
          <a:spcPct val="20000"/>
        </a:spcBef>
        <a:spcAft>
          <a:spcPct val="0"/>
        </a:spcAft>
        <a:buChar char="»"/>
        <a:defRPr sz="2000">
          <a:solidFill>
            <a:schemeClr val="tx1"/>
          </a:solidFill>
          <a:latin typeface="Arial" pitchFamily="34" charset="0"/>
        </a:defRPr>
      </a:lvl6pPr>
      <a:lvl7pPr marL="2971086" indent="-228545" algn="l" rtl="0" fontAlgn="base">
        <a:spcBef>
          <a:spcPct val="20000"/>
        </a:spcBef>
        <a:spcAft>
          <a:spcPct val="0"/>
        </a:spcAft>
        <a:buChar char="»"/>
        <a:defRPr sz="2000">
          <a:solidFill>
            <a:schemeClr val="tx1"/>
          </a:solidFill>
          <a:latin typeface="Arial" pitchFamily="34" charset="0"/>
        </a:defRPr>
      </a:lvl7pPr>
      <a:lvl8pPr marL="3428178" indent="-228545" algn="l" rtl="0" fontAlgn="base">
        <a:spcBef>
          <a:spcPct val="20000"/>
        </a:spcBef>
        <a:spcAft>
          <a:spcPct val="0"/>
        </a:spcAft>
        <a:buChar char="»"/>
        <a:defRPr sz="2000">
          <a:solidFill>
            <a:schemeClr val="tx1"/>
          </a:solidFill>
          <a:latin typeface="Arial" pitchFamily="34" charset="0"/>
        </a:defRPr>
      </a:lvl8pPr>
      <a:lvl9pPr marL="3885268" indent="-228545"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p.europa.eu/en/publication-detail/-/publication/db6d4882-7652-11eb-9ac9-01aa75ed71a1" TargetMode="External"/><Relationship Id="rId3" Type="http://schemas.openxmlformats.org/officeDocument/2006/relationships/hyperlink" Target="https://op.europa.eu/en/publication-detail/-/publication/9383d16e-7651-11eb-9ac9-01aa75ed71a1" TargetMode="External"/><Relationship Id="rId7" Type="http://schemas.openxmlformats.org/officeDocument/2006/relationships/hyperlink" Target="https://op.europa.eu/en/publication-detail/-/publication/ca870a9a-7654-11eb-9ac9-01aa75ed71a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op.europa.eu/en/publication-detail/-/publication/190face7-7654-11eb-9ac9-01aa75ed71a1" TargetMode="External"/><Relationship Id="rId5" Type="http://schemas.openxmlformats.org/officeDocument/2006/relationships/hyperlink" Target="https://op.europa.eu/en/publication-detail/-/publication/2f9d12cd-7656-11eb-9ac9-01aa75ed71a1" TargetMode="External"/><Relationship Id="rId10" Type="http://schemas.openxmlformats.org/officeDocument/2006/relationships/hyperlink" Target="https://link.springer.com/book/9783030862107" TargetMode="External"/><Relationship Id="rId4" Type="http://schemas.openxmlformats.org/officeDocument/2006/relationships/hyperlink" Target="https://op.europa.eu/en/publication-detail/-/publication/cfa86c26-764e-11eb-9ac9-01aa75ed71a1" TargetMode="External"/><Relationship Id="rId9" Type="http://schemas.openxmlformats.org/officeDocument/2006/relationships/hyperlink" Target="https://www.cmcc.it/lectures_conferences/high-level-expert-workshop-on-climate-adaptation-modell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c.europa.eu/clima/policies/adaptation/what_en#tab-0-2" TargetMode="External"/><Relationship Id="rId3" Type="http://schemas.openxmlformats.org/officeDocument/2006/relationships/hyperlink" Target="https://eur-lex.europa.eu/legal-content/EN/TXT/?uri=COM:2021:82:FIN" TargetMode="External"/><Relationship Id="rId7" Type="http://schemas.openxmlformats.org/officeDocument/2006/relationships/hyperlink" Target="https://audiovisual.ec.europa.eu/en/video/I-20221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udiovisual.ec.europa.eu/en/video/I-201845" TargetMode="External"/><Relationship Id="rId5" Type="http://schemas.openxmlformats.org/officeDocument/2006/relationships/hyperlink" Target="https://ec.europa.eu/commission/presscorner/detail/en/QANDA_21_664" TargetMode="External"/><Relationship Id="rId10" Type="http://schemas.openxmlformats.org/officeDocument/2006/relationships/hyperlink" Target="https://www.youtube.com/playlist?list=PLqj_l70M-izDyxjFwQjLb5zjGRCRj3maX" TargetMode="External"/><Relationship Id="rId4" Type="http://schemas.openxmlformats.org/officeDocument/2006/relationships/hyperlink" Target="https://ec.europa.eu/commission/presscorner/detail/en/IP_21_663" TargetMode="External"/><Relationship Id="rId9" Type="http://schemas.openxmlformats.org/officeDocument/2006/relationships/hyperlink" Target="https://www.cmcc.it/eu-climate-adaptation-strategy-20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hyperlink" Target="https://op.europa.eu/en/publication-detail/-/publication/cfa86c26-764e-11eb-9ac9-01aa75ed71a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emf"/><Relationship Id="rId3" Type="http://schemas.openxmlformats.org/officeDocument/2006/relationships/hyperlink" Target="https://www.facebook.com/EUClimateAction" TargetMode="External"/><Relationship Id="rId7" Type="http://schemas.openxmlformats.org/officeDocument/2006/relationships/hyperlink" Target="https://www.pinterest.com/euclimateaction/" TargetMode="External"/><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ec.europa.eu/clima/" TargetMode="External"/><Relationship Id="rId5" Type="http://schemas.openxmlformats.org/officeDocument/2006/relationships/hyperlink" Target="https://www.youtube.com/EUClimateAction"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twitter.com/EUClimate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solidFill>
            <a:srgbClr val="0F549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3366"/>
              </a:solidFill>
              <a:effectLst/>
              <a:latin typeface="Verdana" pitchFamily="34" charset="0"/>
              <a:ea typeface="ＭＳ Ｐゴシック" pitchFamily="34" charset="-128"/>
            </a:endParaRPr>
          </a:p>
        </p:txBody>
      </p:sp>
      <p:sp>
        <p:nvSpPr>
          <p:cNvPr id="74" name="Text Box 1"/>
          <p:cNvSpPr txBox="1">
            <a:spLocks noChangeArrowheads="1"/>
          </p:cNvSpPr>
          <p:nvPr/>
        </p:nvSpPr>
        <p:spPr bwMode="auto">
          <a:xfrm>
            <a:off x="0" y="1169280"/>
            <a:ext cx="9144000" cy="385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spcBef>
                <a:spcPts val="6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400" i="1">
                <a:solidFill>
                  <a:srgbClr val="0F5494"/>
                </a:solidFill>
                <a:latin typeface="Verdana" pitchFamily="34" charset="0"/>
                <a:ea typeface="ＭＳ Ｐゴシック" pitchFamily="34" charset="-128"/>
              </a:defRPr>
            </a:lvl1pPr>
            <a:lvl2pPr eaLnBrk="0" hangingPunct="0">
              <a:spcBef>
                <a:spcPts val="5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b="1">
                <a:solidFill>
                  <a:srgbClr val="0F5494"/>
                </a:solidFill>
                <a:latin typeface="Verdana" pitchFamily="34" charset="0"/>
                <a:ea typeface="ＭＳ Ｐゴシック" pitchFamily="34" charset="-128"/>
              </a:defRPr>
            </a:lvl2pPr>
            <a:lvl3pPr eaLnBrk="0" hangingPunct="0">
              <a:spcBef>
                <a:spcPts val="35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1400">
                <a:solidFill>
                  <a:srgbClr val="0F5494"/>
                </a:solidFill>
                <a:latin typeface="Verdana" pitchFamily="34" charset="0"/>
                <a:ea typeface="ＭＳ Ｐゴシック" pitchFamily="34" charset="-128"/>
              </a:defRPr>
            </a:lvl3pPr>
            <a:lvl4pPr eaLnBrk="0" hangingPunct="0">
              <a:spcBef>
                <a:spcPts val="5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4pPr>
            <a:lvl5pPr eaLnBrk="0" hangingPunct="0">
              <a:spcBef>
                <a:spcPts val="5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9pPr>
          </a:lstStyle>
          <a:p>
            <a:pPr algn="ctr" eaLnBrk="1" hangingPunct="1">
              <a:spcBef>
                <a:spcPts val="1200"/>
              </a:spcBef>
              <a:spcAft>
                <a:spcPts val="1200"/>
              </a:spcAft>
              <a:buClrTx/>
              <a:buFontTx/>
              <a:buNone/>
            </a:pPr>
            <a:r>
              <a:rPr lang="en-US" altLang="en-US" sz="2800" b="0" i="0" dirty="0" smtClean="0">
                <a:solidFill>
                  <a:schemeClr val="bg1"/>
                </a:solidFill>
                <a:latin typeface="+mj-lt"/>
                <a:cs typeface="Times New Roman" panose="02020603050405020304" pitchFamily="18" charset="0"/>
              </a:rPr>
              <a:t>Climate Adaptation Modelling</a:t>
            </a:r>
          </a:p>
          <a:p>
            <a:pPr algn="ctr" eaLnBrk="1" hangingPunct="1">
              <a:spcBef>
                <a:spcPts val="1200"/>
              </a:spcBef>
              <a:spcAft>
                <a:spcPts val="1200"/>
              </a:spcAft>
              <a:buClrTx/>
              <a:buFontTx/>
              <a:buNone/>
            </a:pPr>
            <a:r>
              <a:rPr lang="en-US" altLang="en-US" sz="2000" b="0" i="0" dirty="0" smtClean="0">
                <a:solidFill>
                  <a:schemeClr val="bg1"/>
                </a:solidFill>
                <a:latin typeface="+mj-lt"/>
                <a:cs typeface="Times New Roman" panose="02020603050405020304" pitchFamily="18" charset="0"/>
              </a:rPr>
              <a:t>Modelling </a:t>
            </a:r>
            <a:r>
              <a:rPr lang="en-US" altLang="en-US" sz="2000" b="0" i="0" dirty="0">
                <a:solidFill>
                  <a:schemeClr val="bg1"/>
                </a:solidFill>
                <a:latin typeface="+mj-lt"/>
                <a:cs typeface="Times New Roman" panose="02020603050405020304" pitchFamily="18" charset="0"/>
              </a:rPr>
              <a:t>as a support tool for addressing the prerogatives </a:t>
            </a:r>
            <a:r>
              <a:rPr lang="en-US" altLang="en-US" sz="2000" b="0" i="0" dirty="0" smtClean="0">
                <a:solidFill>
                  <a:schemeClr val="bg1"/>
                </a:solidFill>
                <a:latin typeface="+mj-lt"/>
                <a:cs typeface="Times New Roman" panose="02020603050405020304" pitchFamily="18" charset="0"/>
              </a:rPr>
              <a:t>of</a:t>
            </a:r>
            <a:br>
              <a:rPr lang="en-US" altLang="en-US" sz="2000" b="0" i="0" dirty="0" smtClean="0">
                <a:solidFill>
                  <a:schemeClr val="bg1"/>
                </a:solidFill>
                <a:latin typeface="+mj-lt"/>
                <a:cs typeface="Times New Roman" panose="02020603050405020304" pitchFamily="18" charset="0"/>
              </a:rPr>
            </a:br>
            <a:r>
              <a:rPr lang="en-US" altLang="en-US" sz="2000" b="0" i="0" dirty="0" smtClean="0">
                <a:solidFill>
                  <a:schemeClr val="bg1"/>
                </a:solidFill>
                <a:latin typeface="+mj-lt"/>
                <a:cs typeface="Times New Roman" panose="02020603050405020304" pitchFamily="18" charset="0"/>
              </a:rPr>
              <a:t>climate </a:t>
            </a:r>
            <a:r>
              <a:rPr lang="en-US" altLang="en-US" sz="2000" b="0" i="0" dirty="0">
                <a:solidFill>
                  <a:schemeClr val="bg1"/>
                </a:solidFill>
                <a:latin typeface="+mj-lt"/>
                <a:cs typeface="Times New Roman" panose="02020603050405020304" pitchFamily="18" charset="0"/>
              </a:rPr>
              <a:t>adaptation policy – insights from the preparation of </a:t>
            </a:r>
            <a:r>
              <a:rPr lang="en-US" altLang="en-US" sz="2000" b="0" i="0" dirty="0" smtClean="0">
                <a:solidFill>
                  <a:schemeClr val="bg1"/>
                </a:solidFill>
                <a:latin typeface="+mj-lt"/>
                <a:cs typeface="Times New Roman" panose="02020603050405020304" pitchFamily="18" charset="0"/>
              </a:rPr>
              <a:t/>
            </a:r>
            <a:br>
              <a:rPr lang="en-US" altLang="en-US" sz="2000" b="0" i="0" dirty="0" smtClean="0">
                <a:solidFill>
                  <a:schemeClr val="bg1"/>
                </a:solidFill>
                <a:latin typeface="+mj-lt"/>
                <a:cs typeface="Times New Roman" panose="02020603050405020304" pitchFamily="18" charset="0"/>
              </a:rPr>
            </a:br>
            <a:r>
              <a:rPr lang="en-US" altLang="en-US" sz="2000" b="0" i="0" dirty="0" smtClean="0">
                <a:solidFill>
                  <a:schemeClr val="bg1"/>
                </a:solidFill>
                <a:latin typeface="+mj-lt"/>
                <a:cs typeface="Times New Roman" panose="02020603050405020304" pitchFamily="18" charset="0"/>
              </a:rPr>
              <a:t>the EU </a:t>
            </a:r>
            <a:r>
              <a:rPr lang="en-US" altLang="en-US" sz="2000" b="0" i="0" dirty="0">
                <a:solidFill>
                  <a:schemeClr val="bg1"/>
                </a:solidFill>
                <a:latin typeface="+mj-lt"/>
                <a:cs typeface="Times New Roman" panose="02020603050405020304" pitchFamily="18" charset="0"/>
              </a:rPr>
              <a:t>Strategy on Adaptation to Climate Change and </a:t>
            </a:r>
            <a:r>
              <a:rPr lang="en-US" altLang="en-US" sz="2000" b="0" i="0" dirty="0" smtClean="0">
                <a:solidFill>
                  <a:schemeClr val="bg1"/>
                </a:solidFill>
                <a:latin typeface="+mj-lt"/>
                <a:cs typeface="Times New Roman" panose="02020603050405020304" pitchFamily="18" charset="0"/>
              </a:rPr>
              <a:t/>
            </a:r>
            <a:br>
              <a:rPr lang="en-US" altLang="en-US" sz="2000" b="0" i="0" dirty="0" smtClean="0">
                <a:solidFill>
                  <a:schemeClr val="bg1"/>
                </a:solidFill>
                <a:latin typeface="+mj-lt"/>
                <a:cs typeface="Times New Roman" panose="02020603050405020304" pitchFamily="18" charset="0"/>
              </a:rPr>
            </a:br>
            <a:r>
              <a:rPr lang="en-US" altLang="en-US" sz="2000" b="0" i="0" dirty="0" smtClean="0">
                <a:solidFill>
                  <a:schemeClr val="bg1"/>
                </a:solidFill>
                <a:latin typeface="+mj-lt"/>
                <a:cs typeface="Times New Roman" panose="02020603050405020304" pitchFamily="18" charset="0"/>
              </a:rPr>
              <a:t>from </a:t>
            </a:r>
            <a:r>
              <a:rPr lang="en-US" altLang="en-US" sz="2000" b="0" i="0" dirty="0">
                <a:solidFill>
                  <a:schemeClr val="bg1"/>
                </a:solidFill>
                <a:latin typeface="+mj-lt"/>
                <a:cs typeface="Times New Roman" panose="02020603050405020304" pitchFamily="18" charset="0"/>
              </a:rPr>
              <a:t>the study on Adaptation modelling</a:t>
            </a:r>
            <a:endParaRPr lang="en-GB" altLang="en-US" sz="2000" b="0" i="0" dirty="0" smtClean="0">
              <a:solidFill>
                <a:schemeClr val="bg1"/>
              </a:solidFill>
              <a:latin typeface="+mj-lt"/>
              <a:cs typeface="Times New Roman" panose="02020603050405020304" pitchFamily="18" charset="0"/>
            </a:endParaRPr>
          </a:p>
          <a:p>
            <a:pPr algn="ctr" eaLnBrk="1" hangingPunct="1">
              <a:spcAft>
                <a:spcPts val="600"/>
              </a:spcAft>
              <a:buClrTx/>
              <a:buFontTx/>
              <a:buNone/>
            </a:pPr>
            <a:r>
              <a:rPr lang="en-US" altLang="en-US" sz="1400" b="0" dirty="0">
                <a:solidFill>
                  <a:schemeClr val="bg1"/>
                </a:solidFill>
                <a:latin typeface="+mj-lt"/>
                <a:cs typeface="Times New Roman" panose="02020603050405020304" pitchFamily="18" charset="0"/>
              </a:rPr>
              <a:t>2021 EU Conference on modelling for policy support: </a:t>
            </a:r>
            <a:r>
              <a:rPr lang="en-US" altLang="en-US" sz="1400" b="0" dirty="0" smtClean="0">
                <a:solidFill>
                  <a:schemeClr val="bg1"/>
                </a:solidFill>
                <a:latin typeface="+mj-lt"/>
                <a:cs typeface="Times New Roman" panose="02020603050405020304" pitchFamily="18" charset="0"/>
              </a:rPr>
              <a:t/>
            </a:r>
            <a:br>
              <a:rPr lang="en-US" altLang="en-US" sz="1400" b="0" dirty="0" smtClean="0">
                <a:solidFill>
                  <a:schemeClr val="bg1"/>
                </a:solidFill>
                <a:latin typeface="+mj-lt"/>
                <a:cs typeface="Times New Roman" panose="02020603050405020304" pitchFamily="18" charset="0"/>
              </a:rPr>
            </a:br>
            <a:r>
              <a:rPr lang="en-US" altLang="en-US" sz="1400" b="0" dirty="0" smtClean="0">
                <a:solidFill>
                  <a:schemeClr val="bg1"/>
                </a:solidFill>
                <a:latin typeface="+mj-lt"/>
                <a:cs typeface="Times New Roman" panose="02020603050405020304" pitchFamily="18" charset="0"/>
              </a:rPr>
              <a:t>collaborating </a:t>
            </a:r>
            <a:r>
              <a:rPr lang="en-US" altLang="en-US" sz="1400" b="0" dirty="0">
                <a:solidFill>
                  <a:schemeClr val="bg1"/>
                </a:solidFill>
                <a:latin typeface="+mj-lt"/>
                <a:cs typeface="Times New Roman" panose="02020603050405020304" pitchFamily="18" charset="0"/>
              </a:rPr>
              <a:t>across disciplines </a:t>
            </a:r>
            <a:r>
              <a:rPr lang="en-US" altLang="en-US" sz="1400" b="0" dirty="0" smtClean="0">
                <a:solidFill>
                  <a:schemeClr val="bg1"/>
                </a:solidFill>
                <a:latin typeface="+mj-lt"/>
                <a:cs typeface="Times New Roman" panose="02020603050405020304" pitchFamily="18" charset="0"/>
              </a:rPr>
              <a:t>to </a:t>
            </a:r>
            <a:r>
              <a:rPr lang="en-US" altLang="en-US" sz="1400" b="0" dirty="0">
                <a:solidFill>
                  <a:schemeClr val="bg1"/>
                </a:solidFill>
                <a:latin typeface="+mj-lt"/>
                <a:cs typeface="Times New Roman" panose="02020603050405020304" pitchFamily="18" charset="0"/>
              </a:rPr>
              <a:t>tackle key policy </a:t>
            </a:r>
            <a:r>
              <a:rPr lang="en-US" altLang="en-US" sz="1400" b="0" dirty="0" smtClean="0">
                <a:solidFill>
                  <a:schemeClr val="bg1"/>
                </a:solidFill>
                <a:latin typeface="+mj-lt"/>
                <a:cs typeface="Times New Roman" panose="02020603050405020304" pitchFamily="18" charset="0"/>
              </a:rPr>
              <a:t>challenges</a:t>
            </a:r>
          </a:p>
          <a:p>
            <a:pPr algn="ctr" eaLnBrk="1" hangingPunct="1">
              <a:spcAft>
                <a:spcPts val="600"/>
              </a:spcAft>
              <a:buClrTx/>
              <a:buFontTx/>
              <a:buNone/>
            </a:pPr>
            <a:r>
              <a:rPr lang="en-US" altLang="en-US" sz="1400" b="0" dirty="0">
                <a:solidFill>
                  <a:schemeClr val="bg1"/>
                </a:solidFill>
                <a:latin typeface="+mj-lt"/>
                <a:cs typeface="Times New Roman" panose="02020603050405020304" pitchFamily="18" charset="0"/>
              </a:rPr>
              <a:t>Contributed session 3: Climate change adaptation modelling as a key </a:t>
            </a:r>
            <a:r>
              <a:rPr lang="en-US" altLang="en-US" sz="1400" b="0" dirty="0" smtClean="0">
                <a:solidFill>
                  <a:schemeClr val="bg1"/>
                </a:solidFill>
                <a:latin typeface="+mj-lt"/>
                <a:cs typeface="Times New Roman" panose="02020603050405020304" pitchFamily="18" charset="0"/>
              </a:rPr>
              <a:t/>
            </a:r>
            <a:br>
              <a:rPr lang="en-US" altLang="en-US" sz="1400" b="0" dirty="0" smtClean="0">
                <a:solidFill>
                  <a:schemeClr val="bg1"/>
                </a:solidFill>
                <a:latin typeface="+mj-lt"/>
                <a:cs typeface="Times New Roman" panose="02020603050405020304" pitchFamily="18" charset="0"/>
              </a:rPr>
            </a:br>
            <a:r>
              <a:rPr lang="en-US" altLang="en-US" sz="1400" b="0" dirty="0" smtClean="0">
                <a:solidFill>
                  <a:schemeClr val="bg1"/>
                </a:solidFill>
                <a:latin typeface="+mj-lt"/>
                <a:cs typeface="Times New Roman" panose="02020603050405020304" pitchFamily="18" charset="0"/>
              </a:rPr>
              <a:t>support </a:t>
            </a:r>
            <a:r>
              <a:rPr lang="en-US" altLang="en-US" sz="1400" b="0" dirty="0">
                <a:solidFill>
                  <a:schemeClr val="bg1"/>
                </a:solidFill>
                <a:latin typeface="+mj-lt"/>
                <a:cs typeface="Times New Roman" panose="02020603050405020304" pitchFamily="18" charset="0"/>
              </a:rPr>
              <a:t>tool </a:t>
            </a:r>
            <a:r>
              <a:rPr lang="en-US" altLang="en-US" sz="1400" b="0" dirty="0" smtClean="0">
                <a:solidFill>
                  <a:schemeClr val="bg1"/>
                </a:solidFill>
                <a:latin typeface="+mj-lt"/>
                <a:cs typeface="Times New Roman" panose="02020603050405020304" pitchFamily="18" charset="0"/>
              </a:rPr>
              <a:t>for </a:t>
            </a:r>
            <a:r>
              <a:rPr lang="en-US" altLang="en-US" sz="1400" b="0" dirty="0">
                <a:solidFill>
                  <a:schemeClr val="bg1"/>
                </a:solidFill>
                <a:latin typeface="+mj-lt"/>
                <a:cs typeface="Times New Roman" panose="02020603050405020304" pitchFamily="18" charset="0"/>
              </a:rPr>
              <a:t>evidence-based policies in a time of planetary crisis</a:t>
            </a:r>
            <a:endParaRPr lang="en-US" altLang="en-US" sz="1400" b="0" dirty="0" smtClean="0">
              <a:solidFill>
                <a:schemeClr val="bg1"/>
              </a:solidFill>
              <a:latin typeface="+mj-lt"/>
              <a:cs typeface="Times New Roman" panose="02020603050405020304" pitchFamily="18" charset="0"/>
            </a:endParaRPr>
          </a:p>
          <a:p>
            <a:pPr algn="ctr" eaLnBrk="1" hangingPunct="1">
              <a:spcAft>
                <a:spcPts val="600"/>
              </a:spcAft>
              <a:buClrTx/>
              <a:buFontTx/>
              <a:buNone/>
            </a:pPr>
            <a:r>
              <a:rPr lang="en-GB" altLang="en-US" sz="1400" b="0" dirty="0" smtClean="0">
                <a:solidFill>
                  <a:schemeClr val="bg1"/>
                </a:solidFill>
                <a:latin typeface="+mj-lt"/>
                <a:cs typeface="Times New Roman" panose="02020603050405020304" pitchFamily="18" charset="0"/>
              </a:rPr>
              <a:t>Presented by Claus Kondrup, Senior Expert, European Commission, DG Climate Action</a:t>
            </a:r>
            <a:br>
              <a:rPr lang="en-GB" altLang="en-US" sz="1400" b="0" dirty="0" smtClean="0">
                <a:solidFill>
                  <a:schemeClr val="bg1"/>
                </a:solidFill>
                <a:latin typeface="+mj-lt"/>
                <a:cs typeface="Times New Roman" panose="02020603050405020304" pitchFamily="18" charset="0"/>
              </a:rPr>
            </a:br>
            <a:r>
              <a:rPr lang="en-GB" altLang="en-US" sz="1400" b="0" dirty="0" smtClean="0">
                <a:solidFill>
                  <a:schemeClr val="bg1"/>
                </a:solidFill>
                <a:latin typeface="+mj-lt"/>
                <a:cs typeface="Times New Roman" panose="02020603050405020304" pitchFamily="18" charset="0"/>
              </a:rPr>
              <a:t>Thursday 25 November 2021</a:t>
            </a:r>
          </a:p>
        </p:txBody>
      </p:sp>
      <p:grpSp>
        <p:nvGrpSpPr>
          <p:cNvPr id="13" name="Group 12"/>
          <p:cNvGrpSpPr/>
          <p:nvPr/>
        </p:nvGrpSpPr>
        <p:grpSpPr>
          <a:xfrm>
            <a:off x="3900073" y="220306"/>
            <a:ext cx="1436687" cy="834588"/>
            <a:chOff x="3900073" y="220306"/>
            <a:chExt cx="1436687" cy="834588"/>
          </a:xfrm>
        </p:grpSpPr>
        <p:pic>
          <p:nvPicPr>
            <p:cNvPr id="75" name="Picture 6" descr="LOGO CE-EN-quadri.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00073" y="220306"/>
              <a:ext cx="1436687" cy="83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13"/>
            <p:cNvSpPr>
              <a:spLocks noChangeShapeType="1"/>
            </p:cNvSpPr>
            <p:nvPr/>
          </p:nvSpPr>
          <p:spPr bwMode="auto">
            <a:xfrm flipV="1">
              <a:off x="4193756" y="1044529"/>
              <a:ext cx="622300" cy="0"/>
            </a:xfrm>
            <a:prstGeom prst="line">
              <a:avLst/>
            </a:prstGeom>
            <a:noFill/>
            <a:ln w="38100">
              <a:solidFill>
                <a:srgbClr val="31942E"/>
              </a:solidFill>
              <a:round/>
              <a:headEnd/>
              <a:tailEnd/>
            </a:ln>
            <a:extLst>
              <a:ext uri="{909E8E84-426E-40DD-AFC4-6F175D3DCCD1}">
                <a14:hiddenFill xmlns:a14="http://schemas.microsoft.com/office/drawing/2010/main">
                  <a:noFill/>
                </a14:hiddenFill>
              </a:ext>
            </a:extLst>
          </p:spPr>
          <p:txBody>
            <a:bodyPr lIns="91418" tIns="45710" rIns="91418" bIns="45710" anchor="ctr"/>
            <a:lstStyle/>
            <a:p>
              <a:endParaRPr lang="en-GB" sz="2400" b="0">
                <a:solidFill>
                  <a:srgbClr val="000000"/>
                </a:solidFill>
                <a:latin typeface="Arial" pitchFamily="34" charset="0"/>
              </a:endParaRPr>
            </a:p>
          </p:txBody>
        </p:sp>
      </p:grpSp>
    </p:spTree>
    <p:extLst>
      <p:ext uri="{BB962C8B-B14F-4D97-AF65-F5344CB8AC3E}">
        <p14:creationId xmlns:p14="http://schemas.microsoft.com/office/powerpoint/2010/main" val="3811903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 y="102058"/>
            <a:ext cx="4188669" cy="707886"/>
          </a:xfrm>
          <a:prstGeom prst="rect">
            <a:avLst/>
          </a:prstGeom>
          <a:noFill/>
        </p:spPr>
        <p:txBody>
          <a:bodyPr wrap="square" rtlCol="0">
            <a:spAutoFit/>
          </a:bodyPr>
          <a:lstStyle/>
          <a:p>
            <a:r>
              <a:rPr lang="en-US" sz="2000" b="0" dirty="0" smtClean="0">
                <a:solidFill>
                  <a:srgbClr val="FFFF00"/>
                </a:solidFill>
                <a:latin typeface="+mn-lt"/>
              </a:rPr>
              <a:t>Links to the study on climate adaptation modelling</a:t>
            </a:r>
            <a:endParaRPr lang="en-US" sz="2000" b="0" dirty="0">
              <a:solidFill>
                <a:srgbClr val="FFFF00"/>
              </a:solidFill>
              <a:latin typeface="+mn-lt"/>
            </a:endParaRPr>
          </a:p>
        </p:txBody>
      </p:sp>
      <p:sp>
        <p:nvSpPr>
          <p:cNvPr id="3" name="TextBox 2"/>
          <p:cNvSpPr txBox="1"/>
          <p:nvPr/>
        </p:nvSpPr>
        <p:spPr>
          <a:xfrm>
            <a:off x="0" y="1084536"/>
            <a:ext cx="9144000" cy="332398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Climate </a:t>
            </a:r>
            <a:r>
              <a:rPr lang="en-US" sz="1200" b="0" dirty="0">
                <a:solidFill>
                  <a:schemeClr val="tx1"/>
                </a:solidFill>
                <a:cs typeface="Times New Roman" panose="02020603050405020304" pitchFamily="18" charset="0"/>
              </a:rPr>
              <a:t>Adaptation Models and Tools – Main Report – Comprehensive desk review</a:t>
            </a:r>
            <a:r>
              <a:rPr lang="en-US" sz="1200" b="0" dirty="0" smtClean="0">
                <a:solidFill>
                  <a:schemeClr val="tx1"/>
                </a:solidFill>
                <a:cs typeface="Times New Roman" panose="02020603050405020304" pitchFamily="18" charset="0"/>
              </a:rPr>
              <a:t>: </a:t>
            </a:r>
            <a:r>
              <a:rPr lang="en-US" sz="1200" b="0" dirty="0" smtClean="0">
                <a:solidFill>
                  <a:schemeClr val="tx1"/>
                </a:solidFill>
                <a:cs typeface="Times New Roman" panose="02020603050405020304" pitchFamily="18" charset="0"/>
                <a:hlinkClick r:id="rId3"/>
              </a:rPr>
              <a:t>https</a:t>
            </a:r>
            <a:r>
              <a:rPr lang="en-US" sz="1200" b="0" dirty="0">
                <a:solidFill>
                  <a:schemeClr val="tx1"/>
                </a:solidFill>
                <a:cs typeface="Times New Roman" panose="02020603050405020304" pitchFamily="18" charset="0"/>
                <a:hlinkClick r:id="rId3"/>
              </a:rPr>
              <a:t>://op.europa.eu/en/publication-detail/-/</a:t>
            </a:r>
            <a:r>
              <a:rPr lang="en-US" sz="1200" b="0" dirty="0" smtClean="0">
                <a:solidFill>
                  <a:schemeClr val="tx1"/>
                </a:solidFill>
                <a:cs typeface="Times New Roman" panose="02020603050405020304" pitchFamily="18" charset="0"/>
                <a:hlinkClick r:id="rId3"/>
              </a:rPr>
              <a:t>publication/9383d16e-7651-11eb-9ac9-01aa75ed71a1</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Climate </a:t>
            </a:r>
            <a:r>
              <a:rPr lang="en-US" sz="1200" b="0" dirty="0">
                <a:solidFill>
                  <a:schemeClr val="tx1"/>
                </a:solidFill>
                <a:cs typeface="Times New Roman" panose="02020603050405020304" pitchFamily="18" charset="0"/>
              </a:rPr>
              <a:t>Adaptation Models and Tools – Annexes – Comprehensive desk review</a:t>
            </a:r>
            <a:r>
              <a:rPr lang="en-US" sz="1200" b="0" dirty="0" smtClean="0">
                <a:solidFill>
                  <a:schemeClr val="tx1"/>
                </a:solidFill>
                <a:cs typeface="Times New Roman" panose="02020603050405020304" pitchFamily="18" charset="0"/>
              </a:rPr>
              <a:t>: </a:t>
            </a:r>
            <a:r>
              <a:rPr lang="en-US" sz="1200" b="0" dirty="0" smtClean="0">
                <a:solidFill>
                  <a:schemeClr val="tx1"/>
                </a:solidFill>
                <a:cs typeface="Times New Roman" panose="02020603050405020304" pitchFamily="18" charset="0"/>
                <a:hlinkClick r:id="rId4"/>
              </a:rPr>
              <a:t>https</a:t>
            </a:r>
            <a:r>
              <a:rPr lang="en-US" sz="1200" b="0" dirty="0">
                <a:solidFill>
                  <a:schemeClr val="tx1"/>
                </a:solidFill>
                <a:cs typeface="Times New Roman" panose="02020603050405020304" pitchFamily="18" charset="0"/>
                <a:hlinkClick r:id="rId4"/>
              </a:rPr>
              <a:t>://op.europa.eu/en/publication-detail/-/</a:t>
            </a:r>
            <a:r>
              <a:rPr lang="en-US" sz="1200" b="0" dirty="0" smtClean="0">
                <a:solidFill>
                  <a:schemeClr val="tx1"/>
                </a:solidFill>
                <a:cs typeface="Times New Roman" panose="02020603050405020304" pitchFamily="18" charset="0"/>
                <a:hlinkClick r:id="rId4"/>
              </a:rPr>
              <a:t>publication/cfa86c26-764e-11eb-9ac9-01aa75ed71a1</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Climate </a:t>
            </a:r>
            <a:r>
              <a:rPr lang="en-US" sz="1200" b="0" dirty="0">
                <a:solidFill>
                  <a:schemeClr val="tx1"/>
                </a:solidFill>
                <a:cs typeface="Times New Roman" panose="02020603050405020304" pitchFamily="18" charset="0"/>
              </a:rPr>
              <a:t>Adaptation Models and Tools – Summary – Comprehensive desk review</a:t>
            </a:r>
            <a:r>
              <a:rPr lang="en-US" sz="1200" b="0" dirty="0" smtClean="0">
                <a:solidFill>
                  <a:schemeClr val="tx1"/>
                </a:solidFill>
                <a:cs typeface="Times New Roman" panose="02020603050405020304" pitchFamily="18" charset="0"/>
              </a:rPr>
              <a:t>: </a:t>
            </a:r>
            <a:r>
              <a:rPr lang="en-US" sz="1200" b="0" dirty="0" smtClean="0">
                <a:solidFill>
                  <a:schemeClr val="tx1"/>
                </a:solidFill>
                <a:cs typeface="Times New Roman" panose="02020603050405020304" pitchFamily="18" charset="0"/>
                <a:hlinkClick r:id="rId5"/>
              </a:rPr>
              <a:t>https</a:t>
            </a:r>
            <a:r>
              <a:rPr lang="en-US" sz="1200" b="0" dirty="0">
                <a:solidFill>
                  <a:schemeClr val="tx1"/>
                </a:solidFill>
                <a:cs typeface="Times New Roman" panose="02020603050405020304" pitchFamily="18" charset="0"/>
                <a:hlinkClick r:id="rId5"/>
              </a:rPr>
              <a:t>://op.europa.eu/en/publication-detail/-/</a:t>
            </a:r>
            <a:r>
              <a:rPr lang="en-US" sz="1200" b="0" dirty="0" smtClean="0">
                <a:solidFill>
                  <a:schemeClr val="tx1"/>
                </a:solidFill>
                <a:cs typeface="Times New Roman" panose="02020603050405020304" pitchFamily="18" charset="0"/>
                <a:hlinkClick r:id="rId5"/>
              </a:rPr>
              <a:t>publication/2f9d12cd-7656-11eb-9ac9-01aa75ed71a1</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Recommended </a:t>
            </a:r>
            <a:r>
              <a:rPr lang="en-US" sz="1200" b="0" dirty="0">
                <a:solidFill>
                  <a:schemeClr val="tx1"/>
                </a:solidFill>
                <a:cs typeface="Times New Roman" panose="02020603050405020304" pitchFamily="18" charset="0"/>
              </a:rPr>
              <a:t>approach to analysis and modelling</a:t>
            </a:r>
            <a:r>
              <a:rPr lang="en-US" sz="1200" b="0" dirty="0" smtClean="0">
                <a:solidFill>
                  <a:schemeClr val="tx1"/>
                </a:solidFill>
                <a:cs typeface="Times New Roman" panose="02020603050405020304" pitchFamily="18" charset="0"/>
              </a:rPr>
              <a:t>: </a:t>
            </a:r>
            <a:r>
              <a:rPr lang="en-US" sz="1200" b="0" dirty="0" smtClean="0">
                <a:solidFill>
                  <a:schemeClr val="tx1"/>
                </a:solidFill>
                <a:cs typeface="Times New Roman" panose="02020603050405020304" pitchFamily="18" charset="0"/>
                <a:hlinkClick r:id="rId6"/>
              </a:rPr>
              <a:t>https</a:t>
            </a:r>
            <a:r>
              <a:rPr lang="en-US" sz="1200" b="0" dirty="0">
                <a:solidFill>
                  <a:schemeClr val="tx1"/>
                </a:solidFill>
                <a:cs typeface="Times New Roman" panose="02020603050405020304" pitchFamily="18" charset="0"/>
                <a:hlinkClick r:id="rId6"/>
              </a:rPr>
              <a:t>://op.europa.eu/en/publication-detail/-/</a:t>
            </a:r>
            <a:r>
              <a:rPr lang="en-US" sz="1200" b="0" dirty="0" smtClean="0">
                <a:solidFill>
                  <a:schemeClr val="tx1"/>
                </a:solidFill>
                <a:cs typeface="Times New Roman" panose="02020603050405020304" pitchFamily="18" charset="0"/>
                <a:hlinkClick r:id="rId6"/>
              </a:rPr>
              <a:t>publication/190face7-7654-11eb-9ac9-01aa75ed71a1</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Report </a:t>
            </a:r>
            <a:r>
              <a:rPr lang="en-US" sz="1200" b="0" dirty="0">
                <a:solidFill>
                  <a:schemeClr val="tx1"/>
                </a:solidFill>
                <a:cs typeface="Times New Roman" panose="02020603050405020304" pitchFamily="18" charset="0"/>
              </a:rPr>
              <a:t>on use cases and rapid analysis</a:t>
            </a:r>
            <a:r>
              <a:rPr lang="en-US" sz="1200" b="0" dirty="0" smtClean="0">
                <a:solidFill>
                  <a:schemeClr val="tx1"/>
                </a:solidFill>
                <a:cs typeface="Times New Roman" panose="02020603050405020304" pitchFamily="18" charset="0"/>
              </a:rPr>
              <a:t>:</a:t>
            </a:r>
            <a:br>
              <a:rPr lang="en-US" sz="1200" b="0" dirty="0" smtClean="0">
                <a:solidFill>
                  <a:schemeClr val="tx1"/>
                </a:solidFill>
                <a:cs typeface="Times New Roman" panose="02020603050405020304" pitchFamily="18" charset="0"/>
              </a:rPr>
            </a:br>
            <a:r>
              <a:rPr lang="en-US" sz="1200" b="0" dirty="0" smtClean="0">
                <a:solidFill>
                  <a:schemeClr val="tx1"/>
                </a:solidFill>
                <a:cs typeface="Times New Roman" panose="02020603050405020304" pitchFamily="18" charset="0"/>
                <a:hlinkClick r:id="rId7"/>
              </a:rPr>
              <a:t>https</a:t>
            </a:r>
            <a:r>
              <a:rPr lang="en-US" sz="1200" b="0" dirty="0">
                <a:solidFill>
                  <a:schemeClr val="tx1"/>
                </a:solidFill>
                <a:cs typeface="Times New Roman" panose="02020603050405020304" pitchFamily="18" charset="0"/>
                <a:hlinkClick r:id="rId7"/>
              </a:rPr>
              <a:t>://op.europa.eu/en/publication-detail/-/</a:t>
            </a:r>
            <a:r>
              <a:rPr lang="en-US" sz="1200" b="0" dirty="0" smtClean="0">
                <a:solidFill>
                  <a:schemeClr val="tx1"/>
                </a:solidFill>
                <a:cs typeface="Times New Roman" panose="02020603050405020304" pitchFamily="18" charset="0"/>
                <a:hlinkClick r:id="rId7"/>
              </a:rPr>
              <a:t>publication/ca870a9a-7654-11eb-9ac9-01aa75ed71a1</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24 </a:t>
            </a:r>
            <a:r>
              <a:rPr lang="en-US" sz="1200" b="0" dirty="0">
                <a:solidFill>
                  <a:schemeClr val="tx1"/>
                </a:solidFill>
                <a:cs typeface="Times New Roman" panose="02020603050405020304" pitchFamily="18" charset="0"/>
              </a:rPr>
              <a:t>cases of rapid analysis</a:t>
            </a:r>
            <a:r>
              <a:rPr lang="en-US" sz="1200" b="0" dirty="0" smtClean="0">
                <a:solidFill>
                  <a:schemeClr val="tx1"/>
                </a:solidFill>
                <a:cs typeface="Times New Roman" panose="02020603050405020304" pitchFamily="18" charset="0"/>
              </a:rPr>
              <a:t>: </a:t>
            </a:r>
            <a:br>
              <a:rPr lang="en-US" sz="1200" b="0" dirty="0" smtClean="0">
                <a:solidFill>
                  <a:schemeClr val="tx1"/>
                </a:solidFill>
                <a:cs typeface="Times New Roman" panose="02020603050405020304" pitchFamily="18" charset="0"/>
              </a:rPr>
            </a:br>
            <a:r>
              <a:rPr lang="en-US" sz="1200" b="0" dirty="0" smtClean="0">
                <a:solidFill>
                  <a:schemeClr val="tx1"/>
                </a:solidFill>
                <a:cs typeface="Times New Roman" panose="02020603050405020304" pitchFamily="18" charset="0"/>
                <a:hlinkClick r:id="rId8"/>
              </a:rPr>
              <a:t>https</a:t>
            </a:r>
            <a:r>
              <a:rPr lang="en-US" sz="1200" b="0" dirty="0">
                <a:solidFill>
                  <a:schemeClr val="tx1"/>
                </a:solidFill>
                <a:cs typeface="Times New Roman" panose="02020603050405020304" pitchFamily="18" charset="0"/>
                <a:hlinkClick r:id="rId8"/>
              </a:rPr>
              <a:t>://op.europa.eu/en/publication-detail/-/</a:t>
            </a:r>
            <a:r>
              <a:rPr lang="en-US" sz="1200" b="0" dirty="0" smtClean="0">
                <a:solidFill>
                  <a:schemeClr val="tx1"/>
                </a:solidFill>
                <a:cs typeface="Times New Roman" panose="02020603050405020304" pitchFamily="18" charset="0"/>
                <a:hlinkClick r:id="rId8"/>
              </a:rPr>
              <a:t>publication/db6d4882-7652-11eb-9ac9-01aa75ed71a1</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200" b="0" dirty="0" smtClean="0">
                <a:solidFill>
                  <a:schemeClr val="tx1"/>
                </a:solidFill>
                <a:cs typeface="Times New Roman" panose="02020603050405020304" pitchFamily="18" charset="0"/>
              </a:rPr>
              <a:t>High-level </a:t>
            </a:r>
            <a:r>
              <a:rPr lang="en-US" sz="1200" b="0" dirty="0">
                <a:solidFill>
                  <a:schemeClr val="tx1"/>
                </a:solidFill>
                <a:cs typeface="Times New Roman" panose="02020603050405020304" pitchFamily="18" charset="0"/>
              </a:rPr>
              <a:t>expert workshop on climate adaptation </a:t>
            </a:r>
            <a:r>
              <a:rPr lang="en-US" sz="1200" b="0" dirty="0" smtClean="0">
                <a:solidFill>
                  <a:schemeClr val="tx1"/>
                </a:solidFill>
                <a:cs typeface="Times New Roman" panose="02020603050405020304" pitchFamily="18" charset="0"/>
              </a:rPr>
              <a:t>modelling, 8-10 </a:t>
            </a:r>
            <a:r>
              <a:rPr lang="en-US" sz="1200" b="0" dirty="0">
                <a:solidFill>
                  <a:schemeClr val="tx1"/>
                </a:solidFill>
                <a:cs typeface="Times New Roman" panose="02020603050405020304" pitchFamily="18" charset="0"/>
              </a:rPr>
              <a:t>September 2020: </a:t>
            </a:r>
            <a:r>
              <a:rPr lang="en-US" sz="1200" b="0" dirty="0">
                <a:solidFill>
                  <a:schemeClr val="tx1"/>
                </a:solidFill>
                <a:cs typeface="Times New Roman" panose="02020603050405020304" pitchFamily="18" charset="0"/>
                <a:hlinkClick r:id="rId9"/>
              </a:rPr>
              <a:t>https://</a:t>
            </a:r>
            <a:r>
              <a:rPr lang="en-US" sz="1200" b="0" dirty="0" smtClean="0">
                <a:solidFill>
                  <a:schemeClr val="tx1"/>
                </a:solidFill>
                <a:cs typeface="Times New Roman" panose="02020603050405020304" pitchFamily="18" charset="0"/>
                <a:hlinkClick r:id="rId9"/>
              </a:rPr>
              <a:t>www.cmcc.it/lectures_conferences/high-level-expert-workshop-on-climate-adaptation-modelling</a:t>
            </a:r>
            <a:r>
              <a:rPr lang="en-US" sz="1200" b="0" dirty="0" smtClean="0">
                <a:solidFill>
                  <a:schemeClr val="tx1"/>
                </a:solidFill>
                <a:cs typeface="Times New Roman" panose="02020603050405020304" pitchFamily="18" charset="0"/>
              </a:rPr>
              <a:t>  </a:t>
            </a:r>
            <a:br>
              <a:rPr lang="en-US" sz="1200" b="0" dirty="0" smtClean="0">
                <a:solidFill>
                  <a:schemeClr val="tx1"/>
                </a:solidFill>
                <a:cs typeface="Times New Roman" panose="02020603050405020304" pitchFamily="18" charset="0"/>
              </a:rPr>
            </a:br>
            <a:r>
              <a:rPr lang="en-US" sz="1200" b="0" dirty="0" smtClean="0">
                <a:solidFill>
                  <a:schemeClr val="tx1"/>
                </a:solidFill>
                <a:cs typeface="Times New Roman" panose="02020603050405020304" pitchFamily="18" charset="0"/>
              </a:rPr>
              <a:t>and proceedings: </a:t>
            </a:r>
            <a:r>
              <a:rPr lang="en-US" sz="1200" b="0" dirty="0" smtClean="0">
                <a:solidFill>
                  <a:schemeClr val="tx1"/>
                </a:solidFill>
                <a:cs typeface="Times New Roman" panose="02020603050405020304" pitchFamily="18" charset="0"/>
                <a:hlinkClick r:id="rId10"/>
              </a:rPr>
              <a:t>https</a:t>
            </a:r>
            <a:r>
              <a:rPr lang="en-US" sz="1200" b="0" dirty="0">
                <a:solidFill>
                  <a:schemeClr val="tx1"/>
                </a:solidFill>
                <a:cs typeface="Times New Roman" panose="02020603050405020304" pitchFamily="18" charset="0"/>
                <a:hlinkClick r:id="rId10"/>
              </a:rPr>
              <a:t>://</a:t>
            </a:r>
            <a:r>
              <a:rPr lang="en-US" sz="1200" b="0" dirty="0" smtClean="0">
                <a:solidFill>
                  <a:schemeClr val="tx1"/>
                </a:solidFill>
                <a:cs typeface="Times New Roman" panose="02020603050405020304" pitchFamily="18" charset="0"/>
                <a:hlinkClick r:id="rId10"/>
              </a:rPr>
              <a:t>link.springer.com/book/9783030862107</a:t>
            </a:r>
            <a:r>
              <a:rPr lang="en-US" sz="1200" b="0" dirty="0" smtClean="0">
                <a:solidFill>
                  <a:schemeClr val="tx1"/>
                </a:solidFill>
                <a:cs typeface="Times New Roman" panose="02020603050405020304" pitchFamily="18" charset="0"/>
              </a:rPr>
              <a:t> </a:t>
            </a:r>
            <a:endParaRPr lang="en-US" sz="1200" b="0" dirty="0">
              <a:solidFill>
                <a:schemeClr val="tx1"/>
              </a:solidFill>
              <a:cs typeface="Times New Roman" panose="02020603050405020304" pitchFamily="18" charset="0"/>
            </a:endParaRPr>
          </a:p>
        </p:txBody>
      </p:sp>
      <p:sp>
        <p:nvSpPr>
          <p:cNvPr id="4" name="TextBox 3"/>
          <p:cNvSpPr txBox="1"/>
          <p:nvPr/>
        </p:nvSpPr>
        <p:spPr>
          <a:xfrm>
            <a:off x="4927989" y="226538"/>
            <a:ext cx="4186956" cy="400110"/>
          </a:xfrm>
          <a:prstGeom prst="rect">
            <a:avLst/>
          </a:prstGeom>
          <a:noFill/>
        </p:spPr>
        <p:txBody>
          <a:bodyPr wrap="square" rtlCol="0">
            <a:spAutoFit/>
          </a:bodyPr>
          <a:lstStyle/>
          <a:p>
            <a:pPr algn="r"/>
            <a:r>
              <a:rPr lang="en-US" sz="2000" b="0" dirty="0" smtClean="0">
                <a:solidFill>
                  <a:srgbClr val="FFFF00"/>
                </a:solidFill>
                <a:latin typeface="+mn-lt"/>
              </a:rPr>
              <a:t>Published 24 February 2021</a:t>
            </a:r>
            <a:endParaRPr lang="en-US" sz="2000" b="0" dirty="0">
              <a:solidFill>
                <a:srgbClr val="FFFF00"/>
              </a:solidFill>
              <a:latin typeface="+mn-lt"/>
            </a:endParaRPr>
          </a:p>
        </p:txBody>
      </p:sp>
    </p:spTree>
    <p:extLst>
      <p:ext uri="{BB962C8B-B14F-4D97-AF65-F5344CB8AC3E}">
        <p14:creationId xmlns:p14="http://schemas.microsoft.com/office/powerpoint/2010/main" val="2574897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 y="92946"/>
            <a:ext cx="3411929" cy="707886"/>
          </a:xfrm>
          <a:prstGeom prst="rect">
            <a:avLst/>
          </a:prstGeom>
          <a:noFill/>
        </p:spPr>
        <p:txBody>
          <a:bodyPr wrap="square" rtlCol="0">
            <a:spAutoFit/>
          </a:bodyPr>
          <a:lstStyle/>
          <a:p>
            <a:r>
              <a:rPr lang="en-US" sz="2000" b="0" dirty="0" smtClean="0">
                <a:solidFill>
                  <a:srgbClr val="FFFF00"/>
                </a:solidFill>
                <a:latin typeface="+mn-lt"/>
              </a:rPr>
              <a:t>Links to the EU adaptation strategy</a:t>
            </a:r>
            <a:endParaRPr lang="en-US" sz="2000" b="0" dirty="0">
              <a:solidFill>
                <a:srgbClr val="FFFF00"/>
              </a:solidFill>
              <a:latin typeface="+mn-lt"/>
            </a:endParaRPr>
          </a:p>
        </p:txBody>
      </p:sp>
      <p:sp>
        <p:nvSpPr>
          <p:cNvPr id="3" name="TextBox 2"/>
          <p:cNvSpPr txBox="1"/>
          <p:nvPr/>
        </p:nvSpPr>
        <p:spPr>
          <a:xfrm>
            <a:off x="0" y="1084536"/>
            <a:ext cx="9144000" cy="249299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Communication</a:t>
            </a:r>
            <a:r>
              <a:rPr lang="en-US" sz="1400" b="0" dirty="0">
                <a:solidFill>
                  <a:schemeClr val="tx1"/>
                </a:solidFill>
                <a:cs typeface="Times New Roman" panose="02020603050405020304" pitchFamily="18" charset="0"/>
              </a:rPr>
              <a:t>: </a:t>
            </a:r>
            <a:r>
              <a:rPr lang="en-US" sz="1400" b="0" dirty="0">
                <a:solidFill>
                  <a:schemeClr val="tx1"/>
                </a:solidFill>
                <a:cs typeface="Times New Roman" panose="02020603050405020304" pitchFamily="18" charset="0"/>
                <a:hlinkClick r:id="rId3"/>
              </a:rPr>
              <a:t>https://eur-lex.europa.eu/legal-content/EN/TXT/?</a:t>
            </a:r>
            <a:r>
              <a:rPr lang="en-US" sz="1400" b="0" dirty="0" smtClean="0">
                <a:solidFill>
                  <a:schemeClr val="tx1"/>
                </a:solidFill>
                <a:cs typeface="Times New Roman" panose="02020603050405020304" pitchFamily="18" charset="0"/>
                <a:hlinkClick r:id="rId3"/>
              </a:rPr>
              <a:t>uri=COM:2021:82:FIN</a:t>
            </a:r>
            <a:r>
              <a:rPr lang="en-US" sz="1400" b="0" dirty="0" smtClean="0">
                <a:solidFill>
                  <a:schemeClr val="tx1"/>
                </a:solidFill>
                <a:cs typeface="Times New Roman" panose="02020603050405020304" pitchFamily="18" charset="0"/>
              </a:rPr>
              <a:t> </a:t>
            </a:r>
            <a:endParaRPr lang="en-US" sz="14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Press </a:t>
            </a:r>
            <a:r>
              <a:rPr lang="en-US" sz="1400" b="0" dirty="0">
                <a:solidFill>
                  <a:schemeClr val="tx1"/>
                </a:solidFill>
                <a:cs typeface="Times New Roman" panose="02020603050405020304" pitchFamily="18" charset="0"/>
              </a:rPr>
              <a:t>release: </a:t>
            </a:r>
            <a:r>
              <a:rPr lang="en-US" sz="1400" b="0" dirty="0">
                <a:solidFill>
                  <a:schemeClr val="tx1"/>
                </a:solidFill>
                <a:cs typeface="Times New Roman" panose="02020603050405020304" pitchFamily="18" charset="0"/>
                <a:hlinkClick r:id="rId4"/>
              </a:rPr>
              <a:t>https://</a:t>
            </a:r>
            <a:r>
              <a:rPr lang="en-US" sz="1400" b="0" dirty="0" smtClean="0">
                <a:solidFill>
                  <a:schemeClr val="tx1"/>
                </a:solidFill>
                <a:cs typeface="Times New Roman" panose="02020603050405020304" pitchFamily="18" charset="0"/>
                <a:hlinkClick r:id="rId4"/>
              </a:rPr>
              <a:t>ec.europa.eu/commission/presscorner/detail/en/IP_21_663</a:t>
            </a:r>
            <a:endParaRPr lang="en-US" sz="14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Q </a:t>
            </a:r>
            <a:r>
              <a:rPr lang="en-US" sz="1400" b="0" dirty="0">
                <a:solidFill>
                  <a:schemeClr val="tx1"/>
                </a:solidFill>
                <a:cs typeface="Times New Roman" panose="02020603050405020304" pitchFamily="18" charset="0"/>
              </a:rPr>
              <a:t>&amp; A: </a:t>
            </a:r>
            <a:r>
              <a:rPr lang="en-US" sz="1400" b="0" dirty="0">
                <a:solidFill>
                  <a:schemeClr val="tx1"/>
                </a:solidFill>
                <a:cs typeface="Times New Roman" panose="02020603050405020304" pitchFamily="18" charset="0"/>
                <a:hlinkClick r:id="rId5"/>
              </a:rPr>
              <a:t>https://</a:t>
            </a:r>
            <a:r>
              <a:rPr lang="en-US" sz="1400" b="0" dirty="0" smtClean="0">
                <a:solidFill>
                  <a:schemeClr val="tx1"/>
                </a:solidFill>
                <a:cs typeface="Times New Roman" panose="02020603050405020304" pitchFamily="18" charset="0"/>
                <a:hlinkClick r:id="rId5"/>
              </a:rPr>
              <a:t>ec.europa.eu/commission/presscorner/detail/en/QANDA_21_664</a:t>
            </a:r>
            <a:r>
              <a:rPr lang="en-US" sz="1400" b="0" dirty="0" smtClean="0">
                <a:solidFill>
                  <a:schemeClr val="tx1"/>
                </a:solidFill>
                <a:cs typeface="Times New Roman" panose="02020603050405020304" pitchFamily="18" charset="0"/>
              </a:rPr>
              <a:t> </a:t>
            </a:r>
            <a:endParaRPr lang="en-US" sz="14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Film</a:t>
            </a:r>
            <a:r>
              <a:rPr lang="en-US" sz="1400" b="0" dirty="0">
                <a:solidFill>
                  <a:schemeClr val="tx1"/>
                </a:solidFill>
                <a:cs typeface="Times New Roman" panose="02020603050405020304" pitchFamily="18" charset="0"/>
              </a:rPr>
              <a:t>: </a:t>
            </a:r>
            <a:r>
              <a:rPr lang="en-US" sz="1400" b="0" dirty="0">
                <a:solidFill>
                  <a:schemeClr val="tx1"/>
                </a:solidFill>
                <a:cs typeface="Times New Roman" panose="02020603050405020304" pitchFamily="18" charset="0"/>
                <a:hlinkClick r:id="rId6"/>
              </a:rPr>
              <a:t>https://</a:t>
            </a:r>
            <a:r>
              <a:rPr lang="en-US" sz="1400" b="0" dirty="0" smtClean="0">
                <a:solidFill>
                  <a:schemeClr val="tx1"/>
                </a:solidFill>
                <a:cs typeface="Times New Roman" panose="02020603050405020304" pitchFamily="18" charset="0"/>
                <a:hlinkClick r:id="rId6"/>
              </a:rPr>
              <a:t>audiovisual.ec.europa.eu/en/video/I-201845</a:t>
            </a:r>
            <a:r>
              <a:rPr lang="en-US" sz="1400" b="0" dirty="0" smtClean="0">
                <a:solidFill>
                  <a:schemeClr val="tx1"/>
                </a:solidFill>
                <a:cs typeface="Times New Roman" panose="02020603050405020304" pitchFamily="18" charset="0"/>
              </a:rPr>
              <a:t> </a:t>
            </a:r>
            <a:endParaRPr lang="en-US" sz="14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Press </a:t>
            </a:r>
            <a:r>
              <a:rPr lang="en-US" sz="1400" b="0" dirty="0">
                <a:solidFill>
                  <a:schemeClr val="tx1"/>
                </a:solidFill>
                <a:cs typeface="Times New Roman" panose="02020603050405020304" pitchFamily="18" charset="0"/>
              </a:rPr>
              <a:t>conference with EVP </a:t>
            </a:r>
            <a:r>
              <a:rPr lang="en-US" sz="1400" b="0" dirty="0" err="1">
                <a:solidFill>
                  <a:schemeClr val="tx1"/>
                </a:solidFill>
                <a:cs typeface="Times New Roman" panose="02020603050405020304" pitchFamily="18" charset="0"/>
              </a:rPr>
              <a:t>Frans</a:t>
            </a:r>
            <a:r>
              <a:rPr lang="en-US" sz="1400" b="0" dirty="0">
                <a:solidFill>
                  <a:schemeClr val="tx1"/>
                </a:solidFill>
                <a:cs typeface="Times New Roman" panose="02020603050405020304" pitchFamily="18" charset="0"/>
              </a:rPr>
              <a:t> Timmermans (recording): </a:t>
            </a:r>
            <a:r>
              <a:rPr lang="en-US" sz="1400" b="0" dirty="0" smtClean="0">
                <a:solidFill>
                  <a:schemeClr val="tx1"/>
                </a:solidFill>
                <a:cs typeface="Times New Roman" panose="02020603050405020304" pitchFamily="18" charset="0"/>
              </a:rPr>
              <a:t/>
            </a:r>
            <a:br>
              <a:rPr lang="en-US" sz="1400" b="0" dirty="0" smtClean="0">
                <a:solidFill>
                  <a:schemeClr val="tx1"/>
                </a:solidFill>
                <a:cs typeface="Times New Roman" panose="02020603050405020304" pitchFamily="18" charset="0"/>
              </a:rPr>
            </a:br>
            <a:r>
              <a:rPr lang="en-US" sz="1400" b="0" dirty="0" smtClean="0">
                <a:solidFill>
                  <a:schemeClr val="tx1"/>
                </a:solidFill>
                <a:cs typeface="Times New Roman" panose="02020603050405020304" pitchFamily="18" charset="0"/>
                <a:hlinkClick r:id="rId7"/>
              </a:rPr>
              <a:t>https</a:t>
            </a:r>
            <a:r>
              <a:rPr lang="en-US" sz="1400" b="0" dirty="0">
                <a:solidFill>
                  <a:schemeClr val="tx1"/>
                </a:solidFill>
                <a:cs typeface="Times New Roman" panose="02020603050405020304" pitchFamily="18" charset="0"/>
                <a:hlinkClick r:id="rId7"/>
              </a:rPr>
              <a:t>://</a:t>
            </a:r>
            <a:r>
              <a:rPr lang="en-US" sz="1400" b="0" dirty="0" smtClean="0">
                <a:solidFill>
                  <a:schemeClr val="tx1"/>
                </a:solidFill>
                <a:cs typeface="Times New Roman" panose="02020603050405020304" pitchFamily="18" charset="0"/>
                <a:hlinkClick r:id="rId7"/>
              </a:rPr>
              <a:t>audiovisual.ec.europa.eu/en/video/I-202216</a:t>
            </a:r>
            <a:r>
              <a:rPr lang="en-US" sz="1400" b="0" dirty="0" smtClean="0">
                <a:solidFill>
                  <a:schemeClr val="tx1"/>
                </a:solidFill>
                <a:cs typeface="Times New Roman" panose="02020603050405020304" pitchFamily="18" charset="0"/>
              </a:rPr>
              <a:t> </a:t>
            </a:r>
            <a:endParaRPr lang="en-US" sz="14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Background </a:t>
            </a:r>
            <a:r>
              <a:rPr lang="en-US" sz="1400" b="0" dirty="0">
                <a:solidFill>
                  <a:schemeClr val="tx1"/>
                </a:solidFill>
                <a:cs typeface="Times New Roman" panose="02020603050405020304" pitchFamily="18" charset="0"/>
              </a:rPr>
              <a:t>studies</a:t>
            </a:r>
            <a:r>
              <a:rPr lang="en-US" sz="1400" b="0" dirty="0" smtClean="0">
                <a:solidFill>
                  <a:schemeClr val="tx1"/>
                </a:solidFill>
                <a:cs typeface="Times New Roman" panose="02020603050405020304" pitchFamily="18" charset="0"/>
              </a:rPr>
              <a:t>: </a:t>
            </a:r>
            <a:r>
              <a:rPr lang="en-US" sz="1400" b="0" dirty="0" smtClean="0">
                <a:solidFill>
                  <a:schemeClr val="tx1"/>
                </a:solidFill>
                <a:cs typeface="Times New Roman" panose="02020603050405020304" pitchFamily="18" charset="0"/>
                <a:hlinkClick r:id="rId8"/>
              </a:rPr>
              <a:t>https</a:t>
            </a:r>
            <a:r>
              <a:rPr lang="en-US" sz="1400" b="0" dirty="0">
                <a:solidFill>
                  <a:schemeClr val="tx1"/>
                </a:solidFill>
                <a:cs typeface="Times New Roman" panose="02020603050405020304" pitchFamily="18" charset="0"/>
                <a:hlinkClick r:id="rId8"/>
              </a:rPr>
              <a:t>://</a:t>
            </a:r>
            <a:r>
              <a:rPr lang="en-US" sz="1400" b="0" dirty="0" smtClean="0">
                <a:solidFill>
                  <a:schemeClr val="tx1"/>
                </a:solidFill>
                <a:cs typeface="Times New Roman" panose="02020603050405020304" pitchFamily="18" charset="0"/>
                <a:hlinkClick r:id="rId8"/>
              </a:rPr>
              <a:t>ec.europa.eu/clima/policies/adaptation/what_en#tab-0-2</a:t>
            </a:r>
            <a:r>
              <a:rPr lang="en-US" sz="1400" b="0" dirty="0" smtClean="0">
                <a:solidFill>
                  <a:schemeClr val="tx1"/>
                </a:solidFill>
                <a:cs typeface="Times New Roman" panose="02020603050405020304" pitchFamily="18" charset="0"/>
              </a:rPr>
              <a:t>   </a:t>
            </a:r>
            <a:endParaRPr lang="en-US" sz="1400" b="0" dirty="0">
              <a:solidFill>
                <a:schemeClr val="tx1"/>
              </a:solidFill>
              <a:cs typeface="Times New Roman" panose="02020603050405020304" pitchFamily="18" charset="0"/>
            </a:endParaRPr>
          </a:p>
          <a:p>
            <a:pPr marL="342900" indent="-342900">
              <a:spcAft>
                <a:spcPts val="600"/>
              </a:spcAft>
              <a:buFont typeface="Arial" panose="020B0604020202020204" pitchFamily="34" charset="0"/>
              <a:buChar char="•"/>
            </a:pPr>
            <a:r>
              <a:rPr lang="en-US" sz="1400" b="0" dirty="0" smtClean="0">
                <a:solidFill>
                  <a:schemeClr val="tx1"/>
                </a:solidFill>
                <a:cs typeface="Times New Roman" panose="02020603050405020304" pitchFamily="18" charset="0"/>
              </a:rPr>
              <a:t>Webinar </a:t>
            </a:r>
            <a:r>
              <a:rPr lang="en-US" sz="1400" b="0" dirty="0">
                <a:solidFill>
                  <a:schemeClr val="tx1"/>
                </a:solidFill>
                <a:cs typeface="Times New Roman" panose="02020603050405020304" pitchFamily="18" charset="0"/>
              </a:rPr>
              <a:t>25-26 February 2021: </a:t>
            </a:r>
            <a:r>
              <a:rPr lang="fr-FR" sz="1400" b="0" dirty="0" smtClean="0">
                <a:solidFill>
                  <a:schemeClr val="tx1"/>
                </a:solidFill>
                <a:cs typeface="Times New Roman" panose="02020603050405020304" pitchFamily="18" charset="0"/>
                <a:hlinkClick r:id="rId9"/>
              </a:rPr>
              <a:t>https</a:t>
            </a:r>
            <a:r>
              <a:rPr lang="fr-FR" sz="1400" b="0" dirty="0">
                <a:solidFill>
                  <a:schemeClr val="tx1"/>
                </a:solidFill>
                <a:cs typeface="Times New Roman" panose="02020603050405020304" pitchFamily="18" charset="0"/>
                <a:hlinkClick r:id="rId9"/>
              </a:rPr>
              <a:t>://</a:t>
            </a:r>
            <a:r>
              <a:rPr lang="fr-FR" sz="1400" b="0" dirty="0" smtClean="0">
                <a:solidFill>
                  <a:schemeClr val="tx1"/>
                </a:solidFill>
                <a:cs typeface="Times New Roman" panose="02020603050405020304" pitchFamily="18" charset="0"/>
                <a:hlinkClick r:id="rId9"/>
              </a:rPr>
              <a:t>www.cmcc.it/eu-climate-adaptation-strategy-2021</a:t>
            </a:r>
            <a:r>
              <a:rPr lang="fr-FR" sz="1400" b="0" dirty="0" smtClean="0">
                <a:solidFill>
                  <a:schemeClr val="tx1"/>
                </a:solidFill>
                <a:cs typeface="Times New Roman" panose="02020603050405020304" pitchFamily="18" charset="0"/>
              </a:rPr>
              <a:t> and </a:t>
            </a:r>
            <a:r>
              <a:rPr lang="en-US" sz="1400" b="0" dirty="0">
                <a:solidFill>
                  <a:schemeClr val="tx1"/>
                </a:solidFill>
                <a:cs typeface="Times New Roman" panose="02020603050405020304" pitchFamily="18" charset="0"/>
                <a:hlinkClick r:id="rId10"/>
              </a:rPr>
              <a:t>https://www.youtube.com/playlist?list=PLqj_l70M-izDyxjFwQjLb5zjGRCRj3maX</a:t>
            </a:r>
            <a:endParaRPr lang="en-US" sz="1400" b="0" dirty="0">
              <a:solidFill>
                <a:schemeClr val="tx1"/>
              </a:solidFill>
              <a:cs typeface="Times New Roman" panose="02020603050405020304" pitchFamily="18" charset="0"/>
            </a:endParaRPr>
          </a:p>
        </p:txBody>
      </p:sp>
      <p:sp>
        <p:nvSpPr>
          <p:cNvPr id="4" name="TextBox 3"/>
          <p:cNvSpPr txBox="1"/>
          <p:nvPr/>
        </p:nvSpPr>
        <p:spPr>
          <a:xfrm>
            <a:off x="4927989" y="226538"/>
            <a:ext cx="4186956" cy="400110"/>
          </a:xfrm>
          <a:prstGeom prst="rect">
            <a:avLst/>
          </a:prstGeom>
          <a:noFill/>
        </p:spPr>
        <p:txBody>
          <a:bodyPr wrap="square" rtlCol="0">
            <a:spAutoFit/>
          </a:bodyPr>
          <a:lstStyle/>
          <a:p>
            <a:pPr algn="r"/>
            <a:r>
              <a:rPr lang="en-US" sz="2000" b="0" dirty="0" smtClean="0">
                <a:solidFill>
                  <a:srgbClr val="FFFF00"/>
                </a:solidFill>
                <a:latin typeface="+mn-lt"/>
              </a:rPr>
              <a:t>Published 24 February 2021</a:t>
            </a:r>
            <a:endParaRPr lang="en-US" sz="2000" b="0" dirty="0">
              <a:solidFill>
                <a:srgbClr val="FFFF00"/>
              </a:solidFill>
              <a:latin typeface="+mn-lt"/>
            </a:endParaRPr>
          </a:p>
        </p:txBody>
      </p:sp>
    </p:spTree>
    <p:extLst>
      <p:ext uri="{BB962C8B-B14F-4D97-AF65-F5344CB8AC3E}">
        <p14:creationId xmlns:p14="http://schemas.microsoft.com/office/powerpoint/2010/main" val="677079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11" t="27972" r="22526" b="21286"/>
          <a:stretch/>
        </p:blipFill>
        <p:spPr>
          <a:xfrm>
            <a:off x="404261" y="1013366"/>
            <a:ext cx="8325853" cy="3965497"/>
          </a:xfrm>
          <a:prstGeom prst="rect">
            <a:avLst/>
          </a:prstGeom>
        </p:spPr>
      </p:pic>
    </p:spTree>
    <p:extLst>
      <p:ext uri="{BB962C8B-B14F-4D97-AF65-F5344CB8AC3E}">
        <p14:creationId xmlns:p14="http://schemas.microsoft.com/office/powerpoint/2010/main" val="2581397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 y="203634"/>
            <a:ext cx="4188669" cy="400110"/>
          </a:xfrm>
          <a:prstGeom prst="rect">
            <a:avLst/>
          </a:prstGeom>
          <a:noFill/>
        </p:spPr>
        <p:txBody>
          <a:bodyPr wrap="square" rtlCol="0">
            <a:spAutoFit/>
          </a:bodyPr>
          <a:lstStyle/>
          <a:p>
            <a:r>
              <a:rPr lang="en-US" sz="2000" b="0" dirty="0" smtClean="0">
                <a:solidFill>
                  <a:srgbClr val="FFFF00"/>
                </a:solidFill>
                <a:latin typeface="+mn-lt"/>
              </a:rPr>
              <a:t>EU Adaptation Strategy</a:t>
            </a:r>
            <a:endParaRPr lang="en-US" sz="2000" b="0" dirty="0">
              <a:solidFill>
                <a:srgbClr val="FFFF00"/>
              </a:solidFill>
              <a:latin typeface="+mn-lt"/>
            </a:endParaRPr>
          </a:p>
        </p:txBody>
      </p:sp>
      <p:sp>
        <p:nvSpPr>
          <p:cNvPr id="7" name="TextBox 6"/>
          <p:cNvSpPr txBox="1"/>
          <p:nvPr/>
        </p:nvSpPr>
        <p:spPr>
          <a:xfrm>
            <a:off x="4964083" y="200986"/>
            <a:ext cx="4188669" cy="400110"/>
          </a:xfrm>
          <a:prstGeom prst="rect">
            <a:avLst/>
          </a:prstGeom>
          <a:noFill/>
        </p:spPr>
        <p:txBody>
          <a:bodyPr wrap="square" rtlCol="0">
            <a:spAutoFit/>
          </a:bodyPr>
          <a:lstStyle/>
          <a:p>
            <a:pPr algn="r"/>
            <a:r>
              <a:rPr lang="en-US" sz="2000" b="0" dirty="0" smtClean="0">
                <a:solidFill>
                  <a:srgbClr val="FFFF00"/>
                </a:solidFill>
                <a:latin typeface="+mn-lt"/>
              </a:rPr>
              <a:t>Objectives &amp; thematic areas</a:t>
            </a:r>
          </a:p>
        </p:txBody>
      </p:sp>
      <p:graphicFrame>
        <p:nvGraphicFramePr>
          <p:cNvPr id="8" name="Table 7"/>
          <p:cNvGraphicFramePr>
            <a:graphicFrameLocks noGrp="1"/>
          </p:cNvGraphicFramePr>
          <p:nvPr>
            <p:extLst>
              <p:ext uri="{D42A27DB-BD31-4B8C-83A1-F6EECF244321}">
                <p14:modId xmlns:p14="http://schemas.microsoft.com/office/powerpoint/2010/main" val="1654778150"/>
              </p:ext>
            </p:extLst>
          </p:nvPr>
        </p:nvGraphicFramePr>
        <p:xfrm>
          <a:off x="1" y="1017529"/>
          <a:ext cx="9144000" cy="3899455"/>
        </p:xfrm>
        <a:graphic>
          <a:graphicData uri="http://schemas.openxmlformats.org/drawingml/2006/table">
            <a:tbl>
              <a:tblPr firstRow="1" firstCol="1" bandRow="1"/>
              <a:tblGrid>
                <a:gridCol w="1710266">
                  <a:extLst>
                    <a:ext uri="{9D8B030D-6E8A-4147-A177-3AD203B41FA5}">
                      <a16:colId xmlns:a16="http://schemas.microsoft.com/office/drawing/2014/main" val="684381929"/>
                    </a:ext>
                  </a:extLst>
                </a:gridCol>
                <a:gridCol w="7433734">
                  <a:extLst>
                    <a:ext uri="{9D8B030D-6E8A-4147-A177-3AD203B41FA5}">
                      <a16:colId xmlns:a16="http://schemas.microsoft.com/office/drawing/2014/main" val="4113439907"/>
                    </a:ext>
                  </a:extLst>
                </a:gridCol>
              </a:tblGrid>
              <a:tr h="926159">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algn="l">
                        <a:lnSpc>
                          <a:spcPct val="100000"/>
                        </a:lnSpc>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1</a:t>
                      </a:r>
                      <a:r>
                        <a:rPr lang="en-US" sz="1600" b="0" dirty="0">
                          <a:effectLst/>
                          <a:latin typeface="Calibri" panose="020F0502020204030204" pitchFamily="34" charset="0"/>
                          <a:ea typeface="Calibri" panose="020F0502020204030204" pitchFamily="34" charset="0"/>
                          <a:cs typeface="Times New Roman" panose="02020603050405020304" pitchFamily="18" charset="0"/>
                        </a:rPr>
                        <a:t>. Smarter </a:t>
                      </a: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adaptation</a:t>
                      </a:r>
                      <a:r>
                        <a:rPr lang="en-IE" sz="16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a:lnSpc>
                          <a:spcPct val="100000"/>
                        </a:lnSpc>
                        <a:spcAft>
                          <a:spcPts val="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1. </a:t>
                      </a: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  Pushing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the frontiers of </a:t>
                      </a: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knowledge on</a:t>
                      </a:r>
                      <a:r>
                        <a:rPr lang="en-US" sz="1600" b="0" baseline="0" dirty="0" smtClean="0">
                          <a:effectLst/>
                          <a:latin typeface="Calibri" panose="020F0502020204030204" pitchFamily="34" charset="0"/>
                          <a:ea typeface="Calibri" panose="020F0502020204030204" pitchFamily="34" charset="0"/>
                          <a:cs typeface="Times New Roman" panose="02020603050405020304" pitchFamily="18" charset="0"/>
                        </a:rPr>
                        <a:t> adaptation</a:t>
                      </a:r>
                      <a:endParaRPr lang="en-IE"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IE" sz="1600" b="0" dirty="0">
                          <a:effectLst/>
                          <a:latin typeface="Calibri" panose="020F0502020204030204" pitchFamily="34" charset="0"/>
                          <a:ea typeface="Calibri" panose="020F0502020204030204" pitchFamily="34" charset="0"/>
                          <a:cs typeface="Times New Roman" panose="02020603050405020304" pitchFamily="18" charset="0"/>
                        </a:rPr>
                        <a:t>2.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  More </a:t>
                      </a:r>
                      <a:r>
                        <a:rPr lang="en-IE" sz="1600" b="0" dirty="0">
                          <a:effectLst/>
                          <a:latin typeface="Calibri" panose="020F0502020204030204" pitchFamily="34" charset="0"/>
                          <a:ea typeface="Calibri" panose="020F0502020204030204" pitchFamily="34" charset="0"/>
                          <a:cs typeface="Times New Roman" panose="02020603050405020304" pitchFamily="18" charset="0"/>
                        </a:rPr>
                        <a:t>and better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climate-related risk</a:t>
                      </a:r>
                      <a:r>
                        <a:rPr lang="en-IE" sz="1600" b="0" baseline="0" dirty="0" smtClean="0">
                          <a:effectLst/>
                          <a:latin typeface="Calibri" panose="020F0502020204030204" pitchFamily="34" charset="0"/>
                          <a:ea typeface="Calibri" panose="020F0502020204030204" pitchFamily="34" charset="0"/>
                          <a:cs typeface="Times New Roman" panose="02020603050405020304" pitchFamily="18" charset="0"/>
                        </a:rPr>
                        <a:t> and</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 losses</a:t>
                      </a:r>
                      <a:r>
                        <a:rPr lang="en-IE" sz="16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data</a:t>
                      </a:r>
                      <a:endParaRPr lang="en-IE"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IE" sz="1600" b="0" dirty="0">
                          <a:effectLst/>
                          <a:latin typeface="Calibri" panose="020F0502020204030204" pitchFamily="34" charset="0"/>
                          <a:ea typeface="Calibri" panose="020F0502020204030204" pitchFamily="34" charset="0"/>
                          <a:cs typeface="Times New Roman" panose="02020603050405020304" pitchFamily="18" charset="0"/>
                        </a:rPr>
                        <a:t>3.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  Make </a:t>
                      </a:r>
                      <a:r>
                        <a:rPr lang="en-IE" sz="1600" b="0" dirty="0">
                          <a:effectLst/>
                          <a:latin typeface="Calibri" panose="020F0502020204030204" pitchFamily="34" charset="0"/>
                          <a:ea typeface="Calibri" panose="020F0502020204030204" pitchFamily="34" charset="0"/>
                          <a:cs typeface="Times New Roman" panose="02020603050405020304" pitchFamily="18" charset="0"/>
                        </a:rPr>
                        <a:t>Climate-ADAPT the authoritative European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platform</a:t>
                      </a:r>
                      <a:r>
                        <a:rPr lang="en-IE" sz="1600" b="0" baseline="0" dirty="0" smtClean="0">
                          <a:effectLst/>
                          <a:latin typeface="Calibri" panose="020F0502020204030204" pitchFamily="34" charset="0"/>
                          <a:ea typeface="Calibri" panose="020F0502020204030204" pitchFamily="34" charset="0"/>
                          <a:cs typeface="Times New Roman" panose="02020603050405020304" pitchFamily="18" charset="0"/>
                        </a:rPr>
                        <a:t> for adaptation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knowledge </a:t>
                      </a:r>
                      <a:endParaRPr lang="en-I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a16="http://schemas.microsoft.com/office/drawing/2014/main" val="390861731"/>
                  </a:ext>
                </a:extLst>
              </a:tr>
              <a:tr h="983132">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algn="l">
                        <a:lnSpc>
                          <a:spcPct val="100000"/>
                        </a:lnSpc>
                        <a:spcAft>
                          <a:spcPts val="0"/>
                        </a:spcAft>
                      </a:pP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2</a:t>
                      </a:r>
                      <a:r>
                        <a:rPr lang="en-IE" sz="1600" b="0" dirty="0">
                          <a:effectLst/>
                          <a:latin typeface="Calibri" panose="020F0502020204030204" pitchFamily="34" charset="0"/>
                          <a:ea typeface="Calibri" panose="020F0502020204030204" pitchFamily="34" charset="0"/>
                          <a:cs typeface="Times New Roman" panose="02020603050405020304" pitchFamily="18" charset="0"/>
                        </a:rPr>
                        <a:t>. More systemic </a:t>
                      </a:r>
                      <a:r>
                        <a:rPr lang="en-IE" sz="1600" b="0" dirty="0" smtClean="0">
                          <a:effectLst/>
                          <a:latin typeface="Calibri" panose="020F0502020204030204" pitchFamily="34" charset="0"/>
                          <a:ea typeface="Calibri" panose="020F0502020204030204" pitchFamily="34" charset="0"/>
                          <a:cs typeface="Times New Roman" panose="02020603050405020304" pitchFamily="18" charset="0"/>
                        </a:rPr>
                        <a:t>adaptation</a:t>
                      </a:r>
                      <a:r>
                        <a:rPr lang="en-IE" sz="16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marL="0" algn="l" defTabSz="914400" rtl="0" eaLnBrk="1" latinLnBrk="0" hangingPunct="1">
                        <a:lnSpc>
                          <a:spcPct val="100000"/>
                        </a:lnSpc>
                        <a:spcAft>
                          <a:spcPts val="0"/>
                        </a:spcAft>
                      </a:pP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Improving </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adaptation strategies and plans</a:t>
                      </a:r>
                    </a:p>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Fostering local,</a:t>
                      </a:r>
                      <a:r>
                        <a:rPr lang="en-US" sz="16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individual,</a:t>
                      </a:r>
                      <a:r>
                        <a:rPr lang="en-US" sz="16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just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resilience</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0000"/>
                        </a:lnSpc>
                        <a:spcAft>
                          <a:spcPts val="0"/>
                        </a:spcAft>
                      </a:pP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Integrating </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climate resilience in </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fiscal frameworks</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Promoting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nature-based solutions for adaptation</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4120194691"/>
                  </a:ext>
                </a:extLst>
              </a:tr>
              <a:tr h="1014804">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algn="l">
                        <a:lnSpc>
                          <a:spcPct val="100000"/>
                        </a:lnSpc>
                        <a:spcAft>
                          <a:spcPts val="0"/>
                        </a:spcAft>
                      </a:pPr>
                      <a:r>
                        <a:rPr lang="en-US" sz="1600" b="0" dirty="0" smtClean="0">
                          <a:effectLst/>
                          <a:latin typeface="Calibri" panose="020F0502020204030204" pitchFamily="34" charset="0"/>
                          <a:ea typeface="Calibri" panose="020F0502020204030204" pitchFamily="34" charset="0"/>
                          <a:cs typeface="Calibri" panose="020F0502020204030204" pitchFamily="34" charset="0"/>
                        </a:rPr>
                        <a:t>3</a:t>
                      </a:r>
                      <a:r>
                        <a:rPr lang="en-US" sz="1600" b="0" dirty="0">
                          <a:effectLst/>
                          <a:latin typeface="Calibri" panose="020F0502020204030204" pitchFamily="34" charset="0"/>
                          <a:ea typeface="Calibri" panose="020F0502020204030204" pitchFamily="34" charset="0"/>
                          <a:cs typeface="Calibri" panose="020F0502020204030204" pitchFamily="34" charset="0"/>
                        </a:rPr>
                        <a:t>. Faster </a:t>
                      </a:r>
                      <a:r>
                        <a:rPr lang="en-US" sz="1600" b="0" dirty="0" smtClean="0">
                          <a:effectLst/>
                          <a:latin typeface="Calibri" panose="020F0502020204030204" pitchFamily="34" charset="0"/>
                          <a:ea typeface="Calibri" panose="020F0502020204030204" pitchFamily="34" charset="0"/>
                          <a:cs typeface="Calibri" panose="020F0502020204030204" pitchFamily="34" charset="0"/>
                        </a:rPr>
                        <a:t>adaptation</a:t>
                      </a:r>
                      <a:r>
                        <a:rPr lang="en-US" sz="1600" b="0" dirty="0">
                          <a:effectLst/>
                          <a:latin typeface="Calibri" panose="020F0502020204030204" pitchFamily="34" charset="0"/>
                          <a:ea typeface="Calibri" panose="020F0502020204030204" pitchFamily="34" charset="0"/>
                          <a:cs typeface="Calibri" panose="020F0502020204030204" pitchFamily="34" charset="0"/>
                        </a:rPr>
                        <a:t> </a:t>
                      </a:r>
                      <a:endParaRPr lang="en-I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marL="0" algn="l" defTabSz="914400" rtl="0" eaLnBrk="1" latinLnBrk="0" hangingPunct="1">
                        <a:lnSpc>
                          <a:spcPct val="100000"/>
                        </a:lnSpc>
                        <a:spcAft>
                          <a:spcPts val="0"/>
                        </a:spcAft>
                      </a:pPr>
                      <a:r>
                        <a:rPr lang="en-IE" sz="1600" b="0" dirty="0">
                          <a:effectLst/>
                          <a:latin typeface="Calibri" panose="020F0502020204030204" pitchFamily="34" charset="0"/>
                          <a:ea typeface="Calibri" panose="020F0502020204030204" pitchFamily="34" charset="0"/>
                          <a:cs typeface="Times New Roman" panose="02020603050405020304" pitchFamily="18" charset="0"/>
                        </a:rPr>
                        <a:t>8</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Accelerating</a:t>
                      </a:r>
                      <a:r>
                        <a:rPr lang="en-IE" sz="16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rollout</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adaptation solutions</a:t>
                      </a:r>
                    </a:p>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Reducing climate-related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isk</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0000"/>
                        </a:lnSpc>
                        <a:spcAft>
                          <a:spcPts val="0"/>
                        </a:spcAft>
                      </a:pP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Closing </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climate </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
                      </a:r>
                      <a:r>
                        <a:rPr lang="en-IE"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rotection </a:t>
                      </a:r>
                      <a:r>
                        <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gap</a:t>
                      </a:r>
                    </a:p>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Ensuring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availability and sustainability of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freshwater </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3274268250"/>
                  </a:ext>
                </a:extLst>
              </a:tr>
              <a:tr h="902393">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algn="l">
                        <a:lnSpc>
                          <a:spcPct val="100000"/>
                        </a:lnSpc>
                        <a:spcAft>
                          <a:spcPts val="0"/>
                        </a:spcAft>
                      </a:pPr>
                      <a:r>
                        <a:rPr lang="en-US" sz="1600" b="0" dirty="0" smtClean="0">
                          <a:effectLst/>
                          <a:latin typeface="Calibri" panose="020F0502020204030204" pitchFamily="34" charset="0"/>
                          <a:ea typeface="Calibri" panose="020F0502020204030204" pitchFamily="34" charset="0"/>
                          <a:cs typeface="Calibri" panose="020F0502020204030204" pitchFamily="34" charset="0"/>
                        </a:rPr>
                        <a:t>4</a:t>
                      </a:r>
                      <a:r>
                        <a:rPr lang="en-US" sz="1600" b="0" dirty="0">
                          <a:effectLst/>
                          <a:latin typeface="Calibri" panose="020F0502020204030204" pitchFamily="34" charset="0"/>
                          <a:ea typeface="Calibri" panose="020F0502020204030204" pitchFamily="34" charset="0"/>
                          <a:cs typeface="Calibri" panose="020F0502020204030204" pitchFamily="34" charset="0"/>
                        </a:rPr>
                        <a:t>. Stepping up international action for climate </a:t>
                      </a:r>
                      <a:r>
                        <a:rPr lang="en-US" sz="1600" b="0" dirty="0" smtClean="0">
                          <a:effectLst/>
                          <a:latin typeface="Calibri" panose="020F0502020204030204" pitchFamily="34" charset="0"/>
                          <a:ea typeface="Calibri" panose="020F0502020204030204" pitchFamily="34" charset="0"/>
                          <a:cs typeface="Calibri" panose="020F0502020204030204" pitchFamily="34" charset="0"/>
                        </a:rPr>
                        <a:t>resilience</a:t>
                      </a:r>
                      <a:endParaRPr lang="en-I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180" rtl="0" eaLnBrk="1" latinLnBrk="0" hangingPunct="1">
                        <a:defRPr sz="1800" kern="1200">
                          <a:solidFill>
                            <a:schemeClr val="tx1"/>
                          </a:solidFill>
                          <a:latin typeface="Arial"/>
                        </a:defRPr>
                      </a:lvl1pPr>
                      <a:lvl2pPr marL="457090" algn="l" defTabSz="914180" rtl="0" eaLnBrk="1" latinLnBrk="0" hangingPunct="1">
                        <a:defRPr sz="1800" kern="1200">
                          <a:solidFill>
                            <a:schemeClr val="tx1"/>
                          </a:solidFill>
                          <a:latin typeface="Arial"/>
                        </a:defRPr>
                      </a:lvl2pPr>
                      <a:lvl3pPr marL="914180" algn="l" defTabSz="914180" rtl="0" eaLnBrk="1" latinLnBrk="0" hangingPunct="1">
                        <a:defRPr sz="1800" kern="1200">
                          <a:solidFill>
                            <a:schemeClr val="tx1"/>
                          </a:solidFill>
                          <a:latin typeface="Arial"/>
                        </a:defRPr>
                      </a:lvl3pPr>
                      <a:lvl4pPr marL="1371270" algn="l" defTabSz="914180" rtl="0" eaLnBrk="1" latinLnBrk="0" hangingPunct="1">
                        <a:defRPr sz="1800" kern="1200">
                          <a:solidFill>
                            <a:schemeClr val="tx1"/>
                          </a:solidFill>
                          <a:latin typeface="Arial"/>
                        </a:defRPr>
                      </a:lvl4pPr>
                      <a:lvl5pPr marL="1828361" algn="l" defTabSz="914180" rtl="0" eaLnBrk="1" latinLnBrk="0" hangingPunct="1">
                        <a:defRPr sz="1800" kern="1200">
                          <a:solidFill>
                            <a:schemeClr val="tx1"/>
                          </a:solidFill>
                          <a:latin typeface="Arial"/>
                        </a:defRPr>
                      </a:lvl5pPr>
                      <a:lvl6pPr marL="2285451" algn="l" defTabSz="914180" rtl="0" eaLnBrk="1" latinLnBrk="0" hangingPunct="1">
                        <a:defRPr sz="1800" kern="1200">
                          <a:solidFill>
                            <a:schemeClr val="tx1"/>
                          </a:solidFill>
                          <a:latin typeface="Arial"/>
                        </a:defRPr>
                      </a:lvl6pPr>
                      <a:lvl7pPr marL="2742542" algn="l" defTabSz="914180" rtl="0" eaLnBrk="1" latinLnBrk="0" hangingPunct="1">
                        <a:defRPr sz="1800" kern="1200">
                          <a:solidFill>
                            <a:schemeClr val="tx1"/>
                          </a:solidFill>
                          <a:latin typeface="Arial"/>
                        </a:defRPr>
                      </a:lvl7pPr>
                      <a:lvl8pPr marL="3199632" algn="l" defTabSz="914180" rtl="0" eaLnBrk="1" latinLnBrk="0" hangingPunct="1">
                        <a:defRPr sz="1800" kern="1200">
                          <a:solidFill>
                            <a:schemeClr val="tx1"/>
                          </a:solidFill>
                          <a:latin typeface="Arial"/>
                        </a:defRPr>
                      </a:lvl8pPr>
                      <a:lvl9pPr marL="3656722" algn="l" defTabSz="914180" rtl="0" eaLnBrk="1" latinLnBrk="0" hangingPunct="1">
                        <a:defRPr sz="1800" kern="1200">
                          <a:solidFill>
                            <a:schemeClr val="tx1"/>
                          </a:solidFill>
                          <a:latin typeface="Arial"/>
                        </a:defRPr>
                      </a:lvl9pPr>
                    </a:lstStyle>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Increasing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for international climate resilience and preparedness</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Scaling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 international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finance to build climate resilience</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0000"/>
                        </a:lnSpc>
                        <a:spcAft>
                          <a:spcPts val="0"/>
                        </a:spcAft>
                      </a:pP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Strengthen </a:t>
                      </a:r>
                      <a:r>
                        <a:rPr lang="en-US" sz="16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 </a:t>
                      </a:r>
                      <a:r>
                        <a:rPr lang="en-US"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engagement and exchanges on adaptation</a:t>
                      </a:r>
                      <a:endParaRPr lang="en-IE" sz="16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876944082"/>
                  </a:ext>
                </a:extLst>
              </a:tr>
            </a:tbl>
          </a:graphicData>
        </a:graphic>
      </p:graphicFrame>
    </p:spTree>
    <p:extLst>
      <p:ext uri="{BB962C8B-B14F-4D97-AF65-F5344CB8AC3E}">
        <p14:creationId xmlns:p14="http://schemas.microsoft.com/office/powerpoint/2010/main" val="2122335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 y="59708"/>
            <a:ext cx="4188669" cy="707886"/>
          </a:xfrm>
          <a:prstGeom prst="rect">
            <a:avLst/>
          </a:prstGeom>
          <a:noFill/>
        </p:spPr>
        <p:txBody>
          <a:bodyPr wrap="square" rtlCol="0">
            <a:spAutoFit/>
          </a:bodyPr>
          <a:lstStyle/>
          <a:p>
            <a:r>
              <a:rPr lang="en-US" sz="2000" b="0" dirty="0" smtClean="0">
                <a:solidFill>
                  <a:srgbClr val="FFFF00"/>
                </a:solidFill>
                <a:latin typeface="+mn-lt"/>
              </a:rPr>
              <a:t>Study on climate adaptation modelling</a:t>
            </a:r>
            <a:endParaRPr lang="en-US" sz="2000" b="0" dirty="0">
              <a:solidFill>
                <a:srgbClr val="FFFF00"/>
              </a:solidFill>
              <a:latin typeface="+mn-lt"/>
            </a:endParaRPr>
          </a:p>
        </p:txBody>
      </p:sp>
      <p:pic>
        <p:nvPicPr>
          <p:cNvPr id="5" name="Picture 4"/>
          <p:cNvPicPr>
            <a:picLocks noChangeAspect="1"/>
          </p:cNvPicPr>
          <p:nvPr/>
        </p:nvPicPr>
        <p:blipFill>
          <a:blip r:embed="rId3"/>
          <a:stretch>
            <a:fillRect/>
          </a:stretch>
        </p:blipFill>
        <p:spPr>
          <a:xfrm>
            <a:off x="1366" y="999067"/>
            <a:ext cx="4926572" cy="4144434"/>
          </a:xfrm>
          <a:prstGeom prst="rect">
            <a:avLst/>
          </a:prstGeom>
        </p:spPr>
      </p:pic>
      <p:pic>
        <p:nvPicPr>
          <p:cNvPr id="8" name="Picture 7"/>
          <p:cNvPicPr>
            <a:picLocks noChangeAspect="1"/>
          </p:cNvPicPr>
          <p:nvPr/>
        </p:nvPicPr>
        <p:blipFill rotWithShape="1">
          <a:blip r:embed="rId4"/>
          <a:srcRect l="51145" t="54170" r="24598" b="6402"/>
          <a:stretch/>
        </p:blipFill>
        <p:spPr>
          <a:xfrm>
            <a:off x="7106121" y="823763"/>
            <a:ext cx="2037879" cy="4319737"/>
          </a:xfrm>
          <a:prstGeom prst="rect">
            <a:avLst/>
          </a:prstGeom>
        </p:spPr>
      </p:pic>
      <p:pic>
        <p:nvPicPr>
          <p:cNvPr id="4" name="Picture 3"/>
          <p:cNvPicPr>
            <a:picLocks noChangeAspect="1"/>
          </p:cNvPicPr>
          <p:nvPr/>
        </p:nvPicPr>
        <p:blipFill rotWithShape="1">
          <a:blip r:embed="rId5"/>
          <a:srcRect l="67081" t="18888" r="13548" b="49940"/>
          <a:stretch/>
        </p:blipFill>
        <p:spPr>
          <a:xfrm>
            <a:off x="5040065" y="823762"/>
            <a:ext cx="2066056" cy="4335665"/>
          </a:xfrm>
          <a:prstGeom prst="rect">
            <a:avLst/>
          </a:prstGeom>
        </p:spPr>
      </p:pic>
    </p:spTree>
    <p:extLst>
      <p:ext uri="{BB962C8B-B14F-4D97-AF65-F5344CB8AC3E}">
        <p14:creationId xmlns:p14="http://schemas.microsoft.com/office/powerpoint/2010/main" val="274469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3366"/>
              </a:solidFill>
              <a:effectLst/>
              <a:latin typeface="Verdana" pitchFamily="34" charset="0"/>
              <a:ea typeface="ＭＳ Ｐゴシック" pitchFamily="34" charset="-128"/>
            </a:endParaRPr>
          </a:p>
        </p:txBody>
      </p:sp>
      <p:pic>
        <p:nvPicPr>
          <p:cNvPr id="14" name="Picture 13"/>
          <p:cNvPicPr>
            <a:picLocks noChangeAspect="1"/>
          </p:cNvPicPr>
          <p:nvPr/>
        </p:nvPicPr>
        <p:blipFill rotWithShape="1">
          <a:blip r:embed="rId3"/>
          <a:srcRect l="12746" t="36454" r="37813" b="20863"/>
          <a:stretch/>
        </p:blipFill>
        <p:spPr>
          <a:xfrm>
            <a:off x="1117596" y="0"/>
            <a:ext cx="6866467" cy="5149851"/>
          </a:xfrm>
          <a:prstGeom prst="rect">
            <a:avLst/>
          </a:prstGeom>
        </p:spPr>
      </p:pic>
    </p:spTree>
    <p:extLst>
      <p:ext uri="{BB962C8B-B14F-4D97-AF65-F5344CB8AC3E}">
        <p14:creationId xmlns:p14="http://schemas.microsoft.com/office/powerpoint/2010/main" val="196911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 y="59708"/>
            <a:ext cx="4188669" cy="707886"/>
          </a:xfrm>
          <a:prstGeom prst="rect">
            <a:avLst/>
          </a:prstGeom>
          <a:noFill/>
        </p:spPr>
        <p:txBody>
          <a:bodyPr wrap="square" rtlCol="0">
            <a:spAutoFit/>
          </a:bodyPr>
          <a:lstStyle/>
          <a:p>
            <a:r>
              <a:rPr lang="en-US" sz="2000" b="0" dirty="0" smtClean="0">
                <a:solidFill>
                  <a:srgbClr val="FFFF00"/>
                </a:solidFill>
                <a:latin typeface="+mn-lt"/>
              </a:rPr>
              <a:t>Annex with the</a:t>
            </a:r>
            <a:br>
              <a:rPr lang="en-US" sz="2000" b="0" dirty="0" smtClean="0">
                <a:solidFill>
                  <a:srgbClr val="FFFF00"/>
                </a:solidFill>
                <a:latin typeface="+mn-lt"/>
              </a:rPr>
            </a:br>
            <a:r>
              <a:rPr lang="en-US" sz="2000" b="0" dirty="0" smtClean="0">
                <a:solidFill>
                  <a:srgbClr val="FFFF00"/>
                </a:solidFill>
                <a:latin typeface="+mn-lt"/>
              </a:rPr>
              <a:t>compendium of tools</a:t>
            </a:r>
            <a:endParaRPr lang="en-US" sz="2000" b="0" dirty="0">
              <a:solidFill>
                <a:srgbClr val="FFFF00"/>
              </a:solidFill>
              <a:latin typeface="+mn-lt"/>
            </a:endParaRPr>
          </a:p>
        </p:txBody>
      </p:sp>
      <p:pic>
        <p:nvPicPr>
          <p:cNvPr id="2" name="Picture 1"/>
          <p:cNvPicPr>
            <a:picLocks noChangeAspect="1"/>
          </p:cNvPicPr>
          <p:nvPr/>
        </p:nvPicPr>
        <p:blipFill>
          <a:blip r:embed="rId3"/>
          <a:stretch>
            <a:fillRect/>
          </a:stretch>
        </p:blipFill>
        <p:spPr>
          <a:xfrm>
            <a:off x="6803" y="829748"/>
            <a:ext cx="2869856" cy="4313752"/>
          </a:xfrm>
          <a:prstGeom prst="rect">
            <a:avLst/>
          </a:prstGeom>
        </p:spPr>
      </p:pic>
      <p:pic>
        <p:nvPicPr>
          <p:cNvPr id="3" name="Picture 2"/>
          <p:cNvPicPr>
            <a:picLocks noChangeAspect="1"/>
          </p:cNvPicPr>
          <p:nvPr/>
        </p:nvPicPr>
        <p:blipFill>
          <a:blip r:embed="rId4"/>
          <a:stretch>
            <a:fillRect/>
          </a:stretch>
        </p:blipFill>
        <p:spPr>
          <a:xfrm>
            <a:off x="2846066" y="1272282"/>
            <a:ext cx="1586429" cy="2377165"/>
          </a:xfrm>
          <a:prstGeom prst="rect">
            <a:avLst/>
          </a:prstGeom>
        </p:spPr>
      </p:pic>
      <p:pic>
        <p:nvPicPr>
          <p:cNvPr id="7" name="Picture 6"/>
          <p:cNvPicPr>
            <a:picLocks noChangeAspect="1"/>
          </p:cNvPicPr>
          <p:nvPr/>
        </p:nvPicPr>
        <p:blipFill>
          <a:blip r:embed="rId5"/>
          <a:stretch>
            <a:fillRect/>
          </a:stretch>
        </p:blipFill>
        <p:spPr>
          <a:xfrm>
            <a:off x="4432495" y="1508327"/>
            <a:ext cx="1546768" cy="2203649"/>
          </a:xfrm>
          <a:prstGeom prst="rect">
            <a:avLst/>
          </a:prstGeom>
        </p:spPr>
      </p:pic>
      <p:pic>
        <p:nvPicPr>
          <p:cNvPr id="9" name="Picture 8"/>
          <p:cNvPicPr>
            <a:picLocks noChangeAspect="1"/>
          </p:cNvPicPr>
          <p:nvPr/>
        </p:nvPicPr>
        <p:blipFill>
          <a:blip r:embed="rId6"/>
          <a:stretch>
            <a:fillRect/>
          </a:stretch>
        </p:blipFill>
        <p:spPr>
          <a:xfrm>
            <a:off x="5988331" y="1774385"/>
            <a:ext cx="1586429" cy="2342462"/>
          </a:xfrm>
          <a:prstGeom prst="rect">
            <a:avLst/>
          </a:prstGeom>
        </p:spPr>
      </p:pic>
      <p:pic>
        <p:nvPicPr>
          <p:cNvPr id="10" name="Picture 9"/>
          <p:cNvPicPr>
            <a:picLocks noChangeAspect="1"/>
          </p:cNvPicPr>
          <p:nvPr/>
        </p:nvPicPr>
        <p:blipFill>
          <a:blip r:embed="rId7"/>
          <a:stretch>
            <a:fillRect/>
          </a:stretch>
        </p:blipFill>
        <p:spPr>
          <a:xfrm>
            <a:off x="7544167" y="862336"/>
            <a:ext cx="1576514" cy="2342462"/>
          </a:xfrm>
          <a:prstGeom prst="rect">
            <a:avLst/>
          </a:prstGeom>
        </p:spPr>
      </p:pic>
      <p:pic>
        <p:nvPicPr>
          <p:cNvPr id="11" name="Picture 10"/>
          <p:cNvPicPr>
            <a:picLocks noChangeAspect="1"/>
          </p:cNvPicPr>
          <p:nvPr/>
        </p:nvPicPr>
        <p:blipFill rotWithShape="1">
          <a:blip r:embed="rId8"/>
          <a:srcRect l="1783" b="36955"/>
          <a:stretch/>
        </p:blipFill>
        <p:spPr>
          <a:xfrm>
            <a:off x="7553148" y="3277778"/>
            <a:ext cx="1587363" cy="1578384"/>
          </a:xfrm>
          <a:prstGeom prst="rect">
            <a:avLst/>
          </a:prstGeom>
        </p:spPr>
      </p:pic>
      <p:sp>
        <p:nvSpPr>
          <p:cNvPr id="13" name="Rectangle 12"/>
          <p:cNvSpPr/>
          <p:nvPr/>
        </p:nvSpPr>
        <p:spPr>
          <a:xfrm>
            <a:off x="2605530" y="4091054"/>
            <a:ext cx="4043416" cy="1015663"/>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1200" b="0" dirty="0">
                <a:solidFill>
                  <a:srgbClr val="000000"/>
                </a:solidFill>
                <a:cs typeface="Times New Roman" panose="02020603050405020304" pitchFamily="18" charset="0"/>
              </a:rPr>
              <a:t>Climate Adaptation Models and Tools </a:t>
            </a:r>
            <a:r>
              <a:rPr lang="en-US" sz="1200" b="0" dirty="0" smtClean="0">
                <a:solidFill>
                  <a:srgbClr val="000000"/>
                </a:solidFill>
                <a:cs typeface="Times New Roman" panose="02020603050405020304" pitchFamily="18" charset="0"/>
              </a:rPr>
              <a:t>–</a:t>
            </a:r>
            <a:br>
              <a:rPr lang="en-US" sz="1200" b="0" dirty="0" smtClean="0">
                <a:solidFill>
                  <a:srgbClr val="000000"/>
                </a:solidFill>
                <a:cs typeface="Times New Roman" panose="02020603050405020304" pitchFamily="18" charset="0"/>
              </a:rPr>
            </a:br>
            <a:r>
              <a:rPr lang="en-US" sz="1200" b="0" dirty="0" smtClean="0">
                <a:solidFill>
                  <a:srgbClr val="000000"/>
                </a:solidFill>
                <a:cs typeface="Times New Roman" panose="02020603050405020304" pitchFamily="18" charset="0"/>
              </a:rPr>
              <a:t>Annexes </a:t>
            </a:r>
            <a:r>
              <a:rPr lang="en-US" sz="1200" b="0" dirty="0">
                <a:solidFill>
                  <a:srgbClr val="000000"/>
                </a:solidFill>
                <a:cs typeface="Times New Roman" panose="02020603050405020304" pitchFamily="18" charset="0"/>
              </a:rPr>
              <a:t>– Comprehensive desk review: </a:t>
            </a:r>
            <a:r>
              <a:rPr lang="en-US" sz="1200" b="0" dirty="0">
                <a:solidFill>
                  <a:srgbClr val="000000"/>
                </a:solidFill>
                <a:cs typeface="Times New Roman" panose="02020603050405020304" pitchFamily="18" charset="0"/>
                <a:hlinkClick r:id="rId9"/>
              </a:rPr>
              <a:t>https://op.europa.eu/en/publication-detail/-/publication/cfa86c26-764e-11eb-9ac9-01aa75ed71a1</a:t>
            </a:r>
            <a:r>
              <a:rPr lang="en-US" sz="1200" b="0" dirty="0">
                <a:solidFill>
                  <a:srgbClr val="000000"/>
                </a:solidFill>
                <a:cs typeface="Times New Roman" panose="02020603050405020304" pitchFamily="18" charset="0"/>
              </a:rPr>
              <a:t>   </a:t>
            </a:r>
            <a:endParaRPr lang="en-US" sz="1200" b="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12860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6" y="243268"/>
            <a:ext cx="4188669" cy="400110"/>
          </a:xfrm>
          <a:prstGeom prst="rect">
            <a:avLst/>
          </a:prstGeom>
          <a:noFill/>
        </p:spPr>
        <p:txBody>
          <a:bodyPr wrap="square" rtlCol="0">
            <a:spAutoFit/>
          </a:bodyPr>
          <a:lstStyle/>
          <a:p>
            <a:r>
              <a:rPr lang="en-US" sz="2000" b="0" dirty="0" smtClean="0">
                <a:solidFill>
                  <a:srgbClr val="FFFF00"/>
                </a:solidFill>
                <a:latin typeface="+mn-lt"/>
              </a:rPr>
              <a:t>And there is more</a:t>
            </a:r>
            <a:endParaRPr lang="en-US" sz="2000" b="0" dirty="0">
              <a:solidFill>
                <a:srgbClr val="FFFF00"/>
              </a:solidFill>
              <a:latin typeface="+mn-lt"/>
            </a:endParaRPr>
          </a:p>
        </p:txBody>
      </p:sp>
      <p:sp>
        <p:nvSpPr>
          <p:cNvPr id="2" name="TextBox 1"/>
          <p:cNvSpPr txBox="1"/>
          <p:nvPr/>
        </p:nvSpPr>
        <p:spPr>
          <a:xfrm>
            <a:off x="0" y="1007737"/>
            <a:ext cx="9144000"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rgbClr val="0070C0"/>
                </a:solidFill>
              </a:rPr>
              <a:t>Report on Use Cases and Rapid Analysis</a:t>
            </a:r>
          </a:p>
          <a:p>
            <a:pPr marL="800100" lvl="1" indent="-342900">
              <a:buFont typeface="Arial" panose="020B0604020202020204" pitchFamily="34" charset="0"/>
              <a:buChar char="•"/>
            </a:pPr>
            <a:r>
              <a:rPr lang="en-IE" sz="2000" b="0" dirty="0" smtClean="0">
                <a:solidFill>
                  <a:srgbClr val="0070C0"/>
                </a:solidFill>
              </a:rPr>
              <a:t>Rapid analysis for policy development, climate risks for EU investments, city adaptation plans, regional planning, …</a:t>
            </a:r>
            <a:endParaRPr lang="en-GB" sz="2000" b="0" dirty="0" smtClean="0">
              <a:solidFill>
                <a:srgbClr val="0070C0"/>
              </a:solidFill>
            </a:endParaRPr>
          </a:p>
          <a:p>
            <a:pPr marL="342900" indent="-342900">
              <a:buFont typeface="Arial" panose="020B0604020202020204" pitchFamily="34" charset="0"/>
              <a:buChar char="•"/>
            </a:pPr>
            <a:r>
              <a:rPr lang="en-GB" sz="2000" dirty="0" smtClean="0">
                <a:solidFill>
                  <a:srgbClr val="0070C0"/>
                </a:solidFill>
              </a:rPr>
              <a:t>24 cases of rapid analysis</a:t>
            </a:r>
          </a:p>
          <a:p>
            <a:pPr marL="800100" lvl="1" indent="-342900">
              <a:buFont typeface="Arial" panose="020B0604020202020204" pitchFamily="34" charset="0"/>
              <a:buChar char="•"/>
            </a:pPr>
            <a:r>
              <a:rPr lang="en-IE" sz="2000" b="0" dirty="0" smtClean="0">
                <a:solidFill>
                  <a:srgbClr val="0070C0"/>
                </a:solidFill>
              </a:rPr>
              <a:t>Forest fire, heat stress, coastal flooding, drought, flood resilience of road networks, climate impacts in Europe, attribution of extreme events, economic evaluation tools, robust adaptation options, water management, spatial adaptation planning, adaptation pathways, …</a:t>
            </a:r>
            <a:endParaRPr lang="en-GB" sz="2000" b="0" dirty="0" smtClean="0">
              <a:solidFill>
                <a:srgbClr val="0070C0"/>
              </a:solidFill>
            </a:endParaRPr>
          </a:p>
          <a:p>
            <a:pPr marL="342900" indent="-342900">
              <a:buFont typeface="Arial" panose="020B0604020202020204" pitchFamily="34" charset="0"/>
              <a:buChar char="•"/>
            </a:pPr>
            <a:r>
              <a:rPr lang="en-GB" sz="2000" dirty="0" smtClean="0">
                <a:solidFill>
                  <a:srgbClr val="0070C0"/>
                </a:solidFill>
              </a:rPr>
              <a:t>Recommended approach to analysis and modelling</a:t>
            </a:r>
          </a:p>
          <a:p>
            <a:pPr marL="800100" lvl="1" indent="-342900">
              <a:buFont typeface="Arial" panose="020B0604020202020204" pitchFamily="34" charset="0"/>
              <a:buChar char="•"/>
            </a:pPr>
            <a:r>
              <a:rPr lang="en-IE" sz="2000" b="0" dirty="0" smtClean="0">
                <a:solidFill>
                  <a:srgbClr val="0070C0"/>
                </a:solidFill>
              </a:rPr>
              <a:t>Conceptual framework for adaptation analysis</a:t>
            </a:r>
          </a:p>
          <a:p>
            <a:pPr marL="800100" lvl="1" indent="-342900">
              <a:buFont typeface="Arial" panose="020B0604020202020204" pitchFamily="34" charset="0"/>
              <a:buChar char="•"/>
            </a:pPr>
            <a:r>
              <a:rPr lang="en-IE" sz="2000" b="0" dirty="0" smtClean="0">
                <a:solidFill>
                  <a:srgbClr val="0070C0"/>
                </a:solidFill>
              </a:rPr>
              <a:t>Existing methodologies and gap analysis</a:t>
            </a:r>
          </a:p>
          <a:p>
            <a:pPr marL="800100" lvl="1" indent="-342900">
              <a:buFont typeface="Arial" panose="020B0604020202020204" pitchFamily="34" charset="0"/>
              <a:buChar char="•"/>
            </a:pPr>
            <a:r>
              <a:rPr lang="en-IE" sz="2000" b="0" dirty="0" smtClean="0">
                <a:solidFill>
                  <a:srgbClr val="0070C0"/>
                </a:solidFill>
              </a:rPr>
              <a:t>Recommendations to bridge the gaps</a:t>
            </a:r>
            <a:endParaRPr lang="en-GB" sz="2000" b="0" dirty="0">
              <a:solidFill>
                <a:srgbClr val="0070C0"/>
              </a:solidFill>
            </a:endParaRPr>
          </a:p>
        </p:txBody>
      </p:sp>
    </p:spTree>
    <p:extLst>
      <p:ext uri="{BB962C8B-B14F-4D97-AF65-F5344CB8AC3E}">
        <p14:creationId xmlns:p14="http://schemas.microsoft.com/office/powerpoint/2010/main" val="1245320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51435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3366"/>
              </a:solidFill>
              <a:effectLst/>
              <a:latin typeface="Verdana" pitchFamily="34" charset="0"/>
              <a:ea typeface="ＭＳ Ｐゴシック" pitchFamily="34"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04"/>
          <a:stretch/>
        </p:blipFill>
        <p:spPr>
          <a:xfrm>
            <a:off x="0" y="541867"/>
            <a:ext cx="9159097" cy="4601633"/>
          </a:xfrm>
          <a:prstGeom prst="rect">
            <a:avLst/>
          </a:prstGeom>
        </p:spPr>
      </p:pic>
    </p:spTree>
    <p:extLst>
      <p:ext uri="{BB962C8B-B14F-4D97-AF65-F5344CB8AC3E}">
        <p14:creationId xmlns:p14="http://schemas.microsoft.com/office/powerpoint/2010/main" val="356535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0" y="0"/>
            <a:ext cx="9144000" cy="5143500"/>
          </a:xfrm>
          <a:prstGeom prst="rect">
            <a:avLst/>
          </a:prstGeom>
          <a:solidFill>
            <a:srgbClr val="0F549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3366"/>
              </a:solidFill>
              <a:effectLst/>
              <a:latin typeface="Verdana" pitchFamily="34" charset="0"/>
              <a:ea typeface="ＭＳ Ｐゴシック" pitchFamily="34" charset="-128"/>
            </a:endParaRPr>
          </a:p>
        </p:txBody>
      </p:sp>
      <p:grpSp>
        <p:nvGrpSpPr>
          <p:cNvPr id="58" name="Group 57"/>
          <p:cNvGrpSpPr/>
          <p:nvPr/>
        </p:nvGrpSpPr>
        <p:grpSpPr>
          <a:xfrm>
            <a:off x="107075" y="3926190"/>
            <a:ext cx="8929850" cy="1056053"/>
            <a:chOff x="43580" y="3392790"/>
            <a:chExt cx="8929850" cy="1056053"/>
          </a:xfrm>
        </p:grpSpPr>
        <p:grpSp>
          <p:nvGrpSpPr>
            <p:cNvPr id="59" name="Group 58"/>
            <p:cNvGrpSpPr/>
            <p:nvPr/>
          </p:nvGrpSpPr>
          <p:grpSpPr>
            <a:xfrm>
              <a:off x="1695977" y="3392790"/>
              <a:ext cx="1626781" cy="1056053"/>
              <a:chOff x="1829324" y="3354874"/>
              <a:chExt cx="1626781" cy="1056053"/>
            </a:xfrm>
          </p:grpSpPr>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72714" y="3354874"/>
                <a:ext cx="540000" cy="540000"/>
              </a:xfrm>
              <a:prstGeom prst="rect">
                <a:avLst/>
              </a:prstGeom>
            </p:spPr>
          </p:pic>
          <p:sp>
            <p:nvSpPr>
              <p:cNvPr id="73" name="TextBox 72"/>
              <p:cNvSpPr txBox="1"/>
              <p:nvPr/>
            </p:nvSpPr>
            <p:spPr>
              <a:xfrm>
                <a:off x="1829324" y="3949262"/>
                <a:ext cx="1626781" cy="461665"/>
              </a:xfrm>
              <a:prstGeom prst="rect">
                <a:avLst/>
              </a:prstGeom>
              <a:noFill/>
            </p:spPr>
            <p:txBody>
              <a:bodyPr wrap="square" rtlCol="0">
                <a:spAutoFit/>
              </a:bodyPr>
              <a:lstStyle/>
              <a:p>
                <a:pPr algn="ctr"/>
                <a:r>
                  <a:rPr lang="en-GB" sz="1200" dirty="0">
                    <a:solidFill>
                      <a:srgbClr val="FFFFFF"/>
                    </a:solidFill>
                    <a:latin typeface="+mn-lt"/>
                  </a:rPr>
                  <a:t>facebook.com/</a:t>
                </a:r>
              </a:p>
              <a:p>
                <a:pPr algn="ctr"/>
                <a:r>
                  <a:rPr lang="en-GB" sz="1200" dirty="0" err="1">
                    <a:solidFill>
                      <a:srgbClr val="FFFFFF"/>
                    </a:solidFill>
                    <a:latin typeface="+mn-lt"/>
                  </a:rPr>
                  <a:t>EUClimateAction</a:t>
                </a:r>
                <a:endParaRPr lang="en-GB" sz="1200" dirty="0">
                  <a:solidFill>
                    <a:srgbClr val="FFFFFF"/>
                  </a:solidFill>
                  <a:latin typeface="+mn-lt"/>
                </a:endParaRPr>
              </a:p>
            </p:txBody>
          </p:sp>
        </p:grpSp>
        <p:grpSp>
          <p:nvGrpSpPr>
            <p:cNvPr id="60" name="Group 59"/>
            <p:cNvGrpSpPr/>
            <p:nvPr/>
          </p:nvGrpSpPr>
          <p:grpSpPr>
            <a:xfrm>
              <a:off x="7250955" y="3472890"/>
              <a:ext cx="1722475" cy="975953"/>
              <a:chOff x="7377955" y="3434974"/>
              <a:chExt cx="1722475" cy="975953"/>
            </a:xfrm>
          </p:grpSpPr>
          <p:pic>
            <p:nvPicPr>
              <p:cNvPr id="70" name="Picture 69">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69192" y="3434974"/>
                <a:ext cx="540000" cy="379800"/>
              </a:xfrm>
              <a:prstGeom prst="rect">
                <a:avLst/>
              </a:prstGeom>
            </p:spPr>
          </p:pic>
          <p:sp>
            <p:nvSpPr>
              <p:cNvPr id="71" name="TextBox 70"/>
              <p:cNvSpPr txBox="1"/>
              <p:nvPr/>
            </p:nvSpPr>
            <p:spPr>
              <a:xfrm>
                <a:off x="7377955" y="3949262"/>
                <a:ext cx="1722475" cy="461665"/>
              </a:xfrm>
              <a:prstGeom prst="rect">
                <a:avLst/>
              </a:prstGeom>
              <a:noFill/>
            </p:spPr>
            <p:txBody>
              <a:bodyPr wrap="square" rtlCol="0">
                <a:spAutoFit/>
              </a:bodyPr>
              <a:lstStyle/>
              <a:p>
                <a:pPr algn="ctr"/>
                <a:r>
                  <a:rPr lang="en-GB" sz="1200" dirty="0">
                    <a:solidFill>
                      <a:srgbClr val="FFFFFF"/>
                    </a:solidFill>
                    <a:latin typeface="+mn-lt"/>
                  </a:rPr>
                  <a:t>youtube.com/</a:t>
                </a:r>
              </a:p>
              <a:p>
                <a:pPr algn="ctr"/>
                <a:r>
                  <a:rPr lang="en-GB" sz="1200" dirty="0" err="1">
                    <a:solidFill>
                      <a:srgbClr val="FFFFFF"/>
                    </a:solidFill>
                    <a:latin typeface="+mn-lt"/>
                  </a:rPr>
                  <a:t>EUClimateAction</a:t>
                </a:r>
                <a:endParaRPr lang="en-GB" sz="1200" dirty="0">
                  <a:solidFill>
                    <a:srgbClr val="FFFFFF"/>
                  </a:solidFill>
                  <a:latin typeface="+mn-lt"/>
                </a:endParaRPr>
              </a:p>
            </p:txBody>
          </p:sp>
        </p:grpSp>
        <p:grpSp>
          <p:nvGrpSpPr>
            <p:cNvPr id="61" name="Group 60"/>
            <p:cNvGrpSpPr/>
            <p:nvPr/>
          </p:nvGrpSpPr>
          <p:grpSpPr>
            <a:xfrm>
              <a:off x="5369515" y="3392790"/>
              <a:ext cx="1722475" cy="1056053"/>
              <a:chOff x="5496515" y="3354874"/>
              <a:chExt cx="1722475" cy="1056053"/>
            </a:xfrm>
          </p:grpSpPr>
          <p:pic>
            <p:nvPicPr>
              <p:cNvPr id="68" name="Picture 67">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89313" y="3354874"/>
                <a:ext cx="536878" cy="540000"/>
              </a:xfrm>
              <a:prstGeom prst="rect">
                <a:avLst/>
              </a:prstGeom>
            </p:spPr>
          </p:pic>
          <p:sp>
            <p:nvSpPr>
              <p:cNvPr id="69" name="TextBox 68"/>
              <p:cNvSpPr txBox="1"/>
              <p:nvPr/>
            </p:nvSpPr>
            <p:spPr>
              <a:xfrm>
                <a:off x="5496515" y="3949262"/>
                <a:ext cx="1722475" cy="461665"/>
              </a:xfrm>
              <a:prstGeom prst="rect">
                <a:avLst/>
              </a:prstGeom>
              <a:noFill/>
            </p:spPr>
            <p:txBody>
              <a:bodyPr wrap="square" rtlCol="0">
                <a:spAutoFit/>
              </a:bodyPr>
              <a:lstStyle/>
              <a:p>
                <a:pPr algn="ctr"/>
                <a:r>
                  <a:rPr lang="en-GB" sz="1200" dirty="0">
                    <a:solidFill>
                      <a:srgbClr val="FFFFFF"/>
                    </a:solidFill>
                    <a:latin typeface="+mn-lt"/>
                  </a:rPr>
                  <a:t>pinterest.com/</a:t>
                </a:r>
              </a:p>
              <a:p>
                <a:pPr algn="ctr"/>
                <a:r>
                  <a:rPr lang="en-GB" sz="1200" dirty="0" err="1">
                    <a:solidFill>
                      <a:srgbClr val="FFFFFF"/>
                    </a:solidFill>
                    <a:latin typeface="+mn-lt"/>
                  </a:rPr>
                  <a:t>EUClimateAction</a:t>
                </a:r>
                <a:endParaRPr lang="en-GB" sz="1200" dirty="0">
                  <a:solidFill>
                    <a:srgbClr val="FFFFFF"/>
                  </a:solidFill>
                  <a:latin typeface="+mn-lt"/>
                </a:endParaRPr>
              </a:p>
            </p:txBody>
          </p:sp>
        </p:grpSp>
        <p:grpSp>
          <p:nvGrpSpPr>
            <p:cNvPr id="62" name="Group 61"/>
            <p:cNvGrpSpPr/>
            <p:nvPr/>
          </p:nvGrpSpPr>
          <p:grpSpPr>
            <a:xfrm>
              <a:off x="3488074" y="3392790"/>
              <a:ext cx="1722475" cy="1056053"/>
              <a:chOff x="3615074" y="3354874"/>
              <a:chExt cx="1722475" cy="1056053"/>
            </a:xfrm>
          </p:grpSpPr>
          <p:pic>
            <p:nvPicPr>
              <p:cNvPr id="66" name="Picture 65">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42977" y="3354874"/>
                <a:ext cx="666667" cy="540000"/>
              </a:xfrm>
              <a:prstGeom prst="rect">
                <a:avLst/>
              </a:prstGeom>
            </p:spPr>
          </p:pic>
          <p:sp>
            <p:nvSpPr>
              <p:cNvPr id="67" name="TextBox 66"/>
              <p:cNvSpPr txBox="1"/>
              <p:nvPr/>
            </p:nvSpPr>
            <p:spPr>
              <a:xfrm>
                <a:off x="3615074" y="3949262"/>
                <a:ext cx="1722475" cy="461665"/>
              </a:xfrm>
              <a:prstGeom prst="rect">
                <a:avLst/>
              </a:prstGeom>
              <a:noFill/>
            </p:spPr>
            <p:txBody>
              <a:bodyPr wrap="square" rtlCol="0">
                <a:spAutoFit/>
              </a:bodyPr>
              <a:lstStyle/>
              <a:p>
                <a:pPr algn="ctr"/>
                <a:r>
                  <a:rPr lang="en-GB" sz="1200" dirty="0">
                    <a:solidFill>
                      <a:srgbClr val="FFFFFF"/>
                    </a:solidFill>
                    <a:latin typeface="+mn-lt"/>
                  </a:rPr>
                  <a:t>twitter.com/</a:t>
                </a:r>
              </a:p>
              <a:p>
                <a:pPr algn="ctr"/>
                <a:r>
                  <a:rPr lang="en-GB" sz="1200" dirty="0" err="1">
                    <a:solidFill>
                      <a:srgbClr val="FFFFFF"/>
                    </a:solidFill>
                    <a:latin typeface="+mn-lt"/>
                  </a:rPr>
                  <a:t>EUClimateAction</a:t>
                </a:r>
                <a:endParaRPr lang="en-GB" sz="1200" dirty="0">
                  <a:solidFill>
                    <a:srgbClr val="FFFFFF"/>
                  </a:solidFill>
                  <a:latin typeface="+mn-lt"/>
                </a:endParaRPr>
              </a:p>
            </p:txBody>
          </p:sp>
        </p:grpSp>
        <p:grpSp>
          <p:nvGrpSpPr>
            <p:cNvPr id="63" name="Group 62"/>
            <p:cNvGrpSpPr/>
            <p:nvPr/>
          </p:nvGrpSpPr>
          <p:grpSpPr>
            <a:xfrm>
              <a:off x="43580" y="3409262"/>
              <a:ext cx="1626781" cy="1039581"/>
              <a:chOff x="43580" y="3409262"/>
              <a:chExt cx="1626781" cy="1039581"/>
            </a:xfrm>
          </p:grpSpPr>
          <p:pic>
            <p:nvPicPr>
              <p:cNvPr id="64" name="Picture 63">
                <a:hlinkClick r:id="rId11"/>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6970" y="3409262"/>
                <a:ext cx="540000" cy="540000"/>
              </a:xfrm>
              <a:prstGeom prst="rect">
                <a:avLst/>
              </a:prstGeom>
            </p:spPr>
          </p:pic>
          <p:sp>
            <p:nvSpPr>
              <p:cNvPr id="65" name="TextBox 64"/>
              <p:cNvSpPr txBox="1"/>
              <p:nvPr/>
            </p:nvSpPr>
            <p:spPr>
              <a:xfrm>
                <a:off x="43580" y="3987178"/>
                <a:ext cx="1626781" cy="461665"/>
              </a:xfrm>
              <a:prstGeom prst="rect">
                <a:avLst/>
              </a:prstGeom>
              <a:noFill/>
            </p:spPr>
            <p:txBody>
              <a:bodyPr wrap="square" rtlCol="0">
                <a:spAutoFit/>
              </a:bodyPr>
              <a:lstStyle/>
              <a:p>
                <a:pPr algn="ctr"/>
                <a:r>
                  <a:rPr lang="en-GB" sz="1200" dirty="0">
                    <a:solidFill>
                      <a:srgbClr val="FFFFFF"/>
                    </a:solidFill>
                    <a:latin typeface="+mn-lt"/>
                  </a:rPr>
                  <a:t>ec.europa.eu/</a:t>
                </a:r>
                <a:endParaRPr lang="el-GR" sz="1200" dirty="0">
                  <a:solidFill>
                    <a:srgbClr val="FFFFFF"/>
                  </a:solidFill>
                  <a:latin typeface="+mn-lt"/>
                </a:endParaRPr>
              </a:p>
              <a:p>
                <a:pPr algn="ctr"/>
                <a:r>
                  <a:rPr lang="en-GB" sz="1200" dirty="0" err="1">
                    <a:solidFill>
                      <a:srgbClr val="FFFFFF"/>
                    </a:solidFill>
                    <a:latin typeface="+mn-lt"/>
                  </a:rPr>
                  <a:t>clima</a:t>
                </a:r>
                <a:r>
                  <a:rPr lang="en-GB" sz="1200" dirty="0">
                    <a:solidFill>
                      <a:srgbClr val="FFFFFF"/>
                    </a:solidFill>
                    <a:latin typeface="+mn-lt"/>
                  </a:rPr>
                  <a:t>/</a:t>
                </a:r>
              </a:p>
            </p:txBody>
          </p:sp>
        </p:grpSp>
      </p:grpSp>
      <p:sp>
        <p:nvSpPr>
          <p:cNvPr id="74" name="Text Box 1"/>
          <p:cNvSpPr txBox="1">
            <a:spLocks noChangeArrowheads="1"/>
          </p:cNvSpPr>
          <p:nvPr/>
        </p:nvSpPr>
        <p:spPr bwMode="auto">
          <a:xfrm>
            <a:off x="0" y="1910899"/>
            <a:ext cx="9112250" cy="74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spcBef>
                <a:spcPts val="6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400" i="1">
                <a:solidFill>
                  <a:srgbClr val="0F5494"/>
                </a:solidFill>
                <a:latin typeface="Verdana" pitchFamily="34" charset="0"/>
                <a:ea typeface="ＭＳ Ｐゴシック" pitchFamily="34" charset="-128"/>
              </a:defRPr>
            </a:lvl1pPr>
            <a:lvl2pPr eaLnBrk="0" hangingPunct="0">
              <a:spcBef>
                <a:spcPts val="5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b="1">
                <a:solidFill>
                  <a:srgbClr val="0F5494"/>
                </a:solidFill>
                <a:latin typeface="Verdana" pitchFamily="34" charset="0"/>
                <a:ea typeface="ＭＳ Ｐゴシック" pitchFamily="34" charset="-128"/>
              </a:defRPr>
            </a:lvl2pPr>
            <a:lvl3pPr eaLnBrk="0" hangingPunct="0">
              <a:spcBef>
                <a:spcPts val="35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1400">
                <a:solidFill>
                  <a:srgbClr val="0F5494"/>
                </a:solidFill>
                <a:latin typeface="Verdana" pitchFamily="34" charset="0"/>
                <a:ea typeface="ＭＳ Ｐゴシック" pitchFamily="34" charset="-128"/>
              </a:defRPr>
            </a:lvl3pPr>
            <a:lvl4pPr eaLnBrk="0" hangingPunct="0">
              <a:spcBef>
                <a:spcPts val="5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4pPr>
            <a:lvl5pPr eaLnBrk="0" hangingPunct="0">
              <a:spcBef>
                <a:spcPts val="500"/>
              </a:spcBef>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175" algn="l"/>
                <a:tab pos="558800" algn="l"/>
                <a:tab pos="1473200" algn="l"/>
                <a:tab pos="2387600" algn="l"/>
                <a:tab pos="3302000" algn="l"/>
                <a:tab pos="4216400" algn="l"/>
                <a:tab pos="5130800" algn="l"/>
                <a:tab pos="6045200" algn="l"/>
                <a:tab pos="6959600" algn="l"/>
                <a:tab pos="7874000" algn="l"/>
                <a:tab pos="8788400" algn="l"/>
                <a:tab pos="9702800" algn="l"/>
              </a:tabLst>
              <a:defRPr sz="2000">
                <a:solidFill>
                  <a:srgbClr val="000000"/>
                </a:solidFill>
                <a:latin typeface="Arial" charset="0"/>
                <a:ea typeface="ＭＳ Ｐゴシック" pitchFamily="34" charset="-128"/>
              </a:defRPr>
            </a:lvl9pPr>
          </a:lstStyle>
          <a:p>
            <a:pPr marL="0" lvl="0" algn="ctr">
              <a:spcBef>
                <a:spcPct val="20000"/>
              </a:spcBef>
              <a:buClr>
                <a:sysClr val="window" lastClr="FFFFFF"/>
              </a:buClr>
              <a:tabLst/>
              <a:defRPr/>
            </a:pPr>
            <a:r>
              <a:rPr lang="en-GB" sz="3600" i="0" kern="0" dirty="0">
                <a:solidFill>
                  <a:schemeClr val="bg1"/>
                </a:solidFill>
                <a:latin typeface="+mn-lt"/>
                <a:ea typeface="ＭＳ Ｐゴシック" pitchFamily="-1" charset="-128"/>
                <a:cs typeface="Times New Roman" panose="02020603050405020304" pitchFamily="18" charset="0"/>
              </a:rPr>
              <a:t>Thank you for your </a:t>
            </a:r>
            <a:r>
              <a:rPr lang="en-GB" sz="3600" i="0" kern="0" dirty="0" smtClean="0">
                <a:solidFill>
                  <a:schemeClr val="bg1"/>
                </a:solidFill>
                <a:latin typeface="+mn-lt"/>
                <a:ea typeface="ＭＳ Ｐゴシック" pitchFamily="-1" charset="-128"/>
                <a:cs typeface="Times New Roman" panose="02020603050405020304" pitchFamily="18" charset="0"/>
              </a:rPr>
              <a:t>attention</a:t>
            </a:r>
          </a:p>
        </p:txBody>
      </p:sp>
      <p:grpSp>
        <p:nvGrpSpPr>
          <p:cNvPr id="78" name="Group 77"/>
          <p:cNvGrpSpPr/>
          <p:nvPr/>
        </p:nvGrpSpPr>
        <p:grpSpPr>
          <a:xfrm>
            <a:off x="3900073" y="220306"/>
            <a:ext cx="1436687" cy="834588"/>
            <a:chOff x="3900073" y="220306"/>
            <a:chExt cx="1436687" cy="834588"/>
          </a:xfrm>
        </p:grpSpPr>
        <p:pic>
          <p:nvPicPr>
            <p:cNvPr id="79" name="Picture 6" descr="LOGO CE-EN-quadri.eps"/>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900073" y="220306"/>
              <a:ext cx="1436687" cy="83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Line 13"/>
            <p:cNvSpPr>
              <a:spLocks noChangeShapeType="1"/>
            </p:cNvSpPr>
            <p:nvPr/>
          </p:nvSpPr>
          <p:spPr bwMode="auto">
            <a:xfrm flipV="1">
              <a:off x="4193756" y="1044529"/>
              <a:ext cx="622300" cy="0"/>
            </a:xfrm>
            <a:prstGeom prst="line">
              <a:avLst/>
            </a:prstGeom>
            <a:noFill/>
            <a:ln w="38100">
              <a:solidFill>
                <a:srgbClr val="31942E"/>
              </a:solidFill>
              <a:round/>
              <a:headEnd/>
              <a:tailEnd/>
            </a:ln>
            <a:extLst>
              <a:ext uri="{909E8E84-426E-40DD-AFC4-6F175D3DCCD1}">
                <a14:hiddenFill xmlns:a14="http://schemas.microsoft.com/office/drawing/2010/main">
                  <a:noFill/>
                </a14:hiddenFill>
              </a:ext>
            </a:extLst>
          </p:spPr>
          <p:txBody>
            <a:bodyPr lIns="91418" tIns="45710" rIns="91418" bIns="45710" anchor="ctr"/>
            <a:lstStyle/>
            <a:p>
              <a:endParaRPr lang="en-GB" sz="2400" b="0">
                <a:solidFill>
                  <a:srgbClr val="000000"/>
                </a:solidFill>
                <a:latin typeface="Arial" pitchFamily="34" charset="0"/>
              </a:endParaRPr>
            </a:p>
          </p:txBody>
        </p:sp>
      </p:grpSp>
    </p:spTree>
    <p:extLst>
      <p:ext uri="{BB962C8B-B14F-4D97-AF65-F5344CB8AC3E}">
        <p14:creationId xmlns:p14="http://schemas.microsoft.com/office/powerpoint/2010/main" val="530736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mp:transition xmlns:mp="http://schemas.microsoft.com/office/mac/powerpoint/2008/main"/>
    </mc:Fallback>
  </mc:AlternateContent>
  <p:timing>
    <p:tnLst>
      <p:par>
        <p:cTn id="1" dur="indefinite" restart="never" nodeType="tmRoot"/>
      </p:par>
    </p:tnLst>
  </p:timing>
</p:sld>
</file>

<file path=ppt/theme/theme1.xml><?xml version="1.0" encoding="utf-8"?>
<a:theme xmlns:a="http://schemas.openxmlformats.org/drawingml/2006/main" name="1_2012 Climate Action Standard Template EN">
  <a:themeElements>
    <a:clrScheme name="1_2012 Climate Action Standard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2012 Climate Action Standard Template 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3366"/>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003366"/>
            </a:solidFill>
            <a:effectLst/>
            <a:latin typeface="Verdana" pitchFamily="34" charset="0"/>
            <a:ea typeface="ＭＳ Ｐゴシック" pitchFamily="34" charset="-128"/>
          </a:defRPr>
        </a:defPPr>
      </a:lstStyle>
    </a:lnDef>
  </a:objectDefaults>
  <a:extraClrSchemeLst>
    <a:extraClrScheme>
      <a:clrScheme name="1_2012 Climate Action Standard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2012 Climate Action Standard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2012 Climate Action Standard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12 Climate Action Standard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12 Climate Action Standard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2012 Climate Action Standard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2012 Climate Action Standard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2012 Climate Action Standard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2012 Climate Action Standard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2012 Climate Action Standard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2012 Climate Action Standard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2012 Climate Action Standard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C_Collab_DocumentLanguage xmlns="6fafd63e-d0bb-4e40-b6fd-b48282e779df">EN</EC_Collab_DocumentLanguage>
    <EC_Collab_Status xmlns="6fafd63e-d0bb-4e40-b6fd-b48282e779df">Not Started</EC_Collab_Status>
    <_Status xmlns="http://schemas.microsoft.com/sharepoint/v3/fields">Not Started</_Status>
    <EC_Collab_Reference xmlns="6fafd63e-d0bb-4e40-b6fd-b48282e779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EC Document" ma:contentTypeID="0x010100258AA79CEB83498886A3A08681123250009CF15998D59AD84F84090E08BF3B3FE1" ma:contentTypeVersion="0" ma:contentTypeDescription="Create a new document in this library." ma:contentTypeScope="" ma:versionID="805f1d309af7112f4aee685b7c8e9140">
  <xsd:schema xmlns:xsd="http://www.w3.org/2001/XMLSchema" xmlns:xs="http://www.w3.org/2001/XMLSchema" xmlns:p="http://schemas.microsoft.com/office/2006/metadata/properties" xmlns:ns2="http://schemas.microsoft.com/sharepoint/v3/fields" xmlns:ns3="6fafd63e-d0bb-4e40-b6fd-b48282e779df" targetNamespace="http://schemas.microsoft.com/office/2006/metadata/properties" ma:root="true" ma:fieldsID="552f1980104a48a8ec76bfb9a01b35fa" ns2:_="" ns3:_="">
    <xsd:import namespace="http://schemas.microsoft.com/sharepoint/v3/fields"/>
    <xsd:import namespace="6fafd63e-d0bb-4e40-b6fd-b48282e779df"/>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fafd63e-d0bb-4e40-b6fd-b48282e779df"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4345BC-640A-4F8F-AFD6-E00752BC43E2}">
  <ds:schemaRefs>
    <ds:schemaRef ds:uri="http://schemas.microsoft.com/sharepoint/v3/contenttype/forms"/>
  </ds:schemaRefs>
</ds:datastoreItem>
</file>

<file path=customXml/itemProps2.xml><?xml version="1.0" encoding="utf-8"?>
<ds:datastoreItem xmlns:ds="http://schemas.openxmlformats.org/officeDocument/2006/customXml" ds:itemID="{89B2C464-0B9F-481E-8AB7-4F06B5278934}">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fafd63e-d0bb-4e40-b6fd-b48282e779df"/>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41CC4987-564E-4B72-8690-DD3F85D7C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6fafd63e-d0bb-4e40-b6fd-b48282e779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29440</TotalTime>
  <Words>608</Words>
  <Application>Microsoft Office PowerPoint</Application>
  <PresentationFormat>On-screen Show (16:9)</PresentationFormat>
  <Paragraphs>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ＭＳ Ｐゴシック</vt:lpstr>
      <vt:lpstr>Calibri</vt:lpstr>
      <vt:lpstr>Verdana</vt:lpstr>
      <vt:lpstr>Times New Roman</vt:lpstr>
      <vt:lpstr>1_2012 Climate Action Standard Template 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Claus.KONDRUP@ec.europa.eu</dc:creator>
  <cp:lastModifiedBy>KONDRUP Claus (CLIMA)</cp:lastModifiedBy>
  <cp:revision>1510</cp:revision>
  <cp:lastPrinted>2019-02-14T08:35:23Z</cp:lastPrinted>
  <dcterms:created xsi:type="dcterms:W3CDTF">2014-03-13T13:02:10Z</dcterms:created>
  <dcterms:modified xsi:type="dcterms:W3CDTF">2021-11-24T15:11:55Z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0x010100258AA79CEB83498886A3A08681123250009CF15998D59AD84F84090E08BF3B3FE1</vt:lpwstr>
  </property>
</Properties>
</file>