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91" r:id="rId2"/>
    <p:sldId id="302" r:id="rId3"/>
    <p:sldId id="303" r:id="rId4"/>
    <p:sldId id="729" r:id="rId5"/>
    <p:sldId id="305" r:id="rId6"/>
    <p:sldId id="726" r:id="rId7"/>
    <p:sldId id="727" r:id="rId8"/>
    <p:sldId id="728" r:id="rId9"/>
    <p:sldId id="306" r:id="rId10"/>
    <p:sldId id="307" r:id="rId11"/>
    <p:sldId id="335" r:id="rId12"/>
    <p:sldId id="315" r:id="rId13"/>
    <p:sldId id="317" r:id="rId14"/>
    <p:sldId id="318" r:id="rId15"/>
    <p:sldId id="319" r:id="rId16"/>
    <p:sldId id="320" r:id="rId17"/>
    <p:sldId id="321" r:id="rId18"/>
    <p:sldId id="322" r:id="rId19"/>
    <p:sldId id="323" r:id="rId20"/>
    <p:sldId id="324" r:id="rId21"/>
    <p:sldId id="325"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7" autoAdjust="0"/>
    <p:restoredTop sz="94660"/>
  </p:normalViewPr>
  <p:slideViewPr>
    <p:cSldViewPr snapToGrid="0">
      <p:cViewPr varScale="1">
        <p:scale>
          <a:sx n="58" d="100"/>
          <a:sy n="58" d="100"/>
        </p:scale>
        <p:origin x="102" y="23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348211-55AD-462D-AE3D-2D5022077F7E}" type="datetimeFigureOut">
              <a:rPr lang="nl-NL" smtClean="0"/>
              <a:t>23-11-2021</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2FE73-7A25-4011-ADE9-228C98A7EA10}" type="slidenum">
              <a:rPr lang="nl-NL" smtClean="0"/>
              <a:t>‹#›</a:t>
            </a:fld>
            <a:endParaRPr lang="nl-NL"/>
          </a:p>
        </p:txBody>
      </p:sp>
    </p:spTree>
    <p:extLst>
      <p:ext uri="{BB962C8B-B14F-4D97-AF65-F5344CB8AC3E}">
        <p14:creationId xmlns:p14="http://schemas.microsoft.com/office/powerpoint/2010/main" val="4040653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ature.com/articles/s41467-021-22294-x#ref-CR17" TargetMode="External"/><Relationship Id="rId7" Type="http://schemas.openxmlformats.org/officeDocument/2006/relationships/hyperlink" Target="https://www.nature.com/articles/s41467-021-22294-x#ref-CR21"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nature.com/articles/s41467-021-22294-x#ref-CR20" TargetMode="External"/><Relationship Id="rId5" Type="http://schemas.openxmlformats.org/officeDocument/2006/relationships/hyperlink" Target="https://www.nature.com/articles/s41467-021-22294-x#ref-CR19" TargetMode="External"/><Relationship Id="rId4" Type="http://schemas.openxmlformats.org/officeDocument/2006/relationships/hyperlink" Target="https://www.nature.com/articles/s41467-021-22294-x#ref-CR18"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First of all, there are large differences between the land-use change (LUC) emissions produced by the models (and scientific inventories) and LULUCF emissions reported by countries in their national GHG inventories</a:t>
            </a:r>
            <a:r>
              <a:rPr lang="en-US" sz="1200" b="0" i="0" u="none" strike="noStrike" kern="1200" baseline="30000" dirty="0">
                <a:solidFill>
                  <a:schemeClr val="tx1"/>
                </a:solidFill>
                <a:effectLst/>
                <a:latin typeface="+mn-lt"/>
                <a:ea typeface="+mn-ea"/>
                <a:cs typeface="+mn-cs"/>
                <a:hlinkClick r:id="rId3" tooltip="Grassi, G. et al. The key role of forests in meeting climate targets requires science for credible mitigation. Nat. Clim. Change 7, 220–226 (2017)."/>
              </a:rPr>
              <a:t>17</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4" tooltip="Grassi, G. et al. Reconciling global-model estimates and country reporting of anthropogenic forest CO2 sinks. Nat. Clim. Change 8, 914–920 (2018)."/>
              </a:rPr>
              <a:t>18</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5" tooltip="UNFCCC. Greenhouse Gas Inventory Data - Detailed data by Party, &#10;                  http://di.unfccc.int/detailed_data_by_party&#10;                  &#10;                 (United Nations Framework Convention on Climate Change, 2019)"/>
              </a:rPr>
              <a:t>19</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6" tooltip="UNFCCC. GHG Profiles - Non-Annex I, &#10;                  https://di.unfccc.int/ghg_profile_non_annex1&#10;                  &#10;                 (United Nations Framework Convention on Climate Change, 2019)."/>
              </a:rPr>
              <a:t>20</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7" tooltip="SEEG. Total emissions. Greenhouse Gas Emission and Removal Estimating System, &#10;                  http://plataforma.seeg.eco.br/total_emission#&#10;                  &#10;                 (SEEG, 2018)"/>
              </a:rPr>
              <a:t>21</a:t>
            </a:r>
            <a:r>
              <a:rPr lang="en-US" sz="1200" b="0" i="0" kern="1200" dirty="0">
                <a:solidFill>
                  <a:schemeClr val="tx1"/>
                </a:solidFill>
                <a:effectLst/>
                <a:latin typeface="+mn-lt"/>
                <a:ea typeface="+mn-ea"/>
                <a:cs typeface="+mn-cs"/>
              </a:rPr>
              <a:t>. The latter focus on the balance of sinks and sources on managed land, including CO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uptake by forests. On the other hand, the former typically focus on direct human-induced effects of changes in vegetation type. </a:t>
            </a: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16661D-1CCA-4C98-ACFE-E6A9A652EE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1004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implies that countries with later equity-based phase-out years could receive support from countries with earlier equity-based phase-out years, to help them meet their earlier domestic targets.</a:t>
            </a: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16661D-1CCA-4C98-ACFE-E6A9A652EE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4674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signs can be explained as follows: the larger the CCS capacity and afforestation, the more potential for negative emissions contributing to faster reductions and an earlier phase-out year. The higher the current share of non-CO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emissions, the more difficult to decarbonize so the later the phase-out. In addition, the higher the GDP per capita, the stronger the growth in emissions; thus, ceteris paribus, the later the phase-out. A higher GDP per capita could also imply greater capacity or willingness to mitigate emissions, but we only look at the default, cost-optimal case here, excluding equity considerations. The share of transport emissions showing a negative correlation is less straightforward. It seems to imply that this sector is relatively easy to decarbonize, which may hold for passenger transport, but not for freight and also not for international aviation. However, countries with a relatively large share of transport emissions often also have a relatively high GDP and smaller baseline emissions growth. A large transport share could also imply slower growth of this sector and smaller shares of other, more difficult to decarbonize sectors. All of these factors would contribute to earlier phase-out.</a:t>
            </a: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16661D-1CCA-4C98-ACFE-E6A9A652EE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237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en-US"/>
              <a:t>Click to edit Master title style</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10" name="Rechthoek 9"/>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5270" y="0"/>
            <a:ext cx="9144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3358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inhoud 3"/>
          <p:cNvSpPr>
            <a:spLocks noGrp="1"/>
          </p:cNvSpPr>
          <p:nvPr>
            <p:ph sz="half" idx="2"/>
          </p:nvPr>
        </p:nvSpPr>
        <p:spPr>
          <a:xfrm>
            <a:off x="6553199" y="2276475"/>
            <a:ext cx="5004000" cy="3944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el 1"/>
          <p:cNvSpPr>
            <a:spLocks noGrp="1"/>
          </p:cNvSpPr>
          <p:nvPr>
            <p:ph type="title"/>
          </p:nvPr>
        </p:nvSpPr>
        <p:spPr/>
        <p:txBody>
          <a:bodyPr/>
          <a:lstStyle/>
          <a:p>
            <a:r>
              <a:rPr lang="en-US"/>
              <a:t>Click to edit Master title style</a:t>
            </a:r>
            <a:endParaRPr lang="nl-NL"/>
          </a:p>
        </p:txBody>
      </p:sp>
      <p:sp>
        <p:nvSpPr>
          <p:cNvPr id="14" name="Tijdelijke aanduiding voor datum 13"/>
          <p:cNvSpPr>
            <a:spLocks noGrp="1"/>
          </p:cNvSpPr>
          <p:nvPr>
            <p:ph type="dt" sz="half" idx="10"/>
          </p:nvPr>
        </p:nvSpPr>
        <p:spPr/>
        <p:txBody>
          <a:bodyPr/>
          <a:lstStyle/>
          <a:p>
            <a:r>
              <a:rPr lang="nl-NL"/>
              <a:t>24 November, 2021</a:t>
            </a:r>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dirty="0"/>
          </a:p>
        </p:txBody>
      </p:sp>
      <p:pic>
        <p:nvPicPr>
          <p:cNvPr id="1024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4451" y="-1130"/>
            <a:ext cx="2646362"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179137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0" name="Titel 9"/>
          <p:cNvSpPr>
            <a:spLocks noGrp="1"/>
          </p:cNvSpPr>
          <p:nvPr>
            <p:ph type="title"/>
          </p:nvPr>
        </p:nvSpPr>
        <p:spPr/>
        <p:txBody>
          <a:bodyPr/>
          <a:lstStyle/>
          <a:p>
            <a:r>
              <a:rPr lang="en-US"/>
              <a:t>Click to edit Master title style</a:t>
            </a:r>
            <a:endParaRPr lang="nl-NL" dirty="0"/>
          </a:p>
        </p:txBody>
      </p:sp>
      <p:sp>
        <p:nvSpPr>
          <p:cNvPr id="16" name="Tijdelijke aanduiding voor datum 15"/>
          <p:cNvSpPr>
            <a:spLocks noGrp="1"/>
          </p:cNvSpPr>
          <p:nvPr>
            <p:ph type="dt" sz="half" idx="10"/>
          </p:nvPr>
        </p:nvSpPr>
        <p:spPr/>
        <p:txBody>
          <a:bodyPr/>
          <a:lstStyle/>
          <a:p>
            <a:r>
              <a:rPr lang="nl-NL"/>
              <a:t>24 November, 2021</a:t>
            </a:r>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dirty="0"/>
          </a:p>
        </p:txBody>
      </p:sp>
      <p:pic>
        <p:nvPicPr>
          <p:cNvPr id="1126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4451" y="-1131"/>
            <a:ext cx="2646362"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794283"/>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dirty="0"/>
          </a:p>
        </p:txBody>
      </p:sp>
      <p:sp>
        <p:nvSpPr>
          <p:cNvPr id="12" name="Tijdelijke aanduiding voor datum 11"/>
          <p:cNvSpPr>
            <a:spLocks noGrp="1"/>
          </p:cNvSpPr>
          <p:nvPr>
            <p:ph type="dt" sz="half" idx="10"/>
          </p:nvPr>
        </p:nvSpPr>
        <p:spPr/>
        <p:txBody>
          <a:bodyPr/>
          <a:lstStyle/>
          <a:p>
            <a:r>
              <a:rPr lang="nl-NL"/>
              <a:t>24 November, 2021</a:t>
            </a:r>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dirty="0"/>
          </a:p>
        </p:txBody>
      </p:sp>
      <p:pic>
        <p:nvPicPr>
          <p:cNvPr id="1229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4449" y="-1128"/>
            <a:ext cx="2646362"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7249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r>
              <a:rPr lang="nl-NL"/>
              <a:t>24 November, 2021</a:t>
            </a:r>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dirty="0"/>
          </a:p>
        </p:txBody>
      </p:sp>
      <p:pic>
        <p:nvPicPr>
          <p:cNvPr id="1331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4446" y="0"/>
            <a:ext cx="2646362"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355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3" name="Titel 2"/>
          <p:cNvSpPr>
            <a:spLocks noGrp="1"/>
          </p:cNvSpPr>
          <p:nvPr>
            <p:ph type="title"/>
          </p:nvPr>
        </p:nvSpPr>
        <p:spPr>
          <a:xfrm>
            <a:off x="635000" y="1052513"/>
            <a:ext cx="5003800" cy="948047"/>
          </a:xfrm>
        </p:spPr>
        <p:txBody>
          <a:bodyPr/>
          <a:lstStyle/>
          <a:p>
            <a:r>
              <a:rPr lang="en-US"/>
              <a:t>Click to edit Master title style</a:t>
            </a:r>
            <a:endParaRPr lang="nl-NL" dirty="0"/>
          </a:p>
        </p:txBody>
      </p:sp>
      <p:sp>
        <p:nvSpPr>
          <p:cNvPr id="17" name="Tijdelijke aanduiding voor datum 16"/>
          <p:cNvSpPr>
            <a:spLocks noGrp="1"/>
          </p:cNvSpPr>
          <p:nvPr>
            <p:ph type="dt" sz="half" idx="14"/>
          </p:nvPr>
        </p:nvSpPr>
        <p:spPr/>
        <p:txBody>
          <a:bodyPr/>
          <a:lstStyle/>
          <a:p>
            <a:r>
              <a:rPr lang="nl-NL"/>
              <a:t>24 November, 2021</a:t>
            </a:r>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433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4439" y="0"/>
            <a:ext cx="2646362"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0023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en-US"/>
              <a:t>Click to edit Master title style</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r>
              <a:rPr lang="nl-NL"/>
              <a:t>24 November, 2021</a:t>
            </a:r>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536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0597" y="1595"/>
            <a:ext cx="2623756" cy="82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58440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en-US"/>
              <a:t>Click to edit Master title style</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6" name="Tijdelijke aanduiding voor datum 5"/>
          <p:cNvSpPr>
            <a:spLocks noGrp="1"/>
          </p:cNvSpPr>
          <p:nvPr>
            <p:ph type="dt" sz="half" idx="10"/>
          </p:nvPr>
        </p:nvSpPr>
        <p:spPr/>
        <p:txBody>
          <a:bodyPr/>
          <a:lstStyle/>
          <a:p>
            <a:r>
              <a:rPr lang="nl-NL"/>
              <a:t>24 November, 2021</a:t>
            </a:r>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dirty="0"/>
          </a:p>
        </p:txBody>
      </p:sp>
      <p:pic>
        <p:nvPicPr>
          <p:cNvPr id="1638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4453" y="0"/>
            <a:ext cx="2646362"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86107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en-US"/>
              <a:t>Click to edit Master title style</a:t>
            </a:r>
            <a:endParaRPr lang="nl-NL" dirty="0"/>
          </a:p>
        </p:txBody>
      </p:sp>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1" name="Tijdelijke aanduiding voor datum 10"/>
          <p:cNvSpPr>
            <a:spLocks noGrp="1"/>
          </p:cNvSpPr>
          <p:nvPr>
            <p:ph type="dt" sz="half" idx="11"/>
          </p:nvPr>
        </p:nvSpPr>
        <p:spPr/>
        <p:txBody>
          <a:bodyPr/>
          <a:lstStyle/>
          <a:p>
            <a:r>
              <a:rPr lang="nl-NL"/>
              <a:t>24 November, 2021</a:t>
            </a:r>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dirty="0"/>
          </a:p>
        </p:txBody>
      </p:sp>
      <p:pic>
        <p:nvPicPr>
          <p:cNvPr id="337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2000" y="2517"/>
            <a:ext cx="26273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088169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en-US"/>
              <a:t>Click to edit Master title style</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0" name="Rechthoek 9"/>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Tijdelijke aanduiding voor datum 12"/>
          <p:cNvSpPr>
            <a:spLocks noGrp="1"/>
          </p:cNvSpPr>
          <p:nvPr>
            <p:ph type="dt" sz="half" idx="11"/>
          </p:nvPr>
        </p:nvSpPr>
        <p:spPr/>
        <p:txBody>
          <a:bodyPr/>
          <a:lstStyle/>
          <a:p>
            <a:r>
              <a:rPr lang="nl-NL"/>
              <a:t>24 November, 2021</a:t>
            </a:r>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dirty="0"/>
          </a:p>
        </p:txBody>
      </p:sp>
      <p:pic>
        <p:nvPicPr>
          <p:cNvPr id="174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62000" y="0"/>
            <a:ext cx="2646362"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32901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itel 8"/>
          <p:cNvSpPr>
            <a:spLocks noGrp="1"/>
          </p:cNvSpPr>
          <p:nvPr>
            <p:ph type="title"/>
          </p:nvPr>
        </p:nvSpPr>
        <p:spPr>
          <a:xfrm>
            <a:off x="635000" y="1052513"/>
            <a:ext cx="5003800" cy="948047"/>
          </a:xfrm>
        </p:spPr>
        <p:txBody>
          <a:bodyPr/>
          <a:lstStyle/>
          <a:p>
            <a:r>
              <a:rPr lang="en-US"/>
              <a:t>Click to edit Master title style</a:t>
            </a:r>
            <a:endParaRPr lang="nl-NL" dirty="0"/>
          </a:p>
        </p:txBody>
      </p:sp>
      <p:sp>
        <p:nvSpPr>
          <p:cNvPr id="8"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en-US"/>
              <a:t>Click icon to add picture</a:t>
            </a:r>
            <a:endParaRPr lang="nl-NL" dirty="0"/>
          </a:p>
        </p:txBody>
      </p:sp>
      <p:sp>
        <p:nvSpPr>
          <p:cNvPr id="11" name="Tijdelijke aanduiding voor datum 10"/>
          <p:cNvSpPr>
            <a:spLocks noGrp="1"/>
          </p:cNvSpPr>
          <p:nvPr>
            <p:ph type="dt" sz="half" idx="25"/>
          </p:nvPr>
        </p:nvSpPr>
        <p:spPr/>
        <p:txBody>
          <a:bodyPr/>
          <a:lstStyle/>
          <a:p>
            <a:r>
              <a:rPr lang="nl-NL"/>
              <a:t>24 November, 2021</a:t>
            </a:r>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pic>
        <p:nvPicPr>
          <p:cNvPr id="1843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4452" y="0"/>
            <a:ext cx="2646362"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510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el 1"/>
          <p:cNvSpPr>
            <a:spLocks noGrp="1"/>
          </p:cNvSpPr>
          <p:nvPr>
            <p:ph type="title"/>
          </p:nvPr>
        </p:nvSpPr>
        <p:spPr/>
        <p:txBody>
          <a:bodyPr/>
          <a:lstStyle/>
          <a:p>
            <a:r>
              <a:rPr lang="en-US"/>
              <a:t>Click to edit Master title style</a:t>
            </a:r>
            <a:endParaRPr lang="nl-NL"/>
          </a:p>
        </p:txBody>
      </p:sp>
      <p:sp>
        <p:nvSpPr>
          <p:cNvPr id="13" name="Tijdelijke aanduiding voor datum 12"/>
          <p:cNvSpPr>
            <a:spLocks noGrp="1"/>
          </p:cNvSpPr>
          <p:nvPr>
            <p:ph type="dt" sz="half" idx="10"/>
          </p:nvPr>
        </p:nvSpPr>
        <p:spPr/>
        <p:txBody>
          <a:bodyPr/>
          <a:lstStyle/>
          <a:p>
            <a:r>
              <a:rPr lang="nl-NL"/>
              <a:t>24 November, 2021</a:t>
            </a:r>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dirty="0"/>
          </a:p>
        </p:txBody>
      </p:sp>
      <p:pic>
        <p:nvPicPr>
          <p:cNvPr id="205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4453" y="-1126"/>
            <a:ext cx="2646362"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0897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12"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4" name="Rechthoek 13"/>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en-US"/>
              <a:t>Click to edit Master title style</a:t>
            </a:r>
            <a:endParaRPr lang="nl-NL" dirty="0"/>
          </a:p>
        </p:txBody>
      </p:sp>
      <p:sp>
        <p:nvSpPr>
          <p:cNvPr id="11"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en-US"/>
              <a:t>Click icon to add picture</a:t>
            </a:r>
            <a:endParaRPr lang="nl-NL" dirty="0"/>
          </a:p>
        </p:txBody>
      </p:sp>
      <p:sp>
        <p:nvSpPr>
          <p:cNvPr id="20" name="Tijdelijke aanduiding voor datum 19"/>
          <p:cNvSpPr>
            <a:spLocks noGrp="1"/>
          </p:cNvSpPr>
          <p:nvPr>
            <p:ph type="dt" sz="half" idx="25"/>
          </p:nvPr>
        </p:nvSpPr>
        <p:spPr/>
        <p:txBody>
          <a:bodyPr/>
          <a:lstStyle/>
          <a:p>
            <a:r>
              <a:rPr lang="nl-NL"/>
              <a:t>24 November, 2021</a:t>
            </a:r>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dirty="0"/>
          </a:p>
        </p:txBody>
      </p:sp>
      <p:pic>
        <p:nvPicPr>
          <p:cNvPr id="1945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62043" y="0"/>
            <a:ext cx="2646362"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200429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el 1"/>
          <p:cNvSpPr>
            <a:spLocks noGrp="1"/>
          </p:cNvSpPr>
          <p:nvPr>
            <p:ph type="title"/>
          </p:nvPr>
        </p:nvSpPr>
        <p:spPr>
          <a:xfrm>
            <a:off x="635000" y="1051200"/>
            <a:ext cx="5003800" cy="948047"/>
          </a:xfrm>
        </p:spPr>
        <p:txBody>
          <a:bodyPr/>
          <a:lstStyle/>
          <a:p>
            <a:r>
              <a:rPr lang="en-US"/>
              <a:t>Click to edit Master title style</a:t>
            </a:r>
            <a:endParaRPr lang="nl-NL" dirty="0"/>
          </a:p>
        </p:txBody>
      </p:sp>
      <p:sp>
        <p:nvSpPr>
          <p:cNvPr id="10"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en-US"/>
              <a:t>Click icon to add picture</a:t>
            </a:r>
            <a:endParaRPr lang="nl-NL" dirty="0"/>
          </a:p>
        </p:txBody>
      </p:sp>
      <p:sp>
        <p:nvSpPr>
          <p:cNvPr id="6" name="Tijdelijke aanduiding voor datum 5"/>
          <p:cNvSpPr>
            <a:spLocks noGrp="1"/>
          </p:cNvSpPr>
          <p:nvPr>
            <p:ph type="dt" sz="half" idx="25"/>
          </p:nvPr>
        </p:nvSpPr>
        <p:spPr/>
        <p:txBody>
          <a:bodyPr/>
          <a:lstStyle/>
          <a:p>
            <a:r>
              <a:rPr lang="nl-NL"/>
              <a:t>24 November, 2021</a:t>
            </a:r>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pic>
        <p:nvPicPr>
          <p:cNvPr id="2048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4453" y="0"/>
            <a:ext cx="2646362"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8438642"/>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buClr>
                <a:schemeClr val="bg2"/>
              </a:buClr>
              <a:tabLst>
                <a:tab pos="1619250" algn="l"/>
              </a:tabLst>
              <a:defRPr>
                <a:solidFill>
                  <a:schemeClr val="bg1"/>
                </a:solidFill>
              </a:defRPr>
            </a:lvl1pPr>
          </a:lstStyle>
          <a:p>
            <a:r>
              <a:rPr lang="en-US"/>
              <a:t>Click icon to add picture</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en-US"/>
              <a:t>Click to edit Master title style</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0" name="Tijdelijke aanduiding voor datum 9"/>
          <p:cNvSpPr>
            <a:spLocks noGrp="1"/>
          </p:cNvSpPr>
          <p:nvPr>
            <p:ph type="dt" sz="half" idx="15"/>
          </p:nvPr>
        </p:nvSpPr>
        <p:spPr/>
        <p:txBody>
          <a:bodyPr/>
          <a:lstStyle>
            <a:lvl1pPr>
              <a:defRPr>
                <a:solidFill>
                  <a:schemeClr val="tx2"/>
                </a:solidFill>
              </a:defRPr>
            </a:lvl1pPr>
          </a:lstStyle>
          <a:p>
            <a:r>
              <a:rPr lang="nl-NL"/>
              <a:t>24 November, 2021</a:t>
            </a:r>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2150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4452" y="0"/>
            <a:ext cx="2646362"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3858763"/>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alpha val="10000"/>
            </a:schemeClr>
          </a:solidFill>
        </p:spPr>
        <p:txBody>
          <a:bodyPr wrap="square" lIns="720000" tIns="1152000">
            <a:noAutofit/>
          </a:bodyPr>
          <a:lstStyle/>
          <a:p>
            <a:r>
              <a:rPr lang="en-US"/>
              <a:t>Click icon to add picture</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en-US"/>
              <a:t>Click to edit Master title style</a:t>
            </a:r>
            <a:endParaRPr lang="nl-NL" dirty="0"/>
          </a:p>
        </p:txBody>
      </p:sp>
      <p:sp>
        <p:nvSpPr>
          <p:cNvPr id="9" name="Tijdelijke aanduiding voor datum 8"/>
          <p:cNvSpPr>
            <a:spLocks noGrp="1"/>
          </p:cNvSpPr>
          <p:nvPr>
            <p:ph type="dt" sz="half" idx="15"/>
          </p:nvPr>
        </p:nvSpPr>
        <p:spPr/>
        <p:txBody>
          <a:bodyPr/>
          <a:lstStyle/>
          <a:p>
            <a:r>
              <a:rPr lang="nl-NL"/>
              <a:t>24 November, 2021</a:t>
            </a:r>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dirty="0"/>
          </a:p>
        </p:txBody>
      </p:sp>
      <p:pic>
        <p:nvPicPr>
          <p:cNvPr id="2253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4453" y="0"/>
            <a:ext cx="2646362"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4137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en-US"/>
              <a:t>Click icon to add picture</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8" name="Tijdelijke aanduiding voor datum 7"/>
          <p:cNvSpPr>
            <a:spLocks noGrp="1"/>
          </p:cNvSpPr>
          <p:nvPr>
            <p:ph type="dt" sz="half" idx="15"/>
          </p:nvPr>
        </p:nvSpPr>
        <p:spPr/>
        <p:txBody>
          <a:bodyPr/>
          <a:lstStyle>
            <a:lvl1pPr>
              <a:defRPr>
                <a:solidFill>
                  <a:schemeClr val="tx2"/>
                </a:solidFill>
              </a:defRPr>
            </a:lvl1pPr>
          </a:lstStyle>
          <a:p>
            <a:r>
              <a:rPr lang="nl-NL"/>
              <a:t>24 November, 2021</a:t>
            </a:r>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2355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4452" y="0"/>
            <a:ext cx="2646362"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1012012"/>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bg1">
              <a:lumMod val="85000"/>
            </a:schemeClr>
          </a:solidFill>
        </p:spPr>
        <p:txBody>
          <a:bodyPr wrap="square" lIns="720000" tIns="1152000">
            <a:noAutofit/>
          </a:bodyPr>
          <a:lstStyle/>
          <a:p>
            <a:r>
              <a:rPr lang="en-US"/>
              <a:t>Click icon to add picture</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8" name="Tijdelijke aanduiding voor datum 7"/>
          <p:cNvSpPr>
            <a:spLocks noGrp="1"/>
          </p:cNvSpPr>
          <p:nvPr>
            <p:ph type="dt" sz="half" idx="15"/>
          </p:nvPr>
        </p:nvSpPr>
        <p:spPr/>
        <p:txBody>
          <a:bodyPr/>
          <a:lstStyle/>
          <a:p>
            <a:r>
              <a:rPr lang="nl-NL"/>
              <a:t>24 November, 2021</a:t>
            </a:r>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dirty="0"/>
          </a:p>
        </p:txBody>
      </p:sp>
      <p:pic>
        <p:nvPicPr>
          <p:cNvPr id="2457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4452" y="0"/>
            <a:ext cx="2646362"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93804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en-US"/>
              <a:t>Click icon to add picture</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en-US"/>
              <a:t>Click to edit Master title style</a:t>
            </a:r>
            <a:endParaRPr lang="nl-NL" dirty="0"/>
          </a:p>
        </p:txBody>
      </p:sp>
      <p:sp>
        <p:nvSpPr>
          <p:cNvPr id="13" name="Tijdelijke aanduiding voor datum 12"/>
          <p:cNvSpPr>
            <a:spLocks noGrp="1"/>
          </p:cNvSpPr>
          <p:nvPr>
            <p:ph type="dt" sz="half" idx="15"/>
          </p:nvPr>
        </p:nvSpPr>
        <p:spPr/>
        <p:txBody>
          <a:bodyPr/>
          <a:lstStyle/>
          <a:p>
            <a:r>
              <a:rPr lang="nl-NL"/>
              <a:t>24 November, 2021</a:t>
            </a:r>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a:t>
            </a:fld>
            <a:endParaRPr lang="nl-NL" dirty="0"/>
          </a:p>
        </p:txBody>
      </p:sp>
      <p:pic>
        <p:nvPicPr>
          <p:cNvPr id="3481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5813" y="-2924"/>
            <a:ext cx="26273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106641"/>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alpha val="10000"/>
            </a:schemeClr>
          </a:solidFill>
        </p:spPr>
        <p:txBody>
          <a:bodyPr wrap="square" lIns="612000">
            <a:noAutofit/>
          </a:bodyPr>
          <a:lstStyle/>
          <a:p>
            <a:r>
              <a:rPr lang="en-US"/>
              <a:t>Click icon to add picture</a:t>
            </a:r>
            <a:endParaRPr lang="nl-NL"/>
          </a:p>
        </p:txBody>
      </p:sp>
      <p:sp>
        <p:nvSpPr>
          <p:cNvPr id="9" name="Titel 8"/>
          <p:cNvSpPr>
            <a:spLocks noGrp="1"/>
          </p:cNvSpPr>
          <p:nvPr>
            <p:ph type="title"/>
          </p:nvPr>
        </p:nvSpPr>
        <p:spPr>
          <a:xfrm>
            <a:off x="634206" y="1051200"/>
            <a:ext cx="10924382" cy="946800"/>
          </a:xfrm>
        </p:spPr>
        <p:txBody>
          <a:bodyPr/>
          <a:lstStyle/>
          <a:p>
            <a:r>
              <a:rPr lang="en-US"/>
              <a:t>Click to edit Master title style</a:t>
            </a:r>
            <a:endParaRPr lang="nl-NL" dirty="0"/>
          </a:p>
        </p:txBody>
      </p:sp>
      <p:sp>
        <p:nvSpPr>
          <p:cNvPr id="5" name="Tijdelijke aanduiding voor datum 4"/>
          <p:cNvSpPr>
            <a:spLocks noGrp="1"/>
          </p:cNvSpPr>
          <p:nvPr>
            <p:ph type="dt" sz="half" idx="15"/>
          </p:nvPr>
        </p:nvSpPr>
        <p:spPr/>
        <p:txBody>
          <a:bodyPr/>
          <a:lstStyle/>
          <a:p>
            <a:r>
              <a:rPr lang="nl-NL"/>
              <a:t>24 November, 2021</a:t>
            </a:r>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dirty="0"/>
          </a:p>
        </p:txBody>
      </p:sp>
      <p:pic>
        <p:nvPicPr>
          <p:cNvPr id="2560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4453" y="0"/>
            <a:ext cx="2646362"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381980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66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65813" y="5227"/>
            <a:ext cx="26273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493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en-US"/>
              <a:t>Click to edit Master title style</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en-US"/>
              <a:t>Edit Master text styles</a:t>
            </a:r>
          </a:p>
        </p:txBody>
      </p:sp>
      <p:pic>
        <p:nvPicPr>
          <p:cNvPr id="3584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65813" y="2739"/>
            <a:ext cx="26273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0351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txBody>
          <a:bodyPr wrap="square" lIns="612000" anchor="ctr" anchorCtr="0">
            <a:noAutofit/>
          </a:bodyPr>
          <a:lstStyle/>
          <a:p>
            <a:r>
              <a:rPr lang="en-US"/>
              <a:t>Click icon to add picture</a:t>
            </a:r>
            <a:endParaRPr lang="nl-NL"/>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9" name="Rechthoek 18"/>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10"/>
          <p:cNvSpPr>
            <a:spLocks noGrp="1"/>
          </p:cNvSpPr>
          <p:nvPr>
            <p:ph type="dt" sz="half" idx="23"/>
          </p:nvPr>
        </p:nvSpPr>
        <p:spPr/>
        <p:txBody>
          <a:bodyPr/>
          <a:lstStyle/>
          <a:p>
            <a:r>
              <a:rPr lang="nl-NL"/>
              <a:t>24 November, 2021</a:t>
            </a:r>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en-US"/>
              <a:t>Click to edit Master title style</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pic>
        <p:nvPicPr>
          <p:cNvPr id="3075" name="Picture 3" descr="Y:\personal\egginkg\Beeldmerk_titeldia_16x9_PBL-witte teks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773421" y="3387"/>
            <a:ext cx="3631836" cy="114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4627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a:t>Click to edit Master title style</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0" name="Tijdelijke aanduiding voor datum 9"/>
          <p:cNvSpPr>
            <a:spLocks noGrp="1"/>
          </p:cNvSpPr>
          <p:nvPr>
            <p:ph type="dt" sz="half" idx="14"/>
          </p:nvPr>
        </p:nvSpPr>
        <p:spPr/>
        <p:txBody>
          <a:bodyPr/>
          <a:lstStyle/>
          <a:p>
            <a:r>
              <a:rPr lang="nl-NL"/>
              <a:t>24 November, 2021</a:t>
            </a:r>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dirty="0"/>
          </a:p>
        </p:txBody>
      </p:sp>
      <p:pic>
        <p:nvPicPr>
          <p:cNvPr id="276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4452" y="1"/>
            <a:ext cx="2646362"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56121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a:t>Click to edit Master title style</a:t>
            </a:r>
            <a:endParaRPr lang="nl-NL"/>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9" name="Tijdelijke aanduiding voor inhoud 8"/>
          <p:cNvSpPr>
            <a:spLocks noGrp="1"/>
          </p:cNvSpPr>
          <p:nvPr>
            <p:ph sz="quarter" idx="15"/>
          </p:nvPr>
        </p:nvSpPr>
        <p:spPr>
          <a:xfrm>
            <a:off x="635000" y="2276475"/>
            <a:ext cx="7178964" cy="3944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1" name="Tijdelijke aanduiding voor datum 10"/>
          <p:cNvSpPr>
            <a:spLocks noGrp="1"/>
          </p:cNvSpPr>
          <p:nvPr>
            <p:ph type="dt" sz="half" idx="16"/>
          </p:nvPr>
        </p:nvSpPr>
        <p:spPr/>
        <p:txBody>
          <a:bodyPr/>
          <a:lstStyle/>
          <a:p>
            <a:r>
              <a:rPr lang="nl-NL"/>
              <a:t>24 November, 2021</a:t>
            </a:r>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dirty="0"/>
          </a:p>
        </p:txBody>
      </p:sp>
      <p:pic>
        <p:nvPicPr>
          <p:cNvPr id="286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4450" y="0"/>
            <a:ext cx="2646362"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13961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en-US"/>
              <a:t>Click to edit Master title style</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4" name="Tijdelijke aanduiding voor datum 13"/>
          <p:cNvSpPr>
            <a:spLocks noGrp="1"/>
          </p:cNvSpPr>
          <p:nvPr>
            <p:ph type="dt" sz="half" idx="20"/>
          </p:nvPr>
        </p:nvSpPr>
        <p:spPr/>
        <p:txBody>
          <a:bodyPr/>
          <a:lstStyle/>
          <a:p>
            <a:r>
              <a:rPr lang="nl-NL"/>
              <a:t>24 November, 2021</a:t>
            </a:r>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dirty="0"/>
          </a:p>
        </p:txBody>
      </p:sp>
      <p:pic>
        <p:nvPicPr>
          <p:cNvPr id="3277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2000" y="5240"/>
            <a:ext cx="26273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238997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atum 6"/>
          <p:cNvSpPr>
            <a:spLocks noGrp="1"/>
          </p:cNvSpPr>
          <p:nvPr>
            <p:ph type="dt" sz="half" idx="22"/>
          </p:nvPr>
        </p:nvSpPr>
        <p:spPr/>
        <p:txBody>
          <a:bodyPr/>
          <a:lstStyle/>
          <a:p>
            <a:r>
              <a:rPr lang="nl-NL"/>
              <a:t>24 November, 2021</a:t>
            </a:r>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3174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773419" y="-2913"/>
            <a:ext cx="3609113" cy="112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28361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atum 6"/>
          <p:cNvSpPr>
            <a:spLocks noGrp="1"/>
          </p:cNvSpPr>
          <p:nvPr>
            <p:ph type="dt" sz="half" idx="22"/>
          </p:nvPr>
        </p:nvSpPr>
        <p:spPr/>
        <p:txBody>
          <a:bodyPr/>
          <a:lstStyle/>
          <a:p>
            <a:r>
              <a:rPr lang="nl-NL"/>
              <a:t>24 November, 2021</a:t>
            </a:r>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773419" y="-417"/>
            <a:ext cx="3597959" cy="1135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2457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datum 5"/>
          <p:cNvSpPr>
            <a:spLocks noGrp="1"/>
          </p:cNvSpPr>
          <p:nvPr>
            <p:ph type="dt" sz="half" idx="22"/>
          </p:nvPr>
        </p:nvSpPr>
        <p:spPr/>
        <p:txBody>
          <a:bodyPr/>
          <a:lstStyle>
            <a:lvl1pPr>
              <a:defRPr>
                <a:solidFill>
                  <a:schemeClr val="tx2"/>
                </a:solidFill>
              </a:defRPr>
            </a:lvl1pPr>
          </a:lstStyle>
          <a:p>
            <a:r>
              <a:rPr lang="nl-NL"/>
              <a:t>24 November, 2021</a:t>
            </a:r>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30724"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773420" y="-2891"/>
            <a:ext cx="3609110" cy="112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208995"/>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59D05EDE-BF06-4C27-83EE-2879A6272DF9}" type="slidenum">
              <a:rPr lang="nl-NL" altLang="en-US"/>
              <a:pPr/>
              <a:t>‹#›</a:t>
            </a:fld>
            <a:endParaRPr lang="nl-NL" altLang="en-US"/>
          </a:p>
        </p:txBody>
      </p:sp>
    </p:spTree>
    <p:extLst>
      <p:ext uri="{BB962C8B-B14F-4D97-AF65-F5344CB8AC3E}">
        <p14:creationId xmlns:p14="http://schemas.microsoft.com/office/powerpoint/2010/main" val="1591019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43773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en-US"/>
              <a:t>Click to edit Master title style</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6" name="Tijdelijke aanduiding voor afbeelding 15"/>
          <p:cNvSpPr>
            <a:spLocks noGrp="1"/>
          </p:cNvSpPr>
          <p:nvPr>
            <p:ph type="pic" sz="quarter" idx="11"/>
          </p:nvPr>
        </p:nvSpPr>
        <p:spPr>
          <a:xfrm>
            <a:off x="0" y="-1"/>
            <a:ext cx="12192000" cy="3427413"/>
          </a:xfrm>
          <a:custGeom>
            <a:avLst/>
            <a:gdLst>
              <a:gd name="connsiteX0" fmla="*/ 5772000 w 12192000"/>
              <a:gd name="connsiteY0" fmla="*/ 1 h 3427413"/>
              <a:gd name="connsiteX1" fmla="*/ 5772000 w 12192000"/>
              <a:gd name="connsiteY1" fmla="*/ 1144801 h 3427413"/>
              <a:gd name="connsiteX2" fmla="*/ 6420000 w 12192000"/>
              <a:gd name="connsiteY2" fmla="*/ 1144801 h 3427413"/>
              <a:gd name="connsiteX3" fmla="*/ 64200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2000" y="1"/>
                </a:moveTo>
                <a:lnTo>
                  <a:pt x="5772000" y="1144801"/>
                </a:lnTo>
                <a:lnTo>
                  <a:pt x="6420000" y="1144801"/>
                </a:lnTo>
                <a:lnTo>
                  <a:pt x="6420000" y="1"/>
                </a:lnTo>
                <a:close/>
                <a:moveTo>
                  <a:pt x="0" y="0"/>
                </a:moveTo>
                <a:lnTo>
                  <a:pt x="12192000" y="0"/>
                </a:lnTo>
                <a:lnTo>
                  <a:pt x="12192000" y="3427413"/>
                </a:lnTo>
                <a:lnTo>
                  <a:pt x="0" y="3427413"/>
                </a:lnTo>
                <a:close/>
              </a:path>
            </a:pathLst>
          </a:custGeom>
          <a:solidFill>
            <a:schemeClr val="tx1">
              <a:lumMod val="85000"/>
            </a:schemeClr>
          </a:solidFill>
        </p:spPr>
        <p:txBody>
          <a:bodyPr wrap="square" lIns="648000" anchor="ctr" anchorCtr="0">
            <a:noAutofit/>
          </a:bodyPr>
          <a:lstStyle>
            <a:lvl1pPr>
              <a:buClr>
                <a:schemeClr val="bg2"/>
              </a:buClr>
              <a:defRPr>
                <a:solidFill>
                  <a:schemeClr val="bg1"/>
                </a:solidFill>
              </a:defRPr>
            </a:lvl1pPr>
          </a:lstStyle>
          <a:p>
            <a:r>
              <a:rPr lang="en-US"/>
              <a:t>Click icon to add picture</a:t>
            </a:r>
            <a:endParaRPr lang="nl-NL" dirty="0"/>
          </a:p>
        </p:txBody>
      </p:sp>
      <p:sp>
        <p:nvSpPr>
          <p:cNvPr id="7" name="Tijdelijke aanduiding voor datum 6"/>
          <p:cNvSpPr>
            <a:spLocks noGrp="1"/>
          </p:cNvSpPr>
          <p:nvPr>
            <p:ph type="dt" sz="half" idx="12"/>
          </p:nvPr>
        </p:nvSpPr>
        <p:spPr/>
        <p:txBody>
          <a:bodyPr/>
          <a:lstStyle>
            <a:lvl1pPr>
              <a:defRPr>
                <a:solidFill>
                  <a:schemeClr val="tx2"/>
                </a:solidFill>
              </a:defRPr>
            </a:lvl1pPr>
          </a:lstStyle>
          <a:p>
            <a:r>
              <a:rPr lang="nl-NL"/>
              <a:t>24 November, 2021</a:t>
            </a:r>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5123" name="Picture 3" descr="Y:\personal\egginkg\Beeldmerk_titeldia_16x9_PB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773421" y="-4051"/>
            <a:ext cx="3631836" cy="114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3681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ijdelijke aanduiding voor datum 17"/>
          <p:cNvSpPr>
            <a:spLocks noGrp="1"/>
          </p:cNvSpPr>
          <p:nvPr>
            <p:ph type="dt" sz="half" idx="17"/>
          </p:nvPr>
        </p:nvSpPr>
        <p:spPr/>
        <p:txBody>
          <a:bodyPr/>
          <a:lstStyle/>
          <a:p>
            <a:r>
              <a:rPr lang="nl-NL"/>
              <a:t>24 November, 2021</a:t>
            </a:r>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en-US"/>
              <a:t>Click to edit Master title style</a:t>
            </a:r>
            <a:endParaRPr lang="nl-NL" dirty="0"/>
          </a:p>
        </p:txBody>
      </p:sp>
      <p:pic>
        <p:nvPicPr>
          <p:cNvPr id="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73420" y="-2684"/>
            <a:ext cx="3633788"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98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en-US"/>
              <a:t>Click to edit Master title style</a:t>
            </a:r>
            <a:endParaRPr lang="nl-NL" dirty="0"/>
          </a:p>
        </p:txBody>
      </p:sp>
      <p:sp>
        <p:nvSpPr>
          <p:cNvPr id="15" name="Tijdelijke aanduiding voor datum 14"/>
          <p:cNvSpPr>
            <a:spLocks noGrp="1"/>
          </p:cNvSpPr>
          <p:nvPr>
            <p:ph type="dt" sz="half" idx="14"/>
          </p:nvPr>
        </p:nvSpPr>
        <p:spPr/>
        <p:txBody>
          <a:bodyPr/>
          <a:lstStyle/>
          <a:p>
            <a:r>
              <a:rPr lang="nl-NL"/>
              <a:t>24 November, 2021</a:t>
            </a:r>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73420" y="-2684"/>
            <a:ext cx="3633788"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7463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en-US"/>
              <a:t>Click to edit Master title style</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US"/>
              <a:t>Edit Master text styles</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US"/>
              <a:t>Edit Master text styles</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US"/>
              <a:t>Edit Master text styles</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US"/>
              <a:t>Edit Master text styles</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US"/>
              <a:t>Edit Master text styles</a:t>
            </a:r>
          </a:p>
        </p:txBody>
      </p:sp>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ijdelijke aanduiding voor datum 4"/>
          <p:cNvSpPr>
            <a:spLocks noGrp="1"/>
          </p:cNvSpPr>
          <p:nvPr>
            <p:ph type="dt" sz="half" idx="20"/>
          </p:nvPr>
        </p:nvSpPr>
        <p:spPr/>
        <p:txBody>
          <a:bodyPr/>
          <a:lstStyle/>
          <a:p>
            <a:r>
              <a:rPr lang="nl-NL"/>
              <a:t>24 November, 2021</a:t>
            </a:r>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717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2000" y="-1561"/>
            <a:ext cx="2645168" cy="83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86159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en-US"/>
              <a:t>Click to edit Master title style</a:t>
            </a:r>
            <a:endParaRPr lang="nl-NL" dirty="0"/>
          </a:p>
        </p:txBody>
      </p:sp>
      <p:sp>
        <p:nvSpPr>
          <p:cNvPr id="14" name="Tijdelijke aanduiding voor afbeelding 21"/>
          <p:cNvSpPr>
            <a:spLocks noGrp="1"/>
          </p:cNvSpPr>
          <p:nvPr>
            <p:ph type="pic" sz="quarter" idx="10"/>
          </p:nvPr>
        </p:nvSpPr>
        <p:spPr>
          <a:xfrm>
            <a:off x="0" y="0"/>
            <a:ext cx="6098242" cy="6858000"/>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42" h="6858000">
                <a:moveTo>
                  <a:pt x="0" y="0"/>
                </a:moveTo>
                <a:lnTo>
                  <a:pt x="5862000" y="0"/>
                </a:lnTo>
                <a:lnTo>
                  <a:pt x="5862000" y="708025"/>
                </a:lnTo>
                <a:lnTo>
                  <a:pt x="6098242" y="708025"/>
                </a:lnTo>
                <a:lnTo>
                  <a:pt x="6098242" y="6620400"/>
                </a:lnTo>
                <a:lnTo>
                  <a:pt x="5862000" y="6620400"/>
                </a:lnTo>
                <a:lnTo>
                  <a:pt x="5862000" y="6858000"/>
                </a:lnTo>
                <a:lnTo>
                  <a:pt x="0" y="685800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en-US"/>
              <a:t>Click icon to add picture</a:t>
            </a:r>
            <a:endParaRPr lang="nl-NL" dirty="0"/>
          </a:p>
        </p:txBody>
      </p:sp>
      <p:sp>
        <p:nvSpPr>
          <p:cNvPr id="17" name="Tijdelijke aanduiding voor datum 16"/>
          <p:cNvSpPr>
            <a:spLocks noGrp="1"/>
          </p:cNvSpPr>
          <p:nvPr>
            <p:ph type="dt" sz="half" idx="14"/>
          </p:nvPr>
        </p:nvSpPr>
        <p:spPr/>
        <p:txBody>
          <a:bodyPr/>
          <a:lstStyle/>
          <a:p>
            <a:r>
              <a:rPr lang="nl-NL"/>
              <a:t>24 November, 2021</a:t>
            </a:r>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pic>
        <p:nvPicPr>
          <p:cNvPr id="8195" name="Picture 3" descr="Y:\personal\egginkg\Beeldmerk_titeldia_16x9_PBL-witte teks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62000" y="2740"/>
            <a:ext cx="2631304" cy="830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67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en-US"/>
              <a:t>Click to edit Master title style</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1" name="Rechthoek 1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Tijdelijke aanduiding voor datum 9"/>
          <p:cNvSpPr>
            <a:spLocks noGrp="1"/>
          </p:cNvSpPr>
          <p:nvPr>
            <p:ph type="dt" sz="half" idx="14"/>
          </p:nvPr>
        </p:nvSpPr>
        <p:spPr/>
        <p:txBody>
          <a:bodyPr/>
          <a:lstStyle/>
          <a:p>
            <a:r>
              <a:rPr lang="nl-NL"/>
              <a:t>24 November, 2021</a:t>
            </a:r>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dirty="0"/>
          </a:p>
        </p:txBody>
      </p:sp>
      <p:pic>
        <p:nvPicPr>
          <p:cNvPr id="921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2000" y="-3833"/>
            <a:ext cx="2646362"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131955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pic>
        <p:nvPicPr>
          <p:cNvPr id="12" name="Afbeelding 11"/>
          <p:cNvPicPr>
            <a:picLocks noChangeAspect="1"/>
          </p:cNvPicPr>
          <p:nvPr/>
        </p:nvPicPr>
        <p:blipFill>
          <a:blip r:embed="rId39">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3" name="Rechthoek 12"/>
          <p:cNvSpPr>
            <a:spLocks/>
          </p:cNvSpPr>
          <p:nvPr/>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r>
              <a:rPr lang="nl-NL"/>
              <a:t>24 November, 2021</a:t>
            </a:r>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815592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p:hf hdr="0" ft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hyperlink" Target="https://www.nature.com/articles/s41467-021-22294-x" TargetMode="Externa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6.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svg"/><Relationship Id="rId2" Type="http://schemas.openxmlformats.org/officeDocument/2006/relationships/notesSlide" Target="../notesSlides/notesSlide1.xml"/><Relationship Id="rId1" Type="http://schemas.openxmlformats.org/officeDocument/2006/relationships/slideLayout" Target="../slideLayouts/slideLayout3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4682" y="3727217"/>
            <a:ext cx="10923906" cy="1055576"/>
          </a:xfrm>
        </p:spPr>
        <p:txBody>
          <a:bodyPr>
            <a:normAutofit fontScale="90000"/>
          </a:bodyPr>
          <a:lstStyle/>
          <a:p>
            <a:r>
              <a:rPr lang="en-US" dirty="0"/>
              <a:t>Net-zero emission targets for major emitting countries consistent with the Paris Agreement</a:t>
            </a:r>
          </a:p>
        </p:txBody>
      </p:sp>
      <p:sp>
        <p:nvSpPr>
          <p:cNvPr id="3" name="Subtitle 2"/>
          <p:cNvSpPr>
            <a:spLocks noGrp="1"/>
          </p:cNvSpPr>
          <p:nvPr>
            <p:ph type="subTitle" idx="1"/>
          </p:nvPr>
        </p:nvSpPr>
        <p:spPr>
          <a:xfrm>
            <a:off x="633412" y="4963933"/>
            <a:ext cx="11206023" cy="632195"/>
          </a:xfrm>
        </p:spPr>
        <p:txBody>
          <a:bodyPr>
            <a:normAutofit/>
          </a:bodyPr>
          <a:lstStyle/>
          <a:p>
            <a:r>
              <a:rPr lang="en-US" b="1" dirty="0"/>
              <a:t>Heleen van Soest</a:t>
            </a:r>
            <a:r>
              <a:rPr lang="en-US" dirty="0"/>
              <a:t>, Michel den Elzen, Detlef van Vuuren</a:t>
            </a:r>
            <a:endParaRPr lang="en-US" i="1" dirty="0"/>
          </a:p>
        </p:txBody>
      </p:sp>
      <p:sp>
        <p:nvSpPr>
          <p:cNvPr id="6" name="Date Placeholder 5"/>
          <p:cNvSpPr>
            <a:spLocks noGrp="1"/>
          </p:cNvSpPr>
          <p:nvPr>
            <p:ph type="dt" sz="half"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a:ln>
                  <a:noFill/>
                </a:ln>
                <a:solidFill>
                  <a:srgbClr val="EAEBD8"/>
                </a:solidFill>
                <a:effectLst/>
                <a:uLnTx/>
                <a:uFillTx/>
                <a:latin typeface="Verdana"/>
                <a:ea typeface="+mn-ea"/>
                <a:cs typeface="+mn-cs"/>
              </a:rPr>
              <a:t>24 November, 2021</a:t>
            </a:r>
            <a:endParaRPr kumimoji="0" lang="nl-NL" sz="1050" b="0" i="0" u="none" strike="noStrike" kern="1200" cap="none" spc="0" normalizeH="0" baseline="0" noProof="0" dirty="0">
              <a:ln>
                <a:noFill/>
              </a:ln>
              <a:solidFill>
                <a:srgbClr val="EAEBD8"/>
              </a:solidFill>
              <a:effectLst/>
              <a:uLnTx/>
              <a:uFillTx/>
              <a:latin typeface="Verdana"/>
              <a:ea typeface="+mn-ea"/>
              <a:cs typeface="+mn-cs"/>
            </a:endParaRPr>
          </a:p>
        </p:txBody>
      </p:sp>
      <p:sp>
        <p:nvSpPr>
          <p:cNvPr id="8" name="Slide Number Placeholder 7"/>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rgbClr val="EAEBD8"/>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050" b="0" i="0" u="none" strike="noStrike" kern="1200" cap="none" spc="0" normalizeH="0" baseline="0" noProof="0" dirty="0">
              <a:ln>
                <a:noFill/>
              </a:ln>
              <a:solidFill>
                <a:srgbClr val="EAEBD8"/>
              </a:solidFill>
              <a:effectLst/>
              <a:uLnTx/>
              <a:uFillTx/>
              <a:latin typeface="Verdana"/>
              <a:ea typeface="+mn-ea"/>
              <a:cs typeface="+mn-cs"/>
            </a:endParaRPr>
          </a:p>
        </p:txBody>
      </p:sp>
      <p:pic>
        <p:nvPicPr>
          <p:cNvPr id="10" name="Picture Placeholder 9"/>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2606" b="12606"/>
          <a:stretch>
            <a:fillRect/>
          </a:stretch>
        </p:blipFill>
        <p:spPr>
          <a:xfrm>
            <a:off x="635" y="-8510"/>
            <a:ext cx="12192000" cy="3427413"/>
          </a:xfrm>
        </p:spPr>
      </p:pic>
      <p:sp>
        <p:nvSpPr>
          <p:cNvPr id="11" name="Text Placeholder 10">
            <a:extLst>
              <a:ext uri="{FF2B5EF4-FFF2-40B4-BE49-F238E27FC236}">
                <a16:creationId xmlns:a16="http://schemas.microsoft.com/office/drawing/2014/main" id="{F83ABF6A-68AE-4EFF-AAFA-B103C04659CD}"/>
              </a:ext>
            </a:extLst>
          </p:cNvPr>
          <p:cNvSpPr>
            <a:spLocks noGrp="1"/>
          </p:cNvSpPr>
          <p:nvPr>
            <p:ph type="body" sz="quarter" idx="10"/>
          </p:nvPr>
        </p:nvSpPr>
        <p:spPr>
          <a:xfrm>
            <a:off x="633412" y="5968868"/>
            <a:ext cx="6413564" cy="389360"/>
          </a:xfrm>
        </p:spPr>
        <p:txBody>
          <a:bodyPr/>
          <a:lstStyle/>
          <a:p>
            <a:r>
              <a:rPr lang="en-US" dirty="0"/>
              <a:t>PBL Netherlands Environmental Assessment Agency</a:t>
            </a:r>
          </a:p>
          <a:p>
            <a:r>
              <a:rPr lang="en-US" dirty="0"/>
              <a:t>Corresponding author: Heleen.vansoest@pbl.nl</a:t>
            </a:r>
            <a:endParaRPr lang="nl-NL" dirty="0"/>
          </a:p>
        </p:txBody>
      </p:sp>
    </p:spTree>
    <p:extLst>
      <p:ext uri="{BB962C8B-B14F-4D97-AF65-F5344CB8AC3E}">
        <p14:creationId xmlns:p14="http://schemas.microsoft.com/office/powerpoint/2010/main" val="2059187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F72E7-570F-4934-BB8B-AF2C4EA2C317}"/>
              </a:ext>
            </a:extLst>
          </p:cNvPr>
          <p:cNvSpPr>
            <a:spLocks noGrp="1"/>
          </p:cNvSpPr>
          <p:nvPr>
            <p:ph type="title"/>
          </p:nvPr>
        </p:nvSpPr>
        <p:spPr/>
        <p:txBody>
          <a:bodyPr>
            <a:normAutofit fontScale="90000"/>
          </a:bodyPr>
          <a:lstStyle/>
          <a:p>
            <a:r>
              <a:rPr lang="en-US" dirty="0"/>
              <a:t>Negative emissions potential in energy supply and  ARD compensates for remaining non-CO</a:t>
            </a:r>
            <a:r>
              <a:rPr lang="en-US" baseline="-25000" dirty="0"/>
              <a:t>2</a:t>
            </a:r>
            <a:r>
              <a:rPr lang="en-US" dirty="0"/>
              <a:t> emissions</a:t>
            </a:r>
            <a:endParaRPr lang="nl-NL" dirty="0"/>
          </a:p>
        </p:txBody>
      </p:sp>
      <p:pic>
        <p:nvPicPr>
          <p:cNvPr id="6" name="Content Placeholder 5" descr="Chart, waterfall chart&#10;&#10;Description automatically generated">
            <a:extLst>
              <a:ext uri="{FF2B5EF4-FFF2-40B4-BE49-F238E27FC236}">
                <a16:creationId xmlns:a16="http://schemas.microsoft.com/office/drawing/2014/main" id="{3EC1CA45-6501-493C-8A99-1E42E63ABF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4556" y="2289174"/>
            <a:ext cx="9137650" cy="4568825"/>
          </a:xfrm>
        </p:spPr>
      </p:pic>
      <p:sp>
        <p:nvSpPr>
          <p:cNvPr id="4" name="Slide Number Placeholder 3">
            <a:extLst>
              <a:ext uri="{FF2B5EF4-FFF2-40B4-BE49-F238E27FC236}">
                <a16:creationId xmlns:a16="http://schemas.microsoft.com/office/drawing/2014/main" id="{DFF001CD-EE8A-40DC-B059-924CD8CF024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05EDE-BF06-4C27-83EE-2879A6272DF9}" type="slidenum">
              <a:rPr kumimoji="0" lang="nl-NL" altLang="en-US" sz="1050" b="0" i="0" u="none" strike="noStrike" kern="1200" cap="none" spc="0" normalizeH="0" baseline="0" noProof="0" smtClean="0">
                <a:ln>
                  <a:noFill/>
                </a:ln>
                <a:solidFill>
                  <a:srgbClr val="FFFFFF">
                    <a:lumMod val="6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altLang="en-US" sz="1050" b="0" i="0" u="none" strike="noStrike" kern="1200" cap="none" spc="0" normalizeH="0" baseline="0" noProof="0">
              <a:ln>
                <a:noFill/>
              </a:ln>
              <a:solidFill>
                <a:srgbClr val="FFFFFF">
                  <a:lumMod val="65000"/>
                </a:srgbClr>
              </a:solidFill>
              <a:effectLst/>
              <a:uLnTx/>
              <a:uFillTx/>
              <a:latin typeface="Verdana"/>
              <a:ea typeface="+mn-ea"/>
              <a:cs typeface="+mn-cs"/>
            </a:endParaRPr>
          </a:p>
        </p:txBody>
      </p:sp>
      <p:sp>
        <p:nvSpPr>
          <p:cNvPr id="3" name="TextBox 2">
            <a:extLst>
              <a:ext uri="{FF2B5EF4-FFF2-40B4-BE49-F238E27FC236}">
                <a16:creationId xmlns:a16="http://schemas.microsoft.com/office/drawing/2014/main" id="{F18A8F14-7129-4C3E-9B95-A0F3D3A426D7}"/>
              </a:ext>
            </a:extLst>
          </p:cNvPr>
          <p:cNvSpPr txBox="1"/>
          <p:nvPr/>
        </p:nvSpPr>
        <p:spPr>
          <a:xfrm>
            <a:off x="3068515" y="1946218"/>
            <a:ext cx="9935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Verdana"/>
                <a:ea typeface="+mn-ea"/>
                <a:cs typeface="+mn-cs"/>
              </a:rPr>
              <a:t>Early</a:t>
            </a:r>
            <a:endParaRPr kumimoji="0" lang="nl-NL"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7" name="TextBox 6">
            <a:extLst>
              <a:ext uri="{FF2B5EF4-FFF2-40B4-BE49-F238E27FC236}">
                <a16:creationId xmlns:a16="http://schemas.microsoft.com/office/drawing/2014/main" id="{D3DC57F6-4279-4BED-B209-42ACB52C0810}"/>
              </a:ext>
            </a:extLst>
          </p:cNvPr>
          <p:cNvSpPr txBox="1"/>
          <p:nvPr/>
        </p:nvSpPr>
        <p:spPr>
          <a:xfrm>
            <a:off x="7238114" y="1960201"/>
            <a:ext cx="9935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Verdana"/>
                <a:ea typeface="+mn-ea"/>
                <a:cs typeface="+mn-cs"/>
              </a:rPr>
              <a:t>Early</a:t>
            </a:r>
            <a:endParaRPr kumimoji="0" lang="nl-NL"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 name="TextBox 7">
            <a:extLst>
              <a:ext uri="{FF2B5EF4-FFF2-40B4-BE49-F238E27FC236}">
                <a16:creationId xmlns:a16="http://schemas.microsoft.com/office/drawing/2014/main" id="{922B3775-06EF-4C28-97A7-618C82B624A8}"/>
              </a:ext>
            </a:extLst>
          </p:cNvPr>
          <p:cNvSpPr txBox="1"/>
          <p:nvPr/>
        </p:nvSpPr>
        <p:spPr>
          <a:xfrm>
            <a:off x="4172393" y="1945734"/>
            <a:ext cx="14249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Verdana"/>
                <a:ea typeface="+mn-ea"/>
                <a:cs typeface="+mn-cs"/>
              </a:rPr>
              <a:t>Average</a:t>
            </a:r>
            <a:endParaRPr kumimoji="0" lang="nl-NL"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 name="TextBox 8">
            <a:extLst>
              <a:ext uri="{FF2B5EF4-FFF2-40B4-BE49-F238E27FC236}">
                <a16:creationId xmlns:a16="http://schemas.microsoft.com/office/drawing/2014/main" id="{E724466B-F85F-45C0-9F93-61824F559ED6}"/>
              </a:ext>
            </a:extLst>
          </p:cNvPr>
          <p:cNvSpPr txBox="1"/>
          <p:nvPr/>
        </p:nvSpPr>
        <p:spPr>
          <a:xfrm>
            <a:off x="5812936" y="1945734"/>
            <a:ext cx="9935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Verdana"/>
                <a:ea typeface="+mn-ea"/>
                <a:cs typeface="+mn-cs"/>
              </a:rPr>
              <a:t>Late</a:t>
            </a:r>
            <a:endParaRPr kumimoji="0" lang="nl-NL"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 name="TextBox 4">
            <a:extLst>
              <a:ext uri="{FF2B5EF4-FFF2-40B4-BE49-F238E27FC236}">
                <a16:creationId xmlns:a16="http://schemas.microsoft.com/office/drawing/2014/main" id="{86BA0459-B4EF-4095-9A6E-94501D5DAE91}"/>
              </a:ext>
            </a:extLst>
          </p:cNvPr>
          <p:cNvSpPr txBox="1"/>
          <p:nvPr/>
        </p:nvSpPr>
        <p:spPr>
          <a:xfrm>
            <a:off x="9276602" y="2329533"/>
            <a:ext cx="237392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Verdana"/>
                <a:ea typeface="+mn-ea"/>
                <a:cs typeface="+mn-cs"/>
              </a:rPr>
              <a:t>Early net zero: due to potential for negative emissions</a:t>
            </a:r>
            <a:endParaRPr kumimoji="0" lang="nl-NL" sz="18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3098355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EBE6D-7F1D-4D82-B186-999B80E3D35F}"/>
              </a:ext>
            </a:extLst>
          </p:cNvPr>
          <p:cNvSpPr>
            <a:spLocks noGrp="1"/>
          </p:cNvSpPr>
          <p:nvPr>
            <p:ph type="title"/>
          </p:nvPr>
        </p:nvSpPr>
        <p:spPr/>
        <p:txBody>
          <a:bodyPr/>
          <a:lstStyle/>
          <a:p>
            <a:r>
              <a:rPr lang="en-US" dirty="0"/>
              <a:t>Recommendations</a:t>
            </a:r>
            <a:endParaRPr lang="nl-NL" dirty="0"/>
          </a:p>
        </p:txBody>
      </p:sp>
      <p:sp>
        <p:nvSpPr>
          <p:cNvPr id="4" name="Content Placeholder 3">
            <a:extLst>
              <a:ext uri="{FF2B5EF4-FFF2-40B4-BE49-F238E27FC236}">
                <a16:creationId xmlns:a16="http://schemas.microsoft.com/office/drawing/2014/main" id="{AD624943-E382-4E68-A54C-29B96EB90522}"/>
              </a:ext>
            </a:extLst>
          </p:cNvPr>
          <p:cNvSpPr>
            <a:spLocks noGrp="1"/>
          </p:cNvSpPr>
          <p:nvPr>
            <p:ph sz="quarter" idx="15"/>
          </p:nvPr>
        </p:nvSpPr>
        <p:spPr>
          <a:xfrm>
            <a:off x="634999" y="2276475"/>
            <a:ext cx="10552953" cy="3944938"/>
          </a:xfrm>
        </p:spPr>
        <p:txBody>
          <a:bodyPr>
            <a:normAutofit lnSpcReduction="10000"/>
          </a:bodyPr>
          <a:lstStyle/>
          <a:p>
            <a:r>
              <a:rPr lang="nl-NL" dirty="0" err="1"/>
              <a:t>Clear</a:t>
            </a:r>
            <a:r>
              <a:rPr lang="nl-NL" dirty="0"/>
              <a:t> </a:t>
            </a:r>
            <a:r>
              <a:rPr lang="nl-NL" dirty="0" err="1"/>
              <a:t>definitions</a:t>
            </a:r>
            <a:r>
              <a:rPr lang="nl-NL" dirty="0"/>
              <a:t> and </a:t>
            </a:r>
            <a:r>
              <a:rPr lang="nl-NL" dirty="0" err="1"/>
              <a:t>agreements</a:t>
            </a:r>
            <a:r>
              <a:rPr lang="nl-NL" dirty="0"/>
              <a:t> on data and </a:t>
            </a:r>
            <a:r>
              <a:rPr lang="nl-NL" dirty="0" err="1"/>
              <a:t>methods</a:t>
            </a:r>
            <a:r>
              <a:rPr lang="nl-NL" dirty="0"/>
              <a:t> </a:t>
            </a:r>
            <a:r>
              <a:rPr lang="nl-NL" dirty="0" err="1"/>
              <a:t>needed</a:t>
            </a:r>
            <a:endParaRPr lang="nl-NL" dirty="0"/>
          </a:p>
          <a:p>
            <a:pPr lvl="1"/>
            <a:r>
              <a:rPr lang="nl-NL" dirty="0"/>
              <a:t>Land </a:t>
            </a:r>
            <a:r>
              <a:rPr lang="nl-NL" dirty="0" err="1"/>
              <a:t>use</a:t>
            </a:r>
            <a:r>
              <a:rPr lang="nl-NL" dirty="0"/>
              <a:t> </a:t>
            </a:r>
            <a:r>
              <a:rPr lang="nl-NL" dirty="0" err="1"/>
              <a:t>emissions</a:t>
            </a:r>
            <a:endParaRPr lang="nl-NL" dirty="0"/>
          </a:p>
          <a:p>
            <a:pPr lvl="1"/>
            <a:r>
              <a:rPr lang="nl-NL" dirty="0"/>
              <a:t>BECCS ‘accounting’</a:t>
            </a:r>
          </a:p>
          <a:p>
            <a:r>
              <a:rPr lang="nl-NL" dirty="0" err="1"/>
              <a:t>Cost-optimal</a:t>
            </a:r>
            <a:r>
              <a:rPr lang="nl-NL" dirty="0"/>
              <a:t> vs. ‘fair’ </a:t>
            </a:r>
            <a:r>
              <a:rPr lang="nl-NL" dirty="0" err="1"/>
              <a:t>division</a:t>
            </a:r>
            <a:r>
              <a:rPr lang="nl-NL" dirty="0"/>
              <a:t> of </a:t>
            </a:r>
            <a:r>
              <a:rPr lang="nl-NL" dirty="0" err="1"/>
              <a:t>mitigation</a:t>
            </a:r>
            <a:r>
              <a:rPr lang="nl-NL" dirty="0"/>
              <a:t> effort: </a:t>
            </a:r>
            <a:r>
              <a:rPr lang="nl-NL" dirty="0" err="1"/>
              <a:t>other</a:t>
            </a:r>
            <a:r>
              <a:rPr lang="nl-NL" dirty="0"/>
              <a:t> </a:t>
            </a:r>
            <a:r>
              <a:rPr lang="nl-NL" dirty="0" err="1"/>
              <a:t>domestic</a:t>
            </a:r>
            <a:r>
              <a:rPr lang="nl-NL" dirty="0"/>
              <a:t> targets or financial support</a:t>
            </a:r>
          </a:p>
          <a:p>
            <a:r>
              <a:rPr lang="nl-NL" dirty="0" err="1"/>
              <a:t>Determining</a:t>
            </a:r>
            <a:r>
              <a:rPr lang="nl-NL" dirty="0"/>
              <a:t> and </a:t>
            </a:r>
            <a:r>
              <a:rPr lang="nl-NL" dirty="0" err="1"/>
              <a:t>communicating</a:t>
            </a:r>
            <a:r>
              <a:rPr lang="nl-NL" dirty="0"/>
              <a:t> a net-zero target:</a:t>
            </a:r>
          </a:p>
          <a:p>
            <a:pPr lvl="1"/>
            <a:r>
              <a:rPr lang="nl-NL" dirty="0" err="1"/>
              <a:t>Synergies</a:t>
            </a:r>
            <a:r>
              <a:rPr lang="nl-NL" dirty="0"/>
              <a:t> and </a:t>
            </a:r>
            <a:r>
              <a:rPr lang="nl-NL" dirty="0" err="1"/>
              <a:t>other</a:t>
            </a:r>
            <a:r>
              <a:rPr lang="nl-NL" dirty="0"/>
              <a:t> </a:t>
            </a:r>
            <a:r>
              <a:rPr lang="nl-NL" dirty="0" err="1"/>
              <a:t>national</a:t>
            </a:r>
            <a:r>
              <a:rPr lang="nl-NL" dirty="0"/>
              <a:t> </a:t>
            </a:r>
            <a:r>
              <a:rPr lang="nl-NL" dirty="0" err="1"/>
              <a:t>circumstances</a:t>
            </a:r>
            <a:endParaRPr lang="nl-NL" dirty="0"/>
          </a:p>
          <a:p>
            <a:pPr lvl="1"/>
            <a:r>
              <a:rPr lang="nl-NL" dirty="0" err="1"/>
              <a:t>Which</a:t>
            </a:r>
            <a:r>
              <a:rPr lang="nl-NL" dirty="0"/>
              <a:t> </a:t>
            </a:r>
            <a:r>
              <a:rPr lang="nl-NL" dirty="0" err="1"/>
              <a:t>equity</a:t>
            </a:r>
            <a:r>
              <a:rPr lang="nl-NL" dirty="0"/>
              <a:t> </a:t>
            </a:r>
            <a:r>
              <a:rPr lang="nl-NL" dirty="0" err="1"/>
              <a:t>considerations</a:t>
            </a:r>
            <a:r>
              <a:rPr lang="nl-NL" dirty="0"/>
              <a:t> </a:t>
            </a:r>
            <a:r>
              <a:rPr lang="nl-NL" dirty="0" err="1"/>
              <a:t>played</a:t>
            </a:r>
            <a:r>
              <a:rPr lang="nl-NL" dirty="0"/>
              <a:t> a </a:t>
            </a:r>
            <a:r>
              <a:rPr lang="nl-NL" dirty="0" err="1"/>
              <a:t>role</a:t>
            </a:r>
            <a:endParaRPr lang="nl-NL" dirty="0"/>
          </a:p>
          <a:p>
            <a:pPr lvl="1"/>
            <a:r>
              <a:rPr lang="nl-NL" dirty="0" err="1"/>
              <a:t>Which</a:t>
            </a:r>
            <a:r>
              <a:rPr lang="nl-NL" dirty="0"/>
              <a:t> </a:t>
            </a:r>
            <a:r>
              <a:rPr lang="nl-NL" dirty="0" err="1"/>
              <a:t>greenhouse</a:t>
            </a:r>
            <a:r>
              <a:rPr lang="nl-NL" dirty="0"/>
              <a:t> </a:t>
            </a:r>
            <a:r>
              <a:rPr lang="nl-NL" dirty="0" err="1"/>
              <a:t>gases</a:t>
            </a:r>
            <a:r>
              <a:rPr lang="nl-NL" dirty="0"/>
              <a:t> are </a:t>
            </a:r>
            <a:r>
              <a:rPr lang="nl-NL" dirty="0" err="1"/>
              <a:t>covered</a:t>
            </a:r>
            <a:endParaRPr lang="nl-NL" dirty="0"/>
          </a:p>
          <a:p>
            <a:pPr lvl="1"/>
            <a:r>
              <a:rPr lang="nl-NL" dirty="0"/>
              <a:t>Special attention </a:t>
            </a:r>
            <a:r>
              <a:rPr lang="nl-NL" dirty="0" err="1"/>
              <a:t>for</a:t>
            </a:r>
            <a:r>
              <a:rPr lang="nl-NL" dirty="0"/>
              <a:t> </a:t>
            </a:r>
            <a:r>
              <a:rPr lang="nl-NL" dirty="0" err="1"/>
              <a:t>intended</a:t>
            </a:r>
            <a:r>
              <a:rPr lang="nl-NL" dirty="0"/>
              <a:t> </a:t>
            </a:r>
            <a:r>
              <a:rPr lang="nl-NL" dirty="0" err="1"/>
              <a:t>use</a:t>
            </a:r>
            <a:r>
              <a:rPr lang="nl-NL" dirty="0"/>
              <a:t> of </a:t>
            </a:r>
            <a:r>
              <a:rPr lang="nl-NL" dirty="0" err="1"/>
              <a:t>negative</a:t>
            </a:r>
            <a:r>
              <a:rPr lang="nl-NL" dirty="0"/>
              <a:t> </a:t>
            </a:r>
            <a:r>
              <a:rPr lang="nl-NL" dirty="0" err="1"/>
              <a:t>emissions</a:t>
            </a:r>
            <a:endParaRPr lang="nl-NL" dirty="0"/>
          </a:p>
        </p:txBody>
      </p:sp>
      <p:sp>
        <p:nvSpPr>
          <p:cNvPr id="5" name="Date Placeholder 4">
            <a:extLst>
              <a:ext uri="{FF2B5EF4-FFF2-40B4-BE49-F238E27FC236}">
                <a16:creationId xmlns:a16="http://schemas.microsoft.com/office/drawing/2014/main" id="{E55D2736-E1E5-41BA-80A6-BBC3241F11B2}"/>
              </a:ext>
            </a:extLst>
          </p:cNvPr>
          <p:cNvSpPr>
            <a:spLocks noGrp="1"/>
          </p:cNvSpPr>
          <p:nvPr>
            <p:ph type="dt" sz="half"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a:ln>
                  <a:noFill/>
                </a:ln>
                <a:solidFill>
                  <a:srgbClr val="FFFFFF">
                    <a:lumMod val="65000"/>
                  </a:srgbClr>
                </a:solidFill>
                <a:effectLst/>
                <a:uLnTx/>
                <a:uFillTx/>
                <a:latin typeface="Verdana"/>
                <a:ea typeface="+mn-ea"/>
                <a:cs typeface="+mn-cs"/>
              </a:rPr>
              <a:t>24 November, 2021</a:t>
            </a:r>
            <a:endParaRPr kumimoji="0" lang="nl-NL" sz="1050" b="0" i="0" u="none" strike="noStrike" kern="1200" cap="none" spc="0" normalizeH="0" baseline="0" noProof="0" dirty="0">
              <a:ln>
                <a:noFill/>
              </a:ln>
              <a:solidFill>
                <a:srgbClr val="FFFFFF">
                  <a:lumMod val="65000"/>
                </a:srgbClr>
              </a:solidFill>
              <a:effectLst/>
              <a:uLnTx/>
              <a:uFillTx/>
              <a:latin typeface="Verdana"/>
              <a:ea typeface="+mn-ea"/>
              <a:cs typeface="+mn-cs"/>
            </a:endParaRPr>
          </a:p>
        </p:txBody>
      </p:sp>
      <p:sp>
        <p:nvSpPr>
          <p:cNvPr id="6" name="Slide Number Placeholder 5">
            <a:extLst>
              <a:ext uri="{FF2B5EF4-FFF2-40B4-BE49-F238E27FC236}">
                <a16:creationId xmlns:a16="http://schemas.microsoft.com/office/drawing/2014/main" id="{A50B575A-2A6D-4485-9EF9-8F3258A0F7F9}"/>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rgbClr val="FFFFFF">
                    <a:lumMod val="6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050" b="0" i="0" u="none" strike="noStrike" kern="1200" cap="none" spc="0" normalizeH="0" baseline="0" noProof="0" dirty="0">
              <a:ln>
                <a:noFill/>
              </a:ln>
              <a:solidFill>
                <a:srgbClr val="FFFFFF">
                  <a:lumMod val="65000"/>
                </a:srgbClr>
              </a:solidFill>
              <a:effectLst/>
              <a:uLnTx/>
              <a:uFillTx/>
              <a:latin typeface="Verdana"/>
              <a:ea typeface="+mn-ea"/>
              <a:cs typeface="+mn-cs"/>
            </a:endParaRPr>
          </a:p>
        </p:txBody>
      </p:sp>
    </p:spTree>
    <p:extLst>
      <p:ext uri="{BB962C8B-B14F-4D97-AF65-F5344CB8AC3E}">
        <p14:creationId xmlns:p14="http://schemas.microsoft.com/office/powerpoint/2010/main" val="242551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FF7A3-7907-4E12-B612-03D48B2FFC72}"/>
              </a:ext>
            </a:extLst>
          </p:cNvPr>
          <p:cNvSpPr>
            <a:spLocks noGrp="1"/>
          </p:cNvSpPr>
          <p:nvPr>
            <p:ph type="title"/>
          </p:nvPr>
        </p:nvSpPr>
        <p:spPr/>
        <p:txBody>
          <a:bodyPr/>
          <a:lstStyle/>
          <a:p>
            <a:endParaRPr lang="nl-NL"/>
          </a:p>
        </p:txBody>
      </p:sp>
      <p:pic>
        <p:nvPicPr>
          <p:cNvPr id="6" name="Content Placeholder 5" descr="Chart&#10;&#10;Description automatically generated">
            <a:extLst>
              <a:ext uri="{FF2B5EF4-FFF2-40B4-BE49-F238E27FC236}">
                <a16:creationId xmlns:a16="http://schemas.microsoft.com/office/drawing/2014/main" id="{B88D6B38-0161-4BB3-A0E3-D5339E4BAE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684" y="55674"/>
            <a:ext cx="10119978" cy="6746652"/>
          </a:xfrm>
        </p:spPr>
      </p:pic>
      <p:sp>
        <p:nvSpPr>
          <p:cNvPr id="4" name="Slide Number Placeholder 3">
            <a:extLst>
              <a:ext uri="{FF2B5EF4-FFF2-40B4-BE49-F238E27FC236}">
                <a16:creationId xmlns:a16="http://schemas.microsoft.com/office/drawing/2014/main" id="{4D5CEE2A-8E42-4B88-A44D-2F0A6851E2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05EDE-BF06-4C27-83EE-2879A6272DF9}" type="slidenum">
              <a:rPr kumimoji="0" lang="nl-NL" altLang="en-US" sz="1050" b="0" i="0" u="none" strike="noStrike" kern="1200" cap="none" spc="0" normalizeH="0" baseline="0" noProof="0" smtClean="0">
                <a:ln>
                  <a:noFill/>
                </a:ln>
                <a:solidFill>
                  <a:srgbClr val="FFFFFF">
                    <a:lumMod val="6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altLang="en-US" sz="1050" b="0" i="0" u="none" strike="noStrike" kern="1200" cap="none" spc="0" normalizeH="0" baseline="0" noProof="0">
              <a:ln>
                <a:noFill/>
              </a:ln>
              <a:solidFill>
                <a:srgbClr val="FFFFFF">
                  <a:lumMod val="65000"/>
                </a:srgbClr>
              </a:solidFill>
              <a:effectLst/>
              <a:uLnTx/>
              <a:uFillTx/>
              <a:latin typeface="Verdana"/>
              <a:ea typeface="+mn-ea"/>
              <a:cs typeface="+mn-cs"/>
            </a:endParaRPr>
          </a:p>
        </p:txBody>
      </p:sp>
    </p:spTree>
    <p:extLst>
      <p:ext uri="{BB962C8B-B14F-4D97-AF65-F5344CB8AC3E}">
        <p14:creationId xmlns:p14="http://schemas.microsoft.com/office/powerpoint/2010/main" val="1267883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F4162-C187-495D-8401-5B4330020BC4}"/>
              </a:ext>
            </a:extLst>
          </p:cNvPr>
          <p:cNvSpPr>
            <a:spLocks noGrp="1"/>
          </p:cNvSpPr>
          <p:nvPr>
            <p:ph type="title"/>
          </p:nvPr>
        </p:nvSpPr>
        <p:spPr/>
        <p:txBody>
          <a:bodyPr/>
          <a:lstStyle/>
          <a:p>
            <a:endParaRPr lang="nl-NL"/>
          </a:p>
        </p:txBody>
      </p:sp>
      <p:pic>
        <p:nvPicPr>
          <p:cNvPr id="6" name="Content Placeholder 5" descr="Chart&#10;&#10;Description automatically generated">
            <a:extLst>
              <a:ext uri="{FF2B5EF4-FFF2-40B4-BE49-F238E27FC236}">
                <a16:creationId xmlns:a16="http://schemas.microsoft.com/office/drawing/2014/main" id="{BDDC3646-4F76-4945-909D-35EFB7926F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5463" y="86571"/>
            <a:ext cx="10027287" cy="6684858"/>
          </a:xfrm>
        </p:spPr>
      </p:pic>
      <p:sp>
        <p:nvSpPr>
          <p:cNvPr id="4" name="Slide Number Placeholder 3">
            <a:extLst>
              <a:ext uri="{FF2B5EF4-FFF2-40B4-BE49-F238E27FC236}">
                <a16:creationId xmlns:a16="http://schemas.microsoft.com/office/drawing/2014/main" id="{1286B48E-2704-49B2-8FC2-4BAE793807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05EDE-BF06-4C27-83EE-2879A6272DF9}" type="slidenum">
              <a:rPr kumimoji="0" lang="nl-NL" altLang="en-US" sz="1050" b="0" i="0" u="none" strike="noStrike" kern="1200" cap="none" spc="0" normalizeH="0" baseline="0" noProof="0" smtClean="0">
                <a:ln>
                  <a:noFill/>
                </a:ln>
                <a:solidFill>
                  <a:srgbClr val="FFFFFF">
                    <a:lumMod val="6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altLang="en-US" sz="1050" b="0" i="0" u="none" strike="noStrike" kern="1200" cap="none" spc="0" normalizeH="0" baseline="0" noProof="0">
              <a:ln>
                <a:noFill/>
              </a:ln>
              <a:solidFill>
                <a:srgbClr val="FFFFFF">
                  <a:lumMod val="65000"/>
                </a:srgbClr>
              </a:solidFill>
              <a:effectLst/>
              <a:uLnTx/>
              <a:uFillTx/>
              <a:latin typeface="Verdana"/>
              <a:ea typeface="+mn-ea"/>
              <a:cs typeface="+mn-cs"/>
            </a:endParaRPr>
          </a:p>
        </p:txBody>
      </p:sp>
    </p:spTree>
    <p:extLst>
      <p:ext uri="{BB962C8B-B14F-4D97-AF65-F5344CB8AC3E}">
        <p14:creationId xmlns:p14="http://schemas.microsoft.com/office/powerpoint/2010/main" val="23208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A1DA0-62EF-4620-B18E-113B62B9FD15}"/>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D67A7F1B-3FE1-4CB9-8039-4B39E45F97A3}"/>
              </a:ext>
            </a:extLst>
          </p:cNvPr>
          <p:cNvSpPr>
            <a:spLocks noGrp="1"/>
          </p:cNvSpPr>
          <p:nvPr>
            <p:ph idx="1"/>
          </p:nvPr>
        </p:nvSpPr>
        <p:spPr/>
        <p:txBody>
          <a:bodyPr/>
          <a:lstStyle/>
          <a:p>
            <a:endParaRPr lang="nl-NL"/>
          </a:p>
        </p:txBody>
      </p:sp>
      <p:sp>
        <p:nvSpPr>
          <p:cNvPr id="4" name="Slide Number Placeholder 3">
            <a:extLst>
              <a:ext uri="{FF2B5EF4-FFF2-40B4-BE49-F238E27FC236}">
                <a16:creationId xmlns:a16="http://schemas.microsoft.com/office/drawing/2014/main" id="{BEFB51E3-4A86-49CE-8AB7-B21EC0B86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05EDE-BF06-4C27-83EE-2879A6272DF9}" type="slidenum">
              <a:rPr kumimoji="0" lang="nl-NL" altLang="en-US" sz="1050" b="0" i="0" u="none" strike="noStrike" kern="1200" cap="none" spc="0" normalizeH="0" baseline="0" noProof="0" smtClean="0">
                <a:ln>
                  <a:noFill/>
                </a:ln>
                <a:solidFill>
                  <a:srgbClr val="FFFFFF">
                    <a:lumMod val="6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altLang="en-US" sz="1050" b="0" i="0" u="none" strike="noStrike" kern="1200" cap="none" spc="0" normalizeH="0" baseline="0" noProof="0">
              <a:ln>
                <a:noFill/>
              </a:ln>
              <a:solidFill>
                <a:srgbClr val="FFFFFF">
                  <a:lumMod val="65000"/>
                </a:srgbClr>
              </a:solidFill>
              <a:effectLst/>
              <a:uLnTx/>
              <a:uFillTx/>
              <a:latin typeface="Verdana"/>
              <a:ea typeface="+mn-ea"/>
              <a:cs typeface="+mn-cs"/>
            </a:endParaRPr>
          </a:p>
        </p:txBody>
      </p:sp>
      <p:pic>
        <p:nvPicPr>
          <p:cNvPr id="5" name="Picture 4">
            <a:extLst>
              <a:ext uri="{FF2B5EF4-FFF2-40B4-BE49-F238E27FC236}">
                <a16:creationId xmlns:a16="http://schemas.microsoft.com/office/drawing/2014/main" id="{C4ABD76D-F72D-4084-9859-C70103F517DE}"/>
              </a:ext>
            </a:extLst>
          </p:cNvPr>
          <p:cNvPicPr>
            <a:picLocks noChangeAspect="1"/>
          </p:cNvPicPr>
          <p:nvPr/>
        </p:nvPicPr>
        <p:blipFill>
          <a:blip r:embed="rId2"/>
          <a:stretch>
            <a:fillRect/>
          </a:stretch>
        </p:blipFill>
        <p:spPr>
          <a:xfrm>
            <a:off x="2443511" y="101605"/>
            <a:ext cx="6865545" cy="6756395"/>
          </a:xfrm>
          <a:prstGeom prst="rect">
            <a:avLst/>
          </a:prstGeom>
        </p:spPr>
      </p:pic>
    </p:spTree>
    <p:extLst>
      <p:ext uri="{BB962C8B-B14F-4D97-AF65-F5344CB8AC3E}">
        <p14:creationId xmlns:p14="http://schemas.microsoft.com/office/powerpoint/2010/main" val="3725787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04E6B-D779-4CE0-A1C0-5FB213F23794}"/>
              </a:ext>
            </a:extLst>
          </p:cNvPr>
          <p:cNvSpPr>
            <a:spLocks noGrp="1"/>
          </p:cNvSpPr>
          <p:nvPr>
            <p:ph type="title"/>
          </p:nvPr>
        </p:nvSpPr>
        <p:spPr/>
        <p:txBody>
          <a:bodyPr/>
          <a:lstStyle/>
          <a:p>
            <a:endParaRPr lang="nl-NL"/>
          </a:p>
        </p:txBody>
      </p:sp>
      <p:pic>
        <p:nvPicPr>
          <p:cNvPr id="6" name="Content Placeholder 5" descr="Chart, scatter chart&#10;&#10;Description automatically generated">
            <a:extLst>
              <a:ext uri="{FF2B5EF4-FFF2-40B4-BE49-F238E27FC236}">
                <a16:creationId xmlns:a16="http://schemas.microsoft.com/office/drawing/2014/main" id="{55474AA1-845A-47ED-85A7-41F25FB9BD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76844"/>
            <a:ext cx="5424548" cy="4219093"/>
          </a:xfrm>
        </p:spPr>
      </p:pic>
      <p:sp>
        <p:nvSpPr>
          <p:cNvPr id="4" name="Slide Number Placeholder 3">
            <a:extLst>
              <a:ext uri="{FF2B5EF4-FFF2-40B4-BE49-F238E27FC236}">
                <a16:creationId xmlns:a16="http://schemas.microsoft.com/office/drawing/2014/main" id="{1854E583-C768-4F2F-803F-EB54652D7B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05EDE-BF06-4C27-83EE-2879A6272DF9}" type="slidenum">
              <a:rPr kumimoji="0" lang="nl-NL" altLang="en-US" sz="1050" b="0" i="0" u="none" strike="noStrike" kern="1200" cap="none" spc="0" normalizeH="0" baseline="0" noProof="0" smtClean="0">
                <a:ln>
                  <a:noFill/>
                </a:ln>
                <a:solidFill>
                  <a:srgbClr val="FFFFFF">
                    <a:lumMod val="6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altLang="en-US" sz="1050" b="0" i="0" u="none" strike="noStrike" kern="1200" cap="none" spc="0" normalizeH="0" baseline="0" noProof="0">
              <a:ln>
                <a:noFill/>
              </a:ln>
              <a:solidFill>
                <a:srgbClr val="FFFFFF">
                  <a:lumMod val="65000"/>
                </a:srgbClr>
              </a:solidFill>
              <a:effectLst/>
              <a:uLnTx/>
              <a:uFillTx/>
              <a:latin typeface="Verdana"/>
              <a:ea typeface="+mn-ea"/>
              <a:cs typeface="+mn-cs"/>
            </a:endParaRPr>
          </a:p>
        </p:txBody>
      </p:sp>
      <p:pic>
        <p:nvPicPr>
          <p:cNvPr id="8" name="Picture 7" descr="Chart, scatter chart&#10;&#10;Description automatically generated">
            <a:extLst>
              <a:ext uri="{FF2B5EF4-FFF2-40B4-BE49-F238E27FC236}">
                <a16:creationId xmlns:a16="http://schemas.microsoft.com/office/drawing/2014/main" id="{943E3F2C-3646-4715-BE3A-7EFB3B6954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4207" y="429377"/>
            <a:ext cx="6977793" cy="5427173"/>
          </a:xfrm>
          <a:prstGeom prst="rect">
            <a:avLst/>
          </a:prstGeom>
        </p:spPr>
      </p:pic>
    </p:spTree>
    <p:extLst>
      <p:ext uri="{BB962C8B-B14F-4D97-AF65-F5344CB8AC3E}">
        <p14:creationId xmlns:p14="http://schemas.microsoft.com/office/powerpoint/2010/main" val="3228577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6163-F8A0-4D85-9943-C1CC260780A7}"/>
              </a:ext>
            </a:extLst>
          </p:cNvPr>
          <p:cNvSpPr>
            <a:spLocks noGrp="1"/>
          </p:cNvSpPr>
          <p:nvPr>
            <p:ph type="title"/>
          </p:nvPr>
        </p:nvSpPr>
        <p:spPr/>
        <p:txBody>
          <a:bodyPr/>
          <a:lstStyle/>
          <a:p>
            <a:endParaRPr lang="nl-NL"/>
          </a:p>
        </p:txBody>
      </p:sp>
      <p:pic>
        <p:nvPicPr>
          <p:cNvPr id="6" name="Content Placeholder 5" descr="Diagram&#10;&#10;Description automatically generated">
            <a:extLst>
              <a:ext uri="{FF2B5EF4-FFF2-40B4-BE49-F238E27FC236}">
                <a16:creationId xmlns:a16="http://schemas.microsoft.com/office/drawing/2014/main" id="{F0525EBF-1261-4999-85F0-1B083AA81D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57655" y="1565612"/>
            <a:ext cx="5534346" cy="4150760"/>
          </a:xfrm>
        </p:spPr>
      </p:pic>
      <p:sp>
        <p:nvSpPr>
          <p:cNvPr id="4" name="Slide Number Placeholder 3">
            <a:extLst>
              <a:ext uri="{FF2B5EF4-FFF2-40B4-BE49-F238E27FC236}">
                <a16:creationId xmlns:a16="http://schemas.microsoft.com/office/drawing/2014/main" id="{0E47E41F-CBC9-4BE5-AF67-93ECBE0959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05EDE-BF06-4C27-83EE-2879A6272DF9}" type="slidenum">
              <a:rPr kumimoji="0" lang="nl-NL" altLang="en-US" sz="1050" b="0" i="0" u="none" strike="noStrike" kern="1200" cap="none" spc="0" normalizeH="0" baseline="0" noProof="0" smtClean="0">
                <a:ln>
                  <a:noFill/>
                </a:ln>
                <a:solidFill>
                  <a:srgbClr val="FFFFFF">
                    <a:lumMod val="6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altLang="en-US" sz="1050" b="0" i="0" u="none" strike="noStrike" kern="1200" cap="none" spc="0" normalizeH="0" baseline="0" noProof="0">
              <a:ln>
                <a:noFill/>
              </a:ln>
              <a:solidFill>
                <a:srgbClr val="FFFFFF">
                  <a:lumMod val="65000"/>
                </a:srgbClr>
              </a:solidFill>
              <a:effectLst/>
              <a:uLnTx/>
              <a:uFillTx/>
              <a:latin typeface="Verdana"/>
              <a:ea typeface="+mn-ea"/>
              <a:cs typeface="+mn-cs"/>
            </a:endParaRPr>
          </a:p>
        </p:txBody>
      </p:sp>
      <p:pic>
        <p:nvPicPr>
          <p:cNvPr id="8" name="Picture 7" descr="Diagram&#10;&#10;Description automatically generated">
            <a:extLst>
              <a:ext uri="{FF2B5EF4-FFF2-40B4-BE49-F238E27FC236}">
                <a16:creationId xmlns:a16="http://schemas.microsoft.com/office/drawing/2014/main" id="{DB84C8EF-B64F-47F5-B625-47F37F020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38002"/>
            <a:ext cx="7112034" cy="5334026"/>
          </a:xfrm>
          <a:prstGeom prst="rect">
            <a:avLst/>
          </a:prstGeom>
        </p:spPr>
      </p:pic>
    </p:spTree>
    <p:extLst>
      <p:ext uri="{BB962C8B-B14F-4D97-AF65-F5344CB8AC3E}">
        <p14:creationId xmlns:p14="http://schemas.microsoft.com/office/powerpoint/2010/main" val="3246221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C9533-B075-4433-88D3-47E8D24268B4}"/>
              </a:ext>
            </a:extLst>
          </p:cNvPr>
          <p:cNvSpPr>
            <a:spLocks noGrp="1"/>
          </p:cNvSpPr>
          <p:nvPr>
            <p:ph type="title"/>
          </p:nvPr>
        </p:nvSpPr>
        <p:spPr/>
        <p:txBody>
          <a:bodyPr/>
          <a:lstStyle/>
          <a:p>
            <a:endParaRPr lang="nl-NL"/>
          </a:p>
        </p:txBody>
      </p:sp>
      <p:pic>
        <p:nvPicPr>
          <p:cNvPr id="6" name="Content Placeholder 5" descr="Chart, histogram&#10;&#10;Description automatically generated">
            <a:extLst>
              <a:ext uri="{FF2B5EF4-FFF2-40B4-BE49-F238E27FC236}">
                <a16:creationId xmlns:a16="http://schemas.microsoft.com/office/drawing/2014/main" id="{D4D33AC3-8AE8-4C74-A75C-B4153734E9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9055" y="131602"/>
            <a:ext cx="6384499" cy="6574892"/>
          </a:xfrm>
        </p:spPr>
      </p:pic>
      <p:sp>
        <p:nvSpPr>
          <p:cNvPr id="4" name="Slide Number Placeholder 3">
            <a:extLst>
              <a:ext uri="{FF2B5EF4-FFF2-40B4-BE49-F238E27FC236}">
                <a16:creationId xmlns:a16="http://schemas.microsoft.com/office/drawing/2014/main" id="{A7E09447-E6AC-4550-A596-FD7B0B4E2D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05EDE-BF06-4C27-83EE-2879A6272DF9}" type="slidenum">
              <a:rPr kumimoji="0" lang="nl-NL" altLang="en-US" sz="1050" b="0" i="0" u="none" strike="noStrike" kern="1200" cap="none" spc="0" normalizeH="0" baseline="0" noProof="0" smtClean="0">
                <a:ln>
                  <a:noFill/>
                </a:ln>
                <a:solidFill>
                  <a:srgbClr val="FFFFFF">
                    <a:lumMod val="6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altLang="en-US" sz="1050" b="0" i="0" u="none" strike="noStrike" kern="1200" cap="none" spc="0" normalizeH="0" baseline="0" noProof="0">
              <a:ln>
                <a:noFill/>
              </a:ln>
              <a:solidFill>
                <a:srgbClr val="FFFFFF">
                  <a:lumMod val="65000"/>
                </a:srgbClr>
              </a:solidFill>
              <a:effectLst/>
              <a:uLnTx/>
              <a:uFillTx/>
              <a:latin typeface="Verdana"/>
              <a:ea typeface="+mn-ea"/>
              <a:cs typeface="+mn-cs"/>
            </a:endParaRPr>
          </a:p>
        </p:txBody>
      </p:sp>
    </p:spTree>
    <p:extLst>
      <p:ext uri="{BB962C8B-B14F-4D97-AF65-F5344CB8AC3E}">
        <p14:creationId xmlns:p14="http://schemas.microsoft.com/office/powerpoint/2010/main" val="348484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9425F-6493-4D8A-AABB-AD4D44E93640}"/>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F10A879E-1A9F-4B1F-B652-0EFE73A2968C}"/>
              </a:ext>
            </a:extLst>
          </p:cNvPr>
          <p:cNvSpPr>
            <a:spLocks noGrp="1"/>
          </p:cNvSpPr>
          <p:nvPr>
            <p:ph idx="1"/>
          </p:nvPr>
        </p:nvSpPr>
        <p:spPr/>
        <p:txBody>
          <a:bodyPr/>
          <a:lstStyle/>
          <a:p>
            <a:endParaRPr lang="nl-NL"/>
          </a:p>
        </p:txBody>
      </p:sp>
      <p:sp>
        <p:nvSpPr>
          <p:cNvPr id="4" name="Slide Number Placeholder 3">
            <a:extLst>
              <a:ext uri="{FF2B5EF4-FFF2-40B4-BE49-F238E27FC236}">
                <a16:creationId xmlns:a16="http://schemas.microsoft.com/office/drawing/2014/main" id="{C4DE3D44-1003-44CB-9FEC-6929910E4A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05EDE-BF06-4C27-83EE-2879A6272DF9}" type="slidenum">
              <a:rPr kumimoji="0" lang="nl-NL" altLang="en-US" sz="1050" b="0" i="0" u="none" strike="noStrike" kern="1200" cap="none" spc="0" normalizeH="0" baseline="0" noProof="0" smtClean="0">
                <a:ln>
                  <a:noFill/>
                </a:ln>
                <a:solidFill>
                  <a:srgbClr val="FFFFFF">
                    <a:lumMod val="6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altLang="en-US" sz="1050" b="0" i="0" u="none" strike="noStrike" kern="1200" cap="none" spc="0" normalizeH="0" baseline="0" noProof="0">
              <a:ln>
                <a:noFill/>
              </a:ln>
              <a:solidFill>
                <a:srgbClr val="FFFFFF">
                  <a:lumMod val="65000"/>
                </a:srgbClr>
              </a:solidFill>
              <a:effectLst/>
              <a:uLnTx/>
              <a:uFillTx/>
              <a:latin typeface="Verdana"/>
              <a:ea typeface="+mn-ea"/>
              <a:cs typeface="+mn-cs"/>
            </a:endParaRPr>
          </a:p>
        </p:txBody>
      </p:sp>
      <p:pic>
        <p:nvPicPr>
          <p:cNvPr id="5" name="Picture 4">
            <a:extLst>
              <a:ext uri="{FF2B5EF4-FFF2-40B4-BE49-F238E27FC236}">
                <a16:creationId xmlns:a16="http://schemas.microsoft.com/office/drawing/2014/main" id="{9F97DAC1-D32E-4BE7-B8B0-4925975B24E2}"/>
              </a:ext>
            </a:extLst>
          </p:cNvPr>
          <p:cNvPicPr>
            <a:picLocks noChangeAspect="1"/>
          </p:cNvPicPr>
          <p:nvPr/>
        </p:nvPicPr>
        <p:blipFill>
          <a:blip r:embed="rId2"/>
          <a:stretch>
            <a:fillRect/>
          </a:stretch>
        </p:blipFill>
        <p:spPr>
          <a:xfrm>
            <a:off x="785010" y="491367"/>
            <a:ext cx="11000396" cy="6052121"/>
          </a:xfrm>
          <a:prstGeom prst="rect">
            <a:avLst/>
          </a:prstGeom>
        </p:spPr>
      </p:pic>
    </p:spTree>
    <p:extLst>
      <p:ext uri="{BB962C8B-B14F-4D97-AF65-F5344CB8AC3E}">
        <p14:creationId xmlns:p14="http://schemas.microsoft.com/office/powerpoint/2010/main" val="277637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558CC-FD22-4356-A01B-6E17094F070F}"/>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3DF2A1AC-0A57-4667-AC43-98D1745882CF}"/>
              </a:ext>
            </a:extLst>
          </p:cNvPr>
          <p:cNvSpPr>
            <a:spLocks noGrp="1"/>
          </p:cNvSpPr>
          <p:nvPr>
            <p:ph idx="1"/>
          </p:nvPr>
        </p:nvSpPr>
        <p:spPr/>
        <p:txBody>
          <a:bodyPr/>
          <a:lstStyle/>
          <a:p>
            <a:endParaRPr lang="nl-NL"/>
          </a:p>
        </p:txBody>
      </p:sp>
      <p:sp>
        <p:nvSpPr>
          <p:cNvPr id="4" name="Slide Number Placeholder 3">
            <a:extLst>
              <a:ext uri="{FF2B5EF4-FFF2-40B4-BE49-F238E27FC236}">
                <a16:creationId xmlns:a16="http://schemas.microsoft.com/office/drawing/2014/main" id="{2BB8408F-0C34-40C8-B0DA-6F09283FD1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05EDE-BF06-4C27-83EE-2879A6272DF9}" type="slidenum">
              <a:rPr kumimoji="0" lang="nl-NL" altLang="en-US" sz="1050" b="0" i="0" u="none" strike="noStrike" kern="1200" cap="none" spc="0" normalizeH="0" baseline="0" noProof="0" smtClean="0">
                <a:ln>
                  <a:noFill/>
                </a:ln>
                <a:solidFill>
                  <a:srgbClr val="FFFFFF">
                    <a:lumMod val="6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altLang="en-US" sz="1050" b="0" i="0" u="none" strike="noStrike" kern="1200" cap="none" spc="0" normalizeH="0" baseline="0" noProof="0">
              <a:ln>
                <a:noFill/>
              </a:ln>
              <a:solidFill>
                <a:srgbClr val="FFFFFF">
                  <a:lumMod val="65000"/>
                </a:srgbClr>
              </a:solidFill>
              <a:effectLst/>
              <a:uLnTx/>
              <a:uFillTx/>
              <a:latin typeface="Verdana"/>
              <a:ea typeface="+mn-ea"/>
              <a:cs typeface="+mn-cs"/>
            </a:endParaRPr>
          </a:p>
        </p:txBody>
      </p:sp>
      <p:pic>
        <p:nvPicPr>
          <p:cNvPr id="5" name="Picture 4">
            <a:extLst>
              <a:ext uri="{FF2B5EF4-FFF2-40B4-BE49-F238E27FC236}">
                <a16:creationId xmlns:a16="http://schemas.microsoft.com/office/drawing/2014/main" id="{993B16B4-965A-4ABE-87CA-8CEA60121E8C}"/>
              </a:ext>
            </a:extLst>
          </p:cNvPr>
          <p:cNvPicPr>
            <a:picLocks noChangeAspect="1"/>
          </p:cNvPicPr>
          <p:nvPr/>
        </p:nvPicPr>
        <p:blipFill>
          <a:blip r:embed="rId2"/>
          <a:stretch>
            <a:fillRect/>
          </a:stretch>
        </p:blipFill>
        <p:spPr>
          <a:xfrm>
            <a:off x="1896116" y="0"/>
            <a:ext cx="6065891" cy="6858000"/>
          </a:xfrm>
          <a:prstGeom prst="rect">
            <a:avLst/>
          </a:prstGeom>
        </p:spPr>
      </p:pic>
    </p:spTree>
    <p:extLst>
      <p:ext uri="{BB962C8B-B14F-4D97-AF65-F5344CB8AC3E}">
        <p14:creationId xmlns:p14="http://schemas.microsoft.com/office/powerpoint/2010/main" val="3923462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22A42-A5D9-4FC8-87E1-3B1DF562919A}"/>
              </a:ext>
            </a:extLst>
          </p:cNvPr>
          <p:cNvSpPr>
            <a:spLocks noGrp="1"/>
          </p:cNvSpPr>
          <p:nvPr>
            <p:ph type="title"/>
          </p:nvPr>
        </p:nvSpPr>
        <p:spPr/>
        <p:txBody>
          <a:bodyPr>
            <a:normAutofit/>
          </a:bodyPr>
          <a:lstStyle/>
          <a:p>
            <a:r>
              <a:rPr lang="en-US" dirty="0"/>
              <a:t>Overview of the study</a:t>
            </a:r>
            <a:endParaRPr lang="nl-NL" dirty="0"/>
          </a:p>
        </p:txBody>
      </p:sp>
      <p:sp>
        <p:nvSpPr>
          <p:cNvPr id="3" name="Text Placeholder 2">
            <a:extLst>
              <a:ext uri="{FF2B5EF4-FFF2-40B4-BE49-F238E27FC236}">
                <a16:creationId xmlns:a16="http://schemas.microsoft.com/office/drawing/2014/main" id="{F19D5049-36A6-4EEF-94A8-47E769E1B5E3}"/>
              </a:ext>
            </a:extLst>
          </p:cNvPr>
          <p:cNvSpPr>
            <a:spLocks noGrp="1"/>
          </p:cNvSpPr>
          <p:nvPr>
            <p:ph type="body" sz="quarter" idx="14"/>
          </p:nvPr>
        </p:nvSpPr>
        <p:spPr/>
        <p:txBody>
          <a:bodyPr/>
          <a:lstStyle/>
          <a:p>
            <a:r>
              <a:rPr lang="en-US" dirty="0"/>
              <a:t>AIM, IMAGE, MESSAGE, POLES, REMIND, WITCH</a:t>
            </a:r>
          </a:p>
          <a:p>
            <a:endParaRPr lang="en-US" sz="100" dirty="0"/>
          </a:p>
          <a:p>
            <a:r>
              <a:rPr lang="en-US" dirty="0"/>
              <a:t>BRA, CAN, CHN, EU, IND, IDN, JPN, RUS, TUR, USA</a:t>
            </a:r>
          </a:p>
          <a:p>
            <a:endParaRPr lang="en-US" sz="100" dirty="0"/>
          </a:p>
          <a:p>
            <a:r>
              <a:rPr lang="en-US" dirty="0"/>
              <a:t>Land use, BECCS, GWP, equity</a:t>
            </a:r>
          </a:p>
          <a:p>
            <a:endParaRPr lang="en-US" dirty="0"/>
          </a:p>
        </p:txBody>
      </p:sp>
      <p:sp>
        <p:nvSpPr>
          <p:cNvPr id="4" name="Content Placeholder 3">
            <a:extLst>
              <a:ext uri="{FF2B5EF4-FFF2-40B4-BE49-F238E27FC236}">
                <a16:creationId xmlns:a16="http://schemas.microsoft.com/office/drawing/2014/main" id="{8C845DC7-5225-44EF-A779-725FB9783E2F}"/>
              </a:ext>
            </a:extLst>
          </p:cNvPr>
          <p:cNvSpPr>
            <a:spLocks noGrp="1"/>
          </p:cNvSpPr>
          <p:nvPr>
            <p:ph sz="quarter" idx="15"/>
          </p:nvPr>
        </p:nvSpPr>
        <p:spPr/>
        <p:txBody>
          <a:bodyPr/>
          <a:lstStyle/>
          <a:p>
            <a:r>
              <a:rPr lang="en-US" dirty="0"/>
              <a:t>Cost-optimal 1.5 and 2 °C scenarios by IAMs</a:t>
            </a:r>
          </a:p>
          <a:p>
            <a:r>
              <a:rPr lang="en-US" dirty="0"/>
              <a:t>When do 10 big emitters reach net zero greenhouse gas / CO</a:t>
            </a:r>
            <a:r>
              <a:rPr lang="en-US" baseline="-25000" dirty="0"/>
              <a:t>2</a:t>
            </a:r>
            <a:r>
              <a:rPr lang="en-US" dirty="0"/>
              <a:t> in these scenarios?</a:t>
            </a:r>
          </a:p>
          <a:p>
            <a:r>
              <a:rPr lang="en-US" dirty="0"/>
              <a:t>How does that depend on (methodological) choices?</a:t>
            </a:r>
          </a:p>
          <a:p>
            <a:r>
              <a:rPr lang="en-US" dirty="0"/>
              <a:t>Which factors can explain differences between countries?</a:t>
            </a:r>
          </a:p>
          <a:p>
            <a:endParaRPr lang="nl-NL" dirty="0"/>
          </a:p>
        </p:txBody>
      </p:sp>
      <p:sp>
        <p:nvSpPr>
          <p:cNvPr id="5" name="Date Placeholder 4">
            <a:extLst>
              <a:ext uri="{FF2B5EF4-FFF2-40B4-BE49-F238E27FC236}">
                <a16:creationId xmlns:a16="http://schemas.microsoft.com/office/drawing/2014/main" id="{AD1D2B13-C8CB-4032-8FEA-5291FF68F058}"/>
              </a:ext>
            </a:extLst>
          </p:cNvPr>
          <p:cNvSpPr>
            <a:spLocks noGrp="1"/>
          </p:cNvSpPr>
          <p:nvPr>
            <p:ph type="dt" sz="half"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a:ln>
                  <a:noFill/>
                </a:ln>
                <a:solidFill>
                  <a:srgbClr val="FFFFFF">
                    <a:lumMod val="65000"/>
                  </a:srgbClr>
                </a:solidFill>
                <a:effectLst/>
                <a:uLnTx/>
                <a:uFillTx/>
                <a:latin typeface="Verdana"/>
                <a:ea typeface="+mn-ea"/>
                <a:cs typeface="+mn-cs"/>
              </a:rPr>
              <a:t>24 November, 2021</a:t>
            </a:r>
            <a:endParaRPr kumimoji="0" lang="nl-NL" sz="1050" b="0" i="0" u="none" strike="noStrike" kern="1200" cap="none" spc="0" normalizeH="0" baseline="0" noProof="0" dirty="0">
              <a:ln>
                <a:noFill/>
              </a:ln>
              <a:solidFill>
                <a:srgbClr val="FFFFFF">
                  <a:lumMod val="65000"/>
                </a:srgbClr>
              </a:solidFill>
              <a:effectLst/>
              <a:uLnTx/>
              <a:uFillTx/>
              <a:latin typeface="Verdana"/>
              <a:ea typeface="+mn-ea"/>
              <a:cs typeface="+mn-cs"/>
            </a:endParaRPr>
          </a:p>
        </p:txBody>
      </p:sp>
      <p:sp>
        <p:nvSpPr>
          <p:cNvPr id="6" name="Slide Number Placeholder 5">
            <a:extLst>
              <a:ext uri="{FF2B5EF4-FFF2-40B4-BE49-F238E27FC236}">
                <a16:creationId xmlns:a16="http://schemas.microsoft.com/office/drawing/2014/main" id="{3AA270CF-189A-4EFE-9A5B-2A3E83157A43}"/>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rgbClr val="FFFFFF">
                    <a:lumMod val="6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050" b="0" i="0" u="none" strike="noStrike" kern="1200" cap="none" spc="0" normalizeH="0" baseline="0" noProof="0" dirty="0">
              <a:ln>
                <a:noFill/>
              </a:ln>
              <a:solidFill>
                <a:srgbClr val="FFFFFF">
                  <a:lumMod val="65000"/>
                </a:srgbClr>
              </a:solidFill>
              <a:effectLst/>
              <a:uLnTx/>
              <a:uFillTx/>
              <a:latin typeface="Verdana"/>
              <a:ea typeface="+mn-ea"/>
              <a:cs typeface="+mn-cs"/>
            </a:endParaRPr>
          </a:p>
        </p:txBody>
      </p:sp>
      <p:grpSp>
        <p:nvGrpSpPr>
          <p:cNvPr id="15" name="Group 14">
            <a:extLst>
              <a:ext uri="{FF2B5EF4-FFF2-40B4-BE49-F238E27FC236}">
                <a16:creationId xmlns:a16="http://schemas.microsoft.com/office/drawing/2014/main" id="{921DF9B4-B8B2-4BC6-A8C7-46BF5FE8009B}"/>
              </a:ext>
            </a:extLst>
          </p:cNvPr>
          <p:cNvGrpSpPr/>
          <p:nvPr/>
        </p:nvGrpSpPr>
        <p:grpSpPr>
          <a:xfrm>
            <a:off x="8021781" y="2537658"/>
            <a:ext cx="1140472" cy="646331"/>
            <a:chOff x="8021781" y="2537658"/>
            <a:chExt cx="1140472" cy="646331"/>
          </a:xfrm>
        </p:grpSpPr>
        <p:sp>
          <p:nvSpPr>
            <p:cNvPr id="7" name="Speech Bubble: Oval 6">
              <a:extLst>
                <a:ext uri="{FF2B5EF4-FFF2-40B4-BE49-F238E27FC236}">
                  <a16:creationId xmlns:a16="http://schemas.microsoft.com/office/drawing/2014/main" id="{461E06ED-DE39-4363-ADE6-F4577344416E}"/>
                </a:ext>
              </a:extLst>
            </p:cNvPr>
            <p:cNvSpPr/>
            <p:nvPr/>
          </p:nvSpPr>
          <p:spPr>
            <a:xfrm>
              <a:off x="8021781" y="2573008"/>
              <a:ext cx="1009403" cy="57001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xtBox 7">
              <a:extLst>
                <a:ext uri="{FF2B5EF4-FFF2-40B4-BE49-F238E27FC236}">
                  <a16:creationId xmlns:a16="http://schemas.microsoft.com/office/drawing/2014/main" id="{D45611EE-F2E9-47D7-950B-FC6D388EAA64}"/>
                </a:ext>
              </a:extLst>
            </p:cNvPr>
            <p:cNvSpPr txBox="1"/>
            <p:nvPr/>
          </p:nvSpPr>
          <p:spPr>
            <a:xfrm>
              <a:off x="8152850" y="2537658"/>
              <a:ext cx="1009403" cy="646331"/>
            </a:xfrm>
            <a:prstGeom prst="rect">
              <a:avLst/>
            </a:prstGeom>
            <a:noFill/>
          </p:spPr>
          <p:txBody>
            <a:bodyPr wrap="square" rtlCol="0">
              <a:spAutoFit/>
            </a:bodyPr>
            <a:lstStyle/>
            <a:p>
              <a:r>
                <a:rPr lang="nl-NL" dirty="0"/>
                <a:t>2050</a:t>
              </a:r>
            </a:p>
            <a:p>
              <a:r>
                <a:rPr lang="nl-NL" dirty="0"/>
                <a:t>GHG</a:t>
              </a:r>
            </a:p>
          </p:txBody>
        </p:sp>
      </p:grpSp>
      <p:grpSp>
        <p:nvGrpSpPr>
          <p:cNvPr id="32" name="Group 31">
            <a:extLst>
              <a:ext uri="{FF2B5EF4-FFF2-40B4-BE49-F238E27FC236}">
                <a16:creationId xmlns:a16="http://schemas.microsoft.com/office/drawing/2014/main" id="{7F02A7A4-8840-4BD9-B077-442A6C648931}"/>
              </a:ext>
            </a:extLst>
          </p:cNvPr>
          <p:cNvGrpSpPr/>
          <p:nvPr/>
        </p:nvGrpSpPr>
        <p:grpSpPr>
          <a:xfrm>
            <a:off x="9547799" y="2481444"/>
            <a:ext cx="1547806" cy="646331"/>
            <a:chOff x="10009194" y="4746588"/>
            <a:chExt cx="1547806" cy="646331"/>
          </a:xfrm>
        </p:grpSpPr>
        <p:sp>
          <p:nvSpPr>
            <p:cNvPr id="11" name="Speech Bubble: Oval 10">
              <a:extLst>
                <a:ext uri="{FF2B5EF4-FFF2-40B4-BE49-F238E27FC236}">
                  <a16:creationId xmlns:a16="http://schemas.microsoft.com/office/drawing/2014/main" id="{67F046D0-B253-478A-9EBB-4C81DD31DD77}"/>
                </a:ext>
              </a:extLst>
            </p:cNvPr>
            <p:cNvSpPr/>
            <p:nvPr/>
          </p:nvSpPr>
          <p:spPr>
            <a:xfrm>
              <a:off x="10009194" y="4799601"/>
              <a:ext cx="1009403" cy="54030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xtBox 11">
              <a:extLst>
                <a:ext uri="{FF2B5EF4-FFF2-40B4-BE49-F238E27FC236}">
                  <a16:creationId xmlns:a16="http://schemas.microsoft.com/office/drawing/2014/main" id="{798400EE-4305-4C09-9B94-75C0612403BD}"/>
                </a:ext>
              </a:extLst>
            </p:cNvPr>
            <p:cNvSpPr txBox="1"/>
            <p:nvPr/>
          </p:nvSpPr>
          <p:spPr>
            <a:xfrm>
              <a:off x="10154089" y="4746588"/>
              <a:ext cx="1402911" cy="646331"/>
            </a:xfrm>
            <a:prstGeom prst="rect">
              <a:avLst/>
            </a:prstGeom>
            <a:noFill/>
          </p:spPr>
          <p:txBody>
            <a:bodyPr wrap="square" rtlCol="0">
              <a:spAutoFit/>
            </a:bodyPr>
            <a:lstStyle/>
            <a:p>
              <a:r>
                <a:rPr lang="nl-NL" dirty="0"/>
                <a:t>2060</a:t>
              </a:r>
            </a:p>
            <a:p>
              <a:r>
                <a:rPr lang="nl-NL" dirty="0"/>
                <a:t>GHG?</a:t>
              </a:r>
            </a:p>
          </p:txBody>
        </p:sp>
      </p:grpSp>
      <p:grpSp>
        <p:nvGrpSpPr>
          <p:cNvPr id="16" name="Group 15">
            <a:extLst>
              <a:ext uri="{FF2B5EF4-FFF2-40B4-BE49-F238E27FC236}">
                <a16:creationId xmlns:a16="http://schemas.microsoft.com/office/drawing/2014/main" id="{4ECE216F-23D9-4382-B34B-44A588A2C260}"/>
              </a:ext>
            </a:extLst>
          </p:cNvPr>
          <p:cNvGrpSpPr/>
          <p:nvPr/>
        </p:nvGrpSpPr>
        <p:grpSpPr>
          <a:xfrm>
            <a:off x="8173790" y="3715369"/>
            <a:ext cx="1140472" cy="646331"/>
            <a:chOff x="8021781" y="2537658"/>
            <a:chExt cx="1140472" cy="646331"/>
          </a:xfrm>
        </p:grpSpPr>
        <p:sp>
          <p:nvSpPr>
            <p:cNvPr id="17" name="Speech Bubble: Oval 16">
              <a:extLst>
                <a:ext uri="{FF2B5EF4-FFF2-40B4-BE49-F238E27FC236}">
                  <a16:creationId xmlns:a16="http://schemas.microsoft.com/office/drawing/2014/main" id="{D83BF6E5-2CD6-4F5C-B47E-792A477D369A}"/>
                </a:ext>
              </a:extLst>
            </p:cNvPr>
            <p:cNvSpPr/>
            <p:nvPr/>
          </p:nvSpPr>
          <p:spPr>
            <a:xfrm rot="11135783">
              <a:off x="8021781" y="2573008"/>
              <a:ext cx="1009403" cy="57001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xtBox 17">
              <a:extLst>
                <a:ext uri="{FF2B5EF4-FFF2-40B4-BE49-F238E27FC236}">
                  <a16:creationId xmlns:a16="http://schemas.microsoft.com/office/drawing/2014/main" id="{130CE619-B975-479E-AF1C-3A49FCCBBBD5}"/>
                </a:ext>
              </a:extLst>
            </p:cNvPr>
            <p:cNvSpPr txBox="1"/>
            <p:nvPr/>
          </p:nvSpPr>
          <p:spPr>
            <a:xfrm>
              <a:off x="8152850" y="2537658"/>
              <a:ext cx="1009403" cy="646331"/>
            </a:xfrm>
            <a:prstGeom prst="rect">
              <a:avLst/>
            </a:prstGeom>
            <a:noFill/>
          </p:spPr>
          <p:txBody>
            <a:bodyPr wrap="square" rtlCol="0">
              <a:spAutoFit/>
            </a:bodyPr>
            <a:lstStyle/>
            <a:p>
              <a:r>
                <a:rPr lang="nl-NL" dirty="0"/>
                <a:t>2050</a:t>
              </a:r>
            </a:p>
            <a:p>
              <a:r>
                <a:rPr lang="nl-NL" dirty="0"/>
                <a:t>GHG</a:t>
              </a:r>
            </a:p>
          </p:txBody>
        </p:sp>
      </p:grpSp>
      <p:grpSp>
        <p:nvGrpSpPr>
          <p:cNvPr id="19" name="Group 18">
            <a:extLst>
              <a:ext uri="{FF2B5EF4-FFF2-40B4-BE49-F238E27FC236}">
                <a16:creationId xmlns:a16="http://schemas.microsoft.com/office/drawing/2014/main" id="{7D5D8E3E-935B-45FF-B775-84CC9CAE1BD3}"/>
              </a:ext>
            </a:extLst>
          </p:cNvPr>
          <p:cNvGrpSpPr/>
          <p:nvPr/>
        </p:nvGrpSpPr>
        <p:grpSpPr>
          <a:xfrm>
            <a:off x="8938408" y="2509926"/>
            <a:ext cx="1140472" cy="646331"/>
            <a:chOff x="8021781" y="2537658"/>
            <a:chExt cx="1140472" cy="646331"/>
          </a:xfrm>
        </p:grpSpPr>
        <p:sp>
          <p:nvSpPr>
            <p:cNvPr id="20" name="Speech Bubble: Oval 19">
              <a:extLst>
                <a:ext uri="{FF2B5EF4-FFF2-40B4-BE49-F238E27FC236}">
                  <a16:creationId xmlns:a16="http://schemas.microsoft.com/office/drawing/2014/main" id="{BACCE155-9968-4DEE-9C36-A49DCAB969BE}"/>
                </a:ext>
              </a:extLst>
            </p:cNvPr>
            <p:cNvSpPr/>
            <p:nvPr/>
          </p:nvSpPr>
          <p:spPr>
            <a:xfrm>
              <a:off x="8021781" y="2573008"/>
              <a:ext cx="1009403" cy="57001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xtBox 20">
              <a:extLst>
                <a:ext uri="{FF2B5EF4-FFF2-40B4-BE49-F238E27FC236}">
                  <a16:creationId xmlns:a16="http://schemas.microsoft.com/office/drawing/2014/main" id="{F42ED2D6-D250-46AD-A896-7C993E1107B3}"/>
                </a:ext>
              </a:extLst>
            </p:cNvPr>
            <p:cNvSpPr txBox="1"/>
            <p:nvPr/>
          </p:nvSpPr>
          <p:spPr>
            <a:xfrm>
              <a:off x="8152850" y="2537658"/>
              <a:ext cx="1009403" cy="646331"/>
            </a:xfrm>
            <a:prstGeom prst="rect">
              <a:avLst/>
            </a:prstGeom>
            <a:noFill/>
          </p:spPr>
          <p:txBody>
            <a:bodyPr wrap="square" rtlCol="0">
              <a:spAutoFit/>
            </a:bodyPr>
            <a:lstStyle/>
            <a:p>
              <a:r>
                <a:rPr lang="nl-NL" dirty="0"/>
                <a:t>2050</a:t>
              </a:r>
            </a:p>
            <a:p>
              <a:r>
                <a:rPr lang="nl-NL" dirty="0"/>
                <a:t>GHG</a:t>
              </a:r>
            </a:p>
          </p:txBody>
        </p:sp>
      </p:grpSp>
      <p:grpSp>
        <p:nvGrpSpPr>
          <p:cNvPr id="22" name="Group 21">
            <a:extLst>
              <a:ext uri="{FF2B5EF4-FFF2-40B4-BE49-F238E27FC236}">
                <a16:creationId xmlns:a16="http://schemas.microsoft.com/office/drawing/2014/main" id="{FB3F3F4C-5018-490A-86E9-7099756E58B2}"/>
              </a:ext>
            </a:extLst>
          </p:cNvPr>
          <p:cNvGrpSpPr/>
          <p:nvPr/>
        </p:nvGrpSpPr>
        <p:grpSpPr>
          <a:xfrm>
            <a:off x="10154089" y="2452573"/>
            <a:ext cx="1140472" cy="710243"/>
            <a:chOff x="8021781" y="2537658"/>
            <a:chExt cx="1140472" cy="646331"/>
          </a:xfrm>
        </p:grpSpPr>
        <p:sp>
          <p:nvSpPr>
            <p:cNvPr id="23" name="Speech Bubble: Oval 22">
              <a:extLst>
                <a:ext uri="{FF2B5EF4-FFF2-40B4-BE49-F238E27FC236}">
                  <a16:creationId xmlns:a16="http://schemas.microsoft.com/office/drawing/2014/main" id="{99C86558-0053-4405-BFC5-29F7B64D059D}"/>
                </a:ext>
              </a:extLst>
            </p:cNvPr>
            <p:cNvSpPr/>
            <p:nvPr/>
          </p:nvSpPr>
          <p:spPr>
            <a:xfrm>
              <a:off x="8021781" y="2573008"/>
              <a:ext cx="1009403" cy="57001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extBox 23">
              <a:extLst>
                <a:ext uri="{FF2B5EF4-FFF2-40B4-BE49-F238E27FC236}">
                  <a16:creationId xmlns:a16="http://schemas.microsoft.com/office/drawing/2014/main" id="{880D960F-53AD-4EE7-8B3B-79DFF8313DBD}"/>
                </a:ext>
              </a:extLst>
            </p:cNvPr>
            <p:cNvSpPr txBox="1"/>
            <p:nvPr/>
          </p:nvSpPr>
          <p:spPr>
            <a:xfrm>
              <a:off x="8152850" y="2537658"/>
              <a:ext cx="1009403" cy="646331"/>
            </a:xfrm>
            <a:prstGeom prst="rect">
              <a:avLst/>
            </a:prstGeom>
            <a:noFill/>
          </p:spPr>
          <p:txBody>
            <a:bodyPr wrap="square" rtlCol="0">
              <a:spAutoFit/>
            </a:bodyPr>
            <a:lstStyle/>
            <a:p>
              <a:r>
                <a:rPr lang="nl-NL" dirty="0"/>
                <a:t>2050</a:t>
              </a:r>
            </a:p>
            <a:p>
              <a:r>
                <a:rPr lang="nl-NL" dirty="0"/>
                <a:t>GHG</a:t>
              </a:r>
            </a:p>
          </p:txBody>
        </p:sp>
      </p:grpSp>
      <p:grpSp>
        <p:nvGrpSpPr>
          <p:cNvPr id="25" name="Group 24">
            <a:extLst>
              <a:ext uri="{FF2B5EF4-FFF2-40B4-BE49-F238E27FC236}">
                <a16:creationId xmlns:a16="http://schemas.microsoft.com/office/drawing/2014/main" id="{08F286B9-FF94-4D0D-8BE8-2FD5671FF619}"/>
              </a:ext>
            </a:extLst>
          </p:cNvPr>
          <p:cNvGrpSpPr/>
          <p:nvPr/>
        </p:nvGrpSpPr>
        <p:grpSpPr>
          <a:xfrm>
            <a:off x="10986764" y="2801870"/>
            <a:ext cx="1140472" cy="694410"/>
            <a:chOff x="8021781" y="2537658"/>
            <a:chExt cx="1140472" cy="646331"/>
          </a:xfrm>
        </p:grpSpPr>
        <p:sp>
          <p:nvSpPr>
            <p:cNvPr id="26" name="Speech Bubble: Oval 25">
              <a:extLst>
                <a:ext uri="{FF2B5EF4-FFF2-40B4-BE49-F238E27FC236}">
                  <a16:creationId xmlns:a16="http://schemas.microsoft.com/office/drawing/2014/main" id="{02D70E7E-003F-42E3-AE0F-11179D589087}"/>
                </a:ext>
              </a:extLst>
            </p:cNvPr>
            <p:cNvSpPr/>
            <p:nvPr/>
          </p:nvSpPr>
          <p:spPr>
            <a:xfrm>
              <a:off x="8021781" y="2573008"/>
              <a:ext cx="1009403" cy="57001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TextBox 26">
              <a:extLst>
                <a:ext uri="{FF2B5EF4-FFF2-40B4-BE49-F238E27FC236}">
                  <a16:creationId xmlns:a16="http://schemas.microsoft.com/office/drawing/2014/main" id="{43F9C9FE-A445-49B0-9C7F-34F16A56E13A}"/>
                </a:ext>
              </a:extLst>
            </p:cNvPr>
            <p:cNvSpPr txBox="1"/>
            <p:nvPr/>
          </p:nvSpPr>
          <p:spPr>
            <a:xfrm>
              <a:off x="8152850" y="2537658"/>
              <a:ext cx="1009403" cy="646331"/>
            </a:xfrm>
            <a:prstGeom prst="rect">
              <a:avLst/>
            </a:prstGeom>
            <a:noFill/>
          </p:spPr>
          <p:txBody>
            <a:bodyPr wrap="square" rtlCol="0">
              <a:spAutoFit/>
            </a:bodyPr>
            <a:lstStyle/>
            <a:p>
              <a:r>
                <a:rPr lang="nl-NL" dirty="0"/>
                <a:t>2050</a:t>
              </a:r>
            </a:p>
            <a:p>
              <a:r>
                <a:rPr lang="nl-NL" dirty="0"/>
                <a:t>GHG</a:t>
              </a:r>
            </a:p>
          </p:txBody>
        </p:sp>
      </p:grpSp>
      <p:grpSp>
        <p:nvGrpSpPr>
          <p:cNvPr id="33" name="Group 32">
            <a:extLst>
              <a:ext uri="{FF2B5EF4-FFF2-40B4-BE49-F238E27FC236}">
                <a16:creationId xmlns:a16="http://schemas.microsoft.com/office/drawing/2014/main" id="{1FEE124C-D6D8-4762-8512-7E2CE2562DAC}"/>
              </a:ext>
            </a:extLst>
          </p:cNvPr>
          <p:cNvGrpSpPr/>
          <p:nvPr/>
        </p:nvGrpSpPr>
        <p:grpSpPr>
          <a:xfrm>
            <a:off x="10765638" y="2595422"/>
            <a:ext cx="1470401" cy="646331"/>
            <a:chOff x="8679157" y="5813787"/>
            <a:chExt cx="1470401" cy="646331"/>
          </a:xfrm>
        </p:grpSpPr>
        <p:sp>
          <p:nvSpPr>
            <p:cNvPr id="28" name="Speech Bubble: Oval 27">
              <a:extLst>
                <a:ext uri="{FF2B5EF4-FFF2-40B4-BE49-F238E27FC236}">
                  <a16:creationId xmlns:a16="http://schemas.microsoft.com/office/drawing/2014/main" id="{AA523948-0FB5-42F4-8EFA-5137E6F387BE}"/>
                </a:ext>
              </a:extLst>
            </p:cNvPr>
            <p:cNvSpPr/>
            <p:nvPr/>
          </p:nvSpPr>
          <p:spPr>
            <a:xfrm>
              <a:off x="8679157" y="5866800"/>
              <a:ext cx="953710" cy="48689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extBox 28">
              <a:extLst>
                <a:ext uri="{FF2B5EF4-FFF2-40B4-BE49-F238E27FC236}">
                  <a16:creationId xmlns:a16="http://schemas.microsoft.com/office/drawing/2014/main" id="{9CC995E3-5D04-42BB-8C5E-3187579D25FF}"/>
                </a:ext>
              </a:extLst>
            </p:cNvPr>
            <p:cNvSpPr txBox="1"/>
            <p:nvPr/>
          </p:nvSpPr>
          <p:spPr>
            <a:xfrm>
              <a:off x="8824051" y="5813787"/>
              <a:ext cx="1325507" cy="646331"/>
            </a:xfrm>
            <a:prstGeom prst="rect">
              <a:avLst/>
            </a:prstGeom>
            <a:noFill/>
          </p:spPr>
          <p:txBody>
            <a:bodyPr wrap="square" rtlCol="0">
              <a:spAutoFit/>
            </a:bodyPr>
            <a:lstStyle/>
            <a:p>
              <a:r>
                <a:rPr lang="nl-NL" dirty="0"/>
                <a:t>2070</a:t>
              </a:r>
            </a:p>
            <a:p>
              <a:r>
                <a:rPr lang="nl-NL" dirty="0"/>
                <a:t>GHG</a:t>
              </a:r>
            </a:p>
          </p:txBody>
        </p:sp>
      </p:grpSp>
      <p:grpSp>
        <p:nvGrpSpPr>
          <p:cNvPr id="34" name="Group 33">
            <a:extLst>
              <a:ext uri="{FF2B5EF4-FFF2-40B4-BE49-F238E27FC236}">
                <a16:creationId xmlns:a16="http://schemas.microsoft.com/office/drawing/2014/main" id="{7236239D-63CC-4B65-BADE-36E714253CF9}"/>
              </a:ext>
            </a:extLst>
          </p:cNvPr>
          <p:cNvGrpSpPr/>
          <p:nvPr/>
        </p:nvGrpSpPr>
        <p:grpSpPr>
          <a:xfrm>
            <a:off x="8900732" y="3777896"/>
            <a:ext cx="1547806" cy="646331"/>
            <a:chOff x="10212536" y="6585966"/>
            <a:chExt cx="1547806" cy="646331"/>
          </a:xfrm>
        </p:grpSpPr>
        <p:sp>
          <p:nvSpPr>
            <p:cNvPr id="30" name="Speech Bubble: Oval 29">
              <a:extLst>
                <a:ext uri="{FF2B5EF4-FFF2-40B4-BE49-F238E27FC236}">
                  <a16:creationId xmlns:a16="http://schemas.microsoft.com/office/drawing/2014/main" id="{86A67591-60AF-41CF-BE45-9B52A19B204E}"/>
                </a:ext>
              </a:extLst>
            </p:cNvPr>
            <p:cNvSpPr/>
            <p:nvPr/>
          </p:nvSpPr>
          <p:spPr>
            <a:xfrm rot="10113385">
              <a:off x="10212536" y="6638979"/>
              <a:ext cx="1009403" cy="54030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TextBox 30">
              <a:extLst>
                <a:ext uri="{FF2B5EF4-FFF2-40B4-BE49-F238E27FC236}">
                  <a16:creationId xmlns:a16="http://schemas.microsoft.com/office/drawing/2014/main" id="{B737A62A-89B8-4C02-856D-817B5156D781}"/>
                </a:ext>
              </a:extLst>
            </p:cNvPr>
            <p:cNvSpPr txBox="1"/>
            <p:nvPr/>
          </p:nvSpPr>
          <p:spPr>
            <a:xfrm>
              <a:off x="10357431" y="6585966"/>
              <a:ext cx="1402911" cy="646331"/>
            </a:xfrm>
            <a:prstGeom prst="rect">
              <a:avLst/>
            </a:prstGeom>
            <a:noFill/>
          </p:spPr>
          <p:txBody>
            <a:bodyPr wrap="square" rtlCol="0">
              <a:spAutoFit/>
            </a:bodyPr>
            <a:lstStyle/>
            <a:p>
              <a:r>
                <a:rPr lang="nl-NL" dirty="0"/>
                <a:t>2060</a:t>
              </a:r>
            </a:p>
            <a:p>
              <a:r>
                <a:rPr lang="nl-NL" dirty="0"/>
                <a:t>GHG</a:t>
              </a:r>
            </a:p>
          </p:txBody>
        </p:sp>
      </p:grpSp>
      <p:grpSp>
        <p:nvGrpSpPr>
          <p:cNvPr id="35" name="Group 34">
            <a:extLst>
              <a:ext uri="{FF2B5EF4-FFF2-40B4-BE49-F238E27FC236}">
                <a16:creationId xmlns:a16="http://schemas.microsoft.com/office/drawing/2014/main" id="{59C8B22F-A245-4650-A517-EE90B0123093}"/>
              </a:ext>
            </a:extLst>
          </p:cNvPr>
          <p:cNvGrpSpPr/>
          <p:nvPr/>
        </p:nvGrpSpPr>
        <p:grpSpPr>
          <a:xfrm rot="21049659">
            <a:off x="9835537" y="3744953"/>
            <a:ext cx="1503561" cy="646331"/>
            <a:chOff x="10005774" y="5591011"/>
            <a:chExt cx="1503561" cy="646331"/>
          </a:xfrm>
        </p:grpSpPr>
        <p:sp>
          <p:nvSpPr>
            <p:cNvPr id="36" name="Speech Bubble: Oval 35">
              <a:extLst>
                <a:ext uri="{FF2B5EF4-FFF2-40B4-BE49-F238E27FC236}">
                  <a16:creationId xmlns:a16="http://schemas.microsoft.com/office/drawing/2014/main" id="{DE4A941C-5438-4F1A-AC7F-D0452A7A2572}"/>
                </a:ext>
              </a:extLst>
            </p:cNvPr>
            <p:cNvSpPr/>
            <p:nvPr/>
          </p:nvSpPr>
          <p:spPr>
            <a:xfrm rot="11350341">
              <a:off x="10005774" y="5602806"/>
              <a:ext cx="1009403" cy="54030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TextBox 36">
              <a:extLst>
                <a:ext uri="{FF2B5EF4-FFF2-40B4-BE49-F238E27FC236}">
                  <a16:creationId xmlns:a16="http://schemas.microsoft.com/office/drawing/2014/main" id="{8B9A56E2-C11D-4F60-A87D-7282AF0A02BD}"/>
                </a:ext>
              </a:extLst>
            </p:cNvPr>
            <p:cNvSpPr txBox="1"/>
            <p:nvPr/>
          </p:nvSpPr>
          <p:spPr>
            <a:xfrm rot="550341">
              <a:off x="10106424" y="5591011"/>
              <a:ext cx="1402911" cy="646331"/>
            </a:xfrm>
            <a:prstGeom prst="rect">
              <a:avLst/>
            </a:prstGeom>
            <a:noFill/>
          </p:spPr>
          <p:txBody>
            <a:bodyPr wrap="square" rtlCol="0">
              <a:spAutoFit/>
            </a:bodyPr>
            <a:lstStyle/>
            <a:p>
              <a:r>
                <a:rPr lang="nl-NL" dirty="0"/>
                <a:t>2053</a:t>
              </a:r>
            </a:p>
            <a:p>
              <a:r>
                <a:rPr lang="nl-NL" dirty="0"/>
                <a:t>GHG?</a:t>
              </a:r>
            </a:p>
          </p:txBody>
        </p:sp>
      </p:grpSp>
      <p:sp>
        <p:nvSpPr>
          <p:cNvPr id="38" name="TextBox 37">
            <a:extLst>
              <a:ext uri="{FF2B5EF4-FFF2-40B4-BE49-F238E27FC236}">
                <a16:creationId xmlns:a16="http://schemas.microsoft.com/office/drawing/2014/main" id="{577A4DB3-1BA7-499E-B582-DD30FA284535}"/>
              </a:ext>
            </a:extLst>
          </p:cNvPr>
          <p:cNvSpPr txBox="1"/>
          <p:nvPr/>
        </p:nvSpPr>
        <p:spPr>
          <a:xfrm>
            <a:off x="2756707" y="6004360"/>
            <a:ext cx="7454081" cy="369332"/>
          </a:xfrm>
          <a:prstGeom prst="rect">
            <a:avLst/>
          </a:prstGeom>
          <a:noFill/>
        </p:spPr>
        <p:txBody>
          <a:bodyPr wrap="square">
            <a:spAutoFit/>
          </a:bodyPr>
          <a:lstStyle/>
          <a:p>
            <a:r>
              <a:rPr lang="nl-NL" dirty="0">
                <a:hlinkClick r:id="rId2"/>
              </a:rPr>
              <a:t>https://www.nature.com/articles/s41467-021-22294-x</a:t>
            </a:r>
            <a:r>
              <a:rPr lang="nl-NL" dirty="0"/>
              <a:t> </a:t>
            </a:r>
          </a:p>
        </p:txBody>
      </p:sp>
    </p:spTree>
    <p:extLst>
      <p:ext uri="{BB962C8B-B14F-4D97-AF65-F5344CB8AC3E}">
        <p14:creationId xmlns:p14="http://schemas.microsoft.com/office/powerpoint/2010/main" val="417434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5"/>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6"/>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9"/>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2"/>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5"/>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AACE-AB66-46A5-BC50-310F40FAABCC}"/>
              </a:ext>
            </a:extLst>
          </p:cNvPr>
          <p:cNvSpPr>
            <a:spLocks noGrp="1"/>
          </p:cNvSpPr>
          <p:nvPr>
            <p:ph type="title"/>
          </p:nvPr>
        </p:nvSpPr>
        <p:spPr/>
        <p:txBody>
          <a:bodyPr/>
          <a:lstStyle/>
          <a:p>
            <a:endParaRPr lang="nl-NL"/>
          </a:p>
        </p:txBody>
      </p:sp>
      <p:pic>
        <p:nvPicPr>
          <p:cNvPr id="6" name="Content Placeholder 5" descr="Chart, diagram&#10;&#10;Description automatically generated">
            <a:extLst>
              <a:ext uri="{FF2B5EF4-FFF2-40B4-BE49-F238E27FC236}">
                <a16:creationId xmlns:a16="http://schemas.microsoft.com/office/drawing/2014/main" id="{D8CCC6CB-5622-4B10-9953-D38F418499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788" y="34440"/>
            <a:ext cx="10917695" cy="6823559"/>
          </a:xfrm>
        </p:spPr>
      </p:pic>
      <p:sp>
        <p:nvSpPr>
          <p:cNvPr id="4" name="Slide Number Placeholder 3">
            <a:extLst>
              <a:ext uri="{FF2B5EF4-FFF2-40B4-BE49-F238E27FC236}">
                <a16:creationId xmlns:a16="http://schemas.microsoft.com/office/drawing/2014/main" id="{BC4DA48D-E91F-4B34-8E38-545938945B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05EDE-BF06-4C27-83EE-2879A6272DF9}" type="slidenum">
              <a:rPr kumimoji="0" lang="nl-NL" altLang="en-US" sz="1050" b="0" i="0" u="none" strike="noStrike" kern="1200" cap="none" spc="0" normalizeH="0" baseline="0" noProof="0" smtClean="0">
                <a:ln>
                  <a:noFill/>
                </a:ln>
                <a:solidFill>
                  <a:srgbClr val="FFFFFF">
                    <a:lumMod val="6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altLang="en-US" sz="1050" b="0" i="0" u="none" strike="noStrike" kern="1200" cap="none" spc="0" normalizeH="0" baseline="0" noProof="0">
              <a:ln>
                <a:noFill/>
              </a:ln>
              <a:solidFill>
                <a:srgbClr val="FFFFFF">
                  <a:lumMod val="65000"/>
                </a:srgbClr>
              </a:solidFill>
              <a:effectLst/>
              <a:uLnTx/>
              <a:uFillTx/>
              <a:latin typeface="Verdana"/>
              <a:ea typeface="+mn-ea"/>
              <a:cs typeface="+mn-cs"/>
            </a:endParaRPr>
          </a:p>
        </p:txBody>
      </p:sp>
    </p:spTree>
    <p:extLst>
      <p:ext uri="{BB962C8B-B14F-4D97-AF65-F5344CB8AC3E}">
        <p14:creationId xmlns:p14="http://schemas.microsoft.com/office/powerpoint/2010/main" val="876810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2844A-7735-43FD-9705-A5CBAFC6DB4C}"/>
              </a:ext>
            </a:extLst>
          </p:cNvPr>
          <p:cNvSpPr>
            <a:spLocks noGrp="1"/>
          </p:cNvSpPr>
          <p:nvPr>
            <p:ph type="title"/>
          </p:nvPr>
        </p:nvSpPr>
        <p:spPr/>
        <p:txBody>
          <a:bodyPr/>
          <a:lstStyle/>
          <a:p>
            <a:endParaRPr lang="nl-NL"/>
          </a:p>
        </p:txBody>
      </p:sp>
      <p:pic>
        <p:nvPicPr>
          <p:cNvPr id="6" name="Content Placeholder 5" descr="Diagram&#10;&#10;Description automatically generated">
            <a:extLst>
              <a:ext uri="{FF2B5EF4-FFF2-40B4-BE49-F238E27FC236}">
                <a16:creationId xmlns:a16="http://schemas.microsoft.com/office/drawing/2014/main" id="{88289695-55B8-45B8-935E-44203F0685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463" y="0"/>
            <a:ext cx="10972800" cy="6858000"/>
          </a:xfrm>
        </p:spPr>
      </p:pic>
      <p:sp>
        <p:nvSpPr>
          <p:cNvPr id="4" name="Slide Number Placeholder 3">
            <a:extLst>
              <a:ext uri="{FF2B5EF4-FFF2-40B4-BE49-F238E27FC236}">
                <a16:creationId xmlns:a16="http://schemas.microsoft.com/office/drawing/2014/main" id="{9F309366-19DA-4655-9217-7B43989A2B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05EDE-BF06-4C27-83EE-2879A6272DF9}" type="slidenum">
              <a:rPr kumimoji="0" lang="nl-NL" altLang="en-US" sz="1050" b="0" i="0" u="none" strike="noStrike" kern="1200" cap="none" spc="0" normalizeH="0" baseline="0" noProof="0" smtClean="0">
                <a:ln>
                  <a:noFill/>
                </a:ln>
                <a:solidFill>
                  <a:srgbClr val="FFFFFF">
                    <a:lumMod val="6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altLang="en-US" sz="1050" b="0" i="0" u="none" strike="noStrike" kern="1200" cap="none" spc="0" normalizeH="0" baseline="0" noProof="0">
              <a:ln>
                <a:noFill/>
              </a:ln>
              <a:solidFill>
                <a:srgbClr val="FFFFFF">
                  <a:lumMod val="65000"/>
                </a:srgbClr>
              </a:solidFill>
              <a:effectLst/>
              <a:uLnTx/>
              <a:uFillTx/>
              <a:latin typeface="Verdana"/>
              <a:ea typeface="+mn-ea"/>
              <a:cs typeface="+mn-cs"/>
            </a:endParaRPr>
          </a:p>
        </p:txBody>
      </p:sp>
    </p:spTree>
    <p:extLst>
      <p:ext uri="{BB962C8B-B14F-4D97-AF65-F5344CB8AC3E}">
        <p14:creationId xmlns:p14="http://schemas.microsoft.com/office/powerpoint/2010/main" val="2384247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8B9E4E7-3B78-4373-9D2B-2F1B10A47D05}"/>
              </a:ext>
            </a:extLst>
          </p:cNvPr>
          <p:cNvSpPr>
            <a:spLocks noGrp="1"/>
          </p:cNvSpPr>
          <p:nvPr>
            <p:ph type="title"/>
          </p:nvPr>
        </p:nvSpPr>
        <p:spPr>
          <a:xfrm>
            <a:off x="635000" y="1052513"/>
            <a:ext cx="10923588" cy="948047"/>
          </a:xfrm>
        </p:spPr>
        <p:txBody>
          <a:bodyPr>
            <a:noAutofit/>
          </a:bodyPr>
          <a:lstStyle/>
          <a:p>
            <a:r>
              <a:rPr lang="nl-NL" dirty="0"/>
              <a:t>Brazil,</a:t>
            </a:r>
            <a:r>
              <a:rPr lang="en-US" dirty="0"/>
              <a:t> USA earlier</a:t>
            </a:r>
            <a:r>
              <a:rPr lang="nl-NL" dirty="0"/>
              <a:t>; China, EU </a:t>
            </a:r>
            <a:r>
              <a:rPr lang="nl-NL" dirty="0" err="1"/>
              <a:t>similar</a:t>
            </a:r>
            <a:r>
              <a:rPr lang="nl-NL" dirty="0"/>
              <a:t> </a:t>
            </a:r>
            <a:r>
              <a:rPr lang="nl-NL" dirty="0" err="1"/>
              <a:t>to</a:t>
            </a:r>
            <a:r>
              <a:rPr lang="nl-NL" dirty="0"/>
              <a:t>; India, Indonesia later </a:t>
            </a:r>
            <a:r>
              <a:rPr lang="en-US" dirty="0"/>
              <a:t>than g</a:t>
            </a:r>
            <a:r>
              <a:rPr lang="nl-NL" dirty="0" err="1"/>
              <a:t>lobal</a:t>
            </a:r>
            <a:r>
              <a:rPr lang="nl-NL" dirty="0"/>
              <a:t> </a:t>
            </a:r>
            <a:r>
              <a:rPr lang="nl-NL" dirty="0" err="1"/>
              <a:t>average</a:t>
            </a:r>
            <a:endParaRPr lang="nl-NL" dirty="0"/>
          </a:p>
        </p:txBody>
      </p:sp>
      <p:pic>
        <p:nvPicPr>
          <p:cNvPr id="8" name="Content Placeholder 7">
            <a:extLst>
              <a:ext uri="{FF2B5EF4-FFF2-40B4-BE49-F238E27FC236}">
                <a16:creationId xmlns:a16="http://schemas.microsoft.com/office/drawing/2014/main" id="{781F0B65-70AA-4703-8AD8-8F9AAAB713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0705" y="2087604"/>
            <a:ext cx="7775813" cy="4782125"/>
          </a:xfrm>
          <a:noFill/>
        </p:spPr>
      </p:pic>
      <p:sp>
        <p:nvSpPr>
          <p:cNvPr id="6" name="Slide Number Placeholder 5">
            <a:extLst>
              <a:ext uri="{FF2B5EF4-FFF2-40B4-BE49-F238E27FC236}">
                <a16:creationId xmlns:a16="http://schemas.microsoft.com/office/drawing/2014/main" id="{D564407A-FA00-47FB-9698-35B20C179ADF}"/>
              </a:ext>
            </a:extLst>
          </p:cNvPr>
          <p:cNvSpPr>
            <a:spLocks noGrp="1"/>
          </p:cNvSpPr>
          <p:nvPr>
            <p:ph type="sldNum" sz="quarter" idx="12"/>
          </p:nvPr>
        </p:nvSpPr>
        <p:spPr>
          <a:xfrm>
            <a:off x="6553199" y="6221413"/>
            <a:ext cx="5005389" cy="322075"/>
          </a:xfrm>
        </p:spPr>
        <p:txBody>
          <a:bodyPr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0A0A6AF-03C5-477E-939A-E28F7E7F05EA}" type="slidenum">
              <a:rPr kumimoji="0" lang="nl-NL" sz="1050" b="0" i="0" u="none" strike="noStrike" kern="1200" cap="none" spc="0" normalizeH="0" baseline="0" noProof="0" smtClean="0">
                <a:ln>
                  <a:noFill/>
                </a:ln>
                <a:solidFill>
                  <a:srgbClr val="FFFFFF">
                    <a:lumMod val="6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nl-NL" sz="1050" b="0" i="0" u="none" strike="noStrike" kern="1200" cap="none" spc="0" normalizeH="0" baseline="0" noProof="0">
              <a:ln>
                <a:noFill/>
              </a:ln>
              <a:solidFill>
                <a:srgbClr val="FFFFFF">
                  <a:lumMod val="65000"/>
                </a:srgbClr>
              </a:solidFill>
              <a:effectLst/>
              <a:uLnTx/>
              <a:uFillTx/>
              <a:latin typeface="Verdana"/>
              <a:ea typeface="+mn-ea"/>
              <a:cs typeface="+mn-cs"/>
            </a:endParaRPr>
          </a:p>
        </p:txBody>
      </p:sp>
      <p:sp>
        <p:nvSpPr>
          <p:cNvPr id="5" name="Date Placeholder 4" hidden="1">
            <a:extLst>
              <a:ext uri="{FF2B5EF4-FFF2-40B4-BE49-F238E27FC236}">
                <a16:creationId xmlns:a16="http://schemas.microsoft.com/office/drawing/2014/main" id="{C6CCA19A-09C1-465F-9725-A856CF590166}"/>
              </a:ext>
            </a:extLst>
          </p:cNvPr>
          <p:cNvSpPr>
            <a:spLocks noGrp="1"/>
          </p:cNvSpPr>
          <p:nvPr>
            <p:ph type="dt" sz="half" idx="4294967295"/>
          </p:nvPr>
        </p:nvSpPr>
        <p:spPr>
          <a:xfrm>
            <a:off x="635000" y="6543488"/>
            <a:ext cx="5003800" cy="264272"/>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nl-NL" sz="1050" b="0" i="0" u="none" strike="noStrike" kern="1200" cap="none" spc="0" normalizeH="0" baseline="0" noProof="0">
                <a:ln>
                  <a:noFill/>
                </a:ln>
                <a:solidFill>
                  <a:srgbClr val="FFFFFF">
                    <a:lumMod val="65000"/>
                  </a:srgbClr>
                </a:solidFill>
                <a:effectLst/>
                <a:uLnTx/>
                <a:uFillTx/>
                <a:latin typeface="Verdana"/>
                <a:ea typeface="+mn-ea"/>
                <a:cs typeface="+mn-cs"/>
              </a:rPr>
              <a:t>24 November, 2021</a:t>
            </a:r>
          </a:p>
        </p:txBody>
      </p:sp>
      <p:sp>
        <p:nvSpPr>
          <p:cNvPr id="11" name="Rectangle 10">
            <a:extLst>
              <a:ext uri="{FF2B5EF4-FFF2-40B4-BE49-F238E27FC236}">
                <a16:creationId xmlns:a16="http://schemas.microsoft.com/office/drawing/2014/main" id="{65DEE774-A2C5-428F-B579-85D80673DE81}"/>
              </a:ext>
            </a:extLst>
          </p:cNvPr>
          <p:cNvSpPr/>
          <p:nvPr/>
        </p:nvSpPr>
        <p:spPr>
          <a:xfrm>
            <a:off x="2134255" y="3472354"/>
            <a:ext cx="7557565" cy="118161"/>
          </a:xfrm>
          <a:prstGeom prst="rect">
            <a:avLst/>
          </a:prstGeom>
          <a:solidFill>
            <a:srgbClr val="00CC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FBD733DC-00CB-475B-887B-EF84147F57BA}"/>
              </a:ext>
            </a:extLst>
          </p:cNvPr>
          <p:cNvSpPr/>
          <p:nvPr/>
        </p:nvSpPr>
        <p:spPr>
          <a:xfrm>
            <a:off x="2134256" y="5794518"/>
            <a:ext cx="7557565" cy="118161"/>
          </a:xfrm>
          <a:prstGeom prst="rect">
            <a:avLst/>
          </a:prstGeom>
          <a:solidFill>
            <a:srgbClr val="00CC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18" name="Rectangle 17">
            <a:extLst>
              <a:ext uri="{FF2B5EF4-FFF2-40B4-BE49-F238E27FC236}">
                <a16:creationId xmlns:a16="http://schemas.microsoft.com/office/drawing/2014/main" id="{CADC6CCE-BE70-431C-A6FE-06C9ABB642DF}"/>
              </a:ext>
            </a:extLst>
          </p:cNvPr>
          <p:cNvSpPr/>
          <p:nvPr/>
        </p:nvSpPr>
        <p:spPr>
          <a:xfrm>
            <a:off x="2134256" y="4818549"/>
            <a:ext cx="7557565" cy="118161"/>
          </a:xfrm>
          <a:prstGeom prst="rect">
            <a:avLst/>
          </a:prstGeom>
          <a:solidFill>
            <a:srgbClr val="00CC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19" name="Rectangle 18">
            <a:extLst>
              <a:ext uri="{FF2B5EF4-FFF2-40B4-BE49-F238E27FC236}">
                <a16:creationId xmlns:a16="http://schemas.microsoft.com/office/drawing/2014/main" id="{3E73AE4A-623E-43D4-97BC-E9814AC17711}"/>
              </a:ext>
            </a:extLst>
          </p:cNvPr>
          <p:cNvSpPr/>
          <p:nvPr/>
        </p:nvSpPr>
        <p:spPr>
          <a:xfrm>
            <a:off x="2134256" y="5316111"/>
            <a:ext cx="7557565" cy="118161"/>
          </a:xfrm>
          <a:prstGeom prst="rect">
            <a:avLst/>
          </a:prstGeom>
          <a:solidFill>
            <a:srgbClr val="00CC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20" name="Rectangle 19">
            <a:extLst>
              <a:ext uri="{FF2B5EF4-FFF2-40B4-BE49-F238E27FC236}">
                <a16:creationId xmlns:a16="http://schemas.microsoft.com/office/drawing/2014/main" id="{E36083D2-A225-4633-B324-D2811F5B3D57}"/>
              </a:ext>
            </a:extLst>
          </p:cNvPr>
          <p:cNvSpPr/>
          <p:nvPr/>
        </p:nvSpPr>
        <p:spPr>
          <a:xfrm>
            <a:off x="2134255" y="3924916"/>
            <a:ext cx="7557565" cy="118161"/>
          </a:xfrm>
          <a:prstGeom prst="rect">
            <a:avLst/>
          </a:prstGeom>
          <a:solidFill>
            <a:srgbClr val="00CC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21" name="Rectangle 20">
            <a:extLst>
              <a:ext uri="{FF2B5EF4-FFF2-40B4-BE49-F238E27FC236}">
                <a16:creationId xmlns:a16="http://schemas.microsoft.com/office/drawing/2014/main" id="{41A81BF6-B2C2-43A0-B251-9D1FDBD7363B}"/>
              </a:ext>
            </a:extLst>
          </p:cNvPr>
          <p:cNvSpPr/>
          <p:nvPr/>
        </p:nvSpPr>
        <p:spPr>
          <a:xfrm>
            <a:off x="2134255" y="3305395"/>
            <a:ext cx="7557565" cy="118161"/>
          </a:xfrm>
          <a:prstGeom prst="rect">
            <a:avLst/>
          </a:prstGeom>
          <a:solidFill>
            <a:schemeClr val="bg1">
              <a:lumMod val="85000"/>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22" name="Rectangle 21">
            <a:extLst>
              <a:ext uri="{FF2B5EF4-FFF2-40B4-BE49-F238E27FC236}">
                <a16:creationId xmlns:a16="http://schemas.microsoft.com/office/drawing/2014/main" id="{201EDDD4-A4A1-48F6-89B2-1797CAB094EA}"/>
              </a:ext>
            </a:extLst>
          </p:cNvPr>
          <p:cNvSpPr/>
          <p:nvPr/>
        </p:nvSpPr>
        <p:spPr>
          <a:xfrm>
            <a:off x="2134254" y="3137953"/>
            <a:ext cx="7557565" cy="118161"/>
          </a:xfrm>
          <a:prstGeom prst="rect">
            <a:avLst/>
          </a:prstGeom>
          <a:solidFill>
            <a:schemeClr val="bg1">
              <a:lumMod val="85000"/>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23" name="Rectangle 22">
            <a:extLst>
              <a:ext uri="{FF2B5EF4-FFF2-40B4-BE49-F238E27FC236}">
                <a16:creationId xmlns:a16="http://schemas.microsoft.com/office/drawing/2014/main" id="{5FC653C1-15FB-483F-8E2E-7900D13AB686}"/>
              </a:ext>
            </a:extLst>
          </p:cNvPr>
          <p:cNvSpPr/>
          <p:nvPr/>
        </p:nvSpPr>
        <p:spPr>
          <a:xfrm>
            <a:off x="2134254" y="2663616"/>
            <a:ext cx="7557565" cy="118161"/>
          </a:xfrm>
          <a:prstGeom prst="rect">
            <a:avLst/>
          </a:prstGeom>
          <a:solidFill>
            <a:schemeClr val="bg1">
              <a:lumMod val="85000"/>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24" name="Rectangle 23">
            <a:extLst>
              <a:ext uri="{FF2B5EF4-FFF2-40B4-BE49-F238E27FC236}">
                <a16:creationId xmlns:a16="http://schemas.microsoft.com/office/drawing/2014/main" id="{C082CD58-E3BC-454C-8ACF-969963056534}"/>
              </a:ext>
            </a:extLst>
          </p:cNvPr>
          <p:cNvSpPr/>
          <p:nvPr/>
        </p:nvSpPr>
        <p:spPr>
          <a:xfrm>
            <a:off x="2134255" y="4501805"/>
            <a:ext cx="7557565" cy="118161"/>
          </a:xfrm>
          <a:prstGeom prst="rect">
            <a:avLst/>
          </a:prstGeom>
          <a:solidFill>
            <a:schemeClr val="bg1">
              <a:lumMod val="85000"/>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25" name="Rectangle 24">
            <a:extLst>
              <a:ext uri="{FF2B5EF4-FFF2-40B4-BE49-F238E27FC236}">
                <a16:creationId xmlns:a16="http://schemas.microsoft.com/office/drawing/2014/main" id="{4A089696-056F-4794-90D3-2310D470540B}"/>
              </a:ext>
            </a:extLst>
          </p:cNvPr>
          <p:cNvSpPr/>
          <p:nvPr/>
        </p:nvSpPr>
        <p:spPr>
          <a:xfrm>
            <a:off x="2134256" y="5144919"/>
            <a:ext cx="7557565" cy="118161"/>
          </a:xfrm>
          <a:prstGeom prst="rect">
            <a:avLst/>
          </a:prstGeom>
          <a:solidFill>
            <a:schemeClr val="bg1">
              <a:lumMod val="85000"/>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26" name="Rectangle 25">
            <a:extLst>
              <a:ext uri="{FF2B5EF4-FFF2-40B4-BE49-F238E27FC236}">
                <a16:creationId xmlns:a16="http://schemas.microsoft.com/office/drawing/2014/main" id="{222FF89F-E3A5-494D-A4D3-6226D58647AA}"/>
              </a:ext>
            </a:extLst>
          </p:cNvPr>
          <p:cNvSpPr/>
          <p:nvPr/>
        </p:nvSpPr>
        <p:spPr>
          <a:xfrm>
            <a:off x="2134256" y="4992667"/>
            <a:ext cx="7557565" cy="118161"/>
          </a:xfrm>
          <a:prstGeom prst="rect">
            <a:avLst/>
          </a:prstGeom>
          <a:solidFill>
            <a:schemeClr val="bg1">
              <a:lumMod val="85000"/>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27" name="Rectangle 26">
            <a:extLst>
              <a:ext uri="{FF2B5EF4-FFF2-40B4-BE49-F238E27FC236}">
                <a16:creationId xmlns:a16="http://schemas.microsoft.com/office/drawing/2014/main" id="{B52EF322-2D07-4EDF-9C2D-641B7B002C24}"/>
              </a:ext>
            </a:extLst>
          </p:cNvPr>
          <p:cNvSpPr/>
          <p:nvPr/>
        </p:nvSpPr>
        <p:spPr>
          <a:xfrm>
            <a:off x="2134250" y="2490738"/>
            <a:ext cx="7557565" cy="123597"/>
          </a:xfrm>
          <a:prstGeom prst="rect">
            <a:avLst/>
          </a:prstGeom>
          <a:solidFill>
            <a:srgbClr val="D52B1E">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29" name="Rectangle 28">
            <a:extLst>
              <a:ext uri="{FF2B5EF4-FFF2-40B4-BE49-F238E27FC236}">
                <a16:creationId xmlns:a16="http://schemas.microsoft.com/office/drawing/2014/main" id="{87722A7B-9180-439B-98E4-B95BB885CAE6}"/>
              </a:ext>
            </a:extLst>
          </p:cNvPr>
          <p:cNvSpPr/>
          <p:nvPr/>
        </p:nvSpPr>
        <p:spPr>
          <a:xfrm>
            <a:off x="2134252" y="2818125"/>
            <a:ext cx="7557565" cy="123597"/>
          </a:xfrm>
          <a:prstGeom prst="rect">
            <a:avLst/>
          </a:prstGeom>
          <a:solidFill>
            <a:srgbClr val="D52B1E">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30" name="Rectangle 29">
            <a:extLst>
              <a:ext uri="{FF2B5EF4-FFF2-40B4-BE49-F238E27FC236}">
                <a16:creationId xmlns:a16="http://schemas.microsoft.com/office/drawing/2014/main" id="{703B85E9-2143-429A-9326-E98DA347D070}"/>
              </a:ext>
            </a:extLst>
          </p:cNvPr>
          <p:cNvSpPr/>
          <p:nvPr/>
        </p:nvSpPr>
        <p:spPr>
          <a:xfrm>
            <a:off x="2134250" y="4334686"/>
            <a:ext cx="7557565" cy="123597"/>
          </a:xfrm>
          <a:prstGeom prst="rect">
            <a:avLst/>
          </a:prstGeom>
          <a:solidFill>
            <a:srgbClr val="D52B1E">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31" name="Rectangle 30">
            <a:extLst>
              <a:ext uri="{FF2B5EF4-FFF2-40B4-BE49-F238E27FC236}">
                <a16:creationId xmlns:a16="http://schemas.microsoft.com/office/drawing/2014/main" id="{F1C3E51D-F759-451F-AE42-9F5E5B48A0DE}"/>
              </a:ext>
            </a:extLst>
          </p:cNvPr>
          <p:cNvSpPr/>
          <p:nvPr/>
        </p:nvSpPr>
        <p:spPr>
          <a:xfrm>
            <a:off x="2134251" y="4666426"/>
            <a:ext cx="7557565" cy="123597"/>
          </a:xfrm>
          <a:prstGeom prst="rect">
            <a:avLst/>
          </a:prstGeom>
          <a:solidFill>
            <a:srgbClr val="D52B1E">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2" name="TextBox 1">
            <a:extLst>
              <a:ext uri="{FF2B5EF4-FFF2-40B4-BE49-F238E27FC236}">
                <a16:creationId xmlns:a16="http://schemas.microsoft.com/office/drawing/2014/main" id="{C37B26FF-A33E-4A72-8FFA-D837012B8DD7}"/>
              </a:ext>
            </a:extLst>
          </p:cNvPr>
          <p:cNvSpPr txBox="1"/>
          <p:nvPr/>
        </p:nvSpPr>
        <p:spPr>
          <a:xfrm>
            <a:off x="10055834" y="2440880"/>
            <a:ext cx="1719072"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lumMod val="75000"/>
                  </a:schemeClr>
                </a:solidFill>
                <a:effectLst/>
                <a:uLnTx/>
                <a:uFillTx/>
                <a:latin typeface="Verdana"/>
                <a:ea typeface="+mn-ea"/>
                <a:cs typeface="+mn-cs"/>
              </a:rPr>
              <a:t>Countries where land use is a source of emissions: net zero CO</a:t>
            </a:r>
            <a:r>
              <a:rPr kumimoji="0" lang="en-US" sz="1800" b="0" i="0" u="none" strike="noStrike" kern="1200" cap="none" spc="0" normalizeH="0" baseline="-25000" noProof="0" dirty="0">
                <a:ln>
                  <a:noFill/>
                </a:ln>
                <a:solidFill>
                  <a:schemeClr val="bg1">
                    <a:lumMod val="75000"/>
                  </a:schemeClr>
                </a:solidFill>
                <a:effectLst/>
                <a:uLnTx/>
                <a:uFillTx/>
                <a:latin typeface="Verdana"/>
                <a:ea typeface="+mn-ea"/>
                <a:cs typeface="+mn-cs"/>
              </a:rPr>
              <a:t>2</a:t>
            </a:r>
            <a:r>
              <a:rPr kumimoji="0" lang="en-US" sz="1800" b="0" i="0" u="none" strike="noStrike" kern="1200" cap="none" spc="0" normalizeH="0" baseline="0" noProof="0" dirty="0">
                <a:ln>
                  <a:noFill/>
                </a:ln>
                <a:solidFill>
                  <a:schemeClr val="bg1">
                    <a:lumMod val="75000"/>
                  </a:schemeClr>
                </a:solidFill>
                <a:effectLst/>
                <a:uLnTx/>
                <a:uFillTx/>
                <a:latin typeface="Verdana"/>
                <a:ea typeface="+mn-ea"/>
                <a:cs typeface="+mn-cs"/>
              </a:rPr>
              <a:t> (energy and industry) earlier than CO</a:t>
            </a:r>
            <a:r>
              <a:rPr kumimoji="0" lang="en-US" sz="1800" b="0" i="0" u="none" strike="noStrike" kern="1200" cap="none" spc="0" normalizeH="0" baseline="-25000" noProof="0" dirty="0">
                <a:ln>
                  <a:noFill/>
                </a:ln>
                <a:solidFill>
                  <a:schemeClr val="bg1">
                    <a:lumMod val="75000"/>
                  </a:schemeClr>
                </a:solidFill>
                <a:effectLst/>
                <a:uLnTx/>
                <a:uFillTx/>
                <a:latin typeface="Verdana"/>
                <a:ea typeface="+mn-ea"/>
                <a:cs typeface="+mn-cs"/>
              </a:rPr>
              <a:t>2</a:t>
            </a:r>
            <a:r>
              <a:rPr kumimoji="0" lang="en-US" sz="1800" b="0" i="0" u="none" strike="noStrike" kern="1200" cap="none" spc="0" normalizeH="0" baseline="0" noProof="0" dirty="0">
                <a:ln>
                  <a:noFill/>
                </a:ln>
                <a:solidFill>
                  <a:schemeClr val="bg1">
                    <a:lumMod val="75000"/>
                  </a:schemeClr>
                </a:solidFill>
                <a:effectLst/>
                <a:uLnTx/>
                <a:uFillTx/>
                <a:latin typeface="Verdana"/>
                <a:ea typeface="+mn-ea"/>
                <a:cs typeface="+mn-cs"/>
              </a:rPr>
              <a:t> (total), and vice versa where land is a ‘sink’ </a:t>
            </a:r>
            <a:endParaRPr kumimoji="0" lang="nl-NL" sz="1800" b="0" i="0" u="none" strike="noStrike" kern="1200" cap="none" spc="0" normalizeH="0" baseline="0" noProof="0" dirty="0">
              <a:ln>
                <a:noFill/>
              </a:ln>
              <a:solidFill>
                <a:schemeClr val="bg1">
                  <a:lumMod val="75000"/>
                </a:schemeClr>
              </a:solidFill>
              <a:effectLst/>
              <a:uLnTx/>
              <a:uFillTx/>
              <a:latin typeface="Verdana"/>
              <a:ea typeface="+mn-ea"/>
              <a:cs typeface="+mn-cs"/>
            </a:endParaRPr>
          </a:p>
        </p:txBody>
      </p:sp>
      <p:cxnSp>
        <p:nvCxnSpPr>
          <p:cNvPr id="4" name="Straight Connector 3">
            <a:extLst>
              <a:ext uri="{FF2B5EF4-FFF2-40B4-BE49-F238E27FC236}">
                <a16:creationId xmlns:a16="http://schemas.microsoft.com/office/drawing/2014/main" id="{081184DB-96EF-4616-9DB1-10A599AA07FB}"/>
              </a:ext>
            </a:extLst>
          </p:cNvPr>
          <p:cNvCxnSpPr/>
          <p:nvPr/>
        </p:nvCxnSpPr>
        <p:spPr>
          <a:xfrm>
            <a:off x="3766601" y="2277378"/>
            <a:ext cx="0" cy="17782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95ACB29-95FD-4664-9F7E-11E009F6CC3E}"/>
              </a:ext>
            </a:extLst>
          </p:cNvPr>
          <p:cNvCxnSpPr/>
          <p:nvPr/>
        </p:nvCxnSpPr>
        <p:spPr>
          <a:xfrm>
            <a:off x="8345693" y="2300688"/>
            <a:ext cx="0" cy="17782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D43EA6C-3C07-4930-8342-9801FD519946}"/>
              </a:ext>
            </a:extLst>
          </p:cNvPr>
          <p:cNvCxnSpPr/>
          <p:nvPr/>
        </p:nvCxnSpPr>
        <p:spPr>
          <a:xfrm>
            <a:off x="4009835" y="4134407"/>
            <a:ext cx="0" cy="17782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6418E8B-C3E5-461A-863F-77935423E9E7}"/>
              </a:ext>
            </a:extLst>
          </p:cNvPr>
          <p:cNvCxnSpPr/>
          <p:nvPr/>
        </p:nvCxnSpPr>
        <p:spPr>
          <a:xfrm>
            <a:off x="8848283" y="4139838"/>
            <a:ext cx="0" cy="17782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80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9" grpId="0" animBg="1"/>
      <p:bldP spid="30"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8B9E4E7-3B78-4373-9D2B-2F1B10A47D05}"/>
              </a:ext>
            </a:extLst>
          </p:cNvPr>
          <p:cNvSpPr>
            <a:spLocks noGrp="1"/>
          </p:cNvSpPr>
          <p:nvPr>
            <p:ph type="title"/>
          </p:nvPr>
        </p:nvSpPr>
        <p:spPr>
          <a:xfrm>
            <a:off x="635000" y="1052513"/>
            <a:ext cx="10923588" cy="948047"/>
          </a:xfrm>
        </p:spPr>
        <p:txBody>
          <a:bodyPr>
            <a:noAutofit/>
          </a:bodyPr>
          <a:lstStyle/>
          <a:p>
            <a:r>
              <a:rPr lang="nl-NL" dirty="0"/>
              <a:t>Net-zero targets consistent </a:t>
            </a:r>
            <a:r>
              <a:rPr lang="nl-NL" dirty="0" err="1"/>
              <a:t>with</a:t>
            </a:r>
            <a:r>
              <a:rPr lang="nl-NL" dirty="0"/>
              <a:t> </a:t>
            </a:r>
            <a:r>
              <a:rPr lang="nl-NL" dirty="0" err="1"/>
              <a:t>cost-optimal</a:t>
            </a:r>
            <a:r>
              <a:rPr lang="nl-NL" dirty="0"/>
              <a:t> 1.5 and 2 °C </a:t>
            </a:r>
            <a:r>
              <a:rPr lang="nl-NL" dirty="0" err="1"/>
              <a:t>scenarios</a:t>
            </a:r>
            <a:r>
              <a:rPr lang="nl-NL" dirty="0"/>
              <a:t> </a:t>
            </a:r>
          </a:p>
        </p:txBody>
      </p:sp>
      <p:pic>
        <p:nvPicPr>
          <p:cNvPr id="8" name="Content Placeholder 7">
            <a:extLst>
              <a:ext uri="{FF2B5EF4-FFF2-40B4-BE49-F238E27FC236}">
                <a16:creationId xmlns:a16="http://schemas.microsoft.com/office/drawing/2014/main" id="{781F0B65-70AA-4703-8AD8-8F9AAAB713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0535" y="2075875"/>
            <a:ext cx="7775813" cy="4782125"/>
          </a:xfrm>
          <a:noFill/>
        </p:spPr>
      </p:pic>
      <p:sp>
        <p:nvSpPr>
          <p:cNvPr id="6" name="Slide Number Placeholder 5">
            <a:extLst>
              <a:ext uri="{FF2B5EF4-FFF2-40B4-BE49-F238E27FC236}">
                <a16:creationId xmlns:a16="http://schemas.microsoft.com/office/drawing/2014/main" id="{D564407A-FA00-47FB-9698-35B20C179ADF}"/>
              </a:ext>
            </a:extLst>
          </p:cNvPr>
          <p:cNvSpPr>
            <a:spLocks noGrp="1"/>
          </p:cNvSpPr>
          <p:nvPr>
            <p:ph type="sldNum" sz="quarter" idx="12"/>
          </p:nvPr>
        </p:nvSpPr>
        <p:spPr>
          <a:xfrm>
            <a:off x="6553199" y="6221413"/>
            <a:ext cx="5005389" cy="322075"/>
          </a:xfrm>
        </p:spPr>
        <p:txBody>
          <a:bodyPr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0A0A6AF-03C5-477E-939A-E28F7E7F05EA}" type="slidenum">
              <a:rPr kumimoji="0" lang="nl-NL" sz="1050" b="0" i="0" u="none" strike="noStrike" kern="1200" cap="none" spc="0" normalizeH="0" baseline="0" noProof="0" smtClean="0">
                <a:ln>
                  <a:noFill/>
                </a:ln>
                <a:solidFill>
                  <a:srgbClr val="FFFFFF">
                    <a:lumMod val="6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nl-NL" sz="1050" b="0" i="0" u="none" strike="noStrike" kern="1200" cap="none" spc="0" normalizeH="0" baseline="0" noProof="0">
              <a:ln>
                <a:noFill/>
              </a:ln>
              <a:solidFill>
                <a:srgbClr val="FFFFFF">
                  <a:lumMod val="65000"/>
                </a:srgbClr>
              </a:solidFill>
              <a:effectLst/>
              <a:uLnTx/>
              <a:uFillTx/>
              <a:latin typeface="Verdana"/>
              <a:ea typeface="+mn-ea"/>
              <a:cs typeface="+mn-cs"/>
            </a:endParaRPr>
          </a:p>
        </p:txBody>
      </p:sp>
      <p:sp>
        <p:nvSpPr>
          <p:cNvPr id="5" name="Date Placeholder 4" hidden="1">
            <a:extLst>
              <a:ext uri="{FF2B5EF4-FFF2-40B4-BE49-F238E27FC236}">
                <a16:creationId xmlns:a16="http://schemas.microsoft.com/office/drawing/2014/main" id="{C6CCA19A-09C1-465F-9725-A856CF590166}"/>
              </a:ext>
            </a:extLst>
          </p:cNvPr>
          <p:cNvSpPr>
            <a:spLocks noGrp="1"/>
          </p:cNvSpPr>
          <p:nvPr>
            <p:ph type="dt" sz="half" idx="4294967295"/>
          </p:nvPr>
        </p:nvSpPr>
        <p:spPr>
          <a:xfrm>
            <a:off x="635000" y="6543488"/>
            <a:ext cx="5003800" cy="264272"/>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nl-NL" sz="1050" b="0" i="0" u="none" strike="noStrike" kern="1200" cap="none" spc="0" normalizeH="0" baseline="0" noProof="0">
                <a:ln>
                  <a:noFill/>
                </a:ln>
                <a:solidFill>
                  <a:srgbClr val="FFFFFF">
                    <a:lumMod val="65000"/>
                  </a:srgbClr>
                </a:solidFill>
                <a:effectLst/>
                <a:uLnTx/>
                <a:uFillTx/>
                <a:latin typeface="Verdana"/>
                <a:ea typeface="+mn-ea"/>
                <a:cs typeface="+mn-cs"/>
              </a:rPr>
              <a:t>24 November, 2021</a:t>
            </a:r>
          </a:p>
        </p:txBody>
      </p:sp>
      <p:pic>
        <p:nvPicPr>
          <p:cNvPr id="10" name="Graphic 9" descr="Checkmark">
            <a:extLst>
              <a:ext uri="{FF2B5EF4-FFF2-40B4-BE49-F238E27FC236}">
                <a16:creationId xmlns:a16="http://schemas.microsoft.com/office/drawing/2014/main" id="{9029C112-9656-4D31-96A0-C3F932DE4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3873" y="3219225"/>
            <a:ext cx="445576" cy="445576"/>
          </a:xfrm>
          <a:prstGeom prst="rect">
            <a:avLst/>
          </a:prstGeom>
        </p:spPr>
      </p:pic>
      <p:pic>
        <p:nvPicPr>
          <p:cNvPr id="12" name="Graphic 11" descr="Checkmark">
            <a:extLst>
              <a:ext uri="{FF2B5EF4-FFF2-40B4-BE49-F238E27FC236}">
                <a16:creationId xmlns:a16="http://schemas.microsoft.com/office/drawing/2014/main" id="{56156F91-1D80-4678-88AD-2B97961AC5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3308" y="3036276"/>
            <a:ext cx="445576" cy="445576"/>
          </a:xfrm>
          <a:prstGeom prst="rect">
            <a:avLst/>
          </a:prstGeom>
        </p:spPr>
      </p:pic>
      <p:pic>
        <p:nvPicPr>
          <p:cNvPr id="14" name="Graphic 13" descr="Checkmark">
            <a:extLst>
              <a:ext uri="{FF2B5EF4-FFF2-40B4-BE49-F238E27FC236}">
                <a16:creationId xmlns:a16="http://schemas.microsoft.com/office/drawing/2014/main" id="{F84A56A7-63FA-4998-9586-DE3E4BA842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4576" y="2726444"/>
            <a:ext cx="445576" cy="445576"/>
          </a:xfrm>
          <a:prstGeom prst="rect">
            <a:avLst/>
          </a:prstGeom>
        </p:spPr>
      </p:pic>
      <p:pic>
        <p:nvPicPr>
          <p:cNvPr id="15" name="Graphic 14" descr="Checkmark">
            <a:extLst>
              <a:ext uri="{FF2B5EF4-FFF2-40B4-BE49-F238E27FC236}">
                <a16:creationId xmlns:a16="http://schemas.microsoft.com/office/drawing/2014/main" id="{E7F089D1-2849-4E3A-86D8-B375AE542E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15455" y="2366898"/>
            <a:ext cx="445576" cy="445576"/>
          </a:xfrm>
          <a:prstGeom prst="rect">
            <a:avLst/>
          </a:prstGeom>
        </p:spPr>
      </p:pic>
      <p:pic>
        <p:nvPicPr>
          <p:cNvPr id="9" name="Graphic 8" descr="Question Mark with solid fill">
            <a:extLst>
              <a:ext uri="{FF2B5EF4-FFF2-40B4-BE49-F238E27FC236}">
                <a16:creationId xmlns:a16="http://schemas.microsoft.com/office/drawing/2014/main" id="{482075E3-90DC-4F60-BD77-A6C28170D4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87455" y="3474402"/>
            <a:ext cx="317282" cy="317282"/>
          </a:xfrm>
          <a:prstGeom prst="rect">
            <a:avLst/>
          </a:prstGeom>
        </p:spPr>
      </p:pic>
      <p:pic>
        <p:nvPicPr>
          <p:cNvPr id="34" name="Graphic 33" descr="Question Mark with solid fill">
            <a:extLst>
              <a:ext uri="{FF2B5EF4-FFF2-40B4-BE49-F238E27FC236}">
                <a16:creationId xmlns:a16="http://schemas.microsoft.com/office/drawing/2014/main" id="{CA01B4E6-BE62-40C2-BFF4-FAF885FB4C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64264" y="2461175"/>
            <a:ext cx="317282" cy="317282"/>
          </a:xfrm>
          <a:prstGeom prst="rect">
            <a:avLst/>
          </a:prstGeom>
        </p:spPr>
      </p:pic>
      <p:pic>
        <p:nvPicPr>
          <p:cNvPr id="35" name="Graphic 34" descr="Checkmark">
            <a:extLst>
              <a:ext uri="{FF2B5EF4-FFF2-40B4-BE49-F238E27FC236}">
                <a16:creationId xmlns:a16="http://schemas.microsoft.com/office/drawing/2014/main" id="{95B2332E-D53E-47D8-96A9-700CF2A10C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70152" y="2545965"/>
            <a:ext cx="445576" cy="445576"/>
          </a:xfrm>
          <a:prstGeom prst="rect">
            <a:avLst/>
          </a:prstGeom>
        </p:spPr>
      </p:pic>
      <p:pic>
        <p:nvPicPr>
          <p:cNvPr id="36" name="Graphic 35" descr="Checkmark">
            <a:extLst>
              <a:ext uri="{FF2B5EF4-FFF2-40B4-BE49-F238E27FC236}">
                <a16:creationId xmlns:a16="http://schemas.microsoft.com/office/drawing/2014/main" id="{885D13E0-1D9F-4E32-8A55-60CB5D707F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73908" y="2849268"/>
            <a:ext cx="445576" cy="445576"/>
          </a:xfrm>
          <a:prstGeom prst="rect">
            <a:avLst/>
          </a:prstGeom>
        </p:spPr>
      </p:pic>
      <p:sp>
        <p:nvSpPr>
          <p:cNvPr id="40" name="Oval 39">
            <a:extLst>
              <a:ext uri="{FF2B5EF4-FFF2-40B4-BE49-F238E27FC236}">
                <a16:creationId xmlns:a16="http://schemas.microsoft.com/office/drawing/2014/main" id="{5242F631-2778-4AD5-9B4C-2581231A7B1F}"/>
              </a:ext>
            </a:extLst>
          </p:cNvPr>
          <p:cNvSpPr/>
          <p:nvPr/>
        </p:nvSpPr>
        <p:spPr>
          <a:xfrm>
            <a:off x="7792928" y="3937319"/>
            <a:ext cx="168160" cy="1688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l 40">
            <a:extLst>
              <a:ext uri="{FF2B5EF4-FFF2-40B4-BE49-F238E27FC236}">
                <a16:creationId xmlns:a16="http://schemas.microsoft.com/office/drawing/2014/main" id="{E91C626B-8F1E-4F2D-9327-8A948256A307}"/>
              </a:ext>
            </a:extLst>
          </p:cNvPr>
          <p:cNvSpPr/>
          <p:nvPr/>
        </p:nvSpPr>
        <p:spPr>
          <a:xfrm>
            <a:off x="7792928" y="3724712"/>
            <a:ext cx="168160" cy="1688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9611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4358E-EE18-4E88-8ABF-DA3CBC7CDA42}"/>
              </a:ext>
            </a:extLst>
          </p:cNvPr>
          <p:cNvSpPr>
            <a:spLocks noGrp="1"/>
          </p:cNvSpPr>
          <p:nvPr>
            <p:ph type="title"/>
          </p:nvPr>
        </p:nvSpPr>
        <p:spPr/>
        <p:txBody>
          <a:bodyPr>
            <a:normAutofit/>
          </a:bodyPr>
          <a:lstStyle/>
          <a:p>
            <a:r>
              <a:rPr lang="en-US" dirty="0"/>
              <a:t>Definitions, choices, equity principles matter</a:t>
            </a:r>
            <a:endParaRPr lang="nl-NL" dirty="0"/>
          </a:p>
        </p:txBody>
      </p:sp>
      <p:pic>
        <p:nvPicPr>
          <p:cNvPr id="6" name="Content Placeholder 5">
            <a:extLst>
              <a:ext uri="{FF2B5EF4-FFF2-40B4-BE49-F238E27FC236}">
                <a16:creationId xmlns:a16="http://schemas.microsoft.com/office/drawing/2014/main" id="{95FAA976-B5C2-4AC6-8A4E-1793E9E6B23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686114" y="2021335"/>
            <a:ext cx="8503374" cy="4836665"/>
          </a:xfrm>
        </p:spPr>
      </p:pic>
      <p:sp>
        <p:nvSpPr>
          <p:cNvPr id="4" name="Slide Number Placeholder 3">
            <a:extLst>
              <a:ext uri="{FF2B5EF4-FFF2-40B4-BE49-F238E27FC236}">
                <a16:creationId xmlns:a16="http://schemas.microsoft.com/office/drawing/2014/main" id="{C14F7DF0-DFA0-45FD-91A9-2BC787CBAA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05EDE-BF06-4C27-83EE-2879A6272DF9}" type="slidenum">
              <a:rPr kumimoji="0" lang="nl-NL" altLang="en-US" sz="1050" b="0" i="0" u="none" strike="noStrike" kern="1200" cap="none" spc="0" normalizeH="0" baseline="0" noProof="0" smtClean="0">
                <a:ln>
                  <a:noFill/>
                </a:ln>
                <a:solidFill>
                  <a:srgbClr val="FFFFFF">
                    <a:lumMod val="6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altLang="en-US" sz="1050" b="0" i="0" u="none" strike="noStrike" kern="1200" cap="none" spc="0" normalizeH="0" baseline="0" noProof="0">
              <a:ln>
                <a:noFill/>
              </a:ln>
              <a:solidFill>
                <a:srgbClr val="FFFFFF">
                  <a:lumMod val="65000"/>
                </a:srgbClr>
              </a:solidFill>
              <a:effectLst/>
              <a:uLnTx/>
              <a:uFillTx/>
              <a:latin typeface="Verdana"/>
              <a:ea typeface="+mn-ea"/>
              <a:cs typeface="+mn-cs"/>
            </a:endParaRPr>
          </a:p>
        </p:txBody>
      </p:sp>
      <p:sp>
        <p:nvSpPr>
          <p:cNvPr id="3" name="TextBox 2">
            <a:extLst>
              <a:ext uri="{FF2B5EF4-FFF2-40B4-BE49-F238E27FC236}">
                <a16:creationId xmlns:a16="http://schemas.microsoft.com/office/drawing/2014/main" id="{7BABB892-06C8-4CCB-B30D-7AE93736783C}"/>
              </a:ext>
            </a:extLst>
          </p:cNvPr>
          <p:cNvSpPr txBox="1"/>
          <p:nvPr/>
        </p:nvSpPr>
        <p:spPr>
          <a:xfrm>
            <a:off x="3075710" y="2312862"/>
            <a:ext cx="2743200" cy="1200329"/>
          </a:xfrm>
          <a:prstGeom prst="rect">
            <a:avLst/>
          </a:prstGeom>
          <a:solidFill>
            <a:schemeClr val="accent1">
              <a:lumMod val="40000"/>
              <a:lumOff val="60000"/>
            </a:schemeClr>
          </a:solidFill>
        </p:spPr>
        <p:txBody>
          <a:bodyPr wrap="square" rtlCol="0">
            <a:spAutoFit/>
          </a:bodyPr>
          <a:lstStyle/>
          <a:p>
            <a:r>
              <a:rPr lang="nl-NL" b="1" dirty="0"/>
              <a:t>Land-</a:t>
            </a:r>
            <a:r>
              <a:rPr lang="nl-NL" b="1" dirty="0" err="1"/>
              <a:t>use</a:t>
            </a:r>
            <a:r>
              <a:rPr lang="nl-NL" b="1" dirty="0"/>
              <a:t> data </a:t>
            </a:r>
            <a:r>
              <a:rPr lang="nl-NL" b="1" dirty="0" err="1"/>
              <a:t>according</a:t>
            </a:r>
            <a:r>
              <a:rPr lang="nl-NL" b="1" dirty="0"/>
              <a:t> </a:t>
            </a:r>
            <a:r>
              <a:rPr lang="nl-NL" b="1" dirty="0" err="1"/>
              <a:t>to</a:t>
            </a:r>
            <a:r>
              <a:rPr lang="nl-NL" b="1" dirty="0"/>
              <a:t> </a:t>
            </a:r>
            <a:r>
              <a:rPr lang="nl-NL" b="1" dirty="0" err="1"/>
              <a:t>national</a:t>
            </a:r>
            <a:r>
              <a:rPr lang="nl-NL" b="1" dirty="0"/>
              <a:t> </a:t>
            </a:r>
            <a:r>
              <a:rPr lang="nl-NL" b="1" dirty="0" err="1"/>
              <a:t>inventories</a:t>
            </a:r>
            <a:endParaRPr lang="nl-NL" b="1" dirty="0"/>
          </a:p>
        </p:txBody>
      </p:sp>
      <p:sp>
        <p:nvSpPr>
          <p:cNvPr id="7" name="TextBox 6">
            <a:extLst>
              <a:ext uri="{FF2B5EF4-FFF2-40B4-BE49-F238E27FC236}">
                <a16:creationId xmlns:a16="http://schemas.microsoft.com/office/drawing/2014/main" id="{D421D55F-ED48-4EDC-A39F-EF843C650896}"/>
              </a:ext>
            </a:extLst>
          </p:cNvPr>
          <p:cNvSpPr txBox="1"/>
          <p:nvPr/>
        </p:nvSpPr>
        <p:spPr>
          <a:xfrm>
            <a:off x="6985462" y="4451803"/>
            <a:ext cx="2743200" cy="646331"/>
          </a:xfrm>
          <a:prstGeom prst="rect">
            <a:avLst/>
          </a:prstGeom>
          <a:solidFill>
            <a:schemeClr val="accent1">
              <a:lumMod val="40000"/>
              <a:lumOff val="60000"/>
            </a:schemeClr>
          </a:solidFill>
        </p:spPr>
        <p:txBody>
          <a:bodyPr wrap="square" rtlCol="0">
            <a:spAutoFit/>
          </a:bodyPr>
          <a:lstStyle/>
          <a:p>
            <a:r>
              <a:rPr lang="nl-NL" b="1" dirty="0" err="1"/>
              <a:t>Equity</a:t>
            </a:r>
            <a:r>
              <a:rPr lang="nl-NL" b="1" dirty="0"/>
              <a:t> </a:t>
            </a:r>
            <a:r>
              <a:rPr lang="nl-NL" b="1" dirty="0" err="1"/>
              <a:t>principles</a:t>
            </a:r>
            <a:r>
              <a:rPr lang="nl-NL" b="1" dirty="0"/>
              <a:t> vs. </a:t>
            </a:r>
            <a:r>
              <a:rPr lang="nl-NL" b="1" dirty="0" err="1"/>
              <a:t>Cost-optimal</a:t>
            </a:r>
            <a:endParaRPr lang="nl-NL" b="1" dirty="0"/>
          </a:p>
        </p:txBody>
      </p:sp>
      <p:sp>
        <p:nvSpPr>
          <p:cNvPr id="8" name="TextBox 7">
            <a:extLst>
              <a:ext uri="{FF2B5EF4-FFF2-40B4-BE49-F238E27FC236}">
                <a16:creationId xmlns:a16="http://schemas.microsoft.com/office/drawing/2014/main" id="{0CDEE260-B278-4EE2-9BC2-DE079FC137BC}"/>
              </a:ext>
            </a:extLst>
          </p:cNvPr>
          <p:cNvSpPr txBox="1"/>
          <p:nvPr/>
        </p:nvSpPr>
        <p:spPr>
          <a:xfrm>
            <a:off x="7208506" y="2135838"/>
            <a:ext cx="2743200" cy="1754326"/>
          </a:xfrm>
          <a:prstGeom prst="rect">
            <a:avLst/>
          </a:prstGeom>
          <a:solidFill>
            <a:schemeClr val="accent1">
              <a:lumMod val="40000"/>
              <a:lumOff val="60000"/>
            </a:schemeClr>
          </a:solidFill>
        </p:spPr>
        <p:txBody>
          <a:bodyPr wrap="square" rtlCol="0">
            <a:spAutoFit/>
          </a:bodyPr>
          <a:lstStyle/>
          <a:p>
            <a:r>
              <a:rPr lang="nl-NL" b="1" dirty="0" err="1"/>
              <a:t>Allocation</a:t>
            </a:r>
            <a:r>
              <a:rPr lang="nl-NL" b="1" dirty="0"/>
              <a:t> of </a:t>
            </a:r>
            <a:r>
              <a:rPr lang="nl-NL" b="1" dirty="0" err="1"/>
              <a:t>negative</a:t>
            </a:r>
            <a:r>
              <a:rPr lang="nl-NL" b="1" dirty="0"/>
              <a:t> </a:t>
            </a:r>
            <a:r>
              <a:rPr lang="nl-NL" b="1" dirty="0" err="1"/>
              <a:t>emissions</a:t>
            </a:r>
            <a:r>
              <a:rPr lang="nl-NL" b="1" dirty="0"/>
              <a:t> </a:t>
            </a:r>
            <a:r>
              <a:rPr lang="nl-NL" b="1" dirty="0" err="1"/>
              <a:t>by</a:t>
            </a:r>
            <a:r>
              <a:rPr lang="nl-NL" b="1" dirty="0"/>
              <a:t> BECCS </a:t>
            </a:r>
            <a:r>
              <a:rPr lang="nl-NL" b="1" dirty="0" err="1"/>
              <a:t>to</a:t>
            </a:r>
            <a:r>
              <a:rPr lang="nl-NL" b="1" dirty="0"/>
              <a:t> </a:t>
            </a:r>
            <a:r>
              <a:rPr lang="nl-NL" b="1" dirty="0" err="1"/>
              <a:t>biomass</a:t>
            </a:r>
            <a:r>
              <a:rPr lang="nl-NL" b="1" dirty="0"/>
              <a:t> producer vs. Country </a:t>
            </a:r>
            <a:r>
              <a:rPr lang="nl-NL" b="1" dirty="0" err="1"/>
              <a:t>applying</a:t>
            </a:r>
            <a:r>
              <a:rPr lang="nl-NL" b="1" dirty="0"/>
              <a:t> CCS</a:t>
            </a:r>
          </a:p>
        </p:txBody>
      </p:sp>
      <p:sp>
        <p:nvSpPr>
          <p:cNvPr id="9" name="TextBox 8">
            <a:extLst>
              <a:ext uri="{FF2B5EF4-FFF2-40B4-BE49-F238E27FC236}">
                <a16:creationId xmlns:a16="http://schemas.microsoft.com/office/drawing/2014/main" id="{9A9EF5EF-57DC-43A8-8B48-F7309EA1CB0F}"/>
              </a:ext>
            </a:extLst>
          </p:cNvPr>
          <p:cNvSpPr txBox="1"/>
          <p:nvPr/>
        </p:nvSpPr>
        <p:spPr>
          <a:xfrm>
            <a:off x="2873162" y="4699123"/>
            <a:ext cx="2743200" cy="369332"/>
          </a:xfrm>
          <a:prstGeom prst="rect">
            <a:avLst/>
          </a:prstGeom>
          <a:solidFill>
            <a:schemeClr val="accent1">
              <a:lumMod val="40000"/>
              <a:lumOff val="60000"/>
            </a:schemeClr>
          </a:solidFill>
        </p:spPr>
        <p:txBody>
          <a:bodyPr wrap="square" rtlCol="0">
            <a:spAutoFit/>
          </a:bodyPr>
          <a:lstStyle/>
          <a:p>
            <a:r>
              <a:rPr lang="nl-NL" i="1" dirty="0"/>
              <a:t>(GWP AR5 </a:t>
            </a:r>
            <a:r>
              <a:rPr lang="nl-NL" i="1" dirty="0" err="1"/>
              <a:t>vs</a:t>
            </a:r>
            <a:r>
              <a:rPr lang="nl-NL" i="1" dirty="0"/>
              <a:t> AR4)</a:t>
            </a:r>
          </a:p>
        </p:txBody>
      </p:sp>
    </p:spTree>
    <p:extLst>
      <p:ext uri="{BB962C8B-B14F-4D97-AF65-F5344CB8AC3E}">
        <p14:creationId xmlns:p14="http://schemas.microsoft.com/office/powerpoint/2010/main" val="288699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4358E-EE18-4E88-8ABF-DA3CBC7CDA42}"/>
              </a:ext>
            </a:extLst>
          </p:cNvPr>
          <p:cNvSpPr>
            <a:spLocks noGrp="1"/>
          </p:cNvSpPr>
          <p:nvPr>
            <p:ph type="title"/>
          </p:nvPr>
        </p:nvSpPr>
        <p:spPr>
          <a:xfrm>
            <a:off x="635000" y="1052513"/>
            <a:ext cx="8625606" cy="948047"/>
          </a:xfrm>
        </p:spPr>
        <p:txBody>
          <a:bodyPr>
            <a:normAutofit fontScale="90000"/>
          </a:bodyPr>
          <a:lstStyle/>
          <a:p>
            <a:r>
              <a:rPr lang="en-US" dirty="0"/>
              <a:t>Land-use according to inventories leads to earlier net zero</a:t>
            </a:r>
            <a:endParaRPr lang="nl-NL" dirty="0"/>
          </a:p>
        </p:txBody>
      </p:sp>
      <p:pic>
        <p:nvPicPr>
          <p:cNvPr id="6" name="Content Placeholder 5">
            <a:extLst>
              <a:ext uri="{FF2B5EF4-FFF2-40B4-BE49-F238E27FC236}">
                <a16:creationId xmlns:a16="http://schemas.microsoft.com/office/drawing/2014/main" id="{95FAA976-B5C2-4AC6-8A4E-1793E9E6B23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976" r="48140" b="59775"/>
          <a:stretch/>
        </p:blipFill>
        <p:spPr>
          <a:xfrm>
            <a:off x="428508" y="2071764"/>
            <a:ext cx="8654702" cy="3969536"/>
          </a:xfrm>
        </p:spPr>
      </p:pic>
      <p:sp>
        <p:nvSpPr>
          <p:cNvPr id="4" name="Slide Number Placeholder 3">
            <a:extLst>
              <a:ext uri="{FF2B5EF4-FFF2-40B4-BE49-F238E27FC236}">
                <a16:creationId xmlns:a16="http://schemas.microsoft.com/office/drawing/2014/main" id="{C14F7DF0-DFA0-45FD-91A9-2BC787CBAA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05EDE-BF06-4C27-83EE-2879A6272DF9}" type="slidenum">
              <a:rPr kumimoji="0" lang="nl-NL" altLang="en-US" sz="1050" b="0" i="0" u="none" strike="noStrike" kern="1200" cap="none" spc="0" normalizeH="0" baseline="0" noProof="0" smtClean="0">
                <a:ln>
                  <a:noFill/>
                </a:ln>
                <a:solidFill>
                  <a:srgbClr val="FFFFFF">
                    <a:lumMod val="6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altLang="en-US" sz="1050" b="0" i="0" u="none" strike="noStrike" kern="1200" cap="none" spc="0" normalizeH="0" baseline="0" noProof="0">
              <a:ln>
                <a:noFill/>
              </a:ln>
              <a:solidFill>
                <a:srgbClr val="FFFFFF">
                  <a:lumMod val="65000"/>
                </a:srgbClr>
              </a:solidFill>
              <a:effectLst/>
              <a:uLnTx/>
              <a:uFillTx/>
              <a:latin typeface="Verdana"/>
              <a:ea typeface="+mn-ea"/>
              <a:cs typeface="+mn-cs"/>
            </a:endParaRPr>
          </a:p>
        </p:txBody>
      </p:sp>
      <p:sp>
        <p:nvSpPr>
          <p:cNvPr id="5" name="Parallelogram 4">
            <a:extLst>
              <a:ext uri="{FF2B5EF4-FFF2-40B4-BE49-F238E27FC236}">
                <a16:creationId xmlns:a16="http://schemas.microsoft.com/office/drawing/2014/main" id="{25CBB435-FA6A-4120-864C-0007B3F7384F}"/>
              </a:ext>
            </a:extLst>
          </p:cNvPr>
          <p:cNvSpPr/>
          <p:nvPr/>
        </p:nvSpPr>
        <p:spPr>
          <a:xfrm>
            <a:off x="9260607" y="3206663"/>
            <a:ext cx="2805830" cy="1603332"/>
          </a:xfrm>
          <a:prstGeom prst="parallelogram">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7" name="Parallelogram 6">
            <a:extLst>
              <a:ext uri="{FF2B5EF4-FFF2-40B4-BE49-F238E27FC236}">
                <a16:creationId xmlns:a16="http://schemas.microsoft.com/office/drawing/2014/main" id="{79FB46D0-74B8-4B11-93E5-F5DBF0EABC43}"/>
              </a:ext>
            </a:extLst>
          </p:cNvPr>
          <p:cNvSpPr/>
          <p:nvPr/>
        </p:nvSpPr>
        <p:spPr>
          <a:xfrm>
            <a:off x="9083210" y="3853993"/>
            <a:ext cx="2805830" cy="1603332"/>
          </a:xfrm>
          <a:prstGeom prst="parallelogram">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pic>
        <p:nvPicPr>
          <p:cNvPr id="8" name="Picture 7">
            <a:extLst>
              <a:ext uri="{FF2B5EF4-FFF2-40B4-BE49-F238E27FC236}">
                <a16:creationId xmlns:a16="http://schemas.microsoft.com/office/drawing/2014/main" id="{8DB19937-D2EC-4B6B-A12F-027F32CFF0F2}"/>
              </a:ext>
            </a:extLst>
          </p:cNvPr>
          <p:cNvPicPr>
            <a:picLocks noChangeAspect="1"/>
          </p:cNvPicPr>
          <p:nvPr/>
        </p:nvPicPr>
        <p:blipFill>
          <a:blip r:embed="rId4"/>
          <a:stretch>
            <a:fillRect/>
          </a:stretch>
        </p:blipFill>
        <p:spPr>
          <a:xfrm>
            <a:off x="9473547" y="1994608"/>
            <a:ext cx="1352739" cy="1543265"/>
          </a:xfrm>
          <a:prstGeom prst="rect">
            <a:avLst/>
          </a:prstGeom>
        </p:spPr>
      </p:pic>
      <p:pic>
        <p:nvPicPr>
          <p:cNvPr id="9" name="Picture 8">
            <a:extLst>
              <a:ext uri="{FF2B5EF4-FFF2-40B4-BE49-F238E27FC236}">
                <a16:creationId xmlns:a16="http://schemas.microsoft.com/office/drawing/2014/main" id="{40352658-B4FB-4C56-B093-856E974E787D}"/>
              </a:ext>
            </a:extLst>
          </p:cNvPr>
          <p:cNvPicPr>
            <a:picLocks noChangeAspect="1"/>
          </p:cNvPicPr>
          <p:nvPr/>
        </p:nvPicPr>
        <p:blipFill>
          <a:blip r:embed="rId5"/>
          <a:stretch>
            <a:fillRect/>
          </a:stretch>
        </p:blipFill>
        <p:spPr>
          <a:xfrm>
            <a:off x="9318065" y="4274929"/>
            <a:ext cx="685895" cy="1109817"/>
          </a:xfrm>
          <a:prstGeom prst="rect">
            <a:avLst/>
          </a:prstGeom>
        </p:spPr>
      </p:pic>
      <p:sp>
        <p:nvSpPr>
          <p:cNvPr id="10" name="TextBox 9">
            <a:extLst>
              <a:ext uri="{FF2B5EF4-FFF2-40B4-BE49-F238E27FC236}">
                <a16:creationId xmlns:a16="http://schemas.microsoft.com/office/drawing/2014/main" id="{62B355C8-6900-4FFA-AB0C-0456984DEBA6}"/>
              </a:ext>
            </a:extLst>
          </p:cNvPr>
          <p:cNvSpPr txBox="1"/>
          <p:nvPr/>
        </p:nvSpPr>
        <p:spPr>
          <a:xfrm>
            <a:off x="10849308" y="3231695"/>
            <a:ext cx="8987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Verdana"/>
                <a:ea typeface="+mn-ea"/>
                <a:cs typeface="+mn-cs"/>
              </a:rPr>
              <a:t>Forest</a:t>
            </a:r>
          </a:p>
        </p:txBody>
      </p:sp>
      <p:sp>
        <p:nvSpPr>
          <p:cNvPr id="11" name="TextBox 10">
            <a:extLst>
              <a:ext uri="{FF2B5EF4-FFF2-40B4-BE49-F238E27FC236}">
                <a16:creationId xmlns:a16="http://schemas.microsoft.com/office/drawing/2014/main" id="{E7CE0DE4-85D7-4CAB-8D8C-ABFA4302517C}"/>
              </a:ext>
            </a:extLst>
          </p:cNvPr>
          <p:cNvSpPr txBox="1"/>
          <p:nvPr/>
        </p:nvSpPr>
        <p:spPr>
          <a:xfrm>
            <a:off x="10019720" y="4963285"/>
            <a:ext cx="14510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Verdana"/>
                <a:ea typeface="+mn-ea"/>
                <a:cs typeface="+mn-cs"/>
              </a:rPr>
              <a:t>Agriculture</a:t>
            </a:r>
          </a:p>
        </p:txBody>
      </p:sp>
      <p:grpSp>
        <p:nvGrpSpPr>
          <p:cNvPr id="12" name="Group 11">
            <a:extLst>
              <a:ext uri="{FF2B5EF4-FFF2-40B4-BE49-F238E27FC236}">
                <a16:creationId xmlns:a16="http://schemas.microsoft.com/office/drawing/2014/main" id="{ABBA2C1F-0814-455A-9731-45A3D097608E}"/>
              </a:ext>
            </a:extLst>
          </p:cNvPr>
          <p:cNvGrpSpPr/>
          <p:nvPr/>
        </p:nvGrpSpPr>
        <p:grpSpPr>
          <a:xfrm>
            <a:off x="9083210" y="3070062"/>
            <a:ext cx="2805830" cy="1739933"/>
            <a:chOff x="8478090" y="3070062"/>
            <a:chExt cx="2805830" cy="1739933"/>
          </a:xfrm>
        </p:grpSpPr>
        <p:sp>
          <p:nvSpPr>
            <p:cNvPr id="13" name="Parallelogram 12">
              <a:extLst>
                <a:ext uri="{FF2B5EF4-FFF2-40B4-BE49-F238E27FC236}">
                  <a16:creationId xmlns:a16="http://schemas.microsoft.com/office/drawing/2014/main" id="{B8761190-D29D-4464-BE53-44514959781F}"/>
                </a:ext>
              </a:extLst>
            </p:cNvPr>
            <p:cNvSpPr/>
            <p:nvPr/>
          </p:nvSpPr>
          <p:spPr>
            <a:xfrm>
              <a:off x="8655486" y="3853993"/>
              <a:ext cx="2628434" cy="956002"/>
            </a:xfrm>
            <a:prstGeom prst="parallelogram">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pic>
          <p:nvPicPr>
            <p:cNvPr id="14" name="Picture 13">
              <a:extLst>
                <a:ext uri="{FF2B5EF4-FFF2-40B4-BE49-F238E27FC236}">
                  <a16:creationId xmlns:a16="http://schemas.microsoft.com/office/drawing/2014/main" id="{03BF3EA9-A8AF-4EE3-9CD9-BDFF4BE592DC}"/>
                </a:ext>
              </a:extLst>
            </p:cNvPr>
            <p:cNvPicPr>
              <a:picLocks noChangeAspect="1"/>
            </p:cNvPicPr>
            <p:nvPr/>
          </p:nvPicPr>
          <p:blipFill>
            <a:blip r:embed="rId4"/>
            <a:stretch>
              <a:fillRect/>
            </a:stretch>
          </p:blipFill>
          <p:spPr>
            <a:xfrm>
              <a:off x="8478090" y="3070062"/>
              <a:ext cx="1352739" cy="1543265"/>
            </a:xfrm>
            <a:prstGeom prst="rect">
              <a:avLst/>
            </a:prstGeom>
          </p:spPr>
        </p:pic>
        <p:sp>
          <p:nvSpPr>
            <p:cNvPr id="15" name="TextBox 14">
              <a:extLst>
                <a:ext uri="{FF2B5EF4-FFF2-40B4-BE49-F238E27FC236}">
                  <a16:creationId xmlns:a16="http://schemas.microsoft.com/office/drawing/2014/main" id="{3FA3B26A-0FE2-4B8F-B674-BD6A3757ED62}"/>
                </a:ext>
              </a:extLst>
            </p:cNvPr>
            <p:cNvSpPr txBox="1"/>
            <p:nvPr/>
          </p:nvSpPr>
          <p:spPr>
            <a:xfrm>
              <a:off x="9933781" y="4103597"/>
              <a:ext cx="12432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Verdana"/>
                  <a:ea typeface="+mn-ea"/>
                  <a:cs typeface="+mn-cs"/>
                </a:rPr>
                <a:t>Managed forest</a:t>
              </a:r>
            </a:p>
          </p:txBody>
        </p:sp>
      </p:grpSp>
      <p:sp>
        <p:nvSpPr>
          <p:cNvPr id="16" name="Arrow: Down 15">
            <a:extLst>
              <a:ext uri="{FF2B5EF4-FFF2-40B4-BE49-F238E27FC236}">
                <a16:creationId xmlns:a16="http://schemas.microsoft.com/office/drawing/2014/main" id="{047F90E8-672A-42CE-8B81-F03F343EDE28}"/>
              </a:ext>
            </a:extLst>
          </p:cNvPr>
          <p:cNvSpPr/>
          <p:nvPr/>
        </p:nvSpPr>
        <p:spPr>
          <a:xfrm>
            <a:off x="9496570" y="2785847"/>
            <a:ext cx="332879" cy="80452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17" name="Arrow: Up-Down 16">
            <a:extLst>
              <a:ext uri="{FF2B5EF4-FFF2-40B4-BE49-F238E27FC236}">
                <a16:creationId xmlns:a16="http://schemas.microsoft.com/office/drawing/2014/main" id="{60508CEE-FB1F-485D-B913-4D4AC4440E47}"/>
              </a:ext>
            </a:extLst>
          </p:cNvPr>
          <p:cNvSpPr/>
          <p:nvPr/>
        </p:nvSpPr>
        <p:spPr>
          <a:xfrm rot="1200000">
            <a:off x="10200892" y="3735992"/>
            <a:ext cx="334042" cy="1320311"/>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pic>
        <p:nvPicPr>
          <p:cNvPr id="18" name="Graphic 17" descr="Man">
            <a:extLst>
              <a:ext uri="{FF2B5EF4-FFF2-40B4-BE49-F238E27FC236}">
                <a16:creationId xmlns:a16="http://schemas.microsoft.com/office/drawing/2014/main" id="{292B6190-32ED-45A9-A831-288935DB67C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59980" y="4734839"/>
            <a:ext cx="914400" cy="914400"/>
          </a:xfrm>
          <a:prstGeom prst="rect">
            <a:avLst/>
          </a:prstGeom>
        </p:spPr>
      </p:pic>
      <p:sp>
        <p:nvSpPr>
          <p:cNvPr id="19" name="TextBox 18">
            <a:extLst>
              <a:ext uri="{FF2B5EF4-FFF2-40B4-BE49-F238E27FC236}">
                <a16:creationId xmlns:a16="http://schemas.microsoft.com/office/drawing/2014/main" id="{1CDC8AE2-973C-4A74-AA93-2E47A6C58F61}"/>
              </a:ext>
            </a:extLst>
          </p:cNvPr>
          <p:cNvSpPr txBox="1"/>
          <p:nvPr/>
        </p:nvSpPr>
        <p:spPr>
          <a:xfrm>
            <a:off x="11016517" y="5637438"/>
            <a:ext cx="1531243" cy="369332"/>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Verdana"/>
                <a:ea typeface="+mn-ea"/>
                <a:cs typeface="+mn-cs"/>
              </a:rPr>
              <a:t>Models</a:t>
            </a:r>
            <a:endParaRPr kumimoji="0" lang="nl-NL"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20" name="TextBox 19">
            <a:extLst>
              <a:ext uri="{FF2B5EF4-FFF2-40B4-BE49-F238E27FC236}">
                <a16:creationId xmlns:a16="http://schemas.microsoft.com/office/drawing/2014/main" id="{FDD32CD1-AE48-4A26-A63C-BA2B046CE668}"/>
              </a:ext>
            </a:extLst>
          </p:cNvPr>
          <p:cNvSpPr txBox="1"/>
          <p:nvPr/>
        </p:nvSpPr>
        <p:spPr>
          <a:xfrm>
            <a:off x="10704389" y="3798797"/>
            <a:ext cx="1531243" cy="369332"/>
          </a:xfrm>
          <a:prstGeom prst="rect">
            <a:avLst/>
          </a:prstGeom>
          <a:solidFill>
            <a:schemeClr val="accent5">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Verdana"/>
                <a:ea typeface="+mn-ea"/>
                <a:cs typeface="+mn-cs"/>
              </a:rPr>
              <a:t>Inventories</a:t>
            </a:r>
            <a:endParaRPr kumimoji="0" lang="nl-NL" sz="1800" b="0" i="0" u="none" strike="noStrike" kern="1200" cap="none" spc="0" normalizeH="0" baseline="0" noProof="0" dirty="0">
              <a:ln>
                <a:noFill/>
              </a:ln>
              <a:solidFill>
                <a:srgbClr val="000000"/>
              </a:solidFill>
              <a:effectLst/>
              <a:uLnTx/>
              <a:uFillTx/>
              <a:latin typeface="Verdana"/>
              <a:ea typeface="+mn-ea"/>
              <a:cs typeface="+mn-cs"/>
            </a:endParaRPr>
          </a:p>
        </p:txBody>
      </p:sp>
      <p:pic>
        <p:nvPicPr>
          <p:cNvPr id="21" name="Picture 20">
            <a:extLst>
              <a:ext uri="{FF2B5EF4-FFF2-40B4-BE49-F238E27FC236}">
                <a16:creationId xmlns:a16="http://schemas.microsoft.com/office/drawing/2014/main" id="{DF712656-8BA4-4862-83EB-5152774AA9D8}"/>
              </a:ext>
            </a:extLst>
          </p:cNvPr>
          <p:cNvPicPr>
            <a:picLocks noChangeAspect="1"/>
          </p:cNvPicPr>
          <p:nvPr/>
        </p:nvPicPr>
        <p:blipFill>
          <a:blip r:embed="rId8"/>
          <a:stretch>
            <a:fillRect/>
          </a:stretch>
        </p:blipFill>
        <p:spPr>
          <a:xfrm>
            <a:off x="9208139" y="139653"/>
            <a:ext cx="2814232" cy="1261022"/>
          </a:xfrm>
          <a:prstGeom prst="rect">
            <a:avLst/>
          </a:prstGeom>
        </p:spPr>
      </p:pic>
      <p:sp>
        <p:nvSpPr>
          <p:cNvPr id="22" name="TextBox 21">
            <a:extLst>
              <a:ext uri="{FF2B5EF4-FFF2-40B4-BE49-F238E27FC236}">
                <a16:creationId xmlns:a16="http://schemas.microsoft.com/office/drawing/2014/main" id="{25FF7829-A860-43D8-9D75-215645229241}"/>
              </a:ext>
            </a:extLst>
          </p:cNvPr>
          <p:cNvSpPr txBox="1"/>
          <p:nvPr/>
        </p:nvSpPr>
        <p:spPr>
          <a:xfrm>
            <a:off x="7786939" y="518570"/>
            <a:ext cx="1531243" cy="369332"/>
          </a:xfrm>
          <a:prstGeom prst="rect">
            <a:avLst/>
          </a:prstGeom>
          <a:solidFill>
            <a:schemeClr val="accent5">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Verdana"/>
                <a:ea typeface="+mn-ea"/>
                <a:cs typeface="+mn-cs"/>
              </a:rPr>
              <a:t>Inventories</a:t>
            </a:r>
            <a:endParaRPr kumimoji="0" lang="nl-NL"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23" name="TextBox 22">
            <a:extLst>
              <a:ext uri="{FF2B5EF4-FFF2-40B4-BE49-F238E27FC236}">
                <a16:creationId xmlns:a16="http://schemas.microsoft.com/office/drawing/2014/main" id="{93C91F45-6FA7-459F-B49E-CB9CEC39E4F0}"/>
              </a:ext>
            </a:extLst>
          </p:cNvPr>
          <p:cNvSpPr txBox="1"/>
          <p:nvPr/>
        </p:nvSpPr>
        <p:spPr>
          <a:xfrm>
            <a:off x="7786939" y="66933"/>
            <a:ext cx="1531243" cy="369332"/>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Verdana"/>
                <a:ea typeface="+mn-ea"/>
                <a:cs typeface="+mn-cs"/>
              </a:rPr>
              <a:t>Models</a:t>
            </a:r>
            <a:endParaRPr kumimoji="0" lang="nl-NL" sz="18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17810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4358E-EE18-4E88-8ABF-DA3CBC7CDA42}"/>
              </a:ext>
            </a:extLst>
          </p:cNvPr>
          <p:cNvSpPr>
            <a:spLocks noGrp="1"/>
          </p:cNvSpPr>
          <p:nvPr>
            <p:ph type="title"/>
          </p:nvPr>
        </p:nvSpPr>
        <p:spPr/>
        <p:txBody>
          <a:bodyPr>
            <a:normAutofit fontScale="90000"/>
          </a:bodyPr>
          <a:lstStyle/>
          <a:p>
            <a:r>
              <a:rPr lang="en-US" dirty="0"/>
              <a:t>Allocation of negative emissions through BECCS to biomass producers leads to earlier net zero</a:t>
            </a:r>
            <a:endParaRPr lang="nl-NL" dirty="0"/>
          </a:p>
        </p:txBody>
      </p:sp>
      <p:pic>
        <p:nvPicPr>
          <p:cNvPr id="6" name="Content Placeholder 5">
            <a:extLst>
              <a:ext uri="{FF2B5EF4-FFF2-40B4-BE49-F238E27FC236}">
                <a16:creationId xmlns:a16="http://schemas.microsoft.com/office/drawing/2014/main" id="{95FAA976-B5C2-4AC6-8A4E-1793E9E6B23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1861" b="59775"/>
          <a:stretch/>
        </p:blipFill>
        <p:spPr>
          <a:xfrm>
            <a:off x="840441" y="2021335"/>
            <a:ext cx="9349047" cy="4443401"/>
          </a:xfrm>
        </p:spPr>
      </p:pic>
      <p:sp>
        <p:nvSpPr>
          <p:cNvPr id="4" name="Slide Number Placeholder 3">
            <a:extLst>
              <a:ext uri="{FF2B5EF4-FFF2-40B4-BE49-F238E27FC236}">
                <a16:creationId xmlns:a16="http://schemas.microsoft.com/office/drawing/2014/main" id="{C14F7DF0-DFA0-45FD-91A9-2BC787CBAA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05EDE-BF06-4C27-83EE-2879A6272DF9}" type="slidenum">
              <a:rPr kumimoji="0" lang="nl-NL" altLang="en-US" sz="1050" b="0" i="0" u="none" strike="noStrike" kern="1200" cap="none" spc="0" normalizeH="0" baseline="0" noProof="0" smtClean="0">
                <a:ln>
                  <a:noFill/>
                </a:ln>
                <a:solidFill>
                  <a:srgbClr val="FFFFFF">
                    <a:lumMod val="6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altLang="en-US" sz="1050" b="0" i="0" u="none" strike="noStrike" kern="1200" cap="none" spc="0" normalizeH="0" baseline="0" noProof="0">
              <a:ln>
                <a:noFill/>
              </a:ln>
              <a:solidFill>
                <a:srgbClr val="FFFFFF">
                  <a:lumMod val="65000"/>
                </a:srgbClr>
              </a:solidFill>
              <a:effectLst/>
              <a:uLnTx/>
              <a:uFillTx/>
              <a:latin typeface="Verdana"/>
              <a:ea typeface="+mn-ea"/>
              <a:cs typeface="+mn-cs"/>
            </a:endParaRPr>
          </a:p>
        </p:txBody>
      </p:sp>
    </p:spTree>
    <p:extLst>
      <p:ext uri="{BB962C8B-B14F-4D97-AF65-F5344CB8AC3E}">
        <p14:creationId xmlns:p14="http://schemas.microsoft.com/office/powerpoint/2010/main" val="147898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4358E-EE18-4E88-8ABF-DA3CBC7CDA42}"/>
              </a:ext>
            </a:extLst>
          </p:cNvPr>
          <p:cNvSpPr>
            <a:spLocks noGrp="1"/>
          </p:cNvSpPr>
          <p:nvPr>
            <p:ph type="title"/>
          </p:nvPr>
        </p:nvSpPr>
        <p:spPr>
          <a:xfrm>
            <a:off x="634999" y="1100013"/>
            <a:ext cx="11133447" cy="948047"/>
          </a:xfrm>
        </p:spPr>
        <p:txBody>
          <a:bodyPr>
            <a:normAutofit fontScale="90000"/>
          </a:bodyPr>
          <a:lstStyle/>
          <a:p>
            <a:r>
              <a:rPr lang="en-US" dirty="0"/>
              <a:t>Focus on equity vs cost-optimal: countries with lower per capita emissions/income reach net zero later</a:t>
            </a:r>
            <a:endParaRPr lang="nl-NL" dirty="0"/>
          </a:p>
        </p:txBody>
      </p:sp>
      <p:pic>
        <p:nvPicPr>
          <p:cNvPr id="6" name="Content Placeholder 5">
            <a:extLst>
              <a:ext uri="{FF2B5EF4-FFF2-40B4-BE49-F238E27FC236}">
                <a16:creationId xmlns:a16="http://schemas.microsoft.com/office/drawing/2014/main" id="{95FAA976-B5C2-4AC6-8A4E-1793E9E6B23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51861" t="40642" b="18766"/>
          <a:stretch/>
        </p:blipFill>
        <p:spPr>
          <a:xfrm>
            <a:off x="1122830" y="2105144"/>
            <a:ext cx="8582564" cy="4116269"/>
          </a:xfrm>
        </p:spPr>
      </p:pic>
      <p:sp>
        <p:nvSpPr>
          <p:cNvPr id="4" name="Slide Number Placeholder 3">
            <a:extLst>
              <a:ext uri="{FF2B5EF4-FFF2-40B4-BE49-F238E27FC236}">
                <a16:creationId xmlns:a16="http://schemas.microsoft.com/office/drawing/2014/main" id="{C14F7DF0-DFA0-45FD-91A9-2BC787CBAA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05EDE-BF06-4C27-83EE-2879A6272DF9}" type="slidenum">
              <a:rPr kumimoji="0" lang="nl-NL" altLang="en-US" sz="1050" b="0" i="0" u="none" strike="noStrike" kern="1200" cap="none" spc="0" normalizeH="0" baseline="0" noProof="0" smtClean="0">
                <a:ln>
                  <a:noFill/>
                </a:ln>
                <a:solidFill>
                  <a:srgbClr val="FFFFFF">
                    <a:lumMod val="6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altLang="en-US" sz="1050" b="0" i="0" u="none" strike="noStrike" kern="1200" cap="none" spc="0" normalizeH="0" baseline="0" noProof="0">
              <a:ln>
                <a:noFill/>
              </a:ln>
              <a:solidFill>
                <a:srgbClr val="FFFFFF">
                  <a:lumMod val="65000"/>
                </a:srgbClr>
              </a:solidFill>
              <a:effectLst/>
              <a:uLnTx/>
              <a:uFillTx/>
              <a:latin typeface="Verdana"/>
              <a:ea typeface="+mn-ea"/>
              <a:cs typeface="+mn-cs"/>
            </a:endParaRPr>
          </a:p>
        </p:txBody>
      </p:sp>
    </p:spTree>
    <p:extLst>
      <p:ext uri="{BB962C8B-B14F-4D97-AF65-F5344CB8AC3E}">
        <p14:creationId xmlns:p14="http://schemas.microsoft.com/office/powerpoint/2010/main" val="2232447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8364-2625-4513-B3A7-783613822B14}"/>
              </a:ext>
            </a:extLst>
          </p:cNvPr>
          <p:cNvSpPr>
            <a:spLocks noGrp="1"/>
          </p:cNvSpPr>
          <p:nvPr>
            <p:ph type="title"/>
          </p:nvPr>
        </p:nvSpPr>
        <p:spPr>
          <a:xfrm>
            <a:off x="634206" y="718527"/>
            <a:ext cx="10923588" cy="948047"/>
          </a:xfrm>
        </p:spPr>
        <p:txBody>
          <a:bodyPr>
            <a:normAutofit fontScale="90000"/>
          </a:bodyPr>
          <a:lstStyle/>
          <a:p>
            <a:r>
              <a:rPr lang="en-US" dirty="0"/>
              <a:t>Mitigation potential explains differences, especially negative emissions</a:t>
            </a:r>
            <a:endParaRPr lang="nl-NL" dirty="0"/>
          </a:p>
        </p:txBody>
      </p:sp>
      <p:pic>
        <p:nvPicPr>
          <p:cNvPr id="6" name="Content Placeholder 5" descr="Chart, scatter chart&#10;&#10;Description automatically generated">
            <a:extLst>
              <a:ext uri="{FF2B5EF4-FFF2-40B4-BE49-F238E27FC236}">
                <a16:creationId xmlns:a16="http://schemas.microsoft.com/office/drawing/2014/main" id="{E2DC62D5-C5DE-4B55-BD5E-E8C26A59D60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49362" y="1638560"/>
            <a:ext cx="6502464" cy="4551725"/>
          </a:xfrm>
        </p:spPr>
      </p:pic>
      <p:sp>
        <p:nvSpPr>
          <p:cNvPr id="4" name="Slide Number Placeholder 3">
            <a:extLst>
              <a:ext uri="{FF2B5EF4-FFF2-40B4-BE49-F238E27FC236}">
                <a16:creationId xmlns:a16="http://schemas.microsoft.com/office/drawing/2014/main" id="{33DF76B6-F435-4632-BAB0-AF8DF05066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05EDE-BF06-4C27-83EE-2879A6272DF9}" type="slidenum">
              <a:rPr kumimoji="0" lang="nl-NL" altLang="en-US" sz="1050" b="0" i="0" u="none" strike="noStrike" kern="1200" cap="none" spc="0" normalizeH="0" baseline="0" noProof="0" smtClean="0">
                <a:ln>
                  <a:noFill/>
                </a:ln>
                <a:solidFill>
                  <a:srgbClr val="FFFFFF">
                    <a:lumMod val="6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altLang="en-US" sz="1050" b="0" i="0" u="none" strike="noStrike" kern="1200" cap="none" spc="0" normalizeH="0" baseline="0" noProof="0">
              <a:ln>
                <a:noFill/>
              </a:ln>
              <a:solidFill>
                <a:srgbClr val="FFFFFF">
                  <a:lumMod val="65000"/>
                </a:srgbClr>
              </a:solidFill>
              <a:effectLst/>
              <a:uLnTx/>
              <a:uFillTx/>
              <a:latin typeface="Verdana"/>
              <a:ea typeface="+mn-ea"/>
              <a:cs typeface="+mn-cs"/>
            </a:endParaRPr>
          </a:p>
        </p:txBody>
      </p:sp>
      <p:sp>
        <p:nvSpPr>
          <p:cNvPr id="7" name="TextBox 6">
            <a:extLst>
              <a:ext uri="{FF2B5EF4-FFF2-40B4-BE49-F238E27FC236}">
                <a16:creationId xmlns:a16="http://schemas.microsoft.com/office/drawing/2014/main" id="{914EA04A-304E-49C2-9884-7C465AF9A862}"/>
              </a:ext>
            </a:extLst>
          </p:cNvPr>
          <p:cNvSpPr txBox="1"/>
          <p:nvPr/>
        </p:nvSpPr>
        <p:spPr>
          <a:xfrm>
            <a:off x="634205" y="1781930"/>
            <a:ext cx="4531561"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Regression</a:t>
            </a:r>
            <a:r>
              <a:rPr kumimoji="0" lang="en-US" sz="2400" b="0" i="0" u="none" strike="noStrike" kern="1200" cap="none" spc="0" normalizeH="0" noProof="0" dirty="0">
                <a:ln>
                  <a:noFill/>
                </a:ln>
                <a:solidFill>
                  <a:srgbClr val="000000"/>
                </a:solidFill>
                <a:effectLst/>
                <a:uLnTx/>
                <a:uFillTx/>
                <a:latin typeface="Verdana"/>
                <a:ea typeface="+mn-ea"/>
                <a:cs typeface="+mn-cs"/>
              </a:rPr>
              <a:t> analysis shows most important factors to explain differences in phase-out years</a:t>
            </a:r>
            <a:r>
              <a:rPr kumimoji="0" lang="en-US" sz="2400" b="0" i="0" u="none" strike="noStrike" kern="1200" cap="none" spc="0" normalizeH="0" baseline="0" noProof="0" dirty="0">
                <a:ln>
                  <a:noFill/>
                </a:ln>
                <a:solidFill>
                  <a:srgbClr val="000000"/>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srgbClr val="00B050"/>
                </a:solidFill>
                <a:effectLst/>
                <a:uLnTx/>
                <a:uFillTx/>
                <a:latin typeface="Verdana"/>
                <a:ea typeface="+mn-ea"/>
                <a:cs typeface="+mn-cs"/>
              </a:rPr>
              <a:t>Potential for CCS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srgbClr val="00B050"/>
                </a:solidFill>
                <a:effectLst/>
                <a:uLnTx/>
                <a:uFillTx/>
                <a:latin typeface="Verdana"/>
                <a:ea typeface="+mn-ea"/>
                <a:cs typeface="+mn-cs"/>
              </a:rPr>
              <a:t>Potential for afforestation/reforestation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srgbClr val="00B050"/>
                </a:solidFill>
                <a:effectLst/>
                <a:uLnTx/>
                <a:uFillTx/>
                <a:latin typeface="Verdana"/>
                <a:ea typeface="+mn-ea"/>
                <a:cs typeface="+mn-cs"/>
              </a:rPr>
              <a:t>Current share transport emissions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srgbClr val="C00000"/>
                </a:solidFill>
                <a:effectLst/>
                <a:uLnTx/>
                <a:uFillTx/>
                <a:latin typeface="Verdana"/>
                <a:ea typeface="+mn-ea"/>
                <a:cs typeface="+mn-cs"/>
              </a:rPr>
              <a:t>Current share non-CO</a:t>
            </a:r>
            <a:r>
              <a:rPr kumimoji="0" lang="en-US" sz="2400" b="0" i="0" u="none" strike="noStrike" kern="1200" cap="none" spc="0" normalizeH="0" baseline="-25000" noProof="0" dirty="0">
                <a:ln>
                  <a:noFill/>
                </a:ln>
                <a:solidFill>
                  <a:srgbClr val="C00000"/>
                </a:solidFill>
                <a:effectLst/>
                <a:uLnTx/>
                <a:uFillTx/>
                <a:latin typeface="Verdana"/>
                <a:ea typeface="+mn-ea"/>
                <a:cs typeface="+mn-cs"/>
              </a:rPr>
              <a:t>2</a:t>
            </a:r>
            <a:r>
              <a:rPr kumimoji="0" lang="en-US" sz="2400" b="0" i="0" u="none" strike="noStrike" kern="1200" cap="none" spc="0" normalizeH="0" baseline="30000" noProof="0" dirty="0">
                <a:ln>
                  <a:noFill/>
                </a:ln>
                <a:solidFill>
                  <a:srgbClr val="C00000"/>
                </a:solidFill>
                <a:effectLst/>
                <a:uLnTx/>
                <a:uFillTx/>
                <a:latin typeface="Verdana"/>
                <a:ea typeface="+mn-ea"/>
                <a:cs typeface="+mn-cs"/>
              </a:rPr>
              <a:t> </a:t>
            </a:r>
            <a:r>
              <a:rPr kumimoji="0" lang="en-US" sz="2400" b="0" i="0" u="none" strike="noStrike" kern="1200" cap="none" spc="0" normalizeH="0" noProof="0" dirty="0">
                <a:ln>
                  <a:noFill/>
                </a:ln>
                <a:solidFill>
                  <a:srgbClr val="C00000"/>
                </a:solidFill>
                <a:effectLst/>
                <a:uLnTx/>
                <a:uFillTx/>
                <a:latin typeface="Verdana"/>
                <a:ea typeface="+mn-ea"/>
                <a:cs typeface="+mn-cs"/>
              </a:rPr>
              <a:t>emissions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srgbClr val="C00000"/>
                </a:solidFill>
                <a:effectLst/>
                <a:uLnTx/>
                <a:uFillTx/>
                <a:latin typeface="Verdana"/>
                <a:ea typeface="+mn-ea"/>
                <a:cs typeface="+mn-cs"/>
              </a:rPr>
              <a:t>Current</a:t>
            </a:r>
            <a:r>
              <a:rPr kumimoji="0" lang="en-US" sz="2400" b="0" i="0" u="none" strike="noStrike" kern="1200" cap="none" spc="0" normalizeH="0" noProof="0" dirty="0">
                <a:ln>
                  <a:noFill/>
                </a:ln>
                <a:solidFill>
                  <a:srgbClr val="C00000"/>
                </a:solidFill>
                <a:effectLst/>
                <a:uLnTx/>
                <a:uFillTx/>
                <a:latin typeface="Verdana"/>
                <a:ea typeface="+mn-ea"/>
                <a:cs typeface="+mn-cs"/>
              </a:rPr>
              <a:t> GDP per capita</a:t>
            </a:r>
            <a:endParaRPr kumimoji="0" lang="nl-NL" sz="2400" b="0" i="0" u="none" strike="noStrike" kern="1200" cap="none" spc="0" normalizeH="0" baseline="0" noProof="0" dirty="0">
              <a:ln>
                <a:noFill/>
              </a:ln>
              <a:solidFill>
                <a:srgbClr val="C00000"/>
              </a:solidFill>
              <a:effectLst/>
              <a:uLnTx/>
              <a:uFillTx/>
              <a:latin typeface="Verdana"/>
              <a:ea typeface="+mn-ea"/>
              <a:cs typeface="+mn-cs"/>
            </a:endParaRPr>
          </a:p>
        </p:txBody>
      </p:sp>
      <p:sp>
        <p:nvSpPr>
          <p:cNvPr id="3" name="Oval 2">
            <a:extLst>
              <a:ext uri="{FF2B5EF4-FFF2-40B4-BE49-F238E27FC236}">
                <a16:creationId xmlns:a16="http://schemas.microsoft.com/office/drawing/2014/main" id="{DCB8E573-A917-4476-96B0-DFF6FF78F73A}"/>
              </a:ext>
            </a:extLst>
          </p:cNvPr>
          <p:cNvSpPr/>
          <p:nvPr/>
        </p:nvSpPr>
        <p:spPr>
          <a:xfrm>
            <a:off x="9690266" y="1449421"/>
            <a:ext cx="1318161" cy="164707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D5393793-6369-4AF1-84C6-50EA28595F11}"/>
              </a:ext>
            </a:extLst>
          </p:cNvPr>
          <p:cNvSpPr/>
          <p:nvPr/>
        </p:nvSpPr>
        <p:spPr>
          <a:xfrm>
            <a:off x="8724529" y="1464985"/>
            <a:ext cx="1318161" cy="164707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a:extLst>
              <a:ext uri="{FF2B5EF4-FFF2-40B4-BE49-F238E27FC236}">
                <a16:creationId xmlns:a16="http://schemas.microsoft.com/office/drawing/2014/main" id="{EAE1B624-2EF9-47B8-9509-CFB0CB0D1D46}"/>
              </a:ext>
            </a:extLst>
          </p:cNvPr>
          <p:cNvSpPr/>
          <p:nvPr/>
        </p:nvSpPr>
        <p:spPr>
          <a:xfrm>
            <a:off x="5662552" y="4395905"/>
            <a:ext cx="1318161" cy="164707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D2500028-6774-4830-A332-375EF3E4D706}"/>
              </a:ext>
            </a:extLst>
          </p:cNvPr>
          <p:cNvSpPr/>
          <p:nvPr/>
        </p:nvSpPr>
        <p:spPr>
          <a:xfrm>
            <a:off x="6642973" y="1464985"/>
            <a:ext cx="1318161" cy="164707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374EB53B-AC66-4186-8082-4DFF7C614F76}"/>
              </a:ext>
            </a:extLst>
          </p:cNvPr>
          <p:cNvSpPr/>
          <p:nvPr/>
        </p:nvSpPr>
        <p:spPr>
          <a:xfrm>
            <a:off x="5615033" y="2946672"/>
            <a:ext cx="1318161" cy="164707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60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Lst>
  </p:timing>
</p:sld>
</file>

<file path=ppt/theme/theme1.xml><?xml version="1.0" encoding="utf-8"?>
<a:theme xmlns:a="http://schemas.openxmlformats.org/drawingml/2006/main" name="16008 RIJK - Sjabloon 16x9 Mosgroen">
  <a:themeElements>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7" id="{E5601EC5-4A00-4165-A4D7-2FC0435C5701}" vid="{1799E383-DDEF-44E9-BF3D-9928541AA1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800</Words>
  <Application>Microsoft Office PowerPoint</Application>
  <PresentationFormat>Widescreen</PresentationFormat>
  <Paragraphs>106</Paragraphs>
  <Slides>21</Slides>
  <Notes>3</Notes>
  <HiddenSlides>11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Verdana</vt:lpstr>
      <vt:lpstr>Wingdings</vt:lpstr>
      <vt:lpstr>16008 RIJK - Sjabloon 16x9 Mosgroen</vt:lpstr>
      <vt:lpstr>Net-zero emission targets for major emitting countries consistent with the Paris Agreement</vt:lpstr>
      <vt:lpstr>Overview of the study</vt:lpstr>
      <vt:lpstr>Brazil, USA earlier; China, EU similar to; India, Indonesia later than global average</vt:lpstr>
      <vt:lpstr>Net-zero targets consistent with cost-optimal 1.5 and 2 °C scenarios </vt:lpstr>
      <vt:lpstr>Definitions, choices, equity principles matter</vt:lpstr>
      <vt:lpstr>Land-use according to inventories leads to earlier net zero</vt:lpstr>
      <vt:lpstr>Allocation of negative emissions through BECCS to biomass producers leads to earlier net zero</vt:lpstr>
      <vt:lpstr>Focus on equity vs cost-optimal: countries with lower per capita emissions/income reach net zero later</vt:lpstr>
      <vt:lpstr>Mitigation potential explains differences, especially negative emissions</vt:lpstr>
      <vt:lpstr>Negative emissions potential in energy supply and  ARD compensates for remaining non-CO2 emissions</vt:lpstr>
      <vt:lpstr>Recommendations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Net-zero emission targets for major emitting countries consistent with the Paris Agreement</dc:title>
  <dc:creator>Soest, van Heleen</dc:creator>
  <cp:lastModifiedBy>Soest, van Heleen</cp:lastModifiedBy>
  <cp:revision>27</cp:revision>
  <dcterms:created xsi:type="dcterms:W3CDTF">2021-11-08T12:40:11Z</dcterms:created>
  <dcterms:modified xsi:type="dcterms:W3CDTF">2021-11-23T14:23:07Z</dcterms:modified>
</cp:coreProperties>
</file>