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3"/>
  </p:notesMasterIdLst>
  <p:handoutMasterIdLst>
    <p:handoutMasterId r:id="rId4"/>
  </p:handoutMasterIdLst>
  <p:sldIdLst>
    <p:sldId id="352" r:id="rId2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791" autoAdjust="0"/>
  </p:normalViewPr>
  <p:slideViewPr>
    <p:cSldViewPr>
      <p:cViewPr varScale="1">
        <p:scale>
          <a:sx n="133" d="100"/>
          <a:sy n="133" d="100"/>
        </p:scale>
        <p:origin x="96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C25B6-7F74-42A5-B933-D25E886C9872}" type="datetimeFigureOut">
              <a:rPr lang="de-DE" smtClean="0"/>
              <a:t>14.11.2021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6743A-55C4-48D1-AE36-192AAB0C67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557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F88DA-7F5F-473C-A526-F3C672DF7920}" type="datetimeFigureOut">
              <a:rPr lang="de-DE" smtClean="0"/>
              <a:t>14.11.2021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5863-D2EA-4F19-9751-8FC0C072A7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8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The aim was to increase the understanding of policy makers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Now we already have some nice feedback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Much of our work was considered in this opinion from the European Economic and Social Committee, for the Finish Presidency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15863-D2EA-4F19-9751-8FC0C072A70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09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file://localhost/Volumes/XRAID/Equipo%20Rojo/EU-OSHA/18-0115%20PPT%20templates%20update/PNG/PORTADA-RESEARCH.png" TargetMode="External"/><Relationship Id="rId7" Type="http://schemas.openxmlformats.org/officeDocument/2006/relationships/image" Target="file://localhost/Volumes/XRAID/Equipo%20Rojo/EU-OSHA/18-0115%20PPT%20templates%20update/PNG/imagen-portada-RESEARCH-1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XRAID/Equipo%20Rojo/EU-OSHA/18-0115%20PPT%20templates%20update/PNG/PORTADA-RESEARCH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XRAID/Equipo%20Rojo/EU-OSHA/18-0115%20PPT%20templates%20update/PNG/PORTADA-RESEARCH.pn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XRAID/Equipo%20Rojo/EU-OSHA/18-0115%20PPT%20templates%20update/PNG/PORTADA-RESEARCH.pn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ORTADA-RESEARCH.png" descr="/Volumes/XRAID/Equipo Rojo/EU-OSHA/18-0115 PPT templates update/PNG/PORTADA-RESEARCH.pn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9144000" cy="514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4" descr="111004_EU-OSHA_PPT_EU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n-portada-RESEARCH-1.png" descr="/Volumes/XRAID/Equipo Rojo/EU-OSHA/18-0115 PPT templates update/PNG/imagen-portada-RESEARCH-1.png"/>
          <p:cNvPicPr>
            <a:picLocks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sp>
        <p:nvSpPr>
          <p:cNvPr id="11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" y="0"/>
            <a:ext cx="9136135" cy="2571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9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66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1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02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3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292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13" name="PORTADA-RESEARCH.png" descr="/Volumes/XRAID/Equipo Rojo/EU-OSHA/18-0115 PPT templates update/PNG/PORTADA-RESEARCH.pn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9144000" cy="5144400"/>
          </a:xfrm>
          <a:prstGeom prst="rect">
            <a:avLst/>
          </a:prstGeom>
        </p:spPr>
      </p:pic>
      <p:pic>
        <p:nvPicPr>
          <p:cNvPr id="14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4" descr="111004_EU-OSHA_PPT_EU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9" name="PORTADA-RESEARCH.png" descr="/Volumes/XRAID/Equipo Rojo/EU-OSHA/18-0115 PPT templates update/PNG/PORTADA-RESEARCH.png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9144000" cy="5144400"/>
          </a:xfrm>
          <a:prstGeom prst="rect">
            <a:avLst/>
          </a:prstGeom>
        </p:spPr>
      </p:pic>
      <p:pic>
        <p:nvPicPr>
          <p:cNvPr id="10" name="Bild 2" descr="111004_EU-OSHA_PPT_Corporate 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4" descr="111004_EU-OSHA_PPT_EU logo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platzhalter 2"/>
          <p:cNvSpPr txBox="1">
            <a:spLocks/>
          </p:cNvSpPr>
          <p:nvPr userDrawn="1"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</p:spTree>
    <p:extLst>
      <p:ext uri="{BB962C8B-B14F-4D97-AF65-F5344CB8AC3E}">
        <p14:creationId xmlns:p14="http://schemas.microsoft.com/office/powerpoint/2010/main" val="53597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ORTADA-RESEARCH.png" descr="/Volumes/XRAID/Equipo Rojo/EU-OSHA/18-0115 PPT templates update/PNG/PORTADA-RESEARCH.pn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9144000" cy="514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0319"/>
          </a:xfrm>
          <a:prstGeom prst="rect">
            <a:avLst/>
          </a:prstGeom>
        </p:spPr>
      </p:pic>
      <p:pic>
        <p:nvPicPr>
          <p:cNvPr id="14" name="Bild 2" descr="111004_EU-OSHA_PPT_Corporate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4" descr="111004_EU-OSHA_PPT_EU 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0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ORTADA-RESEARCH.png" descr="/Volumes/XRAID/Equipo Rojo/EU-OSHA/18-0115 PPT templates update/PNG/PORTADA-RESEARCH.pn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9144000" cy="514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0319"/>
          </a:xfrm>
          <a:prstGeom prst="rect">
            <a:avLst/>
          </a:prstGeom>
        </p:spPr>
      </p:pic>
      <p:pic>
        <p:nvPicPr>
          <p:cNvPr id="14" name="Bild 2" descr="111004_EU-OSHA_PPT_Corporate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4" descr="111004_EU-OSHA_PPT_EU 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3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8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910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704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29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Volumes/XRAID/Equipo%20Rojo/EU-OSHA/18-0115%20PPT%20templates%20update/PNG/FONDO-PATRON-RESEARCH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ONDO-PATRON-RESEARCH.png" descr="/Volumes/XRAID/Equipo Rojo/EU-OSHA/18-0115 PPT templates update/PNG/FONDO-PATRON-RESEARCH.png"/>
          <p:cNvPicPr>
            <a:picLocks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514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9"/>
          <p:cNvSpPr txBox="1">
            <a:spLocks/>
          </p:cNvSpPr>
          <p:nvPr/>
        </p:nvSpPr>
        <p:spPr>
          <a:xfrm>
            <a:off x="8534024" y="4879662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268539" y="4857751"/>
            <a:ext cx="583088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https://osha.europa.eu</a:t>
            </a:r>
          </a:p>
        </p:txBody>
      </p:sp>
      <p:pic>
        <p:nvPicPr>
          <p:cNvPr id="9" name="Bild 3" descr="111004_EU-OSHA_PPT_Corporate logo_inner slide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913" y="4705350"/>
            <a:ext cx="816719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97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6455" cy="367200"/>
          </a:xfrm>
        </p:spPr>
        <p:txBody>
          <a:bodyPr/>
          <a:lstStyle/>
          <a:p>
            <a:r>
              <a:rPr lang="en-GB" dirty="0"/>
              <a:t>Communicating the value of occupational safety and health to policy makers: estimation of the costs of work-related injuries and </a:t>
            </a:r>
            <a:r>
              <a:rPr lang="en-GB" dirty="0" smtClean="0"/>
              <a:t>diseases</a:t>
            </a:r>
            <a:br>
              <a:rPr lang="en-GB" dirty="0" smtClean="0"/>
            </a:br>
            <a:r>
              <a:rPr lang="en-GB" sz="1600" b="0" dirty="0" smtClean="0"/>
              <a:t>Dr Dietmar </a:t>
            </a:r>
            <a:r>
              <a:rPr lang="en-GB" sz="1600" b="0" dirty="0" err="1" smtClean="0"/>
              <a:t>Elsler</a:t>
            </a:r>
            <a:r>
              <a:rPr lang="en-GB" sz="1600" b="0" dirty="0" smtClean="0"/>
              <a:t>, EU-OSHA, Bilbao (Spain), 16/11/2019 </a:t>
            </a:r>
            <a:endParaRPr lang="en-GB" sz="16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059582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Highlights of </a:t>
            </a:r>
            <a:r>
              <a:rPr lang="en-US" sz="1400" b="1" dirty="0" smtClean="0"/>
              <a:t>impact and communication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Opinion </a:t>
            </a:r>
            <a:r>
              <a:rPr lang="en-US" sz="1400" dirty="0"/>
              <a:t>on costs and benefits of OSH from the </a:t>
            </a:r>
            <a:r>
              <a:rPr lang="en-US" sz="1400" b="1" dirty="0"/>
              <a:t>European Economic and Social Committee</a:t>
            </a:r>
            <a:r>
              <a:rPr lang="en-US" sz="1400" dirty="0"/>
              <a:t>, for the </a:t>
            </a:r>
            <a:r>
              <a:rPr lang="en-US" sz="1400" b="1" dirty="0"/>
              <a:t>Finish EU Presidency in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</a:t>
            </a:r>
            <a:r>
              <a:rPr lang="en-US" sz="1400" b="1" dirty="0"/>
              <a:t>Austrian chamber of </a:t>
            </a:r>
            <a:r>
              <a:rPr lang="en-US" sz="1400" b="1" dirty="0" err="1"/>
              <a:t>labour</a:t>
            </a:r>
            <a:r>
              <a:rPr lang="en-US" sz="1400" b="1" dirty="0"/>
              <a:t> </a:t>
            </a:r>
            <a:r>
              <a:rPr lang="en-US" sz="1400" dirty="0"/>
              <a:t>published a </a:t>
            </a:r>
            <a:r>
              <a:rPr lang="en-US" sz="1400" b="1" dirty="0" smtClean="0"/>
              <a:t>national </a:t>
            </a:r>
            <a:r>
              <a:rPr lang="en-US" sz="1400" b="1" dirty="0"/>
              <a:t>cost estimation </a:t>
            </a:r>
            <a:r>
              <a:rPr lang="en-US" sz="1400" dirty="0"/>
              <a:t>following this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Scientific publication: </a:t>
            </a:r>
            <a:r>
              <a:rPr lang="en-US" sz="1400" dirty="0"/>
              <a:t>Economic burden of work injuries and diseases: a framework and application in five European Union countries, </a:t>
            </a:r>
            <a:r>
              <a:rPr lang="en-US" sz="1400" b="1" dirty="0"/>
              <a:t>Springer, January 2021, BMC Public </a:t>
            </a:r>
            <a:r>
              <a:rPr lang="en-US" sz="1400" b="1" dirty="0" smtClean="0"/>
              <a:t>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European Commission’s new Strategic Framework on Health and Safety at Work </a:t>
            </a: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Press conference with </a:t>
            </a:r>
            <a:r>
              <a:rPr lang="en-US" sz="1400" b="1" dirty="0"/>
              <a:t>Commissioner </a:t>
            </a:r>
            <a:r>
              <a:rPr lang="en-US" sz="1400" b="1" dirty="0" err="1"/>
              <a:t>Schmit</a:t>
            </a:r>
            <a:r>
              <a:rPr lang="en-US" sz="1400" b="1" dirty="0"/>
              <a:t> and Executive Vice President Dombrovskis</a:t>
            </a:r>
            <a:r>
              <a:rPr lang="en-US" sz="1400" dirty="0"/>
              <a:t>, highlighted that there is a strong economic case </a:t>
            </a:r>
            <a:r>
              <a:rPr lang="en-US" sz="1400" dirty="0" smtClean="0"/>
              <a:t>for OSH and costs EU </a:t>
            </a:r>
            <a:r>
              <a:rPr lang="en-US" sz="1400" dirty="0"/>
              <a:t>economy over 3.3% of </a:t>
            </a:r>
            <a:r>
              <a:rPr lang="en-US" sz="1400" dirty="0" smtClean="0"/>
              <a:t>GDP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347614"/>
            <a:ext cx="460580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OSHA Research - Wide">
  <a:themeElements>
    <a:clrScheme name="EU-OSHA Research materials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F6A400"/>
      </a:accent2>
      <a:accent3>
        <a:srgbClr val="B1B3B4"/>
      </a:accent3>
      <a:accent4>
        <a:srgbClr val="449FA2"/>
      </a:accent4>
      <a:accent5>
        <a:srgbClr val="58585A"/>
      </a:accent5>
      <a:accent6>
        <a:srgbClr val="FBDB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Research materials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F6A400"/>
        </a:accent2>
        <a:accent3>
          <a:srgbClr val="B1B3B4"/>
        </a:accent3>
        <a:accent4>
          <a:srgbClr val="449FA2"/>
        </a:accent4>
        <a:accent5>
          <a:srgbClr val="58585A"/>
        </a:accent5>
        <a:accent6>
          <a:srgbClr val="FBDB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Research - Wide" id="{6085B81C-19AF-4D09-BF9B-D74C300429D8}" vid="{D0CF0565-8056-4580-9CA8-6409F6FB7F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EUOSHA Research - Wide</Template>
  <TotalTime>510</TotalTime>
  <Words>182</Words>
  <Application>Microsoft Office PowerPoint</Application>
  <PresentationFormat>On-screen Show (16:9)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Courier New</vt:lpstr>
      <vt:lpstr>Trebuchet MS</vt:lpstr>
      <vt:lpstr>Wingdings</vt:lpstr>
      <vt:lpstr>EUOSHA Research - Wide</vt:lpstr>
      <vt:lpstr>Communicating the value of occupational safety and health to policy makers: estimation of the costs of work-related injuries and diseases Dr Dietmar Elsler, EU-OSHA, Bilbao (Spain), 16/11/2019 </vt:lpstr>
    </vt:vector>
  </TitlesOfParts>
  <Company>EU-OSHA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OSHA: CALCULATION METHODOLOGY FOR COST OF POOR WORKING CONDITIONS – PROJECT PRESENTATION</dc:title>
  <dc:creator>Dietmar Elsler</dc:creator>
  <cp:lastModifiedBy>Giulia Listorti</cp:lastModifiedBy>
  <cp:revision>152</cp:revision>
  <cp:lastPrinted>2020-03-10T09:32:41Z</cp:lastPrinted>
  <dcterms:created xsi:type="dcterms:W3CDTF">2016-09-09T14:52:23Z</dcterms:created>
  <dcterms:modified xsi:type="dcterms:W3CDTF">2021-11-14T19:10:29Z</dcterms:modified>
</cp:coreProperties>
</file>