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300">
          <p15:clr>
            <a:srgbClr val="A4A3A4"/>
          </p15:clr>
        </p15:guide>
        <p15:guide id="3" pos="3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67" autoAdjust="0"/>
  </p:normalViewPr>
  <p:slideViewPr>
    <p:cSldViewPr>
      <p:cViewPr varScale="1">
        <p:scale>
          <a:sx n="103" d="100"/>
          <a:sy n="103" d="100"/>
        </p:scale>
        <p:origin x="1854" y="102"/>
      </p:cViewPr>
      <p:guideLst>
        <p:guide orient="horz" pos="4110"/>
        <p:guide orient="horz" pos="300"/>
        <p:guide pos="38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ECEA9-5711-4DC1-AC1B-8B77534516E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A893-B958-41C0-9732-076B30D6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1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tests: check</a:t>
            </a:r>
            <a:r>
              <a:rPr lang="en-US" baseline="0" dirty="0" smtClean="0"/>
              <a:t> functioning of small code units by comparing results against pre-defined sets of output and inputs</a:t>
            </a:r>
          </a:p>
          <a:p>
            <a:r>
              <a:rPr lang="en-US" baseline="0" dirty="0" smtClean="0"/>
              <a:t>Configuration tests: check if different code blocks interact correctly</a:t>
            </a:r>
          </a:p>
          <a:p>
            <a:r>
              <a:rPr lang="en-US" baseline="0" dirty="0" smtClean="0"/>
              <a:t>Performance tests: check speed / memory need etc.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Especially unit testing hard to translate into </a:t>
            </a:r>
            <a:r>
              <a:rPr lang="en-US" baseline="0" smtClean="0"/>
              <a:t>our world</a:t>
            </a:r>
          </a:p>
          <a:p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smtClean="0"/>
              <a:t>Compile time tests:</a:t>
            </a:r>
            <a:r>
              <a:rPr lang="en-US" baseline="0" dirty="0" smtClean="0"/>
              <a:t> include coded tests to check for existing of used files</a:t>
            </a:r>
          </a:p>
          <a:p>
            <a:r>
              <a:rPr lang="en-US" baseline="0" dirty="0" smtClean="0"/>
              <a:t>Outcome tests: include coded tests for necessary and correct input data, include tests for correct outputs, for instance, for benchmarking </a:t>
            </a:r>
          </a:p>
          <a:p>
            <a:r>
              <a:rPr lang="en-US" baseline="0" dirty="0" smtClean="0"/>
              <a:t>Stability tests: check if results can be replicated on different set-ups and report where differences occur and how large they are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EA893-B958-41C0-9732-076B30D6C9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9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6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6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9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0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0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6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3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B55CD-CE6D-47F7-B1EF-0611D38B537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8C298-6493-4D74-BE52-AFBCF1348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eck 48"/>
          <p:cNvSpPr/>
          <p:nvPr/>
        </p:nvSpPr>
        <p:spPr>
          <a:xfrm>
            <a:off x="89289" y="3561780"/>
            <a:ext cx="8910814" cy="28833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b="1" dirty="0" smtClean="0"/>
              <a:t>Test Strategy</a:t>
            </a:r>
            <a:endParaRPr lang="en-US" sz="1600" b="1" dirty="0"/>
          </a:p>
        </p:txBody>
      </p:sp>
      <p:grpSp>
        <p:nvGrpSpPr>
          <p:cNvPr id="78" name="Gruppieren 77"/>
          <p:cNvGrpSpPr/>
          <p:nvPr/>
        </p:nvGrpSpPr>
        <p:grpSpPr>
          <a:xfrm>
            <a:off x="3336552" y="564583"/>
            <a:ext cx="5655930" cy="1420042"/>
            <a:chOff x="3349211" y="708599"/>
            <a:chExt cx="5655930" cy="1467747"/>
          </a:xfrm>
        </p:grpSpPr>
        <p:sp>
          <p:nvSpPr>
            <p:cNvPr id="71" name="Rechteck 70"/>
            <p:cNvSpPr/>
            <p:nvPr/>
          </p:nvSpPr>
          <p:spPr>
            <a:xfrm>
              <a:off x="3349211" y="708599"/>
              <a:ext cx="5655930" cy="146774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/>
            </a:p>
          </p:txBody>
        </p:sp>
        <p:sp>
          <p:nvSpPr>
            <p:cNvPr id="7" name="Rechteck 6"/>
            <p:cNvSpPr/>
            <p:nvPr/>
          </p:nvSpPr>
          <p:spPr>
            <a:xfrm>
              <a:off x="3476426" y="752538"/>
              <a:ext cx="5331925" cy="57606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What can we learn from</a:t>
              </a:r>
              <a:br>
                <a:rPr lang="en-US" sz="1600" dirty="0" smtClean="0"/>
              </a:br>
              <a:r>
                <a:rPr lang="en-US" sz="1600" dirty="0" smtClean="0"/>
                <a:t>quality management in software engineering?</a:t>
              </a:r>
            </a:p>
          </p:txBody>
        </p:sp>
        <p:sp>
          <p:nvSpPr>
            <p:cNvPr id="21" name="Rechteck 20"/>
            <p:cNvSpPr/>
            <p:nvPr/>
          </p:nvSpPr>
          <p:spPr>
            <a:xfrm>
              <a:off x="3476426" y="1380973"/>
              <a:ext cx="1523407" cy="57606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Unit</a:t>
              </a:r>
            </a:p>
            <a:p>
              <a:pPr algn="ctr"/>
              <a:r>
                <a:rPr lang="en-US" sz="1600" dirty="0" smtClean="0"/>
                <a:t>tests</a:t>
              </a:r>
              <a:endParaRPr lang="en-US" sz="1600" dirty="0"/>
            </a:p>
          </p:txBody>
        </p:sp>
        <p:sp>
          <p:nvSpPr>
            <p:cNvPr id="22" name="Rechteck 21"/>
            <p:cNvSpPr/>
            <p:nvPr/>
          </p:nvSpPr>
          <p:spPr>
            <a:xfrm>
              <a:off x="5276287" y="1380973"/>
              <a:ext cx="1686047" cy="57606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Configuration tests</a:t>
              </a:r>
              <a:endParaRPr lang="en-US" sz="1600" dirty="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7289562" y="1380973"/>
              <a:ext cx="1523407" cy="57606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Performance</a:t>
              </a:r>
            </a:p>
            <a:p>
              <a:pPr algn="ctr"/>
              <a:r>
                <a:rPr lang="en-US" sz="1600" dirty="0" smtClean="0"/>
                <a:t>tests</a:t>
              </a:r>
              <a:endParaRPr lang="en-US" sz="1600" dirty="0"/>
            </a:p>
          </p:txBody>
        </p:sp>
        <p:sp>
          <p:nvSpPr>
            <p:cNvPr id="102" name="Pfeil nach unten 101"/>
            <p:cNvSpPr/>
            <p:nvPr/>
          </p:nvSpPr>
          <p:spPr>
            <a:xfrm>
              <a:off x="5404740" y="2008477"/>
              <a:ext cx="1458162" cy="144016"/>
            </a:xfrm>
            <a:prstGeom prst="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89289" y="2048682"/>
            <a:ext cx="3174457" cy="1453692"/>
            <a:chOff x="101948" y="2254085"/>
            <a:chExt cx="3174457" cy="1426625"/>
          </a:xfrm>
        </p:grpSpPr>
        <p:sp>
          <p:nvSpPr>
            <p:cNvPr id="76" name="Rechteck 75"/>
            <p:cNvSpPr/>
            <p:nvPr/>
          </p:nvSpPr>
          <p:spPr>
            <a:xfrm>
              <a:off x="101948" y="2254085"/>
              <a:ext cx="3174457" cy="14266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/>
            </a:p>
          </p:txBody>
        </p:sp>
        <p:sp>
          <p:nvSpPr>
            <p:cNvPr id="8" name="Rechteck 7"/>
            <p:cNvSpPr/>
            <p:nvPr/>
          </p:nvSpPr>
          <p:spPr>
            <a:xfrm>
              <a:off x="308074" y="2289150"/>
              <a:ext cx="2664295" cy="612571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Different languages</a:t>
              </a:r>
            </a:p>
            <a:p>
              <a:pPr algn="ctr"/>
              <a:r>
                <a:rPr lang="en-US" sz="1600" dirty="0" smtClean="0"/>
                <a:t>(e.g. GAMS versus C++)</a:t>
              </a:r>
              <a:endParaRPr lang="en-US" sz="1600" dirty="0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308074" y="2973729"/>
              <a:ext cx="2664295" cy="648072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Modelers are not software engineers, projects differ</a:t>
              </a:r>
              <a:endParaRPr lang="en-US" sz="1600" dirty="0"/>
            </a:p>
          </p:txBody>
        </p:sp>
        <p:sp>
          <p:nvSpPr>
            <p:cNvPr id="103" name="Pfeil nach rechts 102"/>
            <p:cNvSpPr/>
            <p:nvPr/>
          </p:nvSpPr>
          <p:spPr>
            <a:xfrm>
              <a:off x="3044378" y="2685697"/>
              <a:ext cx="144016" cy="504056"/>
            </a:xfrm>
            <a:prstGeom prst="right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69" name="Gruppieren 68"/>
          <p:cNvGrpSpPr/>
          <p:nvPr/>
        </p:nvGrpSpPr>
        <p:grpSpPr>
          <a:xfrm>
            <a:off x="89289" y="564582"/>
            <a:ext cx="3178557" cy="1420042"/>
            <a:chOff x="101948" y="708598"/>
            <a:chExt cx="3158454" cy="1467747"/>
          </a:xfrm>
        </p:grpSpPr>
        <p:sp>
          <p:nvSpPr>
            <p:cNvPr id="73" name="Rechteck 72"/>
            <p:cNvSpPr/>
            <p:nvPr/>
          </p:nvSpPr>
          <p:spPr>
            <a:xfrm>
              <a:off x="101948" y="708598"/>
              <a:ext cx="3158454" cy="146774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/>
            </a:p>
          </p:txBody>
        </p:sp>
        <p:sp>
          <p:nvSpPr>
            <p:cNvPr id="4" name="Rechteck 3"/>
            <p:cNvSpPr/>
            <p:nvPr/>
          </p:nvSpPr>
          <p:spPr>
            <a:xfrm>
              <a:off x="308074" y="760490"/>
              <a:ext cx="2664296" cy="119654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Ethics in research:</a:t>
              </a:r>
            </a:p>
            <a:p>
              <a:pPr algn="ctr"/>
              <a:r>
                <a:rPr lang="en-US" sz="1600" dirty="0" smtClean="0"/>
                <a:t>Economic models used for Impact Assessments</a:t>
              </a:r>
            </a:p>
            <a:p>
              <a:pPr algn="ctr"/>
              <a:r>
                <a:rPr lang="en-US" sz="1600" dirty="0" smtClean="0"/>
                <a:t>need proper testing</a:t>
              </a:r>
              <a:endParaRPr lang="en-US" sz="1600" dirty="0"/>
            </a:p>
          </p:txBody>
        </p:sp>
        <p:sp>
          <p:nvSpPr>
            <p:cNvPr id="104" name="Pfeil nach rechts 103"/>
            <p:cNvSpPr/>
            <p:nvPr/>
          </p:nvSpPr>
          <p:spPr>
            <a:xfrm>
              <a:off x="3044378" y="1168234"/>
              <a:ext cx="144016" cy="504056"/>
            </a:xfrm>
            <a:prstGeom prst="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336552" y="2043098"/>
            <a:ext cx="5655930" cy="1459276"/>
            <a:chOff x="3349211" y="2248354"/>
            <a:chExt cx="5655930" cy="1440159"/>
          </a:xfrm>
        </p:grpSpPr>
        <p:sp>
          <p:nvSpPr>
            <p:cNvPr id="77" name="Rechteck 76"/>
            <p:cNvSpPr/>
            <p:nvPr/>
          </p:nvSpPr>
          <p:spPr>
            <a:xfrm>
              <a:off x="3349211" y="2248354"/>
              <a:ext cx="5655930" cy="144015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3476425" y="2392370"/>
              <a:ext cx="5336544" cy="100861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H</a:t>
              </a:r>
              <a:r>
                <a:rPr lang="en-US" sz="1600" dirty="0" smtClean="0"/>
                <a:t>ow can we adapt these approaches</a:t>
              </a:r>
              <a:br>
                <a:rPr lang="en-US" sz="1600" dirty="0" smtClean="0"/>
              </a:br>
              <a:r>
                <a:rPr lang="en-US" sz="1600" dirty="0" smtClean="0"/>
                <a:t>to economic simulation models,</a:t>
              </a:r>
            </a:p>
            <a:p>
              <a:pPr algn="ctr"/>
              <a:r>
                <a:rPr lang="en-US" sz="1600" dirty="0" smtClean="0"/>
                <a:t>from farm-scale to global CGEs?</a:t>
              </a:r>
              <a:endParaRPr lang="en-US" sz="1600" dirty="0"/>
            </a:p>
          </p:txBody>
        </p:sp>
        <p:sp>
          <p:nvSpPr>
            <p:cNvPr id="105" name="Pfeil nach unten 104"/>
            <p:cNvSpPr/>
            <p:nvPr/>
          </p:nvSpPr>
          <p:spPr>
            <a:xfrm>
              <a:off x="5426942" y="3496792"/>
              <a:ext cx="1458162" cy="144016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sp>
        <p:nvSpPr>
          <p:cNvPr id="32" name="Rechteck 31"/>
          <p:cNvSpPr/>
          <p:nvPr/>
        </p:nvSpPr>
        <p:spPr>
          <a:xfrm>
            <a:off x="-4708" y="0"/>
            <a:ext cx="9144000" cy="4766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Testing as a core element of Quality Management in policy relevant simulation </a:t>
            </a:r>
            <a:r>
              <a:rPr lang="en-GB" sz="1600" b="1" dirty="0" smtClean="0"/>
              <a:t>models</a:t>
            </a:r>
            <a:br>
              <a:rPr lang="en-GB" sz="1600" b="1" dirty="0" smtClean="0"/>
            </a:br>
            <a:r>
              <a:rPr lang="en-GB" sz="1400" dirty="0" smtClean="0"/>
              <a:t>Wolfgang Britz, </a:t>
            </a:r>
            <a:r>
              <a:rPr lang="en-GB" sz="1400" dirty="0" err="1" smtClean="0"/>
              <a:t>Torbjoern</a:t>
            </a:r>
            <a:r>
              <a:rPr lang="en-GB" sz="1400" dirty="0" smtClean="0"/>
              <a:t> Jansson, David Schäfer</a:t>
            </a:r>
            <a:endParaRPr lang="en-US" sz="1400" dirty="0"/>
          </a:p>
        </p:txBody>
      </p:sp>
      <p:grpSp>
        <p:nvGrpSpPr>
          <p:cNvPr id="89" name="Gruppieren 88"/>
          <p:cNvGrpSpPr/>
          <p:nvPr/>
        </p:nvGrpSpPr>
        <p:grpSpPr>
          <a:xfrm>
            <a:off x="3463767" y="5669648"/>
            <a:ext cx="5336544" cy="730826"/>
            <a:chOff x="3276406" y="5932929"/>
            <a:chExt cx="5544616" cy="730826"/>
          </a:xfrm>
        </p:grpSpPr>
        <p:sp>
          <p:nvSpPr>
            <p:cNvPr id="82" name="Rechteck 81"/>
            <p:cNvSpPr/>
            <p:nvPr/>
          </p:nvSpPr>
          <p:spPr>
            <a:xfrm>
              <a:off x="3276406" y="6074599"/>
              <a:ext cx="5544616" cy="58915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automatically triggered by commits</a:t>
              </a:r>
            </a:p>
            <a:p>
              <a:pPr algn="ctr"/>
              <a:r>
                <a:rPr lang="en-US" sz="1600" dirty="0" smtClean="0"/>
                <a:t>e-mails to developers if tests fail or large changes occur</a:t>
              </a:r>
              <a:endParaRPr lang="en-US" sz="1600" dirty="0"/>
            </a:p>
          </p:txBody>
        </p:sp>
        <p:cxnSp>
          <p:nvCxnSpPr>
            <p:cNvPr id="46" name="Gewinkelte Verbindung 45"/>
            <p:cNvCxnSpPr>
              <a:stCxn id="54" idx="2"/>
              <a:endCxn id="82" idx="0"/>
            </p:cNvCxnSpPr>
            <p:nvPr/>
          </p:nvCxnSpPr>
          <p:spPr>
            <a:xfrm rot="16200000" flipH="1">
              <a:off x="5182952" y="5208837"/>
              <a:ext cx="141670" cy="158985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Gewinkelte Verbindung 47"/>
            <p:cNvCxnSpPr>
              <a:stCxn id="62" idx="2"/>
              <a:endCxn id="82" idx="0"/>
            </p:cNvCxnSpPr>
            <p:nvPr/>
          </p:nvCxnSpPr>
          <p:spPr>
            <a:xfrm rot="5400000">
              <a:off x="6678382" y="5303262"/>
              <a:ext cx="141670" cy="140100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1" name="Gruppieren 80"/>
          <p:cNvGrpSpPr/>
          <p:nvPr/>
        </p:nvGrpSpPr>
        <p:grpSpPr>
          <a:xfrm>
            <a:off x="3463766" y="3872771"/>
            <a:ext cx="2536388" cy="1796877"/>
            <a:chOff x="3276405" y="4136052"/>
            <a:chExt cx="2668395" cy="1796877"/>
          </a:xfrm>
        </p:grpSpPr>
        <p:sp>
          <p:nvSpPr>
            <p:cNvPr id="54" name="Rechteck 53"/>
            <p:cNvSpPr/>
            <p:nvPr/>
          </p:nvSpPr>
          <p:spPr>
            <a:xfrm>
              <a:off x="3276405" y="5140844"/>
              <a:ext cx="2664296" cy="79208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frequent, many:</a:t>
              </a:r>
            </a:p>
            <a:p>
              <a:pPr algn="ctr"/>
              <a:r>
                <a:rPr lang="en-US" sz="1600" dirty="0" smtClean="0"/>
                <a:t>different data sets, shocks, configurations</a:t>
              </a:r>
              <a:endParaRPr lang="en-US" sz="1600" dirty="0"/>
            </a:p>
          </p:txBody>
        </p:sp>
        <p:cxnSp>
          <p:nvCxnSpPr>
            <p:cNvPr id="56" name="Gerade Verbindung mit Pfeil 55"/>
            <p:cNvCxnSpPr>
              <a:endCxn id="54" idx="0"/>
            </p:cNvCxnSpPr>
            <p:nvPr/>
          </p:nvCxnSpPr>
          <p:spPr>
            <a:xfrm>
              <a:off x="4608553" y="4940953"/>
              <a:ext cx="0" cy="19989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5" name="Rechteck 84"/>
            <p:cNvSpPr/>
            <p:nvPr/>
          </p:nvSpPr>
          <p:spPr>
            <a:xfrm>
              <a:off x="3280504" y="4136052"/>
              <a:ext cx="2664296" cy="86092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Compile time tests:</a:t>
              </a:r>
              <a:br>
                <a:rPr lang="en-US" sz="1600" b="1" dirty="0" smtClean="0"/>
              </a:br>
              <a:r>
                <a:rPr lang="en-US" sz="1600" dirty="0" smtClean="0"/>
                <a:t>fast</a:t>
              </a:r>
              <a:br>
                <a:rPr lang="en-US" sz="1600" dirty="0" smtClean="0"/>
              </a:br>
              <a:r>
                <a:rPr lang="en-US" sz="1600" dirty="0" smtClean="0"/>
                <a:t>pass/fail</a:t>
              </a:r>
              <a:endParaRPr lang="en-US" sz="1600" dirty="0"/>
            </a:p>
          </p:txBody>
        </p:sp>
      </p:grpSp>
      <p:grpSp>
        <p:nvGrpSpPr>
          <p:cNvPr id="84" name="Gruppieren 83"/>
          <p:cNvGrpSpPr/>
          <p:nvPr/>
        </p:nvGrpSpPr>
        <p:grpSpPr>
          <a:xfrm>
            <a:off x="6275129" y="3885019"/>
            <a:ext cx="2525181" cy="1784629"/>
            <a:chOff x="6219775" y="4148300"/>
            <a:chExt cx="2601247" cy="1784629"/>
          </a:xfrm>
        </p:grpSpPr>
        <p:sp>
          <p:nvSpPr>
            <p:cNvPr id="62" name="Rechteck 61"/>
            <p:cNvSpPr/>
            <p:nvPr/>
          </p:nvSpPr>
          <p:spPr>
            <a:xfrm>
              <a:off x="6219775" y="5140844"/>
              <a:ext cx="2601247" cy="79208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regular, selected:</a:t>
              </a:r>
              <a:br>
                <a:rPr lang="en-US" sz="1600" dirty="0" smtClean="0"/>
              </a:br>
              <a:r>
                <a:rPr lang="en-US" sz="1600" dirty="0" smtClean="0"/>
                <a:t>data sets, shocks, configurations in use</a:t>
              </a:r>
              <a:endParaRPr lang="en-US" sz="1600" dirty="0"/>
            </a:p>
          </p:txBody>
        </p:sp>
        <p:cxnSp>
          <p:nvCxnSpPr>
            <p:cNvPr id="72" name="Gerade Verbindung mit Pfeil 71"/>
            <p:cNvCxnSpPr>
              <a:endCxn id="62" idx="0"/>
            </p:cNvCxnSpPr>
            <p:nvPr/>
          </p:nvCxnSpPr>
          <p:spPr>
            <a:xfrm>
              <a:off x="7520399" y="4940953"/>
              <a:ext cx="0" cy="19989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6" name="Rechteck 85"/>
            <p:cNvSpPr/>
            <p:nvPr/>
          </p:nvSpPr>
          <p:spPr>
            <a:xfrm>
              <a:off x="6219775" y="4148300"/>
              <a:ext cx="2601247" cy="85662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Outcome tests:</a:t>
              </a:r>
              <a:br>
                <a:rPr lang="en-US" sz="1600" b="1" dirty="0" smtClean="0"/>
              </a:br>
              <a:r>
                <a:rPr lang="en-US" sz="1600" dirty="0" smtClean="0"/>
                <a:t>slower</a:t>
              </a:r>
              <a:br>
                <a:rPr lang="en-US" sz="1600" dirty="0" smtClean="0"/>
              </a:br>
              <a:r>
                <a:rPr lang="en-US" sz="1600" dirty="0" smtClean="0"/>
                <a:t>quality judgements</a:t>
              </a:r>
              <a:endParaRPr lang="en-US" sz="1600" dirty="0"/>
            </a:p>
          </p:txBody>
        </p:sp>
      </p:grpSp>
      <p:grpSp>
        <p:nvGrpSpPr>
          <p:cNvPr id="93" name="Gruppieren 92"/>
          <p:cNvGrpSpPr/>
          <p:nvPr/>
        </p:nvGrpSpPr>
        <p:grpSpPr>
          <a:xfrm>
            <a:off x="362433" y="3885019"/>
            <a:ext cx="2592287" cy="2499553"/>
            <a:chOff x="367423" y="4148300"/>
            <a:chExt cx="2592287" cy="2499553"/>
          </a:xfrm>
        </p:grpSpPr>
        <p:cxnSp>
          <p:nvCxnSpPr>
            <p:cNvPr id="74" name="Gerade Verbindung mit Pfeil 73"/>
            <p:cNvCxnSpPr/>
            <p:nvPr/>
          </p:nvCxnSpPr>
          <p:spPr>
            <a:xfrm>
              <a:off x="1663567" y="4921646"/>
              <a:ext cx="4192" cy="18739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3" name="Rechteck 82"/>
            <p:cNvSpPr/>
            <p:nvPr/>
          </p:nvSpPr>
          <p:spPr>
            <a:xfrm>
              <a:off x="375807" y="6058697"/>
              <a:ext cx="2583903" cy="58915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recommended set-ups</a:t>
              </a:r>
            </a:p>
            <a:p>
              <a:pPr algn="ctr"/>
              <a:r>
                <a:rPr lang="en-US" sz="1600" dirty="0" smtClean="0"/>
                <a:t>for users</a:t>
              </a:r>
              <a:endParaRPr lang="en-US" sz="1600" dirty="0"/>
            </a:p>
          </p:txBody>
        </p:sp>
        <p:cxnSp>
          <p:nvCxnSpPr>
            <p:cNvPr id="100" name="Gerade Verbindung mit Pfeil 99"/>
            <p:cNvCxnSpPr>
              <a:endCxn id="83" idx="0"/>
            </p:cNvCxnSpPr>
            <p:nvPr/>
          </p:nvCxnSpPr>
          <p:spPr>
            <a:xfrm>
              <a:off x="1667759" y="5909075"/>
              <a:ext cx="0" cy="14962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7" name="Rechteck 86"/>
            <p:cNvSpPr/>
            <p:nvPr/>
          </p:nvSpPr>
          <p:spPr>
            <a:xfrm>
              <a:off x="367423" y="4148300"/>
              <a:ext cx="2592287" cy="85662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Stability tests:</a:t>
              </a:r>
              <a:br>
                <a:rPr lang="en-US" sz="1600" b="1" dirty="0" smtClean="0"/>
              </a:br>
              <a:r>
                <a:rPr lang="en-US" sz="1600" dirty="0" smtClean="0"/>
                <a:t>intensive</a:t>
              </a:r>
              <a:br>
                <a:rPr lang="en-US" sz="1600" dirty="0" smtClean="0"/>
              </a:br>
              <a:r>
                <a:rPr lang="en-US" sz="1600" dirty="0" smtClean="0"/>
                <a:t>different hard/software</a:t>
              </a:r>
              <a:endParaRPr lang="en-US" sz="1600" dirty="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375807" y="5148794"/>
              <a:ext cx="2583903" cy="79208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only with</a:t>
              </a:r>
            </a:p>
            <a:p>
              <a:pPr algn="ctr"/>
              <a:r>
                <a:rPr lang="en-US" sz="1600" dirty="0" smtClean="0"/>
                <a:t>major releases</a:t>
              </a:r>
              <a:endParaRPr lang="en-US" sz="1600" dirty="0"/>
            </a:p>
          </p:txBody>
        </p:sp>
      </p:grpSp>
      <p:sp>
        <p:nvSpPr>
          <p:cNvPr id="110" name="Rechteck 109"/>
          <p:cNvSpPr/>
          <p:nvPr/>
        </p:nvSpPr>
        <p:spPr>
          <a:xfrm>
            <a:off x="0" y="6493989"/>
            <a:ext cx="9144000" cy="43204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Economic Modelling of Agricultural Systems, University Bonn: wolfgang.britz@ilr.uni-bonn.de, david.schaefer@uni-bonn.de</a:t>
            </a:r>
          </a:p>
          <a:p>
            <a:pPr algn="ctr"/>
            <a:r>
              <a:rPr lang="en-GB" sz="1200" dirty="0" smtClean="0"/>
              <a:t>Department of Economics, University of Agricultural Sciences,  Uppsala</a:t>
            </a:r>
            <a:r>
              <a:rPr lang="en-GB" sz="1200" dirty="0"/>
              <a:t>: </a:t>
            </a:r>
            <a:r>
              <a:rPr lang="en-GB" sz="1200" dirty="0" smtClean="0"/>
              <a:t>torbjorn.Jansson@slu.se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266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294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</dc:creator>
  <cp:lastModifiedBy>LISTORTI Giulia (JRC-ISPRA)</cp:lastModifiedBy>
  <cp:revision>13</cp:revision>
  <dcterms:created xsi:type="dcterms:W3CDTF">2021-11-08T10:02:06Z</dcterms:created>
  <dcterms:modified xsi:type="dcterms:W3CDTF">2021-11-16T08:36:32Z</dcterms:modified>
</cp:coreProperties>
</file>