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3" r:id="rId2"/>
    <p:sldId id="344" r:id="rId3"/>
    <p:sldId id="306" r:id="rId4"/>
    <p:sldId id="340" r:id="rId5"/>
    <p:sldId id="342" r:id="rId6"/>
    <p:sldId id="310" r:id="rId7"/>
    <p:sldId id="312" r:id="rId8"/>
    <p:sldId id="315" r:id="rId9"/>
    <p:sldId id="345" r:id="rId10"/>
    <p:sldId id="30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783">
          <p15:clr>
            <a:srgbClr val="A4A3A4"/>
          </p15:clr>
        </p15:guide>
        <p15:guide id="4" pos="6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10DE"/>
    <a:srgbClr val="2E9DD2"/>
    <a:srgbClr val="15476D"/>
    <a:srgbClr val="227DC1"/>
    <a:srgbClr val="2178B9"/>
    <a:srgbClr val="2177B7"/>
    <a:srgbClr val="2175B3"/>
    <a:srgbClr val="1F6DA6"/>
    <a:srgbClr val="E0A430"/>
    <a:srgbClr val="E6AD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84" autoAdjust="0"/>
    <p:restoredTop sz="96242" autoAdjust="0"/>
  </p:normalViewPr>
  <p:slideViewPr>
    <p:cSldViewPr snapToGrid="0">
      <p:cViewPr varScale="1">
        <p:scale>
          <a:sx n="76" d="100"/>
          <a:sy n="76" d="100"/>
        </p:scale>
        <p:origin x="72" y="389"/>
      </p:cViewPr>
      <p:guideLst>
        <p:guide orient="horz" pos="2092"/>
        <p:guide pos="3840"/>
        <p:guide orient="horz" pos="3783"/>
        <p:guide pos="6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3840" y="17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pPr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pPr/>
              <a:t>15/11/2021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(CC-BY).pd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/>
              <a:t>Today society is facing many challenges, from energy to migration, and food to environment… These are complex challenges in a changing world.</a:t>
            </a:r>
            <a:endParaRPr lang="en-GB" sz="1000" dirty="0"/>
          </a:p>
          <a:p>
            <a:endParaRPr lang="it-IT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JRC is a Directorate-General of the European Commission under the responsibility of </a:t>
            </a:r>
            <a:r>
              <a:rPr lang="en-GB" dirty="0" err="1"/>
              <a:t>Mariya</a:t>
            </a:r>
            <a:r>
              <a:rPr lang="en-GB" baseline="0" dirty="0"/>
              <a:t> Gabriel</a:t>
            </a:r>
            <a:r>
              <a:rPr lang="en-GB" dirty="0"/>
              <a:t>, Commissioner for Innovation, Research, Culture, Education and Youth. </a:t>
            </a:r>
          </a:p>
          <a:p>
            <a:endParaRPr lang="en-GB" dirty="0"/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</a:t>
            </a:r>
            <a:r>
              <a:rPr lang="en-GB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 competences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 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also</a:t>
            </a:r>
            <a:r>
              <a:rPr lang="en-US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portfolio of Vice/President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Maroš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Šefčovič</a:t>
            </a:r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charge of </a:t>
            </a:r>
            <a:r>
              <a:rPr lang="en-US" sz="120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Interinstitutional</a:t>
            </a:r>
            <a:r>
              <a:rPr lang="en-US" sz="120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Relations and Foresight. </a:t>
            </a:r>
          </a:p>
          <a:p>
            <a:endParaRPr lang="en-GB" dirty="0"/>
          </a:p>
          <a:p>
            <a:r>
              <a:rPr lang="en-GB" dirty="0"/>
              <a:t>Its Board of Governors assists and advises the Director-General on matters relating to the role and the scientific, technical and financial management of the JRC.</a:t>
            </a:r>
          </a:p>
          <a:p>
            <a:endParaRPr lang="en-GB" dirty="0"/>
          </a:p>
          <a:p>
            <a:r>
              <a:rPr lang="en-GB" dirty="0"/>
              <a:t>Comprised of strategy and coordination, knowledge production, knowledge management and support directorates, the JRC is spread across 6 sites in 5 different countries within the EU.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new (since</a:t>
            </a:r>
            <a:r>
              <a:rPr lang="en-GB" baseline="0" dirty="0"/>
              <a:t> July 2016) </a:t>
            </a:r>
            <a:r>
              <a:rPr lang="en-GB" dirty="0"/>
              <a:t>structure of the JRC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Simplified visual</a:t>
            </a:r>
            <a:r>
              <a:rPr lang="en-GB" baseline="0" dirty="0"/>
              <a:t> showing relationship between Knowledge Production &amp; Knowledge Management</a:t>
            </a:r>
            <a:endParaRPr lang="nl-NL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The JRC </a:t>
            </a:r>
            <a:r>
              <a:rPr lang="it-IT" dirty="0" err="1"/>
              <a:t>today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073101"/>
            <a:ext cx="12192000" cy="57849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49" y="1992572"/>
            <a:ext cx="10290265" cy="2149523"/>
          </a:xfrm>
          <a:prstGeom prst="rect">
            <a:avLst/>
          </a:prstGeo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0" y="4418049"/>
            <a:ext cx="10290265" cy="89775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6094413" y="5391726"/>
            <a:ext cx="5267202" cy="87745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spcAft>
                <a:spcPts val="800"/>
              </a:spcAft>
              <a:buFontTx/>
              <a:buNone/>
              <a:defRPr sz="2200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Speaker</a:t>
            </a:r>
            <a:br>
              <a:rPr lang="en-GB" noProof="0" dirty="0"/>
            </a:br>
            <a:r>
              <a:rPr lang="en-GB" noProof="0" dirty="0"/>
              <a:t>Venue and date</a:t>
            </a:r>
          </a:p>
        </p:txBody>
      </p:sp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7221" y="6390001"/>
            <a:ext cx="697559" cy="467999"/>
          </a:xfrm>
          <a:prstGeom prst="rect">
            <a:avLst/>
          </a:prstGeom>
        </p:spPr>
      </p:pic>
      <p:pic>
        <p:nvPicPr>
          <p:cNvPr id="13" name="Picture 12" descr="EC-JRC-logo_vertical_EN_pos_transparent-background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3" t="5040" r="4159" b="4382"/>
          <a:stretch/>
        </p:blipFill>
        <p:spPr>
          <a:xfrm>
            <a:off x="5373779" y="264907"/>
            <a:ext cx="1674947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7615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048" y="1992572"/>
            <a:ext cx="8010798" cy="3616657"/>
          </a:xfrm>
          <a:prstGeom prst="rect">
            <a:avLst/>
          </a:prstGeo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662614" y="1825625"/>
            <a:ext cx="4583519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 marL="0">
              <a:buClr>
                <a:schemeClr val="accent5"/>
              </a:buClr>
              <a:buNone/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3"/>
            <a:r>
              <a:rPr lang="en-GB" noProof="0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/>
          <a:lstStyle/>
          <a:p>
            <a:fld id="{F46C79FD-C571-418B-AB0F-5EE936C85276}" type="slidenum">
              <a:rPr lang="en-GB" smtClean="0"/>
              <a:pPr/>
              <a:t>‹N›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662614" y="586765"/>
            <a:ext cx="4581771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prstGeom prst="rect">
            <a:avLst/>
          </a:prstGeo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Pictur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-63280" y="-62165"/>
            <a:ext cx="12318560" cy="3468939"/>
          </a:xfrm>
          <a:prstGeom prst="rect">
            <a:avLst/>
          </a:prstGeom>
          <a:solidFill>
            <a:schemeClr val="bg2"/>
          </a:solidFill>
          <a:ln w="28575" cmpd="sng">
            <a:solidFill>
              <a:schemeClr val="accent5"/>
            </a:solidFill>
          </a:ln>
        </p:spPr>
        <p:txBody>
          <a:bodyPr/>
          <a:lstStyle>
            <a:lvl1pPr marL="0" indent="0">
              <a:buClr>
                <a:schemeClr val="accent2"/>
              </a:buClr>
              <a:buFont typeface="Arial"/>
              <a:buNone/>
              <a:defRPr/>
            </a:lvl1pPr>
          </a:lstStyle>
          <a:p>
            <a:endParaRPr lang="en-GB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385" y="2818576"/>
            <a:ext cx="10287000" cy="6283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957385" y="3630613"/>
            <a:ext cx="10287000" cy="2365375"/>
          </a:xfrm>
          <a:prstGeom prst="rect">
            <a:avLst/>
          </a:prstGeom>
        </p:spPr>
        <p:txBody>
          <a:bodyPr/>
          <a:lstStyle>
            <a:lvl1pPr marL="342900" indent="-342900" algn="l">
              <a:buClr>
                <a:schemeClr val="accent5"/>
              </a:buClr>
              <a:buFont typeface="Arial"/>
              <a:buChar char="•"/>
              <a:defRPr/>
            </a:lvl1pPr>
            <a:lvl2pPr marL="800100" indent="-342900">
              <a:buClr>
                <a:schemeClr val="accent5"/>
              </a:buClr>
              <a:buFont typeface="Arial"/>
              <a:buChar char="•"/>
              <a:defRPr/>
            </a:lvl2pPr>
            <a:lvl3pPr marL="1200150" indent="-285750">
              <a:buClr>
                <a:schemeClr val="accent5"/>
              </a:buClr>
              <a:buFont typeface="Arial"/>
              <a:buChar char="•"/>
              <a:defRPr/>
            </a:lvl3pPr>
            <a:lvl4pPr marL="1657350" indent="-285750">
              <a:buClr>
                <a:schemeClr val="accent5"/>
              </a:buClr>
              <a:buFont typeface="Arial"/>
              <a:buChar char="•"/>
              <a:defRPr/>
            </a:lvl4pPr>
            <a:lvl5pPr marL="2114550" indent="-285750">
              <a:buClr>
                <a:schemeClr val="accent5"/>
              </a:buClr>
              <a:buFont typeface="Arial"/>
              <a:buChar char="•"/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CA5413D4-3464-5446-9BA1-3BAD3170FC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8201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46EB0D93-FBAA-A74E-B21E-1472D096899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182156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B76EE823-FC7D-C248-9740-B5FEDF6A4D2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55300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AC06F9D3-D33A-F048-8BF8-7A3A77CF4BE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699255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549E3D0B-E219-9F43-9128-A6A207A4CD7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872399" y="1750540"/>
            <a:ext cx="3416382" cy="352315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8E55B758-1336-EB4E-970D-06877F30CBB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6354" y="4331292"/>
            <a:ext cx="2736000" cy="1524235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33074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33075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127391" y="1750540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559992" y="3907988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970722" y="1750540"/>
            <a:ext cx="1663928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127393" y="3907988"/>
            <a:ext cx="3330000" cy="2088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978650" y="3897313"/>
            <a:ext cx="1656000" cy="2098675"/>
          </a:xfrm>
          <a:prstGeom prst="rect">
            <a:avLst/>
          </a:prstGeom>
          <a:noFill/>
        </p:spPr>
        <p:txBody>
          <a:bodyPr tIns="90000"/>
          <a:lstStyle>
            <a:lvl1pPr marL="0" indent="0" algn="r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9559992" y="1750540"/>
            <a:ext cx="1620000" cy="2088000"/>
          </a:xfrm>
          <a:prstGeom prst="rect">
            <a:avLst/>
          </a:prstGeom>
          <a:noFill/>
        </p:spPr>
        <p:txBody>
          <a:bodyPr tIns="90000"/>
          <a:lstStyle>
            <a:lvl1pPr marL="0" indent="0" algn="l">
              <a:lnSpc>
                <a:spcPts val="1680"/>
              </a:lnSpc>
              <a:spcAft>
                <a:spcPts val="0"/>
              </a:spcAft>
              <a:buNone/>
              <a:defRPr sz="1400"/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55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F8CC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0061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"/>
            <a:ext cx="12192000" cy="3430587"/>
          </a:xfrm>
          <a:prstGeom prst="rect">
            <a:avLst/>
          </a:prstGeom>
          <a:gradFill flip="none" rotWithShape="1">
            <a:gsLst>
              <a:gs pos="55000">
                <a:srgbClr val="FFD129"/>
              </a:gs>
              <a:gs pos="0">
                <a:srgbClr val="EEB93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rgbClr val="0D6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020968" cy="124034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0D6CB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084385" y="3855676"/>
            <a:ext cx="10003692" cy="192529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305502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cover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47000">
                <a:srgbClr val="0D6CB4"/>
              </a:gs>
              <a:gs pos="100000">
                <a:schemeClr val="accent2"/>
              </a:gs>
              <a:gs pos="77000">
                <a:srgbClr val="227DC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281657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FFD129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1657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FFD1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cover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gradFill flip="none" rotWithShape="1">
            <a:gsLst>
              <a:gs pos="8000">
                <a:srgbClr val="E0A430"/>
              </a:gs>
              <a:gs pos="100000">
                <a:srgbClr val="FFD129"/>
              </a:gs>
              <a:gs pos="24000">
                <a:srgbClr val="EEB932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28460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>
                <a:solidFill>
                  <a:srgbClr val="0D6CB4"/>
                </a:solidFill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284602" cy="16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478213"/>
          </a:xfrm>
          <a:prstGeom prst="line">
            <a:avLst/>
          </a:prstGeom>
          <a:ln w="28575">
            <a:solidFill>
              <a:srgbClr val="0D6C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929" y="6193922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7154" y="1825624"/>
            <a:ext cx="10267462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2525" y="1825625"/>
            <a:ext cx="5002090" cy="417036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>
              <a:buClr>
                <a:schemeClr val="accent5"/>
              </a:buClr>
              <a:buFont typeface="Arial"/>
              <a:buNone/>
              <a:defRPr/>
            </a:lvl1pPr>
          </a:lstStyle>
          <a:p>
            <a:pPr lvl="0"/>
            <a:endParaRPr lang="en-GB" noProof="0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623252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 strike="noStrike"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 strike="noStrike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967154" y="1825624"/>
            <a:ext cx="5004000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accent5"/>
              </a:buClr>
              <a:buFont typeface="Arial"/>
              <a:buChar char="•"/>
              <a:defRPr/>
            </a:lvl1pPr>
            <a:lvl2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2pPr>
            <a:lvl3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3pPr>
            <a:lvl4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4pPr>
            <a:lvl5pPr>
              <a:lnSpc>
                <a:spcPct val="100000"/>
              </a:lnSpc>
              <a:spcAft>
                <a:spcPts val="1800"/>
              </a:spcAft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722" y="1825625"/>
            <a:ext cx="3229533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476002" y="1825624"/>
            <a:ext cx="3239996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5"/>
          </p:nvPr>
        </p:nvSpPr>
        <p:spPr>
          <a:xfrm>
            <a:off x="7990763" y="1825624"/>
            <a:ext cx="3239998" cy="41703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722" y="1681163"/>
            <a:ext cx="5003999" cy="823912"/>
          </a:xfrm>
          <a:prstGeom prst="rect">
            <a:avLst/>
          </a:prstGeo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0722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2768" y="1681163"/>
            <a:ext cx="5003999" cy="823912"/>
          </a:xfrm>
          <a:prstGeom prst="rect">
            <a:avLst/>
          </a:prstGeo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2768" y="2597727"/>
            <a:ext cx="5003999" cy="3398261"/>
          </a:xfrm>
          <a:prstGeom prst="rect">
            <a:avLst/>
          </a:prstGeom>
        </p:spPr>
        <p:txBody>
          <a:bodyPr wrap="square">
            <a:noAutofit/>
          </a:bodyPr>
          <a:lstStyle>
            <a:lvl1pPr marL="342900" indent="-342900">
              <a:buClr>
                <a:schemeClr val="accent5"/>
              </a:buClr>
              <a:buFont typeface="Arial"/>
              <a:buChar char="•"/>
              <a:defRPr/>
            </a:lvl1pPr>
            <a:lvl2pPr>
              <a:buClr>
                <a:schemeClr val="accent5"/>
              </a:buClr>
              <a:defRPr/>
            </a:lvl2pPr>
            <a:lvl3pPr>
              <a:buClr>
                <a:schemeClr val="accent5"/>
              </a:buClr>
              <a:defRPr/>
            </a:lvl3pPr>
            <a:lvl4pPr>
              <a:buClr>
                <a:schemeClr val="accent5"/>
              </a:buClr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750540"/>
            <a:ext cx="12192000" cy="4245448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GB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575220"/>
            <a:ext cx="10263893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>
              <a:defRPr sz="3800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838201" y="0"/>
            <a:ext cx="1" cy="136525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C-JRC-logo_horizontal_EN_pos_transparent-background.png"/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902" t="10944" r="6669" b="9113"/>
          <a:stretch/>
        </p:blipFill>
        <p:spPr>
          <a:xfrm>
            <a:off x="9945929" y="6177847"/>
            <a:ext cx="1727997" cy="467228"/>
          </a:xfrm>
          <a:prstGeom prst="rect">
            <a:avLst/>
          </a:prstGeom>
        </p:spPr>
      </p:pic>
      <p:sp>
        <p:nvSpPr>
          <p:cNvPr id="4" name="TextBox 10">
            <a:extLst>
              <a:ext uri="{FF2B5EF4-FFF2-40B4-BE49-F238E27FC236}">
                <a16:creationId xmlns:a16="http://schemas.microsoft.com/office/drawing/2014/main" id="{102E28AE-5B0C-CF45-9AB9-4F4B2BA2B16F}"/>
              </a:ext>
            </a:extLst>
          </p:cNvPr>
          <p:cNvSpPr txBox="1"/>
          <p:nvPr userDrawn="1"/>
        </p:nvSpPr>
        <p:spPr>
          <a:xfrm>
            <a:off x="935316" y="6436338"/>
            <a:ext cx="444383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indent="0" algn="l">
              <a:buClr>
                <a:schemeClr val="accent5"/>
              </a:buClr>
              <a:buFont typeface="Arial"/>
              <a:buNone/>
            </a:pPr>
            <a:fld id="{7CDCD853-BF31-41A2-A1D4-0871305F302F}" type="slidenum">
              <a:rPr lang="en-GB" sz="1200" noProof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</a:rPr>
              <a:pPr marL="0" indent="0" algn="l">
                <a:buClr>
                  <a:schemeClr val="accent5"/>
                </a:buClr>
                <a:buFont typeface="Arial"/>
                <a:buNone/>
              </a:pPr>
              <a:t>‹N›</a:t>
            </a:fld>
            <a:endParaRPr lang="en-GB" sz="1600" noProof="0" dirty="0">
              <a:ln>
                <a:noFill/>
              </a:ln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43FE508E-ADD9-4D41-9849-B50EAA79509F}"/>
              </a:ext>
            </a:extLst>
          </p:cNvPr>
          <p:cNvCxnSpPr/>
          <p:nvPr userDrawn="1"/>
        </p:nvCxnSpPr>
        <p:spPr>
          <a:xfrm>
            <a:off x="832311" y="6411461"/>
            <a:ext cx="1" cy="446539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49" r:id="rId2"/>
    <p:sldLayoutId id="2147483651" r:id="rId3"/>
    <p:sldLayoutId id="2147483650" r:id="rId4"/>
    <p:sldLayoutId id="2147483660" r:id="rId5"/>
    <p:sldLayoutId id="2147483652" r:id="rId6"/>
    <p:sldLayoutId id="2147483661" r:id="rId7"/>
    <p:sldLayoutId id="2147483653" r:id="rId8"/>
    <p:sldLayoutId id="2147483654" r:id="rId9"/>
    <p:sldLayoutId id="2147483659" r:id="rId10"/>
    <p:sldLayoutId id="2147483658" r:id="rId11"/>
    <p:sldLayoutId id="2147483668" r:id="rId12"/>
    <p:sldLayoutId id="2147483666" r:id="rId13"/>
    <p:sldLayoutId id="2147483667" r:id="rId14"/>
    <p:sldLayoutId id="2147483655" r:id="rId15"/>
    <p:sldLayoutId id="2147483670" r:id="rId16"/>
    <p:sldLayoutId id="214748366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rgbClr val="2B91C5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alessandra.la-notte@ec.europa.eu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jpe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sv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5" Type="http://schemas.openxmlformats.org/officeDocument/2006/relationships/image" Target="../media/image37.svg"/><Relationship Id="rId2" Type="http://schemas.openxmlformats.org/officeDocument/2006/relationships/image" Target="../media/image14.png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image" Target="../media/image36.png"/><Relationship Id="rId5" Type="http://schemas.openxmlformats.org/officeDocument/2006/relationships/image" Target="../media/image17.png"/><Relationship Id="rId15" Type="http://schemas.openxmlformats.org/officeDocument/2006/relationships/image" Target="../media/image27.svg"/><Relationship Id="rId23" Type="http://schemas.openxmlformats.org/officeDocument/2006/relationships/image" Target="../media/image35.svg"/><Relationship Id="rId10" Type="http://schemas.openxmlformats.org/officeDocument/2006/relationships/image" Target="../media/image22.svg"/><Relationship Id="rId19" Type="http://schemas.openxmlformats.org/officeDocument/2006/relationships/image" Target="../media/image31.sv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28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9.jpg"/><Relationship Id="rId5" Type="http://schemas.openxmlformats.org/officeDocument/2006/relationships/image" Target="../media/image38.png"/><Relationship Id="rId4" Type="http://schemas.openxmlformats.org/officeDocument/2006/relationships/image" Target="../media/image29.png"/><Relationship Id="rId9" Type="http://schemas.openxmlformats.org/officeDocument/2006/relationships/image" Target="../media/image4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image" Target="../media/image43.png"/><Relationship Id="rId7" Type="http://schemas.openxmlformats.org/officeDocument/2006/relationships/image" Target="../media/image3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2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image" Target="../media/image47.png"/><Relationship Id="rId4" Type="http://schemas.openxmlformats.org/officeDocument/2006/relationships/image" Target="../media/image46.emf"/><Relationship Id="rId9" Type="http://schemas.openxmlformats.org/officeDocument/2006/relationships/image" Target="../media/image3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svg"/><Relationship Id="rId11" Type="http://schemas.openxmlformats.org/officeDocument/2006/relationships/image" Target="../media/image57.sv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171" y="1939778"/>
            <a:ext cx="11321818" cy="2443765"/>
          </a:xfrm>
        </p:spPr>
        <p:txBody>
          <a:bodyPr/>
          <a:lstStyle/>
          <a:p>
            <a:r>
              <a:rPr lang="en-US" sz="4600" dirty="0"/>
              <a:t>Bridging Ecosystem Services Accounts to </a:t>
            </a:r>
            <a:br>
              <a:rPr lang="en-US" sz="4600" dirty="0"/>
            </a:br>
            <a:r>
              <a:rPr lang="en-US" sz="4600" dirty="0"/>
              <a:t>General Equilibrium models</a:t>
            </a:r>
            <a:br>
              <a:rPr lang="en-US" sz="4600" dirty="0"/>
            </a:br>
            <a:br>
              <a:rPr lang="en-US" sz="4600" dirty="0"/>
            </a:br>
            <a:r>
              <a:rPr lang="en-US" sz="3600" i="1" dirty="0"/>
              <a:t>The case of invasive alien species: from INCA to GTAP</a:t>
            </a:r>
            <a:endParaRPr lang="nl-NL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6610" y="4947439"/>
            <a:ext cx="3085828" cy="745995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nl-NL" sz="2300" dirty="0"/>
              <a:t>Alessandra La Notte</a:t>
            </a:r>
          </a:p>
          <a:p>
            <a:pPr>
              <a:spcAft>
                <a:spcPts val="0"/>
              </a:spcAft>
            </a:pPr>
            <a:r>
              <a:rPr lang="nl-NL" sz="2300" dirty="0"/>
              <a:t>Alexandra Marques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744527" y="5547174"/>
            <a:ext cx="7246305" cy="877455"/>
          </a:xfrm>
        </p:spPr>
        <p:txBody>
          <a:bodyPr/>
          <a:lstStyle/>
          <a:p>
            <a:r>
              <a:rPr lang="en-US" sz="2000" dirty="0"/>
              <a:t> 2nd biennial EU Conference on modelling for policy support 22-</a:t>
            </a:r>
            <a:r>
              <a:rPr lang="nl-NL" sz="2000" dirty="0"/>
              <a:t>26 November 2021</a:t>
            </a:r>
          </a:p>
        </p:txBody>
      </p:sp>
    </p:spTree>
    <p:extLst>
      <p:ext uri="{BB962C8B-B14F-4D97-AF65-F5344CB8AC3E}">
        <p14:creationId xmlns:p14="http://schemas.microsoft.com/office/powerpoint/2010/main" val="427509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6CADFD-EA88-4490-ADE6-1A4271FBF72C}"/>
              </a:ext>
            </a:extLst>
          </p:cNvPr>
          <p:cNvSpPr txBox="1"/>
          <p:nvPr/>
        </p:nvSpPr>
        <p:spPr>
          <a:xfrm>
            <a:off x="2161807" y="4172813"/>
            <a:ext cx="49314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it-IT" sz="2400" noProof="0" dirty="0">
                <a:hlinkClick r:id="rId3"/>
              </a:rPr>
              <a:t>alessandra.la-notte@ec.europa.eu</a:t>
            </a:r>
            <a:r>
              <a:rPr lang="it-IT" sz="2400" noProof="0" dirty="0"/>
              <a:t> 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E6819EC-2B91-4715-BF11-691962262A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071" y="1122363"/>
            <a:ext cx="3944454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26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60869" y="173261"/>
            <a:ext cx="10263893" cy="1065957"/>
          </a:xfrm>
        </p:spPr>
        <p:txBody>
          <a:bodyPr/>
          <a:lstStyle/>
          <a:p>
            <a:pPr algn="ctr"/>
            <a:br>
              <a:rPr lang="en-US" dirty="0"/>
            </a:br>
            <a:br>
              <a:rPr lang="en-US" dirty="0"/>
            </a:br>
            <a:r>
              <a:rPr lang="en-US" dirty="0"/>
              <a:t>How to integrate ecosystems into the economy</a:t>
            </a:r>
            <a:br>
              <a:rPr lang="en-US" dirty="0"/>
            </a:br>
            <a:r>
              <a:rPr lang="en-US" dirty="0"/>
              <a:t>Three options</a:t>
            </a:r>
            <a:endParaRPr lang="en-GB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3383ED4-AD8F-478F-BD78-14FCC85CC26A}"/>
              </a:ext>
            </a:extLst>
          </p:cNvPr>
          <p:cNvSpPr txBox="1"/>
          <p:nvPr/>
        </p:nvSpPr>
        <p:spPr>
          <a:xfrm>
            <a:off x="1871933" y="2008388"/>
            <a:ext cx="81002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/>
              <a:buChar char="•"/>
            </a:pPr>
            <a:r>
              <a:rPr lang="it-IT" sz="2400" noProof="0" dirty="0" err="1"/>
              <a:t>find</a:t>
            </a:r>
            <a:r>
              <a:rPr lang="it-IT" sz="2400" noProof="0" dirty="0"/>
              <a:t> a way to bridge </a:t>
            </a:r>
            <a:r>
              <a:rPr lang="it-IT" sz="2400" noProof="0" dirty="0" err="1"/>
              <a:t>existing</a:t>
            </a:r>
            <a:r>
              <a:rPr lang="it-IT" sz="2400" noProof="0" dirty="0"/>
              <a:t> set </a:t>
            </a:r>
            <a:r>
              <a:rPr lang="it-IT" sz="2400" dirty="0"/>
              <a:t>of </a:t>
            </a:r>
            <a:r>
              <a:rPr lang="it-IT" sz="2400" noProof="0" dirty="0"/>
              <a:t>models and tools in a </a:t>
            </a:r>
            <a:r>
              <a:rPr lang="it-IT" sz="2400" noProof="0" dirty="0" err="1"/>
              <a:t>consistent</a:t>
            </a:r>
            <a:r>
              <a:rPr lang="it-IT" sz="2400" noProof="0" dirty="0"/>
              <a:t> and </a:t>
            </a:r>
            <a:r>
              <a:rPr lang="it-IT" sz="2400" noProof="0" dirty="0" err="1"/>
              <a:t>coeherent</a:t>
            </a:r>
            <a:r>
              <a:rPr lang="it-IT" sz="2400" noProof="0" dirty="0"/>
              <a:t> way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199A28-DD2B-4EA7-A08D-A93CA32F1B4D}"/>
              </a:ext>
            </a:extLst>
          </p:cNvPr>
          <p:cNvSpPr txBox="1"/>
          <p:nvPr/>
        </p:nvSpPr>
        <p:spPr>
          <a:xfrm>
            <a:off x="1949571" y="3670528"/>
            <a:ext cx="8272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/>
              <a:buChar char="•"/>
            </a:pPr>
            <a:r>
              <a:rPr lang="it-IT" sz="2400" noProof="0" dirty="0"/>
              <a:t>create </a:t>
            </a:r>
            <a:r>
              <a:rPr lang="it-IT" sz="2400" dirty="0" err="1"/>
              <a:t>specific</a:t>
            </a:r>
            <a:r>
              <a:rPr lang="it-IT" sz="2400" i="1" noProof="0" dirty="0"/>
              <a:t> </a:t>
            </a:r>
            <a:r>
              <a:rPr lang="it-IT" sz="2400" noProof="0" dirty="0" err="1"/>
              <a:t>modules</a:t>
            </a:r>
            <a:r>
              <a:rPr lang="it-IT" sz="2400" noProof="0" dirty="0"/>
              <a:t> in </a:t>
            </a:r>
            <a:r>
              <a:rPr lang="it-IT" sz="2400" noProof="0" dirty="0" err="1"/>
              <a:t>existing</a:t>
            </a:r>
            <a:r>
              <a:rPr lang="it-IT" sz="2400" noProof="0" dirty="0"/>
              <a:t> models/tool to </a:t>
            </a:r>
            <a:r>
              <a:rPr lang="it-IT" sz="2400" dirty="0" err="1"/>
              <a:t>addess</a:t>
            </a:r>
            <a:r>
              <a:rPr lang="it-IT" sz="2400" dirty="0"/>
              <a:t> </a:t>
            </a:r>
            <a:r>
              <a:rPr lang="it-IT" sz="2400" dirty="0" err="1"/>
              <a:t>specific</a:t>
            </a:r>
            <a:r>
              <a:rPr lang="it-IT" sz="2400" dirty="0"/>
              <a:t> </a:t>
            </a:r>
            <a:r>
              <a:rPr lang="it-IT" sz="2400" dirty="0" err="1"/>
              <a:t>issues</a:t>
            </a:r>
            <a:endParaRPr lang="it-IT" sz="2400" noProof="0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E2D7A65-6BD9-4AC3-A4CB-FB5CD60EA217}"/>
              </a:ext>
            </a:extLst>
          </p:cNvPr>
          <p:cNvSpPr txBox="1"/>
          <p:nvPr/>
        </p:nvSpPr>
        <p:spPr>
          <a:xfrm>
            <a:off x="2018583" y="5425974"/>
            <a:ext cx="8203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5"/>
              </a:buClr>
              <a:buFont typeface="Arial"/>
              <a:buChar char="•"/>
            </a:pPr>
            <a:r>
              <a:rPr lang="it-IT" sz="2400" noProof="0" dirty="0"/>
              <a:t>create ad hoc models </a:t>
            </a:r>
            <a:r>
              <a:rPr lang="it-IT" sz="2400" noProof="0" dirty="0" err="1"/>
              <a:t>meant</a:t>
            </a:r>
            <a:r>
              <a:rPr lang="it-IT" sz="2400" noProof="0" dirty="0"/>
              <a:t> to integrate </a:t>
            </a:r>
            <a:r>
              <a:rPr lang="it-IT" sz="2400" noProof="0" dirty="0" err="1"/>
              <a:t>selected</a:t>
            </a:r>
            <a:r>
              <a:rPr lang="it-IT" sz="2400" noProof="0" dirty="0"/>
              <a:t> </a:t>
            </a:r>
            <a:r>
              <a:rPr lang="it-IT" sz="2400" noProof="0" dirty="0" err="1"/>
              <a:t>environmental</a:t>
            </a:r>
            <a:r>
              <a:rPr lang="it-IT" sz="2400" noProof="0" dirty="0"/>
              <a:t> and </a:t>
            </a:r>
            <a:r>
              <a:rPr lang="it-IT" sz="2400" dirty="0" err="1"/>
              <a:t>economic</a:t>
            </a:r>
            <a:r>
              <a:rPr lang="it-IT" sz="2400" dirty="0"/>
              <a:t> </a:t>
            </a:r>
            <a:r>
              <a:rPr lang="it-IT" sz="2400" noProof="0" dirty="0" err="1"/>
              <a:t>variables</a:t>
            </a:r>
            <a:r>
              <a:rPr lang="it-IT" sz="2400" noProof="0" dirty="0"/>
              <a:t> to </a:t>
            </a:r>
            <a:r>
              <a:rPr lang="it-IT" sz="2400" noProof="0" dirty="0" err="1"/>
              <a:t>address</a:t>
            </a:r>
            <a:r>
              <a:rPr lang="it-IT" sz="2400" noProof="0" dirty="0"/>
              <a:t> </a:t>
            </a:r>
            <a:r>
              <a:rPr lang="it-IT" sz="2400" noProof="0" dirty="0" err="1"/>
              <a:t>specific</a:t>
            </a:r>
            <a:r>
              <a:rPr lang="it-IT" sz="2400" noProof="0" dirty="0"/>
              <a:t> policy </a:t>
            </a:r>
            <a:r>
              <a:rPr lang="it-IT" sz="2400" noProof="0" dirty="0" err="1"/>
              <a:t>issues</a:t>
            </a:r>
            <a:endParaRPr lang="it-IT" sz="2400" noProof="0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43DF972-006C-4C90-BAC6-83E93AE0B50E}"/>
              </a:ext>
            </a:extLst>
          </p:cNvPr>
          <p:cNvSpPr txBox="1"/>
          <p:nvPr/>
        </p:nvSpPr>
        <p:spPr>
          <a:xfrm>
            <a:off x="1871933" y="1582743"/>
            <a:ext cx="173391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it-IT" sz="2400" noProof="0" dirty="0"/>
              <a:t>1- </a:t>
            </a:r>
            <a:r>
              <a:rPr lang="it-IT" sz="2400" noProof="0" dirty="0" err="1"/>
              <a:t>Bridging</a:t>
            </a:r>
            <a:endParaRPr lang="it-IT" sz="2400" noProof="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E313621-72F4-4800-9B48-5DF3EBFE3841}"/>
              </a:ext>
            </a:extLst>
          </p:cNvPr>
          <p:cNvSpPr txBox="1"/>
          <p:nvPr/>
        </p:nvSpPr>
        <p:spPr>
          <a:xfrm>
            <a:off x="1871933" y="3208863"/>
            <a:ext cx="1906438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it-IT" sz="2400" dirty="0"/>
              <a:t>2</a:t>
            </a:r>
            <a:r>
              <a:rPr lang="it-IT" sz="2400" noProof="0" dirty="0"/>
              <a:t>- </a:t>
            </a:r>
            <a:r>
              <a:rPr lang="it-IT" sz="2400" noProof="0" dirty="0" err="1"/>
              <a:t>Enlarging</a:t>
            </a:r>
            <a:endParaRPr lang="it-IT" sz="2400" noProof="0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158B9D-3C98-4359-B979-A7159CB6AD26}"/>
              </a:ext>
            </a:extLst>
          </p:cNvPr>
          <p:cNvSpPr txBox="1"/>
          <p:nvPr/>
        </p:nvSpPr>
        <p:spPr>
          <a:xfrm>
            <a:off x="1923691" y="4974181"/>
            <a:ext cx="2984739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it-IT" sz="2400" dirty="0"/>
              <a:t>3</a:t>
            </a:r>
            <a:r>
              <a:rPr lang="it-IT" sz="2400" noProof="0" dirty="0"/>
              <a:t>- Ad hoc </a:t>
            </a:r>
            <a:r>
              <a:rPr lang="it-IT" sz="2400" noProof="0" dirty="0" err="1"/>
              <a:t>integration</a:t>
            </a:r>
            <a:endParaRPr lang="it-IT" sz="2400" noProof="0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66EFCAB-217B-49E3-AF57-CECD3B307013}"/>
              </a:ext>
            </a:extLst>
          </p:cNvPr>
          <p:cNvSpPr txBox="1"/>
          <p:nvPr/>
        </p:nvSpPr>
        <p:spPr>
          <a:xfrm>
            <a:off x="10320067" y="1118894"/>
            <a:ext cx="1595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it-IT" sz="2000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discipline </a:t>
            </a:r>
            <a:r>
              <a:rPr lang="it-IT" sz="2000" noProof="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dominance</a:t>
            </a:r>
            <a:endParaRPr lang="it-IT" sz="2000" noProof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EB1AF0-AECC-446B-9C0B-54A22ED66D45}"/>
              </a:ext>
            </a:extLst>
          </p:cNvPr>
          <p:cNvSpPr txBox="1"/>
          <p:nvPr/>
        </p:nvSpPr>
        <p:spPr>
          <a:xfrm>
            <a:off x="86264" y="1118894"/>
            <a:ext cx="1725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/>
              </a:buClr>
            </a:pPr>
            <a:r>
              <a:rPr lang="it-IT" sz="2000" noProof="0" dirty="0">
                <a:solidFill>
                  <a:srgbClr val="7030A0"/>
                </a:solidFill>
              </a:rPr>
              <a:t>multiple use </a:t>
            </a:r>
            <a:r>
              <a:rPr lang="it-IT" sz="2000" noProof="0" dirty="0" err="1">
                <a:solidFill>
                  <a:srgbClr val="7030A0"/>
                </a:solidFill>
              </a:rPr>
              <a:t>applicability</a:t>
            </a:r>
            <a:endParaRPr lang="it-IT" sz="2000" noProof="0" dirty="0">
              <a:solidFill>
                <a:srgbClr val="7030A0"/>
              </a:solidFill>
            </a:endParaRPr>
          </a:p>
        </p:txBody>
      </p:sp>
      <p:sp>
        <p:nvSpPr>
          <p:cNvPr id="11" name="Triangolo rettangolo 10">
            <a:extLst>
              <a:ext uri="{FF2B5EF4-FFF2-40B4-BE49-F238E27FC236}">
                <a16:creationId xmlns:a16="http://schemas.microsoft.com/office/drawing/2014/main" id="{9F473B38-9EA6-41F4-BCD6-D585C768FC82}"/>
              </a:ext>
            </a:extLst>
          </p:cNvPr>
          <p:cNvSpPr/>
          <p:nvPr/>
        </p:nvSpPr>
        <p:spPr>
          <a:xfrm rot="10800000">
            <a:off x="340747" y="1826780"/>
            <a:ext cx="1086927" cy="4623759"/>
          </a:xfrm>
          <a:prstGeom prst="rtTriangle">
            <a:avLst/>
          </a:prstGeom>
          <a:solidFill>
            <a:srgbClr val="D91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riangolo rettangolo 11">
            <a:extLst>
              <a:ext uri="{FF2B5EF4-FFF2-40B4-BE49-F238E27FC236}">
                <a16:creationId xmlns:a16="http://schemas.microsoft.com/office/drawing/2014/main" id="{8D747212-78EA-4DD1-B547-3F1B35A7A714}"/>
              </a:ext>
            </a:extLst>
          </p:cNvPr>
          <p:cNvSpPr/>
          <p:nvPr/>
        </p:nvSpPr>
        <p:spPr>
          <a:xfrm>
            <a:off x="10563045" y="1939818"/>
            <a:ext cx="1419970" cy="429241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71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3" grpId="0" animBg="1"/>
      <p:bldP spid="7" grpId="0" animBg="1"/>
      <p:bldP spid="8" grpId="0" animBg="1"/>
      <p:bldP spid="9" grpId="0"/>
      <p:bldP spid="10" grpId="0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311" y="51431"/>
            <a:ext cx="11221278" cy="1221615"/>
          </a:xfrm>
        </p:spPr>
        <p:txBody>
          <a:bodyPr/>
          <a:lstStyle/>
          <a:p>
            <a:pPr algn="ctr"/>
            <a:r>
              <a:rPr lang="en-US" sz="2800" b="1" dirty="0"/>
              <a:t>Rationale behind Option#1</a:t>
            </a:r>
            <a:br>
              <a:rPr lang="en-US" sz="2800" b="1" dirty="0"/>
            </a:br>
            <a:r>
              <a:rPr lang="en-US" sz="2800" dirty="0"/>
              <a:t>Use tools that talk the same language and follow the same mechanisms to bridge current advanced knowledge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5EDBECE-CDBE-4339-8375-39E19FE4D074}"/>
              </a:ext>
            </a:extLst>
          </p:cNvPr>
          <p:cNvGrpSpPr/>
          <p:nvPr/>
        </p:nvGrpSpPr>
        <p:grpSpPr>
          <a:xfrm>
            <a:off x="6889422" y="1535609"/>
            <a:ext cx="2913518" cy="2563312"/>
            <a:chOff x="7524328" y="1393203"/>
            <a:chExt cx="2913518" cy="2563312"/>
          </a:xfrm>
        </p:grpSpPr>
        <p:pic>
          <p:nvPicPr>
            <p:cNvPr id="8" name="Picture 9">
              <a:extLst>
                <a:ext uri="{FF2B5EF4-FFF2-40B4-BE49-F238E27FC236}">
                  <a16:creationId xmlns:a16="http://schemas.microsoft.com/office/drawing/2014/main" id="{8C4DD6AC-EE22-477A-AC5B-9A183712BB1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24328" y="1393203"/>
              <a:ext cx="2913518" cy="2563312"/>
            </a:xfrm>
            <a:prstGeom prst="rect">
              <a:avLst/>
            </a:prstGeom>
          </p:spPr>
        </p:pic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029F7639-3F3F-4728-95B6-D2037EC2AD8B}"/>
                </a:ext>
              </a:extLst>
            </p:cNvPr>
            <p:cNvSpPr txBox="1"/>
            <p:nvPr/>
          </p:nvSpPr>
          <p:spPr>
            <a:xfrm>
              <a:off x="8753327" y="1531060"/>
              <a:ext cx="1102200" cy="2231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it-IT" sz="800" b="1" dirty="0" err="1">
                  <a:solidFill>
                    <a:schemeClr val="tx1"/>
                  </a:solidFill>
                </a:rPr>
                <a:t>Economic</a:t>
              </a:r>
              <a:r>
                <a:rPr lang="it-IT" sz="800" b="1" dirty="0">
                  <a:solidFill>
                    <a:schemeClr val="tx1"/>
                  </a:solidFill>
                </a:rPr>
                <a:t> Unit</a:t>
              </a:r>
            </a:p>
          </p:txBody>
        </p:sp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8924BDA0-C7BB-4E31-B8D6-3F302D2F2674}"/>
              </a:ext>
            </a:extLst>
          </p:cNvPr>
          <p:cNvGrpSpPr/>
          <p:nvPr/>
        </p:nvGrpSpPr>
        <p:grpSpPr>
          <a:xfrm>
            <a:off x="6897426" y="4098921"/>
            <a:ext cx="2905514" cy="2563312"/>
            <a:chOff x="5924661" y="3956515"/>
            <a:chExt cx="2905514" cy="256331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79DA28C-2C76-4AB3-BB98-FE96060C5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24661" y="3956515"/>
              <a:ext cx="2905514" cy="2563312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7E32F28F-917B-4DF3-9BA9-406BE70A8CA3}"/>
                </a:ext>
              </a:extLst>
            </p:cNvPr>
            <p:cNvSpPr txBox="1"/>
            <p:nvPr/>
          </p:nvSpPr>
          <p:spPr>
            <a:xfrm>
              <a:off x="7164288" y="4117087"/>
              <a:ext cx="1106421" cy="2151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it-IT" sz="800" b="1" dirty="0" err="1">
                  <a:solidFill>
                    <a:schemeClr val="tx1"/>
                  </a:solidFill>
                </a:rPr>
                <a:t>Economic</a:t>
              </a:r>
              <a:r>
                <a:rPr lang="it-IT" sz="800" b="1" dirty="0">
                  <a:solidFill>
                    <a:schemeClr val="tx1"/>
                  </a:solidFill>
                </a:rPr>
                <a:t> Unit</a:t>
              </a:r>
            </a:p>
          </p:txBody>
        </p:sp>
      </p:grpSp>
      <p:pic>
        <p:nvPicPr>
          <p:cNvPr id="13" name="Picture 8">
            <a:extLst>
              <a:ext uri="{FF2B5EF4-FFF2-40B4-BE49-F238E27FC236}">
                <a16:creationId xmlns:a16="http://schemas.microsoft.com/office/drawing/2014/main" id="{5CBFC1C6-A0A5-42EC-A410-BACEF43AB5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33000"/>
                    </a14:imgEffect>
                    <a14:imgEffect>
                      <a14:colorTemperature colorTemp="6422"/>
                    </a14:imgEffect>
                    <a14:imgEffect>
                      <a14:saturation sat="99000"/>
                    </a14:imgEffect>
                    <a14:imgEffect>
                      <a14:brightnessContrast bright="14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317" y="3820802"/>
            <a:ext cx="4603058" cy="2985767"/>
          </a:xfrm>
          <a:prstGeom prst="rect">
            <a:avLst/>
          </a:prstGeom>
          <a:noFill/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0F3C80C2-14E1-4BB4-9C7C-F35EF91353A0}"/>
              </a:ext>
            </a:extLst>
          </p:cNvPr>
          <p:cNvGrpSpPr/>
          <p:nvPr/>
        </p:nvGrpSpPr>
        <p:grpSpPr>
          <a:xfrm>
            <a:off x="3616731" y="1540876"/>
            <a:ext cx="2936063" cy="2567003"/>
            <a:chOff x="2736658" y="1340768"/>
            <a:chExt cx="2936063" cy="2567003"/>
          </a:xfrm>
        </p:grpSpPr>
        <p:pic>
          <p:nvPicPr>
            <p:cNvPr id="15" name="Picture 12">
              <a:extLst>
                <a:ext uri="{FF2B5EF4-FFF2-40B4-BE49-F238E27FC236}">
                  <a16:creationId xmlns:a16="http://schemas.microsoft.com/office/drawing/2014/main" id="{453F14B5-B44F-4D54-8B58-14BECA40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736658" y="1340768"/>
              <a:ext cx="2936063" cy="2567003"/>
            </a:xfrm>
            <a:prstGeom prst="rect">
              <a:avLst/>
            </a:prstGeom>
            <a:solidFill>
              <a:srgbClr val="92D050"/>
            </a:solidFill>
          </p:spPr>
        </p:pic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F3F01C44-372C-4E91-A1C3-B1E6F8084966}"/>
                </a:ext>
              </a:extLst>
            </p:cNvPr>
            <p:cNvSpPr txBox="1"/>
            <p:nvPr/>
          </p:nvSpPr>
          <p:spPr>
            <a:xfrm>
              <a:off x="3969493" y="1452974"/>
              <a:ext cx="1102200" cy="22316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it-IT" sz="800" b="1" dirty="0" err="1">
                  <a:solidFill>
                    <a:schemeClr val="tx1"/>
                  </a:solidFill>
                </a:rPr>
                <a:t>Economic</a:t>
              </a:r>
              <a:r>
                <a:rPr lang="it-IT" sz="800" b="1" dirty="0">
                  <a:solidFill>
                    <a:schemeClr val="tx1"/>
                  </a:solidFill>
                </a:rPr>
                <a:t> Unit</a:t>
              </a:r>
            </a:p>
          </p:txBody>
        </p:sp>
      </p:grpSp>
      <p:pic>
        <p:nvPicPr>
          <p:cNvPr id="17" name="Picture 11">
            <a:extLst>
              <a:ext uri="{FF2B5EF4-FFF2-40B4-BE49-F238E27FC236}">
                <a16:creationId xmlns:a16="http://schemas.microsoft.com/office/drawing/2014/main" id="{4D94C090-8871-4AA4-ABB5-13ED7989CD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0343" y="1540876"/>
            <a:ext cx="2100772" cy="2558045"/>
          </a:xfrm>
          <a:prstGeom prst="rect">
            <a:avLst/>
          </a:prstGeom>
          <a:solidFill>
            <a:srgbClr val="92D050"/>
          </a:solidFill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24385500-0837-48E4-9422-76DBD36F4003}"/>
              </a:ext>
            </a:extLst>
          </p:cNvPr>
          <p:cNvSpPr txBox="1"/>
          <p:nvPr/>
        </p:nvSpPr>
        <p:spPr>
          <a:xfrm>
            <a:off x="5092033" y="6293405"/>
            <a:ext cx="1584176" cy="27699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Satellite accounts</a:t>
            </a: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131A6B92-78C9-4834-AD5C-7D812292CD13}"/>
              </a:ext>
            </a:extLst>
          </p:cNvPr>
          <p:cNvSpPr/>
          <p:nvPr/>
        </p:nvSpPr>
        <p:spPr>
          <a:xfrm>
            <a:off x="4291738" y="1883466"/>
            <a:ext cx="2304256" cy="1734425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8180121A-FB20-48D4-8BCC-C269B8D4EAA8}"/>
              </a:ext>
            </a:extLst>
          </p:cNvPr>
          <p:cNvSpPr/>
          <p:nvPr/>
        </p:nvSpPr>
        <p:spPr>
          <a:xfrm>
            <a:off x="7465964" y="1883466"/>
            <a:ext cx="2376264" cy="1734425"/>
          </a:xfrm>
          <a:prstGeom prst="rect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20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4B6DF871-1F5A-4BDC-B0E8-CEAE9282D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26" y="978513"/>
            <a:ext cx="7545188" cy="1644465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A738779-0432-4D1C-BAF0-A3C2438FE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31" y="2651615"/>
            <a:ext cx="7545188" cy="3864236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AB49B6-443D-49A2-9528-82953E3BD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375" y="103290"/>
            <a:ext cx="11568023" cy="84658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000" b="1" dirty="0"/>
              <a:t>Is this tool acknowledged? </a:t>
            </a:r>
            <a:r>
              <a:rPr lang="en-US" sz="3000" dirty="0"/>
              <a:t>Yes</a:t>
            </a:r>
            <a:br>
              <a:rPr lang="en-US" sz="3000" dirty="0"/>
            </a:br>
            <a:r>
              <a:rPr lang="en-US" sz="3000" dirty="0"/>
              <a:t>Officially adopted by the UN Statistical Commission in March 2021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C8CE88C-0AD7-4193-AB0C-9F6862E5E2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353" t="7729" r="26692" b="3472"/>
          <a:stretch/>
        </p:blipFill>
        <p:spPr>
          <a:xfrm>
            <a:off x="6590109" y="2661920"/>
            <a:ext cx="5459260" cy="407269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0A205FAB-7253-4C57-8046-2C951CA87568}"/>
              </a:ext>
            </a:extLst>
          </p:cNvPr>
          <p:cNvSpPr txBox="1">
            <a:spLocks/>
          </p:cNvSpPr>
          <p:nvPr/>
        </p:nvSpPr>
        <p:spPr>
          <a:xfrm>
            <a:off x="4934308" y="1185174"/>
            <a:ext cx="7257691" cy="13665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Are we implementing this tool in Europe? </a:t>
            </a:r>
          </a:p>
          <a:p>
            <a:r>
              <a:rPr lang="en-US" sz="2800" dirty="0"/>
              <a:t>Yes: Integrated system for </a:t>
            </a:r>
            <a:br>
              <a:rPr lang="en-US" sz="2800" dirty="0"/>
            </a:br>
            <a:r>
              <a:rPr lang="en-US" sz="2800" dirty="0"/>
              <a:t>Natural Capital Accounting (INCA)</a:t>
            </a:r>
          </a:p>
        </p:txBody>
      </p:sp>
    </p:spTree>
    <p:extLst>
      <p:ext uri="{BB962C8B-B14F-4D97-AF65-F5344CB8AC3E}">
        <p14:creationId xmlns:p14="http://schemas.microsoft.com/office/powerpoint/2010/main" val="1356589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0C2C8566-801F-4C65-9F8F-A88FC62A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54" y="112907"/>
            <a:ext cx="9491162" cy="1042384"/>
          </a:xfrm>
        </p:spPr>
        <p:txBody>
          <a:bodyPr/>
          <a:lstStyle/>
          <a:p>
            <a:r>
              <a:rPr lang="it-IT" dirty="0"/>
              <a:t>The INCA </a:t>
            </a:r>
            <a:r>
              <a:rPr lang="it-IT" dirty="0" err="1"/>
              <a:t>implementation</a:t>
            </a:r>
            <a:r>
              <a:rPr lang="it-IT" dirty="0"/>
              <a:t>:</a:t>
            </a:r>
            <a:br>
              <a:rPr lang="it-IT" dirty="0"/>
            </a:br>
            <a:r>
              <a:rPr lang="it-IT" dirty="0" err="1"/>
              <a:t>Assessment</a:t>
            </a:r>
            <a:r>
              <a:rPr lang="it-IT" dirty="0"/>
              <a:t> of ES Supply and Use </a:t>
            </a:r>
            <a:r>
              <a:rPr lang="it-IT" dirty="0" err="1"/>
              <a:t>tables</a:t>
            </a: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0126F92-F64C-4532-941B-F6D634C8C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163" y="1239792"/>
            <a:ext cx="2713979" cy="206284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22F0A1C-3A85-468F-A2AA-EEF79844F1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7990" y="1276077"/>
            <a:ext cx="2637375" cy="204095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E1205A5-4AFC-4A1B-9E28-C8827DA334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6598" y="3307370"/>
            <a:ext cx="3600400" cy="2555299"/>
          </a:xfrm>
          <a:prstGeom prst="rect">
            <a:avLst/>
          </a:prstGeom>
        </p:spPr>
      </p:pic>
      <p:graphicFrame>
        <p:nvGraphicFramePr>
          <p:cNvPr id="7" name="Tabella 4">
            <a:extLst>
              <a:ext uri="{FF2B5EF4-FFF2-40B4-BE49-F238E27FC236}">
                <a16:creationId xmlns:a16="http://schemas.microsoft.com/office/drawing/2014/main" id="{48CFEC61-310A-4FFC-8521-21682A916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273697"/>
              </p:ext>
            </p:extLst>
          </p:nvPr>
        </p:nvGraphicFramePr>
        <p:xfrm>
          <a:off x="2839789" y="4108350"/>
          <a:ext cx="3506608" cy="19595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04105">
                  <a:extLst>
                    <a:ext uri="{9D8B030D-6E8A-4147-A177-3AD203B41FA5}">
                      <a16:colId xmlns:a16="http://schemas.microsoft.com/office/drawing/2014/main" val="21944438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09679255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67516513"/>
                    </a:ext>
                  </a:extLst>
                </a:gridCol>
                <a:gridCol w="690335">
                  <a:extLst>
                    <a:ext uri="{9D8B030D-6E8A-4147-A177-3AD203B41FA5}">
                      <a16:colId xmlns:a16="http://schemas.microsoft.com/office/drawing/2014/main" val="1723580933"/>
                    </a:ext>
                  </a:extLst>
                </a:gridCol>
              </a:tblGrid>
              <a:tr h="589556">
                <a:tc>
                  <a:txBody>
                    <a:bodyPr/>
                    <a:lstStyle/>
                    <a:p>
                      <a:r>
                        <a:rPr lang="en-GB" noProof="0" dirty="0">
                          <a:solidFill>
                            <a:schemeClr val="bg1"/>
                          </a:solidFill>
                        </a:rPr>
                        <a:t>Supply table</a:t>
                      </a: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ET 1</a:t>
                      </a: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ET 2</a:t>
                      </a: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bg1"/>
                          </a:solidFill>
                        </a:rPr>
                        <a:t>...</a:t>
                      </a: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2448"/>
                  </a:ext>
                </a:extLst>
              </a:tr>
              <a:tr h="43982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ES 1</a:t>
                      </a:r>
                    </a:p>
                  </a:txBody>
                  <a:tcPr>
                    <a:solidFill>
                      <a:schemeClr val="accent2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658836"/>
                  </a:ext>
                </a:extLst>
              </a:tr>
              <a:tr h="43982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ES 2</a:t>
                      </a:r>
                    </a:p>
                  </a:txBody>
                  <a:tcPr>
                    <a:solidFill>
                      <a:schemeClr val="accent2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30615"/>
                  </a:ext>
                </a:extLst>
              </a:tr>
              <a:tr h="43982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tx1"/>
                          </a:solidFill>
                        </a:rPr>
                        <a:t>ES ...</a:t>
                      </a:r>
                    </a:p>
                  </a:txBody>
                  <a:tcPr>
                    <a:solidFill>
                      <a:schemeClr val="accent2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it-IT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23684"/>
                  </a:ext>
                </a:extLst>
              </a:tr>
            </a:tbl>
          </a:graphicData>
        </a:graphic>
      </p:graphicFrame>
      <p:graphicFrame>
        <p:nvGraphicFramePr>
          <p:cNvPr id="8" name="Tabella 4">
            <a:extLst>
              <a:ext uri="{FF2B5EF4-FFF2-40B4-BE49-F238E27FC236}">
                <a16:creationId xmlns:a16="http://schemas.microsoft.com/office/drawing/2014/main" id="{20A644BC-DA5C-462C-91C3-BB2950599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918386"/>
              </p:ext>
            </p:extLst>
          </p:nvPr>
        </p:nvGraphicFramePr>
        <p:xfrm>
          <a:off x="6952206" y="4125539"/>
          <a:ext cx="3653502" cy="1950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8011">
                  <a:extLst>
                    <a:ext uri="{9D8B030D-6E8A-4147-A177-3AD203B41FA5}">
                      <a16:colId xmlns:a16="http://schemas.microsoft.com/office/drawing/2014/main" val="219444384"/>
                    </a:ext>
                  </a:extLst>
                </a:gridCol>
                <a:gridCol w="988627">
                  <a:extLst>
                    <a:ext uri="{9D8B030D-6E8A-4147-A177-3AD203B41FA5}">
                      <a16:colId xmlns:a16="http://schemas.microsoft.com/office/drawing/2014/main" val="4096792557"/>
                    </a:ext>
                  </a:extLst>
                </a:gridCol>
                <a:gridCol w="1341708">
                  <a:extLst>
                    <a:ext uri="{9D8B030D-6E8A-4147-A177-3AD203B41FA5}">
                      <a16:colId xmlns:a16="http://schemas.microsoft.com/office/drawing/2014/main" val="3167516513"/>
                    </a:ext>
                  </a:extLst>
                </a:gridCol>
                <a:gridCol w="405156">
                  <a:extLst>
                    <a:ext uri="{9D8B030D-6E8A-4147-A177-3AD203B41FA5}">
                      <a16:colId xmlns:a16="http://schemas.microsoft.com/office/drawing/2014/main" val="1723580933"/>
                    </a:ext>
                  </a:extLst>
                </a:gridCol>
              </a:tblGrid>
              <a:tr h="631816">
                <a:tc>
                  <a:txBody>
                    <a:bodyPr/>
                    <a:lstStyle/>
                    <a:p>
                      <a:r>
                        <a:rPr lang="en-GB" noProof="0" dirty="0"/>
                        <a:t>Use table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Primary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/>
                        <a:t>Secondary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/>
                        <a:t>...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52448"/>
                  </a:ext>
                </a:extLst>
              </a:tr>
              <a:tr h="436845">
                <a:tc>
                  <a:txBody>
                    <a:bodyPr/>
                    <a:lstStyle/>
                    <a:p>
                      <a:r>
                        <a:rPr lang="it-IT" dirty="0"/>
                        <a:t>ES 1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9658836"/>
                  </a:ext>
                </a:extLst>
              </a:tr>
              <a:tr h="436845">
                <a:tc>
                  <a:txBody>
                    <a:bodyPr/>
                    <a:lstStyle/>
                    <a:p>
                      <a:r>
                        <a:rPr lang="it-IT" dirty="0"/>
                        <a:t>ES 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30615"/>
                  </a:ext>
                </a:extLst>
              </a:tr>
              <a:tr h="436845">
                <a:tc>
                  <a:txBody>
                    <a:bodyPr/>
                    <a:lstStyle/>
                    <a:p>
                      <a:r>
                        <a:rPr lang="it-IT" dirty="0"/>
                        <a:t>ES ...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623684"/>
                  </a:ext>
                </a:extLst>
              </a:tr>
            </a:tbl>
          </a:graphicData>
        </a:graphic>
      </p:graphicFrame>
      <p:pic>
        <p:nvPicPr>
          <p:cNvPr id="9" name="Elemento grafico 8" descr="Banca contorno">
            <a:extLst>
              <a:ext uri="{FF2B5EF4-FFF2-40B4-BE49-F238E27FC236}">
                <a16:creationId xmlns:a16="http://schemas.microsoft.com/office/drawing/2014/main" id="{B8F77544-7A2B-4BBA-8EDB-5EDE4662E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19408" y="3224837"/>
            <a:ext cx="765507" cy="765507"/>
          </a:xfrm>
          <a:prstGeom prst="rect">
            <a:avLst/>
          </a:prstGeom>
        </p:spPr>
      </p:pic>
      <p:pic>
        <p:nvPicPr>
          <p:cNvPr id="10" name="Elemento grafico 9" descr="Lavoro contorno">
            <a:extLst>
              <a:ext uri="{FF2B5EF4-FFF2-40B4-BE49-F238E27FC236}">
                <a16:creationId xmlns:a16="http://schemas.microsoft.com/office/drawing/2014/main" id="{19203447-5EC0-47B1-B543-A78880F6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557961" y="3317033"/>
            <a:ext cx="623628" cy="623628"/>
          </a:xfrm>
          <a:prstGeom prst="rect">
            <a:avLst/>
          </a:prstGeom>
        </p:spPr>
      </p:pic>
      <p:pic>
        <p:nvPicPr>
          <p:cNvPr id="11" name="Elemento grafico 10" descr="Trattore contorno">
            <a:extLst>
              <a:ext uri="{FF2B5EF4-FFF2-40B4-BE49-F238E27FC236}">
                <a16:creationId xmlns:a16="http://schemas.microsoft.com/office/drawing/2014/main" id="{40B35DFC-F36F-46F4-8765-77B782AED10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2453" y="3336940"/>
            <a:ext cx="765508" cy="765508"/>
          </a:xfrm>
          <a:prstGeom prst="rect">
            <a:avLst/>
          </a:prstGeom>
        </p:spPr>
      </p:pic>
      <p:pic>
        <p:nvPicPr>
          <p:cNvPr id="12" name="Elemento grafico 11" descr="Famiglia con figlia contorno">
            <a:extLst>
              <a:ext uri="{FF2B5EF4-FFF2-40B4-BE49-F238E27FC236}">
                <a16:creationId xmlns:a16="http://schemas.microsoft.com/office/drawing/2014/main" id="{8B8A0C62-CE45-4FE7-8F54-874F038074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926757" y="3263497"/>
            <a:ext cx="688186" cy="688186"/>
          </a:xfrm>
          <a:prstGeom prst="rect">
            <a:avLst/>
          </a:prstGeom>
        </p:spPr>
      </p:pic>
      <p:cxnSp>
        <p:nvCxnSpPr>
          <p:cNvPr id="13" name="Connettore a gomito 12">
            <a:extLst>
              <a:ext uri="{FF2B5EF4-FFF2-40B4-BE49-F238E27FC236}">
                <a16:creationId xmlns:a16="http://schemas.microsoft.com/office/drawing/2014/main" id="{1B452854-4E02-4FFC-BA0B-CA93641CA8B1}"/>
              </a:ext>
            </a:extLst>
          </p:cNvPr>
          <p:cNvCxnSpPr>
            <a:cxnSpLocks/>
          </p:cNvCxnSpPr>
          <p:nvPr/>
        </p:nvCxnSpPr>
        <p:spPr>
          <a:xfrm flipV="1">
            <a:off x="4593093" y="4788447"/>
            <a:ext cx="3874700" cy="610070"/>
          </a:xfrm>
          <a:prstGeom prst="bentConnector3">
            <a:avLst>
              <a:gd name="adj1" fmla="val 99948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>
            <a:extLst>
              <a:ext uri="{FF2B5EF4-FFF2-40B4-BE49-F238E27FC236}">
                <a16:creationId xmlns:a16="http://schemas.microsoft.com/office/drawing/2014/main" id="{D8519C83-FBF1-4A38-A0FF-D52954A3CA2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98" t="5362" r="5621" b="4595"/>
          <a:stretch/>
        </p:blipFill>
        <p:spPr>
          <a:xfrm>
            <a:off x="1388511" y="1542622"/>
            <a:ext cx="2637375" cy="2689703"/>
          </a:xfrm>
          <a:prstGeom prst="rect">
            <a:avLst/>
          </a:prstGeom>
        </p:spPr>
      </p:pic>
      <p:pic>
        <p:nvPicPr>
          <p:cNvPr id="15" name="Elemento grafico 14" descr="Ape con riempimento a tinta unita">
            <a:extLst>
              <a:ext uri="{FF2B5EF4-FFF2-40B4-BE49-F238E27FC236}">
                <a16:creationId xmlns:a16="http://schemas.microsoft.com/office/drawing/2014/main" id="{5754C545-87A9-4494-8D41-0870D8015A5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18225" y="1561792"/>
            <a:ext cx="577048" cy="577048"/>
          </a:xfrm>
          <a:prstGeom prst="rect">
            <a:avLst/>
          </a:prstGeom>
        </p:spPr>
      </p:pic>
      <p:pic>
        <p:nvPicPr>
          <p:cNvPr id="16" name="Elemento grafico 15" descr="Ape con riempimento a tinta unita">
            <a:extLst>
              <a:ext uri="{FF2B5EF4-FFF2-40B4-BE49-F238E27FC236}">
                <a16:creationId xmlns:a16="http://schemas.microsoft.com/office/drawing/2014/main" id="{E2F14F76-753A-41AD-B8E0-12E16E197A8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495273" y="1561792"/>
            <a:ext cx="577048" cy="577048"/>
          </a:xfrm>
          <a:prstGeom prst="rect">
            <a:avLst/>
          </a:prstGeom>
        </p:spPr>
      </p:pic>
      <p:pic>
        <p:nvPicPr>
          <p:cNvPr id="17" name="Elemento grafico 16" descr="Ape con riempimento a tinta unita">
            <a:extLst>
              <a:ext uri="{FF2B5EF4-FFF2-40B4-BE49-F238E27FC236}">
                <a16:creationId xmlns:a16="http://schemas.microsoft.com/office/drawing/2014/main" id="{D54E6B46-3C7B-4807-8946-5B3245DDA89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85857" y="2112206"/>
            <a:ext cx="577048" cy="577048"/>
          </a:xfrm>
          <a:prstGeom prst="rect">
            <a:avLst/>
          </a:prstGeom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98784AD6-28A1-4408-A81D-E318C74F358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1892" t="1303" r="2233" b="29418"/>
          <a:stretch/>
        </p:blipFill>
        <p:spPr>
          <a:xfrm>
            <a:off x="6496637" y="1619443"/>
            <a:ext cx="2616024" cy="2674100"/>
          </a:xfrm>
          <a:prstGeom prst="rect">
            <a:avLst/>
          </a:prstGeom>
        </p:spPr>
      </p:pic>
      <p:pic>
        <p:nvPicPr>
          <p:cNvPr id="22" name="Picture 16">
            <a:extLst>
              <a:ext uri="{FF2B5EF4-FFF2-40B4-BE49-F238E27FC236}">
                <a16:creationId xmlns:a16="http://schemas.microsoft.com/office/drawing/2014/main" id="{7F314B3A-9C1C-4A84-81AF-29885B767300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157" t="2537" r="1339" b="30503"/>
          <a:stretch/>
        </p:blipFill>
        <p:spPr>
          <a:xfrm>
            <a:off x="4025886" y="4132101"/>
            <a:ext cx="2738111" cy="2659981"/>
          </a:xfrm>
          <a:prstGeom prst="rect">
            <a:avLst/>
          </a:prstGeom>
        </p:spPr>
      </p:pic>
      <p:pic>
        <p:nvPicPr>
          <p:cNvPr id="19" name="Elemento grafico 18" descr="Mela con riempimento a tinta unita">
            <a:extLst>
              <a:ext uri="{FF2B5EF4-FFF2-40B4-BE49-F238E27FC236}">
                <a16:creationId xmlns:a16="http://schemas.microsoft.com/office/drawing/2014/main" id="{1B2714DF-4258-4460-8900-124F2BFB68E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712692" y="4170927"/>
            <a:ext cx="611080" cy="611080"/>
          </a:xfrm>
          <a:prstGeom prst="rect">
            <a:avLst/>
          </a:prstGeom>
        </p:spPr>
      </p:pic>
      <p:pic>
        <p:nvPicPr>
          <p:cNvPr id="20" name="Elemento grafico 19" descr="Avocado con riempimento a tinta unita">
            <a:extLst>
              <a:ext uri="{FF2B5EF4-FFF2-40B4-BE49-F238E27FC236}">
                <a16:creationId xmlns:a16="http://schemas.microsoft.com/office/drawing/2014/main" id="{7E96A54B-6166-45AB-974D-EA563479D22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390194" y="4204959"/>
            <a:ext cx="577048" cy="577048"/>
          </a:xfrm>
          <a:prstGeom prst="rect">
            <a:avLst/>
          </a:prstGeom>
        </p:spPr>
      </p:pic>
      <p:pic>
        <p:nvPicPr>
          <p:cNvPr id="21" name="Elemento grafico 20" descr="Girasole con riempimento a tinta unita">
            <a:extLst>
              <a:ext uri="{FF2B5EF4-FFF2-40B4-BE49-F238E27FC236}">
                <a16:creationId xmlns:a16="http://schemas.microsoft.com/office/drawing/2014/main" id="{9AC189D0-A039-4C20-9ED3-66FC4BF4F95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6010330" y="4634864"/>
            <a:ext cx="611081" cy="611081"/>
          </a:xfrm>
          <a:prstGeom prst="rect">
            <a:avLst/>
          </a:prstGeom>
        </p:spPr>
      </p:pic>
      <p:pic>
        <p:nvPicPr>
          <p:cNvPr id="25" name="Elemento grafico 24" descr="Agricoltura con riempimento a tinta unita">
            <a:extLst>
              <a:ext uri="{FF2B5EF4-FFF2-40B4-BE49-F238E27FC236}">
                <a16:creationId xmlns:a16="http://schemas.microsoft.com/office/drawing/2014/main" id="{A0C154D7-00DF-454B-8104-4A4923A1EE83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487584" y="17037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41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703" y="261407"/>
            <a:ext cx="12119122" cy="587755"/>
          </a:xfrm>
        </p:spPr>
        <p:txBody>
          <a:bodyPr/>
          <a:lstStyle/>
          <a:p>
            <a:pPr algn="ctr"/>
            <a:r>
              <a:rPr lang="en-US" sz="3400" dirty="0"/>
              <a:t>Crop pollination and the impact of the Asian hornet in the EU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8A6769F7-48CE-4368-AEAE-515FA6A9FCE8}"/>
              </a:ext>
            </a:extLst>
          </p:cNvPr>
          <p:cNvSpPr txBox="1"/>
          <p:nvPr/>
        </p:nvSpPr>
        <p:spPr>
          <a:xfrm>
            <a:off x="7550640" y="3355761"/>
            <a:ext cx="1420325" cy="31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ES Demand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8F596B81-BACD-44AB-B9F5-919A1C183C9E}"/>
              </a:ext>
            </a:extLst>
          </p:cNvPr>
          <p:cNvSpPr txBox="1"/>
          <p:nvPr/>
        </p:nvSpPr>
        <p:spPr>
          <a:xfrm>
            <a:off x="5774815" y="6160559"/>
            <a:ext cx="1522181" cy="31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ES Actual flow</a:t>
            </a:r>
          </a:p>
        </p:txBody>
      </p:sp>
      <p:cxnSp>
        <p:nvCxnSpPr>
          <p:cNvPr id="7" name="Straight Connector 12">
            <a:extLst>
              <a:ext uri="{FF2B5EF4-FFF2-40B4-BE49-F238E27FC236}">
                <a16:creationId xmlns:a16="http://schemas.microsoft.com/office/drawing/2014/main" id="{7D4B9CFA-18F1-4EF8-B3D0-7C2705C1D5F6}"/>
              </a:ext>
            </a:extLst>
          </p:cNvPr>
          <p:cNvCxnSpPr/>
          <p:nvPr/>
        </p:nvCxnSpPr>
        <p:spPr bwMode="auto">
          <a:xfrm>
            <a:off x="5290288" y="3525430"/>
            <a:ext cx="2304256" cy="0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13">
            <a:extLst>
              <a:ext uri="{FF2B5EF4-FFF2-40B4-BE49-F238E27FC236}">
                <a16:creationId xmlns:a16="http://schemas.microsoft.com/office/drawing/2014/main" id="{F5447A1A-0A70-44DA-B967-8BB784075550}"/>
              </a:ext>
            </a:extLst>
          </p:cNvPr>
          <p:cNvCxnSpPr>
            <a:cxnSpLocks/>
            <a:endCxn id="11" idx="0"/>
          </p:cNvCxnSpPr>
          <p:nvPr/>
        </p:nvCxnSpPr>
        <p:spPr bwMode="auto">
          <a:xfrm flipH="1">
            <a:off x="6525960" y="3536724"/>
            <a:ext cx="4222" cy="521604"/>
          </a:xfrm>
          <a:prstGeom prst="straightConnector1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" name="Picture 15">
            <a:extLst>
              <a:ext uri="{FF2B5EF4-FFF2-40B4-BE49-F238E27FC236}">
                <a16:creationId xmlns:a16="http://schemas.microsoft.com/office/drawing/2014/main" id="{D2B08E4D-563F-4F55-AEE2-03DF325D83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" b="28437"/>
          <a:stretch/>
        </p:blipFill>
        <p:spPr>
          <a:xfrm>
            <a:off x="7281282" y="1493296"/>
            <a:ext cx="1809447" cy="1833633"/>
          </a:xfrm>
          <a:prstGeom prst="rect">
            <a:avLst/>
          </a:prstGeom>
        </p:spPr>
      </p:pic>
      <p:pic>
        <p:nvPicPr>
          <p:cNvPr id="11" name="Picture 16">
            <a:extLst>
              <a:ext uri="{FF2B5EF4-FFF2-40B4-BE49-F238E27FC236}">
                <a16:creationId xmlns:a16="http://schemas.microsoft.com/office/drawing/2014/main" id="{B32B682A-5966-4780-90AB-397A849222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7" b="28673"/>
          <a:stretch/>
        </p:blipFill>
        <p:spPr>
          <a:xfrm>
            <a:off x="5601711" y="4058328"/>
            <a:ext cx="1848498" cy="1870145"/>
          </a:xfrm>
          <a:prstGeom prst="rect">
            <a:avLst/>
          </a:prstGeom>
        </p:spPr>
      </p:pic>
      <p:pic>
        <p:nvPicPr>
          <p:cNvPr id="13" name="Picture 33" descr="C:\Users\lanotal\Documents\LISBETH\papers\GTAPexercise\VV_EU.png">
            <a:extLst>
              <a:ext uri="{FF2B5EF4-FFF2-40B4-BE49-F238E27FC236}">
                <a16:creationId xmlns:a16="http://schemas.microsoft.com/office/drawing/2014/main" id="{E46C005F-E351-4DF6-B036-61EBEE9790D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5762" y="3599662"/>
            <a:ext cx="2676600" cy="2384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6">
            <a:extLst>
              <a:ext uri="{FF2B5EF4-FFF2-40B4-BE49-F238E27FC236}">
                <a16:creationId xmlns:a16="http://schemas.microsoft.com/office/drawing/2014/main" id="{A7EEFFCD-990F-49AC-BDBC-57118E7705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1059" y="4649332"/>
            <a:ext cx="1002606" cy="688135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15" name="Oval 29">
            <a:extLst>
              <a:ext uri="{FF2B5EF4-FFF2-40B4-BE49-F238E27FC236}">
                <a16:creationId xmlns:a16="http://schemas.microsoft.com/office/drawing/2014/main" id="{6EF27408-B457-4CB3-9FED-07600B8EF152}"/>
              </a:ext>
            </a:extLst>
          </p:cNvPr>
          <p:cNvSpPr/>
          <p:nvPr/>
        </p:nvSpPr>
        <p:spPr>
          <a:xfrm>
            <a:off x="5290288" y="3922429"/>
            <a:ext cx="2491237" cy="212043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31">
            <a:extLst>
              <a:ext uri="{FF2B5EF4-FFF2-40B4-BE49-F238E27FC236}">
                <a16:creationId xmlns:a16="http://schemas.microsoft.com/office/drawing/2014/main" id="{1C0A0D62-3900-4409-B0F5-1500DE714D2D}"/>
              </a:ext>
            </a:extLst>
          </p:cNvPr>
          <p:cNvCxnSpPr>
            <a:cxnSpLocks/>
            <a:stCxn id="14" idx="1"/>
            <a:endCxn id="15" idx="6"/>
          </p:cNvCxnSpPr>
          <p:nvPr/>
        </p:nvCxnSpPr>
        <p:spPr>
          <a:xfrm flipH="1" flipV="1">
            <a:off x="7781525" y="4982646"/>
            <a:ext cx="3259534" cy="107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4">
            <a:extLst>
              <a:ext uri="{FF2B5EF4-FFF2-40B4-BE49-F238E27FC236}">
                <a16:creationId xmlns:a16="http://schemas.microsoft.com/office/drawing/2014/main" id="{A8C9AE2B-4EA2-4C6E-ADF8-27A31C950F21}"/>
              </a:ext>
            </a:extLst>
          </p:cNvPr>
          <p:cNvGrpSpPr/>
          <p:nvPr/>
        </p:nvGrpSpPr>
        <p:grpSpPr>
          <a:xfrm>
            <a:off x="216652" y="2112583"/>
            <a:ext cx="4083448" cy="1925211"/>
            <a:chOff x="222161" y="2061058"/>
            <a:chExt cx="3947449" cy="1572197"/>
          </a:xfrm>
        </p:grpSpPr>
        <p:sp>
          <p:nvSpPr>
            <p:cNvPr id="18" name="Rounded Rectangle 4">
              <a:extLst>
                <a:ext uri="{FF2B5EF4-FFF2-40B4-BE49-F238E27FC236}">
                  <a16:creationId xmlns:a16="http://schemas.microsoft.com/office/drawing/2014/main" id="{A28B8767-303E-4354-8B86-04AC8CC9146A}"/>
                </a:ext>
              </a:extLst>
            </p:cNvPr>
            <p:cNvSpPr/>
            <p:nvPr/>
          </p:nvSpPr>
          <p:spPr bwMode="auto">
            <a:xfrm>
              <a:off x="222161" y="2061058"/>
              <a:ext cx="3947449" cy="157219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93B3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86"/>
              <a:endParaRPr lang="en-US" sz="140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21" indent="-160735">
                <a:buFont typeface="Arial" panose="020B0604020202020204" pitchFamily="34" charset="0"/>
                <a:buChar char="•"/>
              </a:pPr>
              <a:endParaRPr lang="en-US" sz="1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21" indent="-160735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Land Cover &amp; roads </a:t>
              </a:r>
            </a:p>
            <a:p>
              <a:pPr marL="258961" lvl="1"/>
              <a:r>
                <a:rPr lang="en-US" sz="1400" i="1" dirty="0">
                  <a:solidFill>
                    <a:srgbClr val="093B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(Food resources and nesting sites)</a:t>
              </a:r>
            </a:p>
            <a:p>
              <a:pPr marL="258961" lvl="1"/>
              <a:endParaRPr lang="en-US" sz="1400" i="1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21" indent="-160735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Irradiance &amp; Temperature</a:t>
              </a:r>
            </a:p>
            <a:p>
              <a:pPr marL="258961" lvl="1"/>
              <a:r>
                <a:rPr lang="en-US" sz="1400" i="1" dirty="0">
                  <a:solidFill>
                    <a:srgbClr val="093B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(Insect activity)</a:t>
              </a:r>
            </a:p>
            <a:p>
              <a:pPr marL="258961" lvl="1"/>
              <a:endParaRPr lang="en-US" sz="1400" i="1" dirty="0">
                <a:solidFill>
                  <a:srgbClr val="093B3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21" indent="-160735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Distance to semi-natural areas </a:t>
              </a:r>
            </a:p>
            <a:p>
              <a:pPr marL="1786"/>
              <a:endParaRPr lang="en-GB" sz="1400" dirty="0">
                <a:solidFill>
                  <a:srgbClr val="0F5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9" name="Content Placeholder 5">
              <a:extLst>
                <a:ext uri="{FF2B5EF4-FFF2-40B4-BE49-F238E27FC236}">
                  <a16:creationId xmlns:a16="http://schemas.microsoft.com/office/drawing/2014/main" id="{650321D0-D186-42AF-A9CD-C5CA4C7DE5C1}"/>
                </a:ext>
              </a:extLst>
            </p:cNvPr>
            <p:cNvSpPr txBox="1">
              <a:spLocks/>
            </p:cNvSpPr>
            <p:nvPr/>
          </p:nvSpPr>
          <p:spPr>
            <a:xfrm>
              <a:off x="960912" y="2086717"/>
              <a:ext cx="2746991" cy="301331"/>
            </a:xfrm>
            <a:prstGeom prst="rect">
              <a:avLst/>
            </a:prstGeom>
            <a:noFill/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400" b="1" dirty="0">
                  <a:solidFill>
                    <a:srgbClr val="093B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Expert-based model</a:t>
              </a:r>
            </a:p>
          </p:txBody>
        </p:sp>
      </p:grpSp>
      <p:grpSp>
        <p:nvGrpSpPr>
          <p:cNvPr id="21" name="Group 15">
            <a:extLst>
              <a:ext uri="{FF2B5EF4-FFF2-40B4-BE49-F238E27FC236}">
                <a16:creationId xmlns:a16="http://schemas.microsoft.com/office/drawing/2014/main" id="{61011564-6870-443F-B23F-4F040ACC679F}"/>
              </a:ext>
            </a:extLst>
          </p:cNvPr>
          <p:cNvGrpSpPr/>
          <p:nvPr/>
        </p:nvGrpSpPr>
        <p:grpSpPr>
          <a:xfrm>
            <a:off x="216652" y="4223752"/>
            <a:ext cx="4083448" cy="2020195"/>
            <a:chOff x="222161" y="3839497"/>
            <a:chExt cx="3947449" cy="1572197"/>
          </a:xfrm>
        </p:grpSpPr>
        <p:sp>
          <p:nvSpPr>
            <p:cNvPr id="22" name="Rounded Rectangle 5">
              <a:extLst>
                <a:ext uri="{FF2B5EF4-FFF2-40B4-BE49-F238E27FC236}">
                  <a16:creationId xmlns:a16="http://schemas.microsoft.com/office/drawing/2014/main" id="{767F986F-D7BF-4080-A252-7D1375F3179D}"/>
                </a:ext>
              </a:extLst>
            </p:cNvPr>
            <p:cNvSpPr/>
            <p:nvPr/>
          </p:nvSpPr>
          <p:spPr bwMode="auto">
            <a:xfrm>
              <a:off x="222161" y="3839497"/>
              <a:ext cx="3947449" cy="1572197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093B37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51435" tIns="25718" rIns="51435" bIns="2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62521" indent="-160735">
                <a:buFont typeface="Arial" panose="020B0604020202020204" pitchFamily="34" charset="0"/>
                <a:buChar char="•"/>
              </a:pPr>
              <a:endParaRPr lang="en-US" sz="1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21" indent="-160735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rgbClr val="093B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 occurrences</a:t>
              </a:r>
              <a:endParaRPr lang="en-US" sz="14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162521" indent="-160735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Land Cover (%)</a:t>
              </a:r>
            </a:p>
            <a:p>
              <a:pPr marL="162521" indent="-160735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Climate</a:t>
              </a:r>
            </a:p>
            <a:p>
              <a:pPr marL="162521" indent="-160735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Topography</a:t>
              </a:r>
            </a:p>
            <a:p>
              <a:pPr marL="162521" indent="-160735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accent2">
                      <a:lumMod val="75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Distance to semi-natural areas</a:t>
              </a:r>
            </a:p>
          </p:txBody>
        </p:sp>
        <p:pic>
          <p:nvPicPr>
            <p:cNvPr id="23" name="Picture 8">
              <a:extLst>
                <a:ext uri="{FF2B5EF4-FFF2-40B4-BE49-F238E27FC236}">
                  <a16:creationId xmlns:a16="http://schemas.microsoft.com/office/drawing/2014/main" id="{ACC84811-8D8C-44F6-AC0E-2A48C2C2791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2849" y="4488856"/>
              <a:ext cx="786761" cy="663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Content Placeholder 5">
              <a:extLst>
                <a:ext uri="{FF2B5EF4-FFF2-40B4-BE49-F238E27FC236}">
                  <a16:creationId xmlns:a16="http://schemas.microsoft.com/office/drawing/2014/main" id="{7F16DA33-065A-478C-A8F4-1408E7648F7C}"/>
                </a:ext>
              </a:extLst>
            </p:cNvPr>
            <p:cNvSpPr txBox="1">
              <a:spLocks/>
            </p:cNvSpPr>
            <p:nvPr/>
          </p:nvSpPr>
          <p:spPr>
            <a:xfrm>
              <a:off x="464349" y="3883036"/>
              <a:ext cx="3419342" cy="301331"/>
            </a:xfrm>
            <a:prstGeom prst="rect">
              <a:avLst/>
            </a:prstGeom>
            <a:solidFill>
              <a:schemeClr val="bg1"/>
            </a:solidFill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400" b="1" dirty="0">
                  <a:solidFill>
                    <a:srgbClr val="093B3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Species-distribution model</a:t>
              </a:r>
            </a:p>
          </p:txBody>
        </p:sp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76B1B11D-AD1E-4937-9128-7086650BE4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7211074">
              <a:off x="2747839" y="4173238"/>
              <a:ext cx="565982" cy="501246"/>
            </a:xfrm>
            <a:prstGeom prst="rect">
              <a:avLst/>
            </a:prstGeom>
          </p:spPr>
        </p:pic>
      </p:grpSp>
      <p:sp>
        <p:nvSpPr>
          <p:cNvPr id="4" name="TextBox 4">
            <a:extLst>
              <a:ext uri="{FF2B5EF4-FFF2-40B4-BE49-F238E27FC236}">
                <a16:creationId xmlns:a16="http://schemas.microsoft.com/office/drawing/2014/main" id="{3ECDE3DB-C6D9-4E1E-8E2F-C19C6195B05C}"/>
              </a:ext>
            </a:extLst>
          </p:cNvPr>
          <p:cNvSpPr txBox="1"/>
          <p:nvPr/>
        </p:nvSpPr>
        <p:spPr>
          <a:xfrm>
            <a:off x="4089851" y="3354850"/>
            <a:ext cx="1420325" cy="310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ES Potential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BDA4B926-B0BD-48A1-B5B9-EAB2927051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" r="-219" b="28518"/>
          <a:stretch/>
        </p:blipFill>
        <p:spPr>
          <a:xfrm>
            <a:off x="3888450" y="1531335"/>
            <a:ext cx="1779826" cy="1795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6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4053" y="253944"/>
            <a:ext cx="10263893" cy="1049394"/>
          </a:xfrm>
        </p:spPr>
        <p:txBody>
          <a:bodyPr/>
          <a:lstStyle/>
          <a:p>
            <a:r>
              <a:rPr lang="en-US" dirty="0"/>
              <a:t>Assessing the shock of Asian hornet on pollination contribution to crop yield (INCA)</a:t>
            </a:r>
          </a:p>
        </p:txBody>
      </p:sp>
      <p:cxnSp>
        <p:nvCxnSpPr>
          <p:cNvPr id="16" name="Straight Arrow Connector 50">
            <a:extLst>
              <a:ext uri="{FF2B5EF4-FFF2-40B4-BE49-F238E27FC236}">
                <a16:creationId xmlns:a16="http://schemas.microsoft.com/office/drawing/2014/main" id="{4A67D27C-FC0F-4B3A-8F42-99ED59A97EA5}"/>
              </a:ext>
            </a:extLst>
          </p:cNvPr>
          <p:cNvCxnSpPr/>
          <p:nvPr/>
        </p:nvCxnSpPr>
        <p:spPr bwMode="auto">
          <a:xfrm flipH="1">
            <a:off x="2504324" y="3572024"/>
            <a:ext cx="512357" cy="322516"/>
          </a:xfrm>
          <a:prstGeom prst="straightConnector1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7" name="Picture 33" descr="C:\Users\lanotal\Documents\LISBETH\papers\GTAPexercise\VV_EU.png">
            <a:extLst>
              <a:ext uri="{FF2B5EF4-FFF2-40B4-BE49-F238E27FC236}">
                <a16:creationId xmlns:a16="http://schemas.microsoft.com/office/drawing/2014/main" id="{19A691C9-223A-4945-AF72-15905B1949C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017" y="1808177"/>
            <a:ext cx="2339106" cy="2105026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id="{109ED5D3-C5A2-42FB-B336-7D065EE6336C}"/>
              </a:ext>
            </a:extLst>
          </p:cNvPr>
          <p:cNvSpPr txBox="1"/>
          <p:nvPr/>
        </p:nvSpPr>
        <p:spPr>
          <a:xfrm>
            <a:off x="939422" y="2943970"/>
            <a:ext cx="111129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ES Potential</a:t>
            </a: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F02A337A-6F9A-4B6A-BB5E-4BE895B209BE}"/>
              </a:ext>
            </a:extLst>
          </p:cNvPr>
          <p:cNvSpPr txBox="1"/>
          <p:nvPr/>
        </p:nvSpPr>
        <p:spPr>
          <a:xfrm>
            <a:off x="4206042" y="2971710"/>
            <a:ext cx="1109871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ES Demand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D9D8CB21-F908-4D02-827D-EB3EDD2BCACA}"/>
              </a:ext>
            </a:extLst>
          </p:cNvPr>
          <p:cNvSpPr txBox="1"/>
          <p:nvPr/>
        </p:nvSpPr>
        <p:spPr>
          <a:xfrm>
            <a:off x="2339203" y="2025524"/>
            <a:ext cx="1522181" cy="31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ES Actual flow</a:t>
            </a: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2FF9CACF-67E5-4C5A-B13F-0259184C1935}"/>
              </a:ext>
            </a:extLst>
          </p:cNvPr>
          <p:cNvSpPr txBox="1"/>
          <p:nvPr/>
        </p:nvSpPr>
        <p:spPr>
          <a:xfrm>
            <a:off x="1655127" y="3885464"/>
            <a:ext cx="1368152" cy="32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SNA benefits</a:t>
            </a: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id="{41E2CA3D-0A36-4696-8099-88196111A85B}"/>
              </a:ext>
            </a:extLst>
          </p:cNvPr>
          <p:cNvSpPr txBox="1"/>
          <p:nvPr/>
        </p:nvSpPr>
        <p:spPr>
          <a:xfrm>
            <a:off x="3379168" y="3872917"/>
            <a:ext cx="1800200" cy="32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Non-SNA benefits</a:t>
            </a:r>
          </a:p>
        </p:txBody>
      </p:sp>
      <p:cxnSp>
        <p:nvCxnSpPr>
          <p:cNvPr id="23" name="Straight Arrow Connector 9">
            <a:extLst>
              <a:ext uri="{FF2B5EF4-FFF2-40B4-BE49-F238E27FC236}">
                <a16:creationId xmlns:a16="http://schemas.microsoft.com/office/drawing/2014/main" id="{08220A13-87B9-4043-960A-45B148896CAE}"/>
              </a:ext>
            </a:extLst>
          </p:cNvPr>
          <p:cNvCxnSpPr/>
          <p:nvPr/>
        </p:nvCxnSpPr>
        <p:spPr bwMode="auto">
          <a:xfrm flipH="1">
            <a:off x="2510793" y="3562615"/>
            <a:ext cx="512357" cy="32251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10">
            <a:extLst>
              <a:ext uri="{FF2B5EF4-FFF2-40B4-BE49-F238E27FC236}">
                <a16:creationId xmlns:a16="http://schemas.microsoft.com/office/drawing/2014/main" id="{1302FD2E-3EC1-4D2F-9919-9065916AAA75}"/>
              </a:ext>
            </a:extLst>
          </p:cNvPr>
          <p:cNvCxnSpPr/>
          <p:nvPr/>
        </p:nvCxnSpPr>
        <p:spPr bwMode="auto">
          <a:xfrm>
            <a:off x="3099437" y="3550401"/>
            <a:ext cx="593839" cy="322516"/>
          </a:xfrm>
          <a:prstGeom prst="straightConnector1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3D724D65-4889-4DFE-9F98-55A116C7CAF5}"/>
              </a:ext>
            </a:extLst>
          </p:cNvPr>
          <p:cNvCxnSpPr/>
          <p:nvPr/>
        </p:nvCxnSpPr>
        <p:spPr bwMode="auto">
          <a:xfrm>
            <a:off x="1961215" y="1883591"/>
            <a:ext cx="2304256" cy="0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13">
            <a:extLst>
              <a:ext uri="{FF2B5EF4-FFF2-40B4-BE49-F238E27FC236}">
                <a16:creationId xmlns:a16="http://schemas.microsoft.com/office/drawing/2014/main" id="{AA7A9B31-06CE-4B50-BE2C-9FF55C3A03B5}"/>
              </a:ext>
            </a:extLst>
          </p:cNvPr>
          <p:cNvCxnSpPr>
            <a:endCxn id="20" idx="0"/>
          </p:cNvCxnSpPr>
          <p:nvPr/>
        </p:nvCxnSpPr>
        <p:spPr bwMode="auto">
          <a:xfrm>
            <a:off x="3098859" y="1876913"/>
            <a:ext cx="1435" cy="148611"/>
          </a:xfrm>
          <a:prstGeom prst="straightConnector1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" name="Picture 14">
            <a:extLst>
              <a:ext uri="{FF2B5EF4-FFF2-40B4-BE49-F238E27FC236}">
                <a16:creationId xmlns:a16="http://schemas.microsoft.com/office/drawing/2014/main" id="{77A1B886-C441-48EA-BC67-425138C62A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-219" b="28518"/>
          <a:stretch/>
        </p:blipFill>
        <p:spPr>
          <a:xfrm>
            <a:off x="942936" y="1765839"/>
            <a:ext cx="1156552" cy="1166799"/>
          </a:xfrm>
          <a:prstGeom prst="rect">
            <a:avLst/>
          </a:prstGeom>
        </p:spPr>
      </p:pic>
      <p:pic>
        <p:nvPicPr>
          <p:cNvPr id="28" name="Picture 15">
            <a:extLst>
              <a:ext uri="{FF2B5EF4-FFF2-40B4-BE49-F238E27FC236}">
                <a16:creationId xmlns:a16="http://schemas.microsoft.com/office/drawing/2014/main" id="{EA7A693B-C0FA-47F4-8B08-F368B3C4ED8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00" b="28437"/>
          <a:stretch/>
        </p:blipFill>
        <p:spPr>
          <a:xfrm>
            <a:off x="4175971" y="1758317"/>
            <a:ext cx="1170014" cy="1185653"/>
          </a:xfrm>
          <a:prstGeom prst="rect">
            <a:avLst/>
          </a:prstGeom>
        </p:spPr>
      </p:pic>
      <p:pic>
        <p:nvPicPr>
          <p:cNvPr id="29" name="Picture 16">
            <a:extLst>
              <a:ext uri="{FF2B5EF4-FFF2-40B4-BE49-F238E27FC236}">
                <a16:creationId xmlns:a16="http://schemas.microsoft.com/office/drawing/2014/main" id="{1490358B-4FE1-4EBF-92A0-4D8A8D5CE2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67" b="28673"/>
          <a:stretch/>
        </p:blipFill>
        <p:spPr>
          <a:xfrm>
            <a:off x="2519400" y="2373786"/>
            <a:ext cx="1187887" cy="1201798"/>
          </a:xfrm>
          <a:prstGeom prst="rect">
            <a:avLst/>
          </a:prstGeom>
        </p:spPr>
      </p:pic>
      <p:pic>
        <p:nvPicPr>
          <p:cNvPr id="30" name="Picture 26">
            <a:extLst>
              <a:ext uri="{FF2B5EF4-FFF2-40B4-BE49-F238E27FC236}">
                <a16:creationId xmlns:a16="http://schemas.microsoft.com/office/drawing/2014/main" id="{62CB6C52-AAE1-444A-BACC-52A8196A80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726" y="2575031"/>
            <a:ext cx="1002606" cy="688135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31" name="Oval 29">
            <a:extLst>
              <a:ext uri="{FF2B5EF4-FFF2-40B4-BE49-F238E27FC236}">
                <a16:creationId xmlns:a16="http://schemas.microsoft.com/office/drawing/2014/main" id="{B6B86448-F1B7-4DC6-9B94-9BA639A2711E}"/>
              </a:ext>
            </a:extLst>
          </p:cNvPr>
          <p:cNvSpPr/>
          <p:nvPr/>
        </p:nvSpPr>
        <p:spPr>
          <a:xfrm>
            <a:off x="2291856" y="2266798"/>
            <a:ext cx="1620051" cy="135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C8B02EC-F14C-4713-8592-E5B69446C012}"/>
              </a:ext>
            </a:extLst>
          </p:cNvPr>
          <p:cNvCxnSpPr>
            <a:stCxn id="30" idx="1"/>
            <a:endCxn id="31" idx="6"/>
          </p:cNvCxnSpPr>
          <p:nvPr/>
        </p:nvCxnSpPr>
        <p:spPr>
          <a:xfrm flipH="1">
            <a:off x="3911907" y="2919099"/>
            <a:ext cx="4295819" cy="256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44">
            <a:extLst>
              <a:ext uri="{FF2B5EF4-FFF2-40B4-BE49-F238E27FC236}">
                <a16:creationId xmlns:a16="http://schemas.microsoft.com/office/drawing/2014/main" id="{33724D51-BCB9-4909-9EF4-CEF38F216EA6}"/>
              </a:ext>
            </a:extLst>
          </p:cNvPr>
          <p:cNvCxnSpPr>
            <a:cxnSpLocks/>
            <a:stCxn id="21" idx="2"/>
          </p:cNvCxnSpPr>
          <p:nvPr/>
        </p:nvCxnSpPr>
        <p:spPr>
          <a:xfrm flipH="1">
            <a:off x="2260774" y="4214785"/>
            <a:ext cx="78429" cy="36083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magine 36">
            <a:extLst>
              <a:ext uri="{FF2B5EF4-FFF2-40B4-BE49-F238E27FC236}">
                <a16:creationId xmlns:a16="http://schemas.microsoft.com/office/drawing/2014/main" id="{EC8D69A5-122D-4534-A626-10D26D537B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9476" y="4629744"/>
            <a:ext cx="3934911" cy="2112921"/>
          </a:xfrm>
          <a:prstGeom prst="rect">
            <a:avLst/>
          </a:prstGeom>
          <a:ln w="3175">
            <a:solidFill>
              <a:schemeClr val="tx1">
                <a:lumMod val="50000"/>
              </a:schemeClr>
            </a:solidFill>
          </a:ln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1C979808-4217-4B99-92AF-C20B17C1FA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437018"/>
              </p:ext>
            </p:extLst>
          </p:nvPr>
        </p:nvGraphicFramePr>
        <p:xfrm>
          <a:off x="4343902" y="4007779"/>
          <a:ext cx="7478819" cy="27144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8110">
                  <a:extLst>
                    <a:ext uri="{9D8B030D-6E8A-4147-A177-3AD203B41FA5}">
                      <a16:colId xmlns:a16="http://schemas.microsoft.com/office/drawing/2014/main" val="1910628742"/>
                    </a:ext>
                  </a:extLst>
                </a:gridCol>
                <a:gridCol w="729960">
                  <a:extLst>
                    <a:ext uri="{9D8B030D-6E8A-4147-A177-3AD203B41FA5}">
                      <a16:colId xmlns:a16="http://schemas.microsoft.com/office/drawing/2014/main" val="1277697036"/>
                    </a:ext>
                  </a:extLst>
                </a:gridCol>
                <a:gridCol w="633396">
                  <a:extLst>
                    <a:ext uri="{9D8B030D-6E8A-4147-A177-3AD203B41FA5}">
                      <a16:colId xmlns:a16="http://schemas.microsoft.com/office/drawing/2014/main" val="1706457948"/>
                    </a:ext>
                  </a:extLst>
                </a:gridCol>
                <a:gridCol w="801156">
                  <a:extLst>
                    <a:ext uri="{9D8B030D-6E8A-4147-A177-3AD203B41FA5}">
                      <a16:colId xmlns:a16="http://schemas.microsoft.com/office/drawing/2014/main" val="1540730773"/>
                    </a:ext>
                  </a:extLst>
                </a:gridCol>
                <a:gridCol w="476274">
                  <a:extLst>
                    <a:ext uri="{9D8B030D-6E8A-4147-A177-3AD203B41FA5}">
                      <a16:colId xmlns:a16="http://schemas.microsoft.com/office/drawing/2014/main" val="3197193591"/>
                    </a:ext>
                  </a:extLst>
                </a:gridCol>
                <a:gridCol w="1014743">
                  <a:extLst>
                    <a:ext uri="{9D8B030D-6E8A-4147-A177-3AD203B41FA5}">
                      <a16:colId xmlns:a16="http://schemas.microsoft.com/office/drawing/2014/main" val="746285251"/>
                    </a:ext>
                  </a:extLst>
                </a:gridCol>
                <a:gridCol w="753693">
                  <a:extLst>
                    <a:ext uri="{9D8B030D-6E8A-4147-A177-3AD203B41FA5}">
                      <a16:colId xmlns:a16="http://schemas.microsoft.com/office/drawing/2014/main" val="2103331579"/>
                    </a:ext>
                  </a:extLst>
                </a:gridCol>
                <a:gridCol w="551562">
                  <a:extLst>
                    <a:ext uri="{9D8B030D-6E8A-4147-A177-3AD203B41FA5}">
                      <a16:colId xmlns:a16="http://schemas.microsoft.com/office/drawing/2014/main" val="3887166657"/>
                    </a:ext>
                  </a:extLst>
                </a:gridCol>
                <a:gridCol w="549925">
                  <a:extLst>
                    <a:ext uri="{9D8B030D-6E8A-4147-A177-3AD203B41FA5}">
                      <a16:colId xmlns:a16="http://schemas.microsoft.com/office/drawing/2014/main" val="4290415749"/>
                    </a:ext>
                  </a:extLst>
                </a:gridCol>
              </a:tblGrid>
              <a:tr h="24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Belgium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France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Germany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Italy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Netherlands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Portugal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Spain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UK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0446851"/>
                  </a:ext>
                </a:extLst>
              </a:tr>
              <a:tr h="2579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Apples, pear and peaches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22.15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18.39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3.30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14.55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2.00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4.22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16.78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55315664"/>
                  </a:ext>
                </a:extLst>
              </a:tr>
              <a:tr h="24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Citrus fruits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0.37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0.32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2999052"/>
                  </a:ext>
                </a:extLst>
              </a:tr>
              <a:tr h="24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 err="1">
                          <a:effectLst/>
                        </a:rPr>
                        <a:t>Other</a:t>
                      </a:r>
                      <a:r>
                        <a:rPr lang="it-IT" sz="1000" dirty="0">
                          <a:effectLst/>
                        </a:rPr>
                        <a:t> </a:t>
                      </a:r>
                      <a:r>
                        <a:rPr lang="it-IT" sz="1000" dirty="0" err="1">
                          <a:effectLst/>
                        </a:rPr>
                        <a:t>fruits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13.57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11.28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1.83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9.05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2.64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10.27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7654898"/>
                  </a:ext>
                </a:extLst>
              </a:tr>
              <a:tr h="24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Other oilseeds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5.13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effectLst/>
                        </a:rPr>
                        <a:t>0.0004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5.19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0.90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0.74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0.27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3.35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86494012"/>
                  </a:ext>
                </a:extLst>
              </a:tr>
              <a:tr h="24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Pulses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1.27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1.44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0.23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0.69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0.70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1.03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9027289"/>
                  </a:ext>
                </a:extLst>
              </a:tr>
              <a:tr h="24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Rapeseeds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6.78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0.0001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7.40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0.86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8.09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0.18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4.39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41834118"/>
                  </a:ext>
                </a:extLst>
              </a:tr>
              <a:tr h="24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Soya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0.0003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8.37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1.74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44627797"/>
                  </a:ext>
                </a:extLst>
              </a:tr>
              <a:tr h="24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Sunflower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7.98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1.37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7.94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0.32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5.05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0263008"/>
                  </a:ext>
                </a:extLst>
              </a:tr>
              <a:tr h="24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Flax and hemp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1.51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1.37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0.60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0.22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1.02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152554"/>
                  </a:ext>
                </a:extLst>
              </a:tr>
              <a:tr h="2456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Tomatoes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1.35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0.0004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1.45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0.50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1.29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0.82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0.42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effectLst/>
                        </a:rPr>
                        <a:t>1.06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8250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2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magine 33">
            <a:extLst>
              <a:ext uri="{FF2B5EF4-FFF2-40B4-BE49-F238E27FC236}">
                <a16:creationId xmlns:a16="http://schemas.microsoft.com/office/drawing/2014/main" id="{AD3C7235-6515-41C6-8E78-48091DE564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09" y="4685337"/>
            <a:ext cx="3482946" cy="172179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23D0332-5218-4DCE-9D1B-D4A97E240F0A}"/>
              </a:ext>
            </a:extLst>
          </p:cNvPr>
          <p:cNvSpPr txBox="1">
            <a:spLocks/>
          </p:cNvSpPr>
          <p:nvPr/>
        </p:nvSpPr>
        <p:spPr>
          <a:xfrm>
            <a:off x="1032865" y="291134"/>
            <a:ext cx="10263893" cy="1049394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Assessing the shock of Asian hornet on pollination contribution to crop yield (GTAP)</a:t>
            </a:r>
          </a:p>
        </p:txBody>
      </p:sp>
      <p:pic>
        <p:nvPicPr>
          <p:cNvPr id="12" name="Picture 4">
            <a:extLst>
              <a:ext uri="{FF2B5EF4-FFF2-40B4-BE49-F238E27FC236}">
                <a16:creationId xmlns:a16="http://schemas.microsoft.com/office/drawing/2014/main" id="{0050AB8B-60A0-4A1D-A65C-D41DEAC2D9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2681"/>
          <a:stretch/>
        </p:blipFill>
        <p:spPr>
          <a:xfrm>
            <a:off x="7896778" y="2373786"/>
            <a:ext cx="4151060" cy="2324357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13" name="Straight Arrow Connector 50">
            <a:extLst>
              <a:ext uri="{FF2B5EF4-FFF2-40B4-BE49-F238E27FC236}">
                <a16:creationId xmlns:a16="http://schemas.microsoft.com/office/drawing/2014/main" id="{4D70EAD4-2D55-43A4-8AAB-CE3EDF4C40AC}"/>
              </a:ext>
            </a:extLst>
          </p:cNvPr>
          <p:cNvCxnSpPr/>
          <p:nvPr/>
        </p:nvCxnSpPr>
        <p:spPr bwMode="auto">
          <a:xfrm flipH="1">
            <a:off x="2504324" y="3572024"/>
            <a:ext cx="512357" cy="322516"/>
          </a:xfrm>
          <a:prstGeom prst="straightConnector1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Picture 33" descr="C:\Users\lanotal\Documents\LISBETH\papers\GTAPexercise\VV_EU.png">
            <a:extLst>
              <a:ext uri="{FF2B5EF4-FFF2-40B4-BE49-F238E27FC236}">
                <a16:creationId xmlns:a16="http://schemas.microsoft.com/office/drawing/2014/main" id="{66D37609-DACB-4357-9658-8F6C465890B0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20" y="2112633"/>
            <a:ext cx="1885560" cy="17181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80DAA874-A679-4286-B404-5BD98D2FF1BF}"/>
              </a:ext>
            </a:extLst>
          </p:cNvPr>
          <p:cNvSpPr txBox="1"/>
          <p:nvPr/>
        </p:nvSpPr>
        <p:spPr>
          <a:xfrm>
            <a:off x="939422" y="2943970"/>
            <a:ext cx="1111294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ES Potential</a:t>
            </a: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04FC5ED3-C9A6-4119-9356-3493898CD61E}"/>
              </a:ext>
            </a:extLst>
          </p:cNvPr>
          <p:cNvSpPr txBox="1"/>
          <p:nvPr/>
        </p:nvSpPr>
        <p:spPr>
          <a:xfrm>
            <a:off x="4206042" y="2971710"/>
            <a:ext cx="1109871" cy="32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ES Demand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752DE281-7884-483E-9765-A37415E45F57}"/>
              </a:ext>
            </a:extLst>
          </p:cNvPr>
          <p:cNvSpPr txBox="1"/>
          <p:nvPr/>
        </p:nvSpPr>
        <p:spPr>
          <a:xfrm>
            <a:off x="2339203" y="2025524"/>
            <a:ext cx="1522181" cy="3122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ES Actual flow</a:t>
            </a:r>
          </a:p>
        </p:txBody>
      </p:sp>
      <p:sp>
        <p:nvSpPr>
          <p:cNvPr id="18" name="TextBox 7">
            <a:extLst>
              <a:ext uri="{FF2B5EF4-FFF2-40B4-BE49-F238E27FC236}">
                <a16:creationId xmlns:a16="http://schemas.microsoft.com/office/drawing/2014/main" id="{EB8651D3-2449-4904-9054-D117CCC5E0E6}"/>
              </a:ext>
            </a:extLst>
          </p:cNvPr>
          <p:cNvSpPr txBox="1"/>
          <p:nvPr/>
        </p:nvSpPr>
        <p:spPr>
          <a:xfrm>
            <a:off x="1655127" y="3885464"/>
            <a:ext cx="1368152" cy="32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SNA benefits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id="{C18C1C6C-A22A-4A75-A7DA-3107C3773949}"/>
              </a:ext>
            </a:extLst>
          </p:cNvPr>
          <p:cNvSpPr txBox="1"/>
          <p:nvPr/>
        </p:nvSpPr>
        <p:spPr>
          <a:xfrm>
            <a:off x="3379168" y="3872917"/>
            <a:ext cx="1800200" cy="32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solidFill>
                  <a:srgbClr val="164194"/>
                </a:solidFill>
              </a:rPr>
              <a:t>Non-SNA benefits</a:t>
            </a:r>
          </a:p>
        </p:txBody>
      </p:sp>
      <p:cxnSp>
        <p:nvCxnSpPr>
          <p:cNvPr id="20" name="Straight Arrow Connector 9">
            <a:extLst>
              <a:ext uri="{FF2B5EF4-FFF2-40B4-BE49-F238E27FC236}">
                <a16:creationId xmlns:a16="http://schemas.microsoft.com/office/drawing/2014/main" id="{00152746-5D73-4439-B93E-66276548ACAE}"/>
              </a:ext>
            </a:extLst>
          </p:cNvPr>
          <p:cNvCxnSpPr/>
          <p:nvPr/>
        </p:nvCxnSpPr>
        <p:spPr bwMode="auto">
          <a:xfrm flipH="1">
            <a:off x="2510793" y="3562615"/>
            <a:ext cx="512357" cy="322516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10">
            <a:extLst>
              <a:ext uri="{FF2B5EF4-FFF2-40B4-BE49-F238E27FC236}">
                <a16:creationId xmlns:a16="http://schemas.microsoft.com/office/drawing/2014/main" id="{8E100B95-1BBF-4114-9D76-0897EA9A048C}"/>
              </a:ext>
            </a:extLst>
          </p:cNvPr>
          <p:cNvCxnSpPr/>
          <p:nvPr/>
        </p:nvCxnSpPr>
        <p:spPr bwMode="auto">
          <a:xfrm>
            <a:off x="3099437" y="3550401"/>
            <a:ext cx="593839" cy="322516"/>
          </a:xfrm>
          <a:prstGeom prst="straightConnector1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12">
            <a:extLst>
              <a:ext uri="{FF2B5EF4-FFF2-40B4-BE49-F238E27FC236}">
                <a16:creationId xmlns:a16="http://schemas.microsoft.com/office/drawing/2014/main" id="{A7A35E3B-E7CA-4056-B389-12380AC4BF87}"/>
              </a:ext>
            </a:extLst>
          </p:cNvPr>
          <p:cNvCxnSpPr/>
          <p:nvPr/>
        </p:nvCxnSpPr>
        <p:spPr bwMode="auto">
          <a:xfrm>
            <a:off x="1961215" y="1883591"/>
            <a:ext cx="2304256" cy="0"/>
          </a:xfrm>
          <a:prstGeom prst="line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Arrow Connector 13">
            <a:extLst>
              <a:ext uri="{FF2B5EF4-FFF2-40B4-BE49-F238E27FC236}">
                <a16:creationId xmlns:a16="http://schemas.microsoft.com/office/drawing/2014/main" id="{54815EB4-8B01-42FA-8B0E-CF08F86381FD}"/>
              </a:ext>
            </a:extLst>
          </p:cNvPr>
          <p:cNvCxnSpPr>
            <a:endCxn id="17" idx="0"/>
          </p:cNvCxnSpPr>
          <p:nvPr/>
        </p:nvCxnSpPr>
        <p:spPr bwMode="auto">
          <a:xfrm>
            <a:off x="3098859" y="1876913"/>
            <a:ext cx="1435" cy="148611"/>
          </a:xfrm>
          <a:prstGeom prst="straightConnector1">
            <a:avLst/>
          </a:prstGeom>
          <a:noFill/>
          <a:ln w="9525" cap="flat" cmpd="sng" algn="ctr">
            <a:solidFill>
              <a:srgbClr val="33ACE3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14">
            <a:extLst>
              <a:ext uri="{FF2B5EF4-FFF2-40B4-BE49-F238E27FC236}">
                <a16:creationId xmlns:a16="http://schemas.microsoft.com/office/drawing/2014/main" id="{7EF6BEE8-76B9-4D37-877B-2857E58DC84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" r="-219" b="28518"/>
          <a:stretch/>
        </p:blipFill>
        <p:spPr>
          <a:xfrm>
            <a:off x="942936" y="1765839"/>
            <a:ext cx="1156552" cy="1166799"/>
          </a:xfrm>
          <a:prstGeom prst="rect">
            <a:avLst/>
          </a:prstGeom>
        </p:spPr>
      </p:pic>
      <p:pic>
        <p:nvPicPr>
          <p:cNvPr id="25" name="Picture 15">
            <a:extLst>
              <a:ext uri="{FF2B5EF4-FFF2-40B4-BE49-F238E27FC236}">
                <a16:creationId xmlns:a16="http://schemas.microsoft.com/office/drawing/2014/main" id="{27660AED-E763-47CA-B29D-9D69051DEAA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00" b="28437"/>
          <a:stretch/>
        </p:blipFill>
        <p:spPr>
          <a:xfrm>
            <a:off x="4175971" y="1758317"/>
            <a:ext cx="1170014" cy="1185653"/>
          </a:xfrm>
          <a:prstGeom prst="rect">
            <a:avLst/>
          </a:prstGeom>
        </p:spPr>
      </p:pic>
      <p:pic>
        <p:nvPicPr>
          <p:cNvPr id="26" name="Picture 16">
            <a:extLst>
              <a:ext uri="{FF2B5EF4-FFF2-40B4-BE49-F238E27FC236}">
                <a16:creationId xmlns:a16="http://schemas.microsoft.com/office/drawing/2014/main" id="{9056D8B2-FFC7-424B-9DDE-FF98974D50A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67" b="28673"/>
          <a:stretch/>
        </p:blipFill>
        <p:spPr>
          <a:xfrm>
            <a:off x="2519400" y="2373786"/>
            <a:ext cx="1187887" cy="120179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457C0CB-AD46-4A22-9A3D-20A0150FF73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98" y="2627476"/>
            <a:ext cx="849780" cy="583243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8" name="Oval 29">
            <a:extLst>
              <a:ext uri="{FF2B5EF4-FFF2-40B4-BE49-F238E27FC236}">
                <a16:creationId xmlns:a16="http://schemas.microsoft.com/office/drawing/2014/main" id="{49091079-1DA1-459A-B2B6-4BC355422BAA}"/>
              </a:ext>
            </a:extLst>
          </p:cNvPr>
          <p:cNvSpPr/>
          <p:nvPr/>
        </p:nvSpPr>
        <p:spPr>
          <a:xfrm>
            <a:off x="2291856" y="2266798"/>
            <a:ext cx="1620051" cy="1356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31">
            <a:extLst>
              <a:ext uri="{FF2B5EF4-FFF2-40B4-BE49-F238E27FC236}">
                <a16:creationId xmlns:a16="http://schemas.microsoft.com/office/drawing/2014/main" id="{0AD8066A-18B8-4491-A3D6-391CA2DF01D1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964724" y="2919098"/>
            <a:ext cx="3082274" cy="2569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44">
            <a:extLst>
              <a:ext uri="{FF2B5EF4-FFF2-40B4-BE49-F238E27FC236}">
                <a16:creationId xmlns:a16="http://schemas.microsoft.com/office/drawing/2014/main" id="{DAB49026-F8C7-40A6-A5F8-0B0A7FAD0B10}"/>
              </a:ext>
            </a:extLst>
          </p:cNvPr>
          <p:cNvCxnSpPr>
            <a:cxnSpLocks/>
            <a:stCxn id="18" idx="2"/>
          </p:cNvCxnSpPr>
          <p:nvPr/>
        </p:nvCxnSpPr>
        <p:spPr>
          <a:xfrm flipH="1">
            <a:off x="2167099" y="4214785"/>
            <a:ext cx="172104" cy="47055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45">
            <a:extLst>
              <a:ext uri="{FF2B5EF4-FFF2-40B4-BE49-F238E27FC236}">
                <a16:creationId xmlns:a16="http://schemas.microsoft.com/office/drawing/2014/main" id="{3F65B76A-35F1-4D83-85DC-CD04C80CED2E}"/>
              </a:ext>
            </a:extLst>
          </p:cNvPr>
          <p:cNvSpPr/>
          <p:nvPr/>
        </p:nvSpPr>
        <p:spPr>
          <a:xfrm>
            <a:off x="511678" y="4687325"/>
            <a:ext cx="3482945" cy="178026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49">
            <a:extLst>
              <a:ext uri="{FF2B5EF4-FFF2-40B4-BE49-F238E27FC236}">
                <a16:creationId xmlns:a16="http://schemas.microsoft.com/office/drawing/2014/main" id="{AC187390-1CCB-4281-A8E9-E817C49F8605}"/>
              </a:ext>
            </a:extLst>
          </p:cNvPr>
          <p:cNvCxnSpPr>
            <a:cxnSpLocks/>
          </p:cNvCxnSpPr>
          <p:nvPr/>
        </p:nvCxnSpPr>
        <p:spPr>
          <a:xfrm>
            <a:off x="3995765" y="5543835"/>
            <a:ext cx="92222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Tabella 37">
            <a:extLst>
              <a:ext uri="{FF2B5EF4-FFF2-40B4-BE49-F238E27FC236}">
                <a16:creationId xmlns:a16="http://schemas.microsoft.com/office/drawing/2014/main" id="{C2F3DF50-E5F0-40CC-86F0-DD4D21B577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282075"/>
              </p:ext>
            </p:extLst>
          </p:nvPr>
        </p:nvGraphicFramePr>
        <p:xfrm>
          <a:off x="5000404" y="4897814"/>
          <a:ext cx="6510987" cy="135928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941508">
                  <a:extLst>
                    <a:ext uri="{9D8B030D-6E8A-4147-A177-3AD203B41FA5}">
                      <a16:colId xmlns:a16="http://schemas.microsoft.com/office/drawing/2014/main" val="1125169278"/>
                    </a:ext>
                  </a:extLst>
                </a:gridCol>
                <a:gridCol w="729334">
                  <a:extLst>
                    <a:ext uri="{9D8B030D-6E8A-4147-A177-3AD203B41FA5}">
                      <a16:colId xmlns:a16="http://schemas.microsoft.com/office/drawing/2014/main" val="2302700505"/>
                    </a:ext>
                  </a:extLst>
                </a:gridCol>
                <a:gridCol w="663033">
                  <a:extLst>
                    <a:ext uri="{9D8B030D-6E8A-4147-A177-3AD203B41FA5}">
                      <a16:colId xmlns:a16="http://schemas.microsoft.com/office/drawing/2014/main" val="686636386"/>
                    </a:ext>
                  </a:extLst>
                </a:gridCol>
                <a:gridCol w="795641">
                  <a:extLst>
                    <a:ext uri="{9D8B030D-6E8A-4147-A177-3AD203B41FA5}">
                      <a16:colId xmlns:a16="http://schemas.microsoft.com/office/drawing/2014/main" val="994486540"/>
                    </a:ext>
                  </a:extLst>
                </a:gridCol>
                <a:gridCol w="530428">
                  <a:extLst>
                    <a:ext uri="{9D8B030D-6E8A-4147-A177-3AD203B41FA5}">
                      <a16:colId xmlns:a16="http://schemas.microsoft.com/office/drawing/2014/main" val="3862923368"/>
                    </a:ext>
                  </a:extLst>
                </a:gridCol>
                <a:gridCol w="1060853">
                  <a:extLst>
                    <a:ext uri="{9D8B030D-6E8A-4147-A177-3AD203B41FA5}">
                      <a16:colId xmlns:a16="http://schemas.microsoft.com/office/drawing/2014/main" val="3433310869"/>
                    </a:ext>
                  </a:extLst>
                </a:gridCol>
                <a:gridCol w="729334">
                  <a:extLst>
                    <a:ext uri="{9D8B030D-6E8A-4147-A177-3AD203B41FA5}">
                      <a16:colId xmlns:a16="http://schemas.microsoft.com/office/drawing/2014/main" val="817597036"/>
                    </a:ext>
                  </a:extLst>
                </a:gridCol>
                <a:gridCol w="530428">
                  <a:extLst>
                    <a:ext uri="{9D8B030D-6E8A-4147-A177-3AD203B41FA5}">
                      <a16:colId xmlns:a16="http://schemas.microsoft.com/office/drawing/2014/main" val="154080787"/>
                    </a:ext>
                  </a:extLst>
                </a:gridCol>
                <a:gridCol w="530428">
                  <a:extLst>
                    <a:ext uri="{9D8B030D-6E8A-4147-A177-3AD203B41FA5}">
                      <a16:colId xmlns:a16="http://schemas.microsoft.com/office/drawing/2014/main" val="3084519531"/>
                    </a:ext>
                  </a:extLst>
                </a:gridCol>
              </a:tblGrid>
              <a:tr h="2508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Belgium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France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Germany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Italy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Netherlands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Portugal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Spain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UK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12413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Vegetables, fruits, pulses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9.59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8.14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1.25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6.39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0.98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1.54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7.28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52905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Oil seeds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1.51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1.37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0.88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0.74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0.27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3.35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3490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Vegetable oils &amp; fats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5.13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5.19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0.78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8.01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1.11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0.74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4.71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8557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00">
                          <a:effectLst/>
                        </a:rPr>
                        <a:t>Plant based fibers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6.77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7.91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0.60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0.22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-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>
                          <a:effectLst/>
                        </a:rPr>
                        <a:t>0.08</a:t>
                      </a:r>
                      <a:endParaRPr lang="it-IT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000" dirty="0">
                          <a:effectLst/>
                        </a:rPr>
                        <a:t>1.02</a:t>
                      </a:r>
                      <a:endParaRPr lang="it-IT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837101"/>
                  </a:ext>
                </a:extLst>
              </a:tr>
            </a:tbl>
          </a:graphicData>
        </a:graphic>
      </p:graphicFrame>
      <p:sp>
        <p:nvSpPr>
          <p:cNvPr id="40" name="Oval 45">
            <a:extLst>
              <a:ext uri="{FF2B5EF4-FFF2-40B4-BE49-F238E27FC236}">
                <a16:creationId xmlns:a16="http://schemas.microsoft.com/office/drawing/2014/main" id="{9F4DAE33-82DA-4DF6-8581-A6202446A864}"/>
              </a:ext>
            </a:extLst>
          </p:cNvPr>
          <p:cNvSpPr/>
          <p:nvPr/>
        </p:nvSpPr>
        <p:spPr>
          <a:xfrm>
            <a:off x="7795486" y="3464409"/>
            <a:ext cx="931263" cy="35550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9">
            <a:extLst>
              <a:ext uri="{FF2B5EF4-FFF2-40B4-BE49-F238E27FC236}">
                <a16:creationId xmlns:a16="http://schemas.microsoft.com/office/drawing/2014/main" id="{E1FC3BEC-1CBF-472E-AA5C-09FEBF0E9223}"/>
              </a:ext>
            </a:extLst>
          </p:cNvPr>
          <p:cNvCxnSpPr>
            <a:cxnSpLocks/>
          </p:cNvCxnSpPr>
          <p:nvPr/>
        </p:nvCxnSpPr>
        <p:spPr>
          <a:xfrm flipV="1">
            <a:off x="7329931" y="3872917"/>
            <a:ext cx="867448" cy="107210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2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2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ED0CA500-E96A-403E-840D-142C7A44F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6501" y="180619"/>
            <a:ext cx="10696294" cy="511061"/>
          </a:xfrm>
        </p:spPr>
        <p:txBody>
          <a:bodyPr/>
          <a:lstStyle/>
          <a:p>
            <a:r>
              <a:rPr lang="it-IT" sz="3600" dirty="0" err="1"/>
              <a:t>Extract</a:t>
            </a:r>
            <a:r>
              <a:rPr lang="it-IT" sz="3600" dirty="0"/>
              <a:t> information on </a:t>
            </a:r>
            <a:r>
              <a:rPr lang="it-IT" sz="3600" dirty="0" err="1"/>
              <a:t>economic</a:t>
            </a:r>
            <a:r>
              <a:rPr lang="it-IT" sz="3600" dirty="0"/>
              <a:t> impact of </a:t>
            </a:r>
            <a:r>
              <a:rPr lang="it-IT" sz="3600" dirty="0" err="1"/>
              <a:t>inaction</a:t>
            </a:r>
            <a:endParaRPr lang="it-IT" sz="36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6A46383-A4D8-4B49-968F-6977D8CA93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577" y="1497755"/>
            <a:ext cx="4414078" cy="286177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D276224-07E9-46E5-B38E-4EA2195A4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501" y="730265"/>
            <a:ext cx="1271239" cy="131891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12389EC3-E941-441E-BF82-B9BE04D19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120" y="1823882"/>
            <a:ext cx="4186007" cy="2766048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0CB8E3A-7D14-4E69-9AF5-2BBC26CAE432}"/>
              </a:ext>
            </a:extLst>
          </p:cNvPr>
          <p:cNvSpPr txBox="1"/>
          <p:nvPr/>
        </p:nvSpPr>
        <p:spPr>
          <a:xfrm>
            <a:off x="891225" y="1218768"/>
            <a:ext cx="3326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err="1"/>
              <a:t>decrease</a:t>
            </a:r>
            <a:r>
              <a:rPr lang="it-IT" sz="1600" dirty="0"/>
              <a:t> (%)</a:t>
            </a:r>
          </a:p>
          <a:p>
            <a:pPr algn="r"/>
            <a:r>
              <a:rPr lang="it-IT" sz="1600" dirty="0"/>
              <a:t> in </a:t>
            </a:r>
            <a:r>
              <a:rPr lang="it-IT" sz="1600" dirty="0" err="1"/>
              <a:t>vegetable</a:t>
            </a:r>
            <a:r>
              <a:rPr lang="it-IT" sz="1600" dirty="0"/>
              <a:t> and </a:t>
            </a:r>
            <a:r>
              <a:rPr lang="it-IT" sz="1600" dirty="0" err="1"/>
              <a:t>fruit</a:t>
            </a:r>
            <a:r>
              <a:rPr lang="it-IT" sz="1600" dirty="0"/>
              <a:t> </a:t>
            </a:r>
            <a:r>
              <a:rPr lang="it-IT" sz="1600" b="1" dirty="0"/>
              <a:t>production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81785D-9EAB-44BA-9D9C-2ADB530AC24D}"/>
              </a:ext>
            </a:extLst>
          </p:cNvPr>
          <p:cNvSpPr txBox="1"/>
          <p:nvPr/>
        </p:nvSpPr>
        <p:spPr>
          <a:xfrm>
            <a:off x="7643197" y="893792"/>
            <a:ext cx="3567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err="1"/>
              <a:t>increase</a:t>
            </a:r>
            <a:r>
              <a:rPr lang="it-IT" sz="1600" dirty="0"/>
              <a:t> (%) </a:t>
            </a:r>
          </a:p>
          <a:p>
            <a:pPr algn="r"/>
            <a:r>
              <a:rPr lang="it-IT" sz="1600" dirty="0"/>
              <a:t>in </a:t>
            </a:r>
            <a:r>
              <a:rPr lang="it-IT" sz="1600" dirty="0" err="1"/>
              <a:t>vegetable</a:t>
            </a:r>
            <a:r>
              <a:rPr lang="it-IT" sz="1600" dirty="0"/>
              <a:t> and </a:t>
            </a:r>
            <a:r>
              <a:rPr lang="it-IT" sz="1600" dirty="0" err="1"/>
              <a:t>fruit</a:t>
            </a:r>
            <a:r>
              <a:rPr lang="it-IT" sz="1600" dirty="0"/>
              <a:t> </a:t>
            </a:r>
            <a:r>
              <a:rPr lang="it-IT" sz="1600" b="1" dirty="0"/>
              <a:t>import price</a:t>
            </a:r>
          </a:p>
        </p:txBody>
      </p:sp>
      <p:pic>
        <p:nvPicPr>
          <p:cNvPr id="9" name="Elemento grafico 8" descr="Etichetta">
            <a:extLst>
              <a:ext uri="{FF2B5EF4-FFF2-40B4-BE49-F238E27FC236}">
                <a16:creationId xmlns:a16="http://schemas.microsoft.com/office/drawing/2014/main" id="{AA96002E-7410-4BB2-B19A-6000D09ECCD6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46211" y="1517874"/>
            <a:ext cx="1010569" cy="954636"/>
          </a:xfrm>
          <a:prstGeom prst="rect">
            <a:avLst/>
          </a:prstGeom>
        </p:spPr>
      </p:pic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8F580E04-402F-43F2-8D11-75AFD3758C31}"/>
              </a:ext>
            </a:extLst>
          </p:cNvPr>
          <p:cNvSpPr/>
          <p:nvPr/>
        </p:nvSpPr>
        <p:spPr>
          <a:xfrm rot="10800000">
            <a:off x="11210317" y="909523"/>
            <a:ext cx="343714" cy="630597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7331847A-ED7A-4130-B8A8-B8B2520273B3}"/>
              </a:ext>
            </a:extLst>
          </p:cNvPr>
          <p:cNvSpPr/>
          <p:nvPr/>
        </p:nvSpPr>
        <p:spPr>
          <a:xfrm>
            <a:off x="4186686" y="1219916"/>
            <a:ext cx="343714" cy="630597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Elemento grafico 4" descr="Avocado">
            <a:extLst>
              <a:ext uri="{FF2B5EF4-FFF2-40B4-BE49-F238E27FC236}">
                <a16:creationId xmlns:a16="http://schemas.microsoft.com/office/drawing/2014/main" id="{2214634B-5DA7-48E5-8BCB-084F4E188F76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48780" y="3499802"/>
            <a:ext cx="914400" cy="91440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F681122-028B-45B6-AF21-3CEBE3BE8BF7}"/>
              </a:ext>
            </a:extLst>
          </p:cNvPr>
          <p:cNvSpPr txBox="1"/>
          <p:nvPr/>
        </p:nvSpPr>
        <p:spPr>
          <a:xfrm>
            <a:off x="3655132" y="3321298"/>
            <a:ext cx="2903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err="1"/>
              <a:t>decrease</a:t>
            </a:r>
            <a:r>
              <a:rPr lang="it-IT" sz="1600" dirty="0"/>
              <a:t> (%) </a:t>
            </a:r>
          </a:p>
          <a:p>
            <a:pPr algn="r"/>
            <a:r>
              <a:rPr lang="it-IT" sz="1600" dirty="0"/>
              <a:t>in </a:t>
            </a:r>
            <a:r>
              <a:rPr lang="it-IT" sz="1600" dirty="0" err="1"/>
              <a:t>vegetable</a:t>
            </a:r>
            <a:r>
              <a:rPr lang="it-IT" sz="1600" dirty="0"/>
              <a:t> and </a:t>
            </a:r>
            <a:r>
              <a:rPr lang="it-IT" sz="1600" dirty="0" err="1"/>
              <a:t>fruit</a:t>
            </a:r>
            <a:r>
              <a:rPr lang="it-IT" sz="1600" dirty="0"/>
              <a:t> </a:t>
            </a:r>
            <a:r>
              <a:rPr lang="it-IT" sz="1600" b="1" dirty="0"/>
              <a:t>export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68FC50DD-C67D-439A-9D5D-25822A1A073F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3127"/>
          <a:stretch/>
        </p:blipFill>
        <p:spPr>
          <a:xfrm>
            <a:off x="3599742" y="3875622"/>
            <a:ext cx="4186007" cy="2940433"/>
          </a:xfrm>
          <a:prstGeom prst="rect">
            <a:avLst/>
          </a:prstGeom>
        </p:spPr>
      </p:pic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2441898F-DB7A-43F7-9A1C-46087F0600DE}"/>
              </a:ext>
            </a:extLst>
          </p:cNvPr>
          <p:cNvSpPr/>
          <p:nvPr/>
        </p:nvSpPr>
        <p:spPr>
          <a:xfrm>
            <a:off x="6555431" y="3372543"/>
            <a:ext cx="343714" cy="630597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6" name="Elemento grafico 5" descr="Camion">
            <a:extLst>
              <a:ext uri="{FF2B5EF4-FFF2-40B4-BE49-F238E27FC236}">
                <a16:creationId xmlns:a16="http://schemas.microsoft.com/office/drawing/2014/main" id="{27285712-D58A-4818-829F-AB9CF7B1F5B7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106874" y="5876106"/>
            <a:ext cx="1031295" cy="9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64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 animBg="1"/>
      <p:bldP spid="11" grpId="0" animBg="1"/>
      <p:bldP spid="13" grpId="0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Personalizzato 1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6ACBF3"/>
      </a:accent1>
      <a:accent2>
        <a:srgbClr val="3E99DA"/>
      </a:accent2>
      <a:accent3>
        <a:srgbClr val="1EC08A"/>
      </a:accent3>
      <a:accent4>
        <a:srgbClr val="ED8D2F"/>
      </a:accent4>
      <a:accent5>
        <a:srgbClr val="F8CC29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285750" indent="-285750">
          <a:buClr>
            <a:schemeClr val="accent5"/>
          </a:buClr>
          <a:buFont typeface="Arial"/>
          <a:buChar char="•"/>
          <a:defRPr sz="2400" noProof="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7824</TotalTime>
  <Words>734</Words>
  <Application>Microsoft Office PowerPoint</Application>
  <PresentationFormat>Widescreen</PresentationFormat>
  <Paragraphs>242</Paragraphs>
  <Slides>10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4" baseType="lpstr">
      <vt:lpstr>Arial</vt:lpstr>
      <vt:lpstr>Calibri</vt:lpstr>
      <vt:lpstr>Verdana</vt:lpstr>
      <vt:lpstr>Office Theme</vt:lpstr>
      <vt:lpstr>Bridging Ecosystem Services Accounts to  General Equilibrium models  The case of invasive alien species: from INCA to GTAP</vt:lpstr>
      <vt:lpstr>  How to integrate ecosystems into the economy Three options</vt:lpstr>
      <vt:lpstr>Rationale behind Option#1 Use tools that talk the same language and follow the same mechanisms to bridge current advanced knowledge</vt:lpstr>
      <vt:lpstr>Is this tool acknowledged? Yes Officially adopted by the UN Statistical Commission in March 2021</vt:lpstr>
      <vt:lpstr>The INCA implementation: Assessment of ES Supply and Use tables</vt:lpstr>
      <vt:lpstr>Crop pollination and the impact of the Asian hornet in the EU</vt:lpstr>
      <vt:lpstr>Assessing the shock of Asian hornet on pollination contribution to crop yield (INCA)</vt:lpstr>
      <vt:lpstr>Presentazione standard di PowerPoint</vt:lpstr>
      <vt:lpstr>Extract information on economic impact of inaction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(COMM)</dc:creator>
  <cp:lastModifiedBy>Alessandra La Notte</cp:lastModifiedBy>
  <cp:revision>451</cp:revision>
  <cp:lastPrinted>2021-06-22T20:28:55Z</cp:lastPrinted>
  <dcterms:created xsi:type="dcterms:W3CDTF">2019-08-09T12:06:42Z</dcterms:created>
  <dcterms:modified xsi:type="dcterms:W3CDTF">2021-11-15T09:06:34Z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Offisync_ProviderInitializationData">
    <vt:lpwstr>https://webgate.ec.europa.eu/connected</vt:lpwstr>
  </property>
  <property fmtid="{D5CDD505-2E9C-101B-9397-08002B2CF9AE}" pid="4" name="Jive_VersionGuid">
    <vt:lpwstr>947a5ec2-e152-4dfd-a96d-748451a3e91c</vt:lpwstr>
  </property>
  <property fmtid="{D5CDD505-2E9C-101B-9397-08002B2CF9AE}" pid="5" name="Offisync_UniqueId">
    <vt:lpwstr>224000</vt:lpwstr>
  </property>
  <property fmtid="{D5CDD505-2E9C-101B-9397-08002B2CF9AE}" pid="6" name="Offisync_UpdateToken">
    <vt:lpwstr>5</vt:lpwstr>
  </property>
  <property fmtid="{D5CDD505-2E9C-101B-9397-08002B2CF9AE}" pid="7" name="Jive_LatestUserAccountName">
    <vt:lpwstr>lanotal</vt:lpwstr>
  </property>
  <property fmtid="{D5CDD505-2E9C-101B-9397-08002B2CF9AE}" pid="8" name="Jive_ModifiedButNotPublished">
    <vt:lpwstr/>
  </property>
</Properties>
</file>